
<file path=[Content_Types].xml><?xml version="1.0" encoding="utf-8"?>
<Types xmlns="http://schemas.openxmlformats.org/package/2006/content-types">
  <Default Extension="xml" ContentType="application/xml"/>
  <Default Extension="jpg" ContentType="image/jpeg"/>
  <Default Extension="jpeg" ContentType="image/jpeg"/>
  <Default Extension="mp4" ContentType="video/unknown"/>
  <Default Extension="emf" ContentType="image/x-emf"/>
  <Default Extension="rels" ContentType="application/vnd.openxmlformats-package.relationships+xml"/>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tags/tag1.xml" ContentType="application/vnd.openxmlformats-officedocument.presentationml.tags+xml"/>
  <Override PartName="/ppt/notesSlides/notesSlide9.xml" ContentType="application/vnd.openxmlformats-officedocument.presentationml.notesSlide+xml"/>
  <Override PartName="/ppt/tags/tag2.xml" ContentType="application/vnd.openxmlformats-officedocument.presentationml.tags+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tags/tag3.xml" ContentType="application/vnd.openxmlformats-officedocument.presentationml.tags+xml"/>
  <Override PartName="/ppt/notesSlides/notesSlide13.xml" ContentType="application/vnd.openxmlformats-officedocument.presentationml.notesSlide+xml"/>
  <Override PartName="/ppt/tags/tag4.xml" ContentType="application/vnd.openxmlformats-officedocument.presentationml.tags+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Lst>
  <p:notesMasterIdLst>
    <p:notesMasterId r:id="rId62"/>
  </p:notesMasterIdLst>
  <p:sldIdLst>
    <p:sldId id="257" r:id="rId2"/>
    <p:sldId id="258" r:id="rId3"/>
    <p:sldId id="328" r:id="rId4"/>
    <p:sldId id="332" r:id="rId5"/>
    <p:sldId id="333" r:id="rId6"/>
    <p:sldId id="335" r:id="rId7"/>
    <p:sldId id="336" r:id="rId8"/>
    <p:sldId id="338" r:id="rId9"/>
    <p:sldId id="261" r:id="rId10"/>
    <p:sldId id="262" r:id="rId11"/>
    <p:sldId id="263" r:id="rId12"/>
    <p:sldId id="339" r:id="rId13"/>
    <p:sldId id="265" r:id="rId14"/>
    <p:sldId id="266" r:id="rId15"/>
    <p:sldId id="267" r:id="rId16"/>
    <p:sldId id="268" r:id="rId17"/>
    <p:sldId id="269" r:id="rId18"/>
    <p:sldId id="340" r:id="rId19"/>
    <p:sldId id="271" r:id="rId20"/>
    <p:sldId id="272" r:id="rId21"/>
    <p:sldId id="273" r:id="rId22"/>
    <p:sldId id="297" r:id="rId23"/>
    <p:sldId id="294" r:id="rId24"/>
    <p:sldId id="295" r:id="rId25"/>
    <p:sldId id="296" r:id="rId26"/>
    <p:sldId id="274" r:id="rId27"/>
    <p:sldId id="275" r:id="rId28"/>
    <p:sldId id="276" r:id="rId29"/>
    <p:sldId id="341" r:id="rId30"/>
    <p:sldId id="278" r:id="rId31"/>
    <p:sldId id="279" r:id="rId32"/>
    <p:sldId id="280" r:id="rId33"/>
    <p:sldId id="281" r:id="rId34"/>
    <p:sldId id="282" r:id="rId35"/>
    <p:sldId id="322" r:id="rId36"/>
    <p:sldId id="299" r:id="rId37"/>
    <p:sldId id="300" r:id="rId38"/>
    <p:sldId id="301" r:id="rId39"/>
    <p:sldId id="302" r:id="rId40"/>
    <p:sldId id="342" r:id="rId41"/>
    <p:sldId id="304" r:id="rId42"/>
    <p:sldId id="305" r:id="rId43"/>
    <p:sldId id="326" r:id="rId44"/>
    <p:sldId id="306" r:id="rId45"/>
    <p:sldId id="343" r:id="rId46"/>
    <p:sldId id="308" r:id="rId47"/>
    <p:sldId id="309" r:id="rId48"/>
    <p:sldId id="310" r:id="rId49"/>
    <p:sldId id="311" r:id="rId50"/>
    <p:sldId id="312" r:id="rId51"/>
    <p:sldId id="315" r:id="rId52"/>
    <p:sldId id="317" r:id="rId53"/>
    <p:sldId id="323" r:id="rId54"/>
    <p:sldId id="319" r:id="rId55"/>
    <p:sldId id="320" r:id="rId56"/>
    <p:sldId id="331" r:id="rId57"/>
    <p:sldId id="337" r:id="rId58"/>
    <p:sldId id="327" r:id="rId59"/>
    <p:sldId id="330" r:id="rId60"/>
    <p:sldId id="334" r:id="rId61"/>
  </p:sldIdLst>
  <p:sldSz cx="9144000" cy="6858000" type="screen4x3"/>
  <p:notesSz cx="6858000" cy="9144000"/>
  <p:defaultTextStyle>
    <a:defPPr>
      <a:defRPr lang="zh-CN"/>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F93D6"/>
    <a:srgbClr val="1F49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76591" autoAdjust="0"/>
  </p:normalViewPr>
  <p:slideViewPr>
    <p:cSldViewPr snapToGrid="0" snapToObjects="1">
      <p:cViewPr varScale="1">
        <p:scale>
          <a:sx n="64" d="100"/>
          <a:sy n="64" d="100"/>
        </p:scale>
        <p:origin x="-1936" y="-104"/>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printerSettings" Target="printerSettings/printerSettings1.bin"/><Relationship Id="rId64" Type="http://schemas.openxmlformats.org/officeDocument/2006/relationships/presProps" Target="presProps.xml"/><Relationship Id="rId65" Type="http://schemas.openxmlformats.org/officeDocument/2006/relationships/viewProps" Target="viewProps.xml"/><Relationship Id="rId66" Type="http://schemas.openxmlformats.org/officeDocument/2006/relationships/theme" Target="theme/theme1.xml"/><Relationship Id="rId67" Type="http://schemas.openxmlformats.org/officeDocument/2006/relationships/tableStyles" Target="tableStyles.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notesMaster" Target="notesMasters/notesMaster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kumimoji="1"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5D4CB64-A7AC-5848-B5DF-DC658F975544}" type="datetimeFigureOut">
              <a:rPr kumimoji="1" lang="zh-CN" altLang="en-US" smtClean="0"/>
              <a:t>4/26/17</a:t>
            </a:fld>
            <a:endParaRPr kumimoji="1" lang="zh-CN" altLang="en-US"/>
          </a:p>
        </p:txBody>
      </p:sp>
      <p:sp>
        <p:nvSpPr>
          <p:cNvPr id="4" name="幻灯片图像占位符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kumimoji="1" lang="zh-CN" altLang="en-US"/>
              <a:t>单击此处编辑母版文本样式</a:t>
            </a:r>
          </a:p>
          <a:p>
            <a:pPr lvl="1"/>
            <a:r>
              <a:rPr kumimoji="1" lang="zh-CN" altLang="en-US"/>
              <a:t>二级</a:t>
            </a:r>
          </a:p>
          <a:p>
            <a:pPr lvl="2"/>
            <a:r>
              <a:rPr kumimoji="1" lang="zh-CN" altLang="en-US"/>
              <a:t>三级</a:t>
            </a:r>
          </a:p>
          <a:p>
            <a:pPr lvl="3"/>
            <a:r>
              <a:rPr kumimoji="1" lang="zh-CN" altLang="en-US"/>
              <a:t>四级</a:t>
            </a:r>
          </a:p>
          <a:p>
            <a:pPr lvl="4"/>
            <a:r>
              <a:rPr kumimoji="1" lang="zh-CN" altLang="en-US"/>
              <a:t>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kumimoji="1" lang="zh-CN" altLang="en-US"/>
          </a:p>
        </p:txBody>
      </p:sp>
      <p:sp>
        <p:nvSpPr>
          <p:cNvPr id="7" name="幻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79D344B-139D-D449-B79D-31B006FD9FDD}" type="slidenum">
              <a:rPr kumimoji="1" lang="zh-CN" altLang="en-US" smtClean="0"/>
              <a:t>‹#›</a:t>
            </a:fld>
            <a:endParaRPr kumimoji="1" lang="zh-CN" altLang="en-US"/>
          </a:p>
        </p:txBody>
      </p:sp>
    </p:spTree>
    <p:extLst>
      <p:ext uri="{BB962C8B-B14F-4D97-AF65-F5344CB8AC3E}">
        <p14:creationId xmlns:p14="http://schemas.microsoft.com/office/powerpoint/2010/main" val="2449915960"/>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1</a:t>
            </a:fld>
            <a:endParaRPr kumimoji="1" lang="zh-CN" altLang="en-US"/>
          </a:p>
        </p:txBody>
      </p:sp>
    </p:spTree>
    <p:extLst>
      <p:ext uri="{BB962C8B-B14F-4D97-AF65-F5344CB8AC3E}">
        <p14:creationId xmlns:p14="http://schemas.microsoft.com/office/powerpoint/2010/main" val="186427858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CSP relies on website developers to write secure policies for their websites. However, CSP </a:t>
            </a:r>
            <a:r>
              <a:rPr kumimoji="1" lang="en-US" altLang="zh-CN" baseline="0" dirty="0" err="1"/>
              <a:t>disbales</a:t>
            </a:r>
            <a:r>
              <a:rPr kumimoji="1" lang="en-US" altLang="zh-CN" baseline="0" dirty="0"/>
              <a:t> many popular but </a:t>
            </a:r>
            <a:r>
              <a:rPr kumimoji="1" lang="en-US" altLang="zh-CN" baseline="0" dirty="0" err="1"/>
              <a:t>insucure</a:t>
            </a:r>
            <a:r>
              <a:rPr kumimoji="1" lang="en-US" altLang="zh-CN" baseline="0" dirty="0"/>
              <a:t> usages of JS, site developers have to rewrite their web applications to make codes to be CSP-compatible. Otherwise, the </a:t>
            </a:r>
            <a:r>
              <a:rPr kumimoji="1" lang="en-US" altLang="zh-CN" baseline="0" dirty="0" err="1"/>
              <a:t>csp</a:t>
            </a:r>
            <a:r>
              <a:rPr kumimoji="1" lang="en-US" altLang="zh-CN" baseline="0" dirty="0"/>
              <a:t> will be either useless or the website cannot work properly. </a:t>
            </a:r>
          </a:p>
          <a:p>
            <a:endParaRPr kumimoji="1" lang="en-US" altLang="zh-CN" baseline="0" dirty="0"/>
          </a:p>
          <a:p>
            <a:r>
              <a:rPr kumimoji="1" lang="en-US" altLang="zh-CN" baseline="0" dirty="0"/>
              <a:t>This incurs heavy deployment burden, that’s why although CSP has been supported by all the browsers, its server deployment rate is really low. 20 out of 1 million websites enable CSP. </a:t>
            </a:r>
          </a:p>
          <a:p>
            <a:r>
              <a:rPr kumimoji="1" lang="en-US" altLang="zh-CN" baseline="0" dirty="0"/>
              <a:t>Moreover, even for the websites with CSP </a:t>
            </a:r>
            <a:r>
              <a:rPr kumimoji="1" lang="en-US" altLang="zh-CN" baseline="0" dirty="0" err="1"/>
              <a:t>deployded</a:t>
            </a:r>
            <a:r>
              <a:rPr kumimoji="1" lang="en-US" altLang="zh-CN" baseline="0" dirty="0"/>
              <a:t>, they didn’t use CSP in a secure way. This table shows the websites with CSP deployed among Alexa top 50 websites. You can see that all the six website enable unsafe-</a:t>
            </a:r>
            <a:r>
              <a:rPr kumimoji="1" lang="en-US" altLang="zh-CN" baseline="0" dirty="0" err="1"/>
              <a:t>eval</a:t>
            </a:r>
            <a:r>
              <a:rPr kumimoji="1" lang="en-US" altLang="zh-CN" baseline="0" dirty="0"/>
              <a:t> </a:t>
            </a:r>
            <a:r>
              <a:rPr kumimoji="1" lang="en-US" altLang="zh-CN" baseline="0" dirty="0" err="1"/>
              <a:t>direvetive</a:t>
            </a:r>
            <a:r>
              <a:rPr kumimoji="1" lang="en-US" altLang="zh-CN" baseline="0" dirty="0"/>
              <a:t> and 5 out of 6 enabled unsafe-inline. This just makes CSP almost useless.</a:t>
            </a:r>
          </a:p>
          <a:p>
            <a:endParaRPr kumimoji="1" lang="en-US" altLang="zh-CN" baseline="0"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10</a:t>
            </a:fld>
            <a:endParaRPr kumimoji="1" lang="zh-CN" altLang="en-US"/>
          </a:p>
        </p:txBody>
      </p:sp>
    </p:spTree>
    <p:extLst>
      <p:ext uri="{BB962C8B-B14F-4D97-AF65-F5344CB8AC3E}">
        <p14:creationId xmlns:p14="http://schemas.microsoft.com/office/powerpoint/2010/main" val="16832301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We expect to have a system that</a:t>
            </a:r>
            <a:r>
              <a:rPr kumimoji="1" lang="en-US" altLang="zh-CN" baseline="0" dirty="0"/>
              <a:t> can automatically infer CSP for existing websites. There are three works proposed to achieve this goal. Two of them are white-box approaches and they require server modification. SO if a company’s security department would like to use these products, they have to convince the development depart to change their codes ever since. This could be a big problem for large companies. </a:t>
            </a:r>
          </a:p>
          <a:p>
            <a:endParaRPr kumimoji="1" lang="en-US" altLang="zh-CN" baseline="0" dirty="0"/>
          </a:p>
          <a:p>
            <a:r>
              <a:rPr kumimoji="1" lang="en-US" altLang="zh-CN" baseline="0" dirty="0"/>
              <a:t> Another </a:t>
            </a:r>
            <a:r>
              <a:rPr kumimoji="1" lang="en-US" altLang="zh-CN" baseline="0" dirty="0" err="1"/>
              <a:t>balck</a:t>
            </a:r>
            <a:r>
              <a:rPr kumimoji="1" lang="en-US" altLang="zh-CN" baseline="0" dirty="0"/>
              <a:t>-box approach requires work in training phase and working phase. In the training phase, it generates the model and then use the model to rewrite webpages in working phase. However, it </a:t>
            </a:r>
            <a:r>
              <a:rPr kumimoji="1" lang="en-US" altLang="zh-CN" baseline="0" dirty="0" err="1"/>
              <a:t>requries</a:t>
            </a:r>
            <a:r>
              <a:rPr kumimoji="1" lang="en-US" altLang="zh-CN" baseline="0" dirty="0"/>
              <a:t> all JS </a:t>
            </a:r>
            <a:r>
              <a:rPr kumimoji="1" lang="en-US" altLang="zh-CN" baseline="0" dirty="0" err="1"/>
              <a:t>avaiable</a:t>
            </a:r>
            <a:r>
              <a:rPr kumimoji="1" lang="en-US" altLang="zh-CN" baseline="0" dirty="0"/>
              <a:t> in the </a:t>
            </a:r>
            <a:r>
              <a:rPr kumimoji="1" lang="en-US" altLang="zh-CN" baseline="0" dirty="0" err="1"/>
              <a:t>traning</a:t>
            </a:r>
            <a:r>
              <a:rPr kumimoji="1" lang="en-US" altLang="zh-CN" baseline="0" dirty="0"/>
              <a:t> phase, </a:t>
            </a:r>
            <a:r>
              <a:rPr kumimoji="1" lang="en-US" altLang="zh-CN" baseline="0" dirty="0" err="1"/>
              <a:t>othwesise</a:t>
            </a:r>
            <a:r>
              <a:rPr kumimoji="1" lang="en-US" altLang="zh-CN" baseline="0" dirty="0"/>
              <a:t> it will break website’s functionality. However, this condition is too strong to achieve for any popular website. A lot of scripts contain data that’s related to current page’s topic or today’s date. There is no way to get those scripts in advance.</a:t>
            </a:r>
          </a:p>
          <a:p>
            <a:endParaRPr kumimoji="1" lang="en-US" altLang="zh-CN" baseline="0" dirty="0"/>
          </a:p>
          <a:p>
            <a:r>
              <a:rPr kumimoji="1" lang="en-US" altLang="zh-CN" baseline="0" dirty="0"/>
              <a:t>Moreover, JavaScript can dynamically generate new codes while executing. Such techniques are widely used because it can decrease the initial loading time of a page. However, all these works don’t support </a:t>
            </a:r>
            <a:r>
              <a:rPr kumimoji="1" lang="en-US" altLang="zh-CN" baseline="0" dirty="0" err="1"/>
              <a:t>eval</a:t>
            </a:r>
            <a:r>
              <a:rPr kumimoji="1" lang="en-US" altLang="zh-CN" baseline="0" dirty="0"/>
              <a:t> or inline scripts generated during client-side execution, so all these codes cannot be </a:t>
            </a:r>
            <a:r>
              <a:rPr kumimoji="1" lang="en-US" altLang="zh-CN" baseline="0" dirty="0" err="1"/>
              <a:t>propoerly</a:t>
            </a:r>
            <a:r>
              <a:rPr kumimoji="1" lang="en-US" altLang="zh-CN" baseline="0" dirty="0"/>
              <a:t> executed, unless unsafe-inline and unsafe-</a:t>
            </a:r>
            <a:r>
              <a:rPr kumimoji="1" lang="en-US" altLang="zh-CN" baseline="0" dirty="0" err="1"/>
              <a:t>eval</a:t>
            </a:r>
            <a:r>
              <a:rPr kumimoji="1" lang="en-US" altLang="zh-CN" baseline="0" dirty="0"/>
              <a:t> are specified, which makes CSP much less secure.</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11</a:t>
            </a:fld>
            <a:endParaRPr kumimoji="1" lang="zh-CN" altLang="en-US"/>
          </a:p>
        </p:txBody>
      </p:sp>
    </p:spTree>
    <p:extLst>
      <p:ext uri="{BB962C8B-B14F-4D97-AF65-F5344CB8AC3E}">
        <p14:creationId xmlns:p14="http://schemas.microsoft.com/office/powerpoint/2010/main" val="423186664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12</a:t>
            </a:fld>
            <a:endParaRPr kumimoji="1" lang="zh-CN" altLang="en-US"/>
          </a:p>
        </p:txBody>
      </p:sp>
    </p:spTree>
    <p:extLst>
      <p:ext uri="{BB962C8B-B14F-4D97-AF65-F5344CB8AC3E}">
        <p14:creationId xmlns:p14="http://schemas.microsoft.com/office/powerpoint/2010/main" val="45810238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Because of the</a:t>
            </a:r>
            <a:r>
              <a:rPr kumimoji="1" lang="en-US" altLang="zh-CN" baseline="0" dirty="0"/>
              <a:t> limitation of existing systems, </a:t>
            </a:r>
            <a:r>
              <a:rPr kumimoji="1" lang="en-US" altLang="zh-CN" dirty="0"/>
              <a:t>we</a:t>
            </a:r>
            <a:r>
              <a:rPr kumimoji="1" lang="en-US" altLang="zh-CN" baseline="0" dirty="0"/>
              <a:t> propose our system, CSPAutoGen. First of all, it’s a black-box approach so no server modification is required and supports any server side language. </a:t>
            </a:r>
          </a:p>
          <a:p>
            <a:r>
              <a:rPr kumimoji="1" lang="en-US" altLang="zh-CN" baseline="0" dirty="0"/>
              <a:t>Second, as we just said, there are unlimited number of scripts, as a training based </a:t>
            </a:r>
            <a:r>
              <a:rPr kumimoji="1" lang="en-US" altLang="zh-CN" baseline="0" dirty="0" err="1"/>
              <a:t>appraoch</a:t>
            </a:r>
            <a:r>
              <a:rPr kumimoji="1" lang="en-US" altLang="zh-CN" baseline="0" dirty="0"/>
              <a:t>, </a:t>
            </a:r>
            <a:r>
              <a:rPr kumimoji="1" lang="en-US" altLang="zh-CN" baseline="0" dirty="0" err="1"/>
              <a:t>CSPAutogen</a:t>
            </a:r>
            <a:r>
              <a:rPr kumimoji="1" lang="en-US" altLang="zh-CN" baseline="0" dirty="0"/>
              <a:t> only require a small amount of samples in training phase, and then it can work on unseen scripts. </a:t>
            </a:r>
          </a:p>
          <a:p>
            <a:r>
              <a:rPr kumimoji="1" lang="en-US" altLang="zh-CN" baseline="0" dirty="0"/>
              <a:t>Third, it will deploy CSP securely, that means, the policies it generates will not include unsafe </a:t>
            </a:r>
            <a:r>
              <a:rPr kumimoji="1" lang="en-US" altLang="zh-CN" baseline="0" dirty="0" err="1"/>
              <a:t>direvertives</a:t>
            </a:r>
            <a:r>
              <a:rPr kumimoji="1" lang="en-US" altLang="zh-CN" baseline="0" dirty="0"/>
              <a:t>, like unsafe-inline and unsafe-</a:t>
            </a:r>
            <a:r>
              <a:rPr kumimoji="1" lang="en-US" altLang="zh-CN" baseline="0" dirty="0" err="1"/>
              <a:t>eval.And</a:t>
            </a:r>
            <a:r>
              <a:rPr kumimoji="1" lang="en-US" altLang="zh-CN" baseline="0" dirty="0"/>
              <a:t> the policies will not break the site’s functionalities.</a:t>
            </a:r>
          </a:p>
          <a:p>
            <a:r>
              <a:rPr kumimoji="1" lang="en-US" altLang="zh-CN" baseline="0" dirty="0"/>
              <a:t>Fourth, a webpage might introduce JavaScript in a variety of ways, but now matter how the JS is introduced, CSPAutoGen can transform of them codes to be CSP compatible.</a:t>
            </a:r>
            <a:endParaRPr kumimoji="1" lang="en-US" altLang="zh-CN"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13</a:t>
            </a:fld>
            <a:endParaRPr kumimoji="1" lang="zh-CN" altLang="en-US"/>
          </a:p>
        </p:txBody>
      </p:sp>
    </p:spTree>
    <p:extLst>
      <p:ext uri="{BB962C8B-B14F-4D97-AF65-F5344CB8AC3E}">
        <p14:creationId xmlns:p14="http://schemas.microsoft.com/office/powerpoint/2010/main" val="129329858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sz="1200" dirty="0">
                <a:solidFill>
                  <a:srgbClr val="000000"/>
                </a:solidFill>
                <a:latin typeface="ArialMT"/>
              </a:rPr>
              <a:t>Before going into the details, let’s first see the core idea of CSPAutoGen. When we observe the scripts from websites, we find out a lot of scripts look very similar. A further observation shows that these scripts share the same </a:t>
            </a:r>
            <a:r>
              <a:rPr lang="en-US" altLang="zh-CN" sz="1200" dirty="0" err="1">
                <a:solidFill>
                  <a:srgbClr val="000000"/>
                </a:solidFill>
                <a:latin typeface="ArialMT"/>
              </a:rPr>
              <a:t>strutter</a:t>
            </a:r>
            <a:r>
              <a:rPr lang="en-US" altLang="zh-CN" sz="1200" dirty="0">
                <a:solidFill>
                  <a:srgbClr val="000000"/>
                </a:solidFill>
                <a:latin typeface="ArialMT"/>
              </a:rPr>
              <a:t>, like an assignment followed by a if statement, but the embedded data is different. This makes sense because if a website has hundred thousands of different scripts, for quality and efficient, those scripts should be generated from some sort of framework or following some guidelines. </a:t>
            </a:r>
          </a:p>
          <a:p>
            <a:r>
              <a:rPr lang="en-US" altLang="zh-CN" sz="1200" dirty="0" err="1">
                <a:solidFill>
                  <a:srgbClr val="000000"/>
                </a:solidFill>
                <a:latin typeface="ArialMT"/>
              </a:rPr>
              <a:t>CSPAutoGen’s</a:t>
            </a:r>
            <a:r>
              <a:rPr lang="en-US" altLang="zh-CN" sz="1200" dirty="0">
                <a:solidFill>
                  <a:srgbClr val="000000"/>
                </a:solidFill>
                <a:latin typeface="ArialMT"/>
              </a:rPr>
              <a:t> core idea is  inferring code structure and types of contained data. Use both of them to determine</a:t>
            </a:r>
            <a:r>
              <a:rPr lang="en-US" altLang="zh-CN" sz="1200" baseline="0" dirty="0">
                <a:solidFill>
                  <a:srgbClr val="000000"/>
                </a:solidFill>
                <a:latin typeface="ArialMT"/>
              </a:rPr>
              <a:t> if an unseen script benign or not. If benign, add the script to the site’s trusted host, which will be allowed by CSP, if malicious, the CSP will automatically disable it because the script is not from trusted host.</a:t>
            </a:r>
            <a:endParaRPr lang="en-US" altLang="zh-CN" sz="1200" dirty="0">
              <a:solidFill>
                <a:srgbClr val="000000"/>
              </a:solidFill>
              <a:latin typeface="ArialMT"/>
            </a:endParaRPr>
          </a:p>
          <a:p>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14</a:t>
            </a:fld>
            <a:endParaRPr kumimoji="1" lang="zh-CN" altLang="en-US"/>
          </a:p>
        </p:txBody>
      </p:sp>
    </p:spTree>
    <p:extLst>
      <p:ext uri="{BB962C8B-B14F-4D97-AF65-F5344CB8AC3E}">
        <p14:creationId xmlns:p14="http://schemas.microsoft.com/office/powerpoint/2010/main" val="38506662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dirty="0"/>
          </a:p>
          <a:p>
            <a:r>
              <a:rPr kumimoji="1" lang="en-US" altLang="zh-CN" dirty="0"/>
              <a:t>Here is the architecture of CSPAutoGen. It has three phases, training phase, rewetting phase and runtime phase. </a:t>
            </a:r>
          </a:p>
          <a:p>
            <a:r>
              <a:rPr kumimoji="1" lang="en-US" altLang="zh-CN" dirty="0"/>
              <a:t>Before deploying CSPAutoGen for a website, we first need to run it in training phase to train the templates for the target website. Then with the </a:t>
            </a:r>
            <a:r>
              <a:rPr kumimoji="1" lang="en-US" altLang="zh-CN" dirty="0" err="1"/>
              <a:t>trainied</a:t>
            </a:r>
            <a:r>
              <a:rPr kumimoji="1" lang="en-US" altLang="zh-CN" dirty="0"/>
              <a:t> templates,</a:t>
            </a:r>
            <a:r>
              <a:rPr kumimoji="1" lang="en-US" altLang="zh-CN" baseline="0" dirty="0"/>
              <a:t> CSPAutoGen comes to rewriting phase. In rewriting phase, CSPAutoGen is deployed at the site’s web application firewall and rewrite all the incoming webpages. It also injects generated CSPs and a client-side library to each webpage. The library is used for runtime phase.</a:t>
            </a:r>
          </a:p>
          <a:p>
            <a:endParaRPr kumimoji="1" lang="en-US" altLang="zh-CN" baseline="0" dirty="0" smtClean="0"/>
          </a:p>
          <a:p>
            <a:r>
              <a:rPr kumimoji="1" lang="en-US" altLang="zh-CN" baseline="0" dirty="0" smtClean="0"/>
              <a:t>During </a:t>
            </a:r>
            <a:r>
              <a:rPr kumimoji="1" lang="en-US" altLang="zh-CN" baseline="0" dirty="0" err="1"/>
              <a:t>rewrtting</a:t>
            </a:r>
            <a:r>
              <a:rPr kumimoji="1" lang="en-US" altLang="zh-CN" baseline="0" dirty="0"/>
              <a:t> phase, not all scripts are </a:t>
            </a:r>
            <a:r>
              <a:rPr kumimoji="1" lang="en-US" altLang="zh-CN" baseline="0" dirty="0" err="1"/>
              <a:t>availbel</a:t>
            </a:r>
            <a:r>
              <a:rPr kumimoji="1" lang="en-US" altLang="zh-CN" baseline="0" dirty="0"/>
              <a:t>. Some codes are generated during client-side </a:t>
            </a:r>
            <a:r>
              <a:rPr kumimoji="1" lang="en-US" altLang="zh-CN" baseline="0" dirty="0" smtClean="0"/>
              <a:t>execution </a:t>
            </a:r>
            <a:r>
              <a:rPr kumimoji="1" lang="en-US" altLang="zh-CN" baseline="0" dirty="0"/>
              <a:t>In runtime phase, CSPAutoGen needs to </a:t>
            </a:r>
            <a:endParaRPr kumimoji="1" lang="en-US" altLang="zh-CN" baseline="0" dirty="0" smtClean="0"/>
          </a:p>
          <a:p>
            <a:r>
              <a:rPr kumimoji="1" lang="en-US" altLang="zh-CN" baseline="0" dirty="0" smtClean="0"/>
              <a:t>ensure </a:t>
            </a:r>
            <a:r>
              <a:rPr kumimoji="1" lang="en-US" altLang="zh-CN" baseline="0" dirty="0"/>
              <a:t>all the benign scripts among those dynamically generated codes being available during </a:t>
            </a:r>
          </a:p>
          <a:p>
            <a:r>
              <a:rPr kumimoji="1" lang="en-US" altLang="zh-CN" baseline="0" dirty="0"/>
              <a:t>Next, when the rewritten webpages are delivered to client-side to execute, the client-side library will make sure all dynamically generated codes can be converted to be CSP compatible.  </a:t>
            </a:r>
            <a:endParaRPr kumimoji="1" lang="en-US" altLang="zh-CN" dirty="0"/>
          </a:p>
          <a:p>
            <a:endParaRPr kumimoji="1" lang="en-US" altLang="zh-CN"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15</a:t>
            </a:fld>
            <a:endParaRPr kumimoji="1" lang="zh-CN" altLang="en-US"/>
          </a:p>
        </p:txBody>
      </p:sp>
    </p:spTree>
    <p:extLst>
      <p:ext uri="{BB962C8B-B14F-4D97-AF65-F5344CB8AC3E}">
        <p14:creationId xmlns:p14="http://schemas.microsoft.com/office/powerpoint/2010/main" val="428504367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 list of </a:t>
            </a:r>
            <a:r>
              <a:rPr kumimoji="1" lang="en-US" altLang="zh-CN" dirty="0" err="1"/>
              <a:t>urls</a:t>
            </a:r>
            <a:r>
              <a:rPr kumimoji="1" lang="en-US" altLang="zh-CN" baseline="0" dirty="0"/>
              <a:t> are obtained through the website’s test cases. Then these </a:t>
            </a:r>
            <a:r>
              <a:rPr kumimoji="1" lang="en-US" altLang="zh-CN" baseline="0" dirty="0" err="1"/>
              <a:t>urls</a:t>
            </a:r>
            <a:r>
              <a:rPr kumimoji="1" lang="en-US" altLang="zh-CN" baseline="0" dirty="0"/>
              <a:t> will be rendered in </a:t>
            </a:r>
            <a:r>
              <a:rPr kumimoji="1" lang="en-US" altLang="zh-CN" baseline="0" dirty="0" err="1"/>
              <a:t>healdess</a:t>
            </a:r>
            <a:r>
              <a:rPr kumimoji="1" lang="en-US" altLang="zh-CN" baseline="0" dirty="0"/>
              <a:t> browser cluster with various configures. During rendering, all inline and dynamic scripts are sent to template generator to build the site’s templates, which will be </a:t>
            </a:r>
            <a:r>
              <a:rPr kumimoji="1" lang="en-US" altLang="zh-CN" baseline="0" dirty="0" err="1"/>
              <a:t>disucssed</a:t>
            </a:r>
            <a:r>
              <a:rPr kumimoji="1" lang="en-US" altLang="zh-CN" baseline="0" dirty="0"/>
              <a:t> later; all external script’s src attributes are sent to host whitelist generator to build the site’s host whitelist. The site’s templates and host whitelist will be stored in  a template database for later use.</a:t>
            </a:r>
            <a:endParaRPr kumimoji="1" lang="en-US" altLang="zh-CN"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16</a:t>
            </a:fld>
            <a:endParaRPr kumimoji="1" lang="zh-CN" altLang="en-US"/>
          </a:p>
        </p:txBody>
      </p:sp>
    </p:spTree>
    <p:extLst>
      <p:ext uri="{BB962C8B-B14F-4D97-AF65-F5344CB8AC3E}">
        <p14:creationId xmlns:p14="http://schemas.microsoft.com/office/powerpoint/2010/main" val="428504367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en-US" altLang="zh-CN" baseline="0" dirty="0"/>
              <a:t> rewriting phase, CSPAutoGen is deployed at the site’s well </a:t>
            </a:r>
            <a:r>
              <a:rPr kumimoji="1" lang="en-US" altLang="zh-CN" baseline="0" dirty="0" err="1"/>
              <a:t>aplication</a:t>
            </a:r>
            <a:r>
              <a:rPr kumimoji="1" lang="en-US" altLang="zh-CN" baseline="0" dirty="0"/>
              <a:t> firewall. It intercept all the outgoing webpages, match all the inline scripts against the site’s template. For benign inline scripts, it will move those scripts to a trusted server and then reimport those scripts </a:t>
            </a:r>
            <a:r>
              <a:rPr kumimoji="1" lang="en-US" altLang="zh-CN" baseline="0" dirty="0" err="1"/>
              <a:t>thorugh</a:t>
            </a:r>
            <a:r>
              <a:rPr kumimoji="1" lang="en-US" altLang="zh-CN" baseline="0" dirty="0"/>
              <a:t> a </a:t>
            </a:r>
            <a:r>
              <a:rPr kumimoji="1" lang="en-US" altLang="zh-CN" baseline="0" dirty="0" err="1"/>
              <a:t>exteranl</a:t>
            </a:r>
            <a:r>
              <a:rPr kumimoji="1" lang="en-US" altLang="zh-CN" baseline="0" dirty="0"/>
              <a:t> script tag, The new external script will be allowed by CSP because the trusted host is specified in the policies. </a:t>
            </a:r>
          </a:p>
          <a:p>
            <a:r>
              <a:rPr kumimoji="1" lang="en-US" altLang="zh-CN" baseline="0" dirty="0"/>
              <a:t>Then it injects policies and client-side library into the webpage and sent the webpage to client.</a:t>
            </a:r>
          </a:p>
          <a:p>
            <a:endParaRPr kumimoji="1" lang="en-US" altLang="zh-CN" baseline="0" dirty="0"/>
          </a:p>
          <a:p>
            <a:r>
              <a:rPr kumimoji="1" lang="en-US" altLang="zh-CN" baseline="0" dirty="0"/>
              <a:t>When the rewritten page is executed during client-side,</a:t>
            </a:r>
          </a:p>
          <a:p>
            <a:r>
              <a:rPr kumimoji="1" lang="en-US" altLang="zh-CN" baseline="0" dirty="0"/>
              <a:t>In </a:t>
            </a:r>
            <a:r>
              <a:rPr kumimoji="1" lang="en-US" altLang="zh-CN" baseline="0" dirty="0" err="1"/>
              <a:t>rewritting</a:t>
            </a:r>
            <a:r>
              <a:rPr kumimoji="1" lang="en-US" altLang="zh-CN" baseline="0" dirty="0"/>
              <a:t> phase, not all JS are </a:t>
            </a:r>
            <a:r>
              <a:rPr kumimoji="1" lang="en-US" altLang="zh-CN" baseline="0" dirty="0" err="1"/>
              <a:t>avalible</a:t>
            </a:r>
            <a:r>
              <a:rPr kumimoji="1" lang="en-US" altLang="zh-CN" baseline="0" dirty="0"/>
              <a:t>, so in </a:t>
            </a:r>
            <a:endParaRPr kumimoji="1" lang="en-US" altLang="zh-CN"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17</a:t>
            </a:fld>
            <a:endParaRPr kumimoji="1" lang="zh-CN" altLang="en-US"/>
          </a:p>
        </p:txBody>
      </p:sp>
    </p:spTree>
    <p:extLst>
      <p:ext uri="{BB962C8B-B14F-4D97-AF65-F5344CB8AC3E}">
        <p14:creationId xmlns:p14="http://schemas.microsoft.com/office/powerpoint/2010/main" val="121357835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18</a:t>
            </a:fld>
            <a:endParaRPr kumimoji="1" lang="zh-CN" altLang="en-US"/>
          </a:p>
        </p:txBody>
      </p:sp>
    </p:spTree>
    <p:extLst>
      <p:ext uri="{BB962C8B-B14F-4D97-AF65-F5344CB8AC3E}">
        <p14:creationId xmlns:p14="http://schemas.microsoft.com/office/powerpoint/2010/main" val="458102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First, let’s see </a:t>
            </a:r>
            <a:r>
              <a:rPr kumimoji="1" lang="en-US" altLang="zh-CN" dirty="0" err="1"/>
              <a:t>CSPAutoGen’s</a:t>
            </a:r>
            <a:r>
              <a:rPr kumimoji="1" lang="en-US" altLang="zh-CN" dirty="0"/>
              <a:t> template</a:t>
            </a:r>
            <a:r>
              <a:rPr kumimoji="1" lang="en-US" altLang="zh-CN" baseline="0" dirty="0"/>
              <a:t> mechanism. The template is the key of the system: we consider all scripts matching the template as benign and the ones not matching as malicious. Based on our observation, many different JS share the same structure but contain varying data. To describe a code’s structure, the best way is abstract syntax tree.</a:t>
            </a:r>
          </a:p>
          <a:p>
            <a:endParaRPr kumimoji="1" lang="en-US" altLang="zh-CN" baseline="0" dirty="0"/>
          </a:p>
          <a:p>
            <a:r>
              <a:rPr kumimoji="1" lang="en-US" altLang="zh-CN" baseline="0" dirty="0"/>
              <a:t>However, AST contains not only structure, </a:t>
            </a:r>
            <a:r>
              <a:rPr kumimoji="1" lang="en-US" altLang="zh-CN" baseline="0" dirty="0" err="1"/>
              <a:t>shownn</a:t>
            </a:r>
            <a:r>
              <a:rPr kumimoji="1" lang="en-US" altLang="zh-CN" baseline="0" dirty="0"/>
              <a:t> as the black node, but also data, shown as red node. So we propose a new </a:t>
            </a:r>
            <a:r>
              <a:rPr kumimoji="1" lang="en-US" altLang="zh-CN" baseline="0" dirty="0" err="1"/>
              <a:t>sturcure</a:t>
            </a:r>
            <a:r>
              <a:rPr kumimoji="1" lang="en-US" altLang="zh-CN" baseline="0" dirty="0"/>
              <a:t> called generalized AST. It replace all data node in the AST as an abstract node and only keep the structure node, so different codes with the same structures will share the same gAST.</a:t>
            </a:r>
            <a:endParaRPr kumimoji="1" lang="en-US" altLang="zh-CN"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19</a:t>
            </a:fld>
            <a:endParaRPr kumimoji="1" lang="zh-CN" altLang="en-US"/>
          </a:p>
        </p:txBody>
      </p:sp>
    </p:spTree>
    <p:extLst>
      <p:ext uri="{BB962C8B-B14F-4D97-AF65-F5344CB8AC3E}">
        <p14:creationId xmlns:p14="http://schemas.microsoft.com/office/powerpoint/2010/main" val="32955467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New browsers vulnerabilities are discovered every </a:t>
            </a:r>
            <a:r>
              <a:rPr kumimoji="1" lang="en-US" altLang="zh-CN" baseline="0" dirty="0" err="1"/>
              <a:t>weeek</a:t>
            </a:r>
            <a:r>
              <a:rPr kumimoji="1" lang="en-US" altLang="zh-CN" dirty="0"/>
              <a:t>. Every</a:t>
            </a:r>
            <a:r>
              <a:rPr kumimoji="1" lang="en-US" altLang="zh-CN" baseline="0" dirty="0"/>
              <a:t> year, there are at least a hundred </a:t>
            </a:r>
            <a:r>
              <a:rPr kumimoji="1" lang="en-US" altLang="zh-CN" baseline="0" dirty="0" err="1"/>
              <a:t>vulnerabities</a:t>
            </a:r>
            <a:r>
              <a:rPr kumimoji="1" lang="en-US" altLang="zh-CN" baseline="0" dirty="0"/>
              <a:t> on each browser exposed </a:t>
            </a:r>
            <a:r>
              <a:rPr kumimoji="1" lang="en-US" altLang="zh-CN" dirty="0"/>
              <a:t>.</a:t>
            </a:r>
            <a:r>
              <a:rPr kumimoji="1" lang="en-US" altLang="zh-CN" baseline="0" dirty="0"/>
              <a:t> attacker could exploit these </a:t>
            </a:r>
            <a:r>
              <a:rPr kumimoji="1" lang="en-US" altLang="zh-CN" baseline="0" dirty="0" err="1"/>
              <a:t>vulnerablities</a:t>
            </a:r>
            <a:r>
              <a:rPr kumimoji="1" lang="en-US" altLang="zh-CN" baseline="0" dirty="0"/>
              <a:t> and steal user information or take over the whole computer.</a:t>
            </a:r>
          </a:p>
          <a:p>
            <a:r>
              <a:rPr kumimoji="1" lang="en-US" altLang="zh-CN" baseline="0" dirty="0"/>
              <a:t>Moreover, many web services also have web vulnerabilities, such as XSS and </a:t>
            </a:r>
            <a:r>
              <a:rPr kumimoji="1" lang="en-US" altLang="zh-CN" baseline="0" dirty="0" err="1"/>
              <a:t>sql</a:t>
            </a:r>
            <a:r>
              <a:rPr kumimoji="1" lang="en-US" altLang="zh-CN" baseline="0" dirty="0"/>
              <a:t> injection vulnerabilities. Such vulnerabilities are more </a:t>
            </a:r>
            <a:r>
              <a:rPr kumimoji="1" lang="en-US" altLang="zh-CN" baseline="0" dirty="0" err="1"/>
              <a:t>prevelant</a:t>
            </a:r>
            <a:r>
              <a:rPr kumimoji="1" lang="en-US" altLang="zh-CN" baseline="0" dirty="0"/>
              <a:t>: Many popular apps had been found to have serious web </a:t>
            </a:r>
            <a:r>
              <a:rPr kumimoji="1" lang="en-US" altLang="zh-CN" baseline="0" dirty="0" err="1"/>
              <a:t>vulnerabilitis</a:t>
            </a:r>
            <a:r>
              <a:rPr kumimoji="1" lang="en-US" altLang="zh-CN" baseline="0" dirty="0"/>
              <a:t>, not to mention those services maintained and operated by smaller companies. Attacker can exploit </a:t>
            </a:r>
            <a:r>
              <a:rPr kumimoji="1" lang="en-US" altLang="zh-CN" baseline="0" dirty="0" err="1"/>
              <a:t>thoese</a:t>
            </a:r>
            <a:r>
              <a:rPr kumimoji="1" lang="en-US" altLang="zh-CN" baseline="0" dirty="0"/>
              <a:t> vulnerabilities to hijack user’s session and steal user’s sensitive information.</a:t>
            </a:r>
          </a:p>
          <a:p>
            <a:endParaRPr kumimoji="1" lang="en-US" altLang="zh-CN" baseline="0" dirty="0"/>
          </a:p>
          <a:p>
            <a:r>
              <a:rPr kumimoji="1" lang="en-US" altLang="zh-CN" baseline="0" dirty="0"/>
              <a:t>Web privacy is always </a:t>
            </a:r>
            <a:r>
              <a:rPr kumimoji="1" lang="en-US" altLang="zh-CN" baseline="0" dirty="0" err="1"/>
              <a:t>contrvercial</a:t>
            </a:r>
            <a:r>
              <a:rPr kumimoji="1" lang="en-US" altLang="zh-CN" baseline="0" dirty="0"/>
              <a:t> topic. Some people cared it so much and some people believe it’s the price to use free internet. But in any case, the fact is, user’s behaviors are </a:t>
            </a:r>
            <a:r>
              <a:rPr kumimoji="1" lang="en-US" altLang="zh-CN" baseline="0" dirty="0" err="1"/>
              <a:t>trackered</a:t>
            </a:r>
            <a:r>
              <a:rPr kumimoji="1" lang="en-US" altLang="zh-CN" baseline="0" dirty="0"/>
              <a:t> on most of the websites and user’s behaviors on </a:t>
            </a:r>
            <a:r>
              <a:rPr kumimoji="1" lang="en-US" altLang="zh-CN" baseline="0" dirty="0" err="1"/>
              <a:t>differnet</a:t>
            </a:r>
            <a:r>
              <a:rPr kumimoji="1" lang="en-US" altLang="zh-CN" baseline="0" dirty="0"/>
              <a:t> websites could be correlated together. If these information is leaked out, that would be a huge problem.</a:t>
            </a:r>
          </a:p>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2</a:t>
            </a:fld>
            <a:endParaRPr kumimoji="1" lang="zh-CN" altLang="en-US"/>
          </a:p>
        </p:txBody>
      </p:sp>
    </p:spTree>
    <p:extLst>
      <p:ext uri="{BB962C8B-B14F-4D97-AF65-F5344CB8AC3E}">
        <p14:creationId xmlns:p14="http://schemas.microsoft.com/office/powerpoint/2010/main" val="332191682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Gast</a:t>
            </a:r>
            <a:r>
              <a:rPr kumimoji="1" lang="en-US" altLang="zh-CN" dirty="0"/>
              <a:t> can describe</a:t>
            </a:r>
            <a:r>
              <a:rPr kumimoji="1" lang="en-US" altLang="zh-CN" baseline="0" dirty="0"/>
              <a:t> a script’s structure, but for better security, we also need to restrict the data contained in the script. Then we propose a type system. Here is how it works, during the training phase, we group together all scripts with the same </a:t>
            </a:r>
            <a:r>
              <a:rPr kumimoji="1" lang="en-US" altLang="zh-CN" baseline="0" dirty="0" err="1"/>
              <a:t>gast</a:t>
            </a:r>
            <a:r>
              <a:rPr kumimoji="1" lang="en-US" altLang="zh-CN" baseline="0" dirty="0"/>
              <a:t>, then, for each data node in each group, we infer its data type and value based on the corresponding data associated with that node. In our type system, we have six types, GAST is for expression that will appear in .</a:t>
            </a:r>
          </a:p>
          <a:p>
            <a:endParaRPr kumimoji="1" lang="en-US" altLang="zh-CN" baseline="0" dirty="0"/>
          </a:p>
          <a:p>
            <a:r>
              <a:rPr kumimoji="1" lang="en-US" altLang="zh-CN" baseline="0" dirty="0"/>
              <a:t>Therefore, the template mechanism is composed of gAST and type system.</a:t>
            </a:r>
          </a:p>
          <a:p>
            <a:r>
              <a:rPr kumimoji="1" lang="en-US" altLang="zh-CN" baseline="0" dirty="0"/>
              <a:t>To match an unknown script, we first extract its </a:t>
            </a:r>
            <a:r>
              <a:rPr kumimoji="1" lang="en-US" altLang="zh-CN" baseline="0" dirty="0" err="1"/>
              <a:t>gast</a:t>
            </a:r>
            <a:r>
              <a:rPr kumimoji="1" lang="en-US" altLang="zh-CN" baseline="0" dirty="0"/>
              <a:t> and check if this </a:t>
            </a:r>
            <a:r>
              <a:rPr kumimoji="1" lang="en-US" altLang="zh-CN" baseline="0" dirty="0" err="1"/>
              <a:t>gast</a:t>
            </a:r>
            <a:r>
              <a:rPr kumimoji="1" lang="en-US" altLang="zh-CN" baseline="0" dirty="0"/>
              <a:t> </a:t>
            </a:r>
            <a:r>
              <a:rPr kumimoji="1" lang="en-US" altLang="zh-CN" baseline="0" dirty="0" err="1"/>
              <a:t>exsits</a:t>
            </a:r>
            <a:r>
              <a:rPr kumimoji="1" lang="en-US" altLang="zh-CN" baseline="0" dirty="0"/>
              <a:t> in the site’s templates. If not, matching failed, otherwise, we will further detect the </a:t>
            </a:r>
            <a:r>
              <a:rPr kumimoji="1" lang="en-US" altLang="zh-CN" baseline="0" dirty="0" err="1"/>
              <a:t>containde</a:t>
            </a:r>
            <a:r>
              <a:rPr kumimoji="1" lang="en-US" altLang="zh-CN" baseline="0" dirty="0"/>
              <a:t> data. For each data node, we first detect if the </a:t>
            </a:r>
            <a:r>
              <a:rPr kumimoji="1" lang="en-US" altLang="zh-CN" baseline="0" dirty="0" err="1"/>
              <a:t>unknow</a:t>
            </a:r>
            <a:r>
              <a:rPr kumimoji="1" lang="en-US" altLang="zh-CN" baseline="0" dirty="0"/>
              <a:t> script’s data match the </a:t>
            </a:r>
            <a:r>
              <a:rPr kumimoji="1" lang="en-US" altLang="zh-CN" baseline="0" dirty="0" err="1"/>
              <a:t>correponding</a:t>
            </a:r>
            <a:r>
              <a:rPr kumimoji="1" lang="en-US" altLang="zh-CN" baseline="0" dirty="0"/>
              <a:t> data type in the template, if yes, then we further match if its value is accepted. For example, if the type is URL, we will determine if the unknown script’s </a:t>
            </a:r>
            <a:r>
              <a:rPr kumimoji="1" lang="en-US" altLang="zh-CN" baseline="0" dirty="0" err="1"/>
              <a:t>url’s</a:t>
            </a:r>
            <a:r>
              <a:rPr kumimoji="1" lang="en-US" altLang="zh-CN" baseline="0" dirty="0"/>
              <a:t> host exist in the corresponding template’s data node. Only if the unknown script passed both tests, will we consider the script as benign.</a:t>
            </a:r>
          </a:p>
          <a:p>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20</a:t>
            </a:fld>
            <a:endParaRPr kumimoji="1" lang="zh-CN" altLang="en-US"/>
          </a:p>
        </p:txBody>
      </p:sp>
    </p:spTree>
    <p:extLst>
      <p:ext uri="{BB962C8B-B14F-4D97-AF65-F5344CB8AC3E}">
        <p14:creationId xmlns:p14="http://schemas.microsoft.com/office/powerpoint/2010/main" val="315248913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let’s see how CSPAutoGen</a:t>
            </a:r>
            <a:r>
              <a:rPr kumimoji="1" lang="en-US" altLang="zh-CN" baseline="0" dirty="0"/>
              <a:t> transform </a:t>
            </a:r>
            <a:r>
              <a:rPr kumimoji="1" lang="en-US" altLang="zh-CN" baseline="0" dirty="0" err="1"/>
              <a:t>JavaScripts</a:t>
            </a:r>
            <a:r>
              <a:rPr kumimoji="1" lang="en-US" altLang="zh-CN" baseline="0" dirty="0"/>
              <a:t> into CSP compatible.</a:t>
            </a:r>
          </a:p>
          <a:p>
            <a:endParaRPr kumimoji="1" lang="en-US" altLang="zh-CN" baseline="0" dirty="0"/>
          </a:p>
          <a:p>
            <a:r>
              <a:rPr kumimoji="1" lang="en-US" altLang="zh-CN" baseline="0" dirty="0"/>
              <a:t>To make it clear, first, I would like to </a:t>
            </a:r>
            <a:r>
              <a:rPr kumimoji="1" lang="en-US" altLang="zh-CN" baseline="0" dirty="0" err="1"/>
              <a:t>intodce</a:t>
            </a:r>
            <a:r>
              <a:rPr kumimoji="1" lang="en-US" altLang="zh-CN" baseline="0" dirty="0"/>
              <a:t> the following five modifiers to describe JavaScript categories. All </a:t>
            </a:r>
            <a:r>
              <a:rPr kumimoji="1" lang="en-US" altLang="zh-CN" baseline="0" dirty="0" err="1"/>
              <a:t>javaScript</a:t>
            </a:r>
            <a:r>
              <a:rPr kumimoji="1" lang="en-US" altLang="zh-CN" baseline="0" dirty="0"/>
              <a:t> can be </a:t>
            </a:r>
            <a:r>
              <a:rPr kumimoji="1" lang="en-US" altLang="zh-CN" baseline="0" dirty="0" err="1"/>
              <a:t>descirbed</a:t>
            </a:r>
            <a:r>
              <a:rPr kumimoji="1" lang="en-US" altLang="zh-CN" baseline="0" dirty="0"/>
              <a:t> using one or several of these modifiers. </a:t>
            </a:r>
          </a:p>
          <a:p>
            <a:r>
              <a:rPr kumimoji="1" lang="en-US" altLang="zh-CN" baseline="0" dirty="0"/>
              <a:t>Inline script refers to the </a:t>
            </a:r>
            <a:r>
              <a:rPr kumimoji="1" lang="en-US" altLang="zh-CN" baseline="0" dirty="0" err="1"/>
              <a:t>scirpts</a:t>
            </a:r>
            <a:r>
              <a:rPr kumimoji="1" lang="en-US" altLang="zh-CN" baseline="0" dirty="0"/>
              <a:t> that are directly embedded in the script tag, as opposed to external script that are </a:t>
            </a:r>
            <a:r>
              <a:rPr kumimoji="1" lang="en-US" altLang="zh-CN" baseline="0" dirty="0" err="1"/>
              <a:t>refered</a:t>
            </a:r>
            <a:r>
              <a:rPr kumimoji="1" lang="en-US" altLang="zh-CN" baseline="0" dirty="0"/>
              <a:t> though src attribute.</a:t>
            </a:r>
          </a:p>
          <a:p>
            <a:r>
              <a:rPr kumimoji="1" lang="en-US" altLang="zh-CN" baseline="0" dirty="0"/>
              <a:t>Pre-included script refers to the scripts that are available before user’s browser rendering the webpage. In other words, pre-included scripts are the ones </a:t>
            </a:r>
            <a:r>
              <a:rPr kumimoji="1" lang="en-US" altLang="zh-CN" baseline="0" dirty="0" err="1"/>
              <a:t>availble</a:t>
            </a:r>
            <a:r>
              <a:rPr kumimoji="1" lang="en-US" altLang="zh-CN" baseline="0" dirty="0"/>
              <a:t> at </a:t>
            </a:r>
            <a:r>
              <a:rPr kumimoji="1" lang="en-US" altLang="zh-CN" baseline="0" dirty="0" err="1"/>
              <a:t>rewritting</a:t>
            </a:r>
            <a:r>
              <a:rPr kumimoji="1" lang="en-US" altLang="zh-CN" baseline="0" dirty="0"/>
              <a:t> phase, while runtime-included refers to scripts that are generated during client-side execution.</a:t>
            </a:r>
          </a:p>
          <a:p>
            <a:r>
              <a:rPr kumimoji="1" lang="en-US" altLang="zh-CN" baseline="0" dirty="0"/>
              <a:t>Dynamic script refers to the scripts that are interpreted by </a:t>
            </a:r>
            <a:r>
              <a:rPr kumimoji="1" lang="en-US" altLang="zh-CN" baseline="0" dirty="0" err="1"/>
              <a:t>eval</a:t>
            </a:r>
            <a:r>
              <a:rPr kumimoji="1" lang="en-US" altLang="zh-CN" baseline="0" dirty="0"/>
              <a:t> and </a:t>
            </a:r>
            <a:r>
              <a:rPr kumimoji="1" lang="en-US" altLang="zh-CN" baseline="0" dirty="0" err="1"/>
              <a:t>eval</a:t>
            </a:r>
            <a:r>
              <a:rPr kumimoji="1" lang="en-US" altLang="zh-CN" baseline="0" dirty="0"/>
              <a:t> like functions. </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21</a:t>
            </a:fld>
            <a:endParaRPr kumimoji="1" lang="zh-CN" altLang="en-US"/>
          </a:p>
        </p:txBody>
      </p:sp>
    </p:spTree>
    <p:extLst>
      <p:ext uri="{BB962C8B-B14F-4D97-AF65-F5344CB8AC3E}">
        <p14:creationId xmlns:p14="http://schemas.microsoft.com/office/powerpoint/2010/main" val="18057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Any JavaScript can be classified as one of the following five categories. First external scripts, no matter it’s </a:t>
            </a:r>
            <a:r>
              <a:rPr kumimoji="1" lang="en-US" altLang="zh-CN" baseline="0" dirty="0" err="1"/>
              <a:t>preincluded</a:t>
            </a:r>
            <a:r>
              <a:rPr kumimoji="1" lang="en-US" altLang="zh-CN" baseline="0" dirty="0"/>
              <a:t> or runtime-included, it can automatically handled by CSP. That is, the the src attribute of the external script is specified in the policy, it will be allowed, otherwise, it will be blocked.</a:t>
            </a:r>
          </a:p>
          <a:p>
            <a:endParaRPr kumimoji="1" lang="en-US" altLang="zh-CN" baseline="0" dirty="0"/>
          </a:p>
          <a:p>
            <a:r>
              <a:rPr kumimoji="1" lang="en-US" altLang="zh-CN" baseline="0" dirty="0"/>
              <a:t>Then there are three other categories of scripts: pre-included inline script, runtime-included incline script and dynamic script. Now I will discuss how CSPAutoGen transform each of them so the benign scripts will be allowed by CSP, while the malicious ones automatically blocked. Since all scripts can fall into one of the five categories, we will say CSPAutoGen can handle all </a:t>
            </a:r>
            <a:r>
              <a:rPr kumimoji="1" lang="en-US" altLang="zh-CN" baseline="0" dirty="0" err="1"/>
              <a:t>JavaScripts</a:t>
            </a:r>
            <a:r>
              <a:rPr kumimoji="1" lang="en-US" altLang="zh-CN" baseline="0" dirty="0"/>
              <a:t>.</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22</a:t>
            </a:fld>
            <a:endParaRPr kumimoji="1" lang="zh-CN" altLang="en-US"/>
          </a:p>
        </p:txBody>
      </p:sp>
    </p:spTree>
    <p:extLst>
      <p:ext uri="{BB962C8B-B14F-4D97-AF65-F5344CB8AC3E}">
        <p14:creationId xmlns:p14="http://schemas.microsoft.com/office/powerpoint/2010/main" val="180572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Pre-included inline script refers to the inline scripts that are </a:t>
            </a:r>
            <a:r>
              <a:rPr kumimoji="1" lang="en-US" altLang="zh-CN" dirty="0" err="1"/>
              <a:t>availble</a:t>
            </a:r>
            <a:r>
              <a:rPr kumimoji="1" lang="en-US" altLang="zh-CN" baseline="0" dirty="0"/>
              <a:t> before browser rendering. As shown in the figure, inline script can be put in the script tag, event handler and JavaScript URL scheme. </a:t>
            </a:r>
            <a:endParaRPr kumimoji="1" lang="en-US" altLang="zh-CN" dirty="0"/>
          </a:p>
          <a:p>
            <a:r>
              <a:rPr kumimoji="1" lang="en-US" altLang="zh-CN" baseline="0" dirty="0"/>
              <a:t>Pre-included incline scripts are available during </a:t>
            </a:r>
            <a:r>
              <a:rPr kumimoji="1" lang="en-US" altLang="zh-CN" baseline="0" dirty="0" err="1"/>
              <a:t>rewritting</a:t>
            </a:r>
            <a:r>
              <a:rPr kumimoji="1" lang="en-US" altLang="zh-CN" baseline="0" dirty="0"/>
              <a:t> phase. So during the rewriting phase, we match each inline script against templates, if matched, we put them into a trusted server where the script an associated </a:t>
            </a:r>
            <a:r>
              <a:rPr kumimoji="1" lang="en-US" altLang="zh-CN" baseline="0" dirty="0" err="1"/>
              <a:t>url</a:t>
            </a:r>
            <a:r>
              <a:rPr kumimoji="1" lang="en-US" altLang="zh-CN" baseline="0" dirty="0"/>
              <a:t> is allocated to that script. Last, we set the src attribute of the script tag as the </a:t>
            </a:r>
            <a:r>
              <a:rPr kumimoji="1" lang="en-US" altLang="zh-CN" baseline="0" dirty="0" err="1"/>
              <a:t>url</a:t>
            </a:r>
            <a:r>
              <a:rPr kumimoji="1" lang="en-US" altLang="zh-CN" baseline="0" dirty="0"/>
              <a:t>, transforming the inline script to external scripts. For inline event handlers and JavaScript URL scheme, they can be handled in a similar ways with two extra steps. </a:t>
            </a:r>
            <a:r>
              <a:rPr kumimoji="1" lang="en-US" altLang="zh-CN" baseline="0" dirty="0" err="1"/>
              <a:t>Firtst</a:t>
            </a:r>
            <a:r>
              <a:rPr kumimoji="1" lang="en-US" altLang="zh-CN" baseline="0" dirty="0"/>
              <a:t>, they need to be wrapped by a function and then this function needs to be registered as corresponding event handler.</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23</a:t>
            </a:fld>
            <a:endParaRPr kumimoji="1" lang="zh-CN" altLang="en-US"/>
          </a:p>
        </p:txBody>
      </p:sp>
    </p:spTree>
    <p:extLst>
      <p:ext uri="{BB962C8B-B14F-4D97-AF65-F5344CB8AC3E}">
        <p14:creationId xmlns:p14="http://schemas.microsoft.com/office/powerpoint/2010/main" val="182823545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CSPAutogen</a:t>
            </a:r>
            <a:r>
              <a:rPr kumimoji="1" lang="en-US" altLang="zh-CN" dirty="0"/>
              <a:t> can handle</a:t>
            </a:r>
            <a:r>
              <a:rPr kumimoji="1" lang="en-US" altLang="zh-CN" baseline="0" dirty="0"/>
              <a:t> it by observing DOM-tree change because no matter how the scripts are generated, they have to modify DOM tree before being </a:t>
            </a:r>
            <a:r>
              <a:rPr kumimoji="1" lang="en-US" altLang="zh-CN" baseline="0" dirty="0" err="1"/>
              <a:t>exected</a:t>
            </a:r>
            <a:r>
              <a:rPr kumimoji="1" lang="en-US" altLang="zh-CN" baseline="0" dirty="0"/>
              <a:t> by browser.</a:t>
            </a:r>
          </a:p>
          <a:p>
            <a:endParaRPr kumimoji="1" lang="en-US" altLang="zh-CN" dirty="0"/>
          </a:p>
          <a:p>
            <a:r>
              <a:rPr kumimoji="1" lang="en-US" altLang="zh-CN" dirty="0"/>
              <a:t>Runtime-included JavaScript are included and executed during runtime by other </a:t>
            </a:r>
            <a:r>
              <a:rPr kumimoji="1" lang="en-US" altLang="zh-CN" dirty="0" err="1"/>
              <a:t>JavaScripts</a:t>
            </a:r>
            <a:r>
              <a:rPr kumimoji="1" lang="en-US" altLang="zh-CN" dirty="0"/>
              <a:t>.</a:t>
            </a:r>
          </a:p>
          <a:p>
            <a:r>
              <a:rPr kumimoji="1" lang="en-US" altLang="zh-CN" baseline="0" dirty="0"/>
              <a:t>Here is an example, the script first create a script tag and then set inline script to the tag, after that, the tag is appended back to the page’s DOM true, when it is done, the script will be executed.</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It’s Widely-used,</a:t>
            </a:r>
            <a:r>
              <a:rPr kumimoji="1" lang="en-US" altLang="zh-CN" baseline="0" dirty="0"/>
              <a:t> but </a:t>
            </a:r>
            <a:r>
              <a:rPr kumimoji="1" lang="en-US" altLang="zh-CN" dirty="0"/>
              <a:t>none existing works can handle</a:t>
            </a:r>
            <a:r>
              <a:rPr kumimoji="1" lang="en-US" altLang="zh-CN" baseline="0" dirty="0"/>
              <a:t> </a:t>
            </a:r>
            <a:r>
              <a:rPr kumimoji="1" lang="en-US" altLang="zh-CN" baseline="0" dirty="0" err="1"/>
              <a:t>beacause</a:t>
            </a:r>
            <a:r>
              <a:rPr kumimoji="1" lang="en-US" altLang="zh-CN" baseline="0" dirty="0"/>
              <a:t> it’s not available during </a:t>
            </a:r>
            <a:r>
              <a:rPr kumimoji="1" lang="en-US" altLang="zh-CN" baseline="0" dirty="0" err="1"/>
              <a:t>rewritting</a:t>
            </a:r>
            <a:r>
              <a:rPr kumimoji="1" lang="en-US" altLang="zh-CN" baseline="0" dirty="0"/>
              <a:t> phase.</a:t>
            </a:r>
          </a:p>
          <a:p>
            <a:endParaRPr kumimoji="1" lang="en-US" altLang="zh-CN" baseline="0" dirty="0"/>
          </a:p>
          <a:p>
            <a:r>
              <a:rPr kumimoji="1" lang="en-US" altLang="zh-CN" baseline="0" dirty="0"/>
              <a:t>For such case, no matter how it is included, a script tag has to be added to the DOM tree. Therefore, the key to process runtime-</a:t>
            </a:r>
            <a:r>
              <a:rPr kumimoji="1" lang="en-US" altLang="zh-CN" baseline="0" dirty="0" err="1"/>
              <a:t>inclded</a:t>
            </a:r>
            <a:r>
              <a:rPr kumimoji="1" lang="en-US" altLang="zh-CN" baseline="0" dirty="0"/>
              <a:t> inline JS is by observing DOM-tree change. And whenever a new script tag is crated, we can process them in a </a:t>
            </a:r>
            <a:r>
              <a:rPr kumimoji="1" lang="en-US" altLang="zh-CN" baseline="0" dirty="0" err="1"/>
              <a:t>simlar</a:t>
            </a:r>
            <a:r>
              <a:rPr kumimoji="1" lang="en-US" altLang="zh-CN" baseline="0" dirty="0"/>
              <a:t> way as pre-included inline script.</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24</a:t>
            </a:fld>
            <a:endParaRPr kumimoji="1" lang="zh-CN" altLang="en-US"/>
          </a:p>
        </p:txBody>
      </p:sp>
    </p:spTree>
    <p:extLst>
      <p:ext uri="{BB962C8B-B14F-4D97-AF65-F5344CB8AC3E}">
        <p14:creationId xmlns:p14="http://schemas.microsoft.com/office/powerpoint/2010/main" val="129133031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Here is the details. During</a:t>
            </a:r>
            <a:r>
              <a:rPr kumimoji="1" lang="en-US" altLang="zh-CN" baseline="0" dirty="0"/>
              <a:t> </a:t>
            </a:r>
            <a:r>
              <a:rPr kumimoji="1" lang="en-US" altLang="zh-CN" baseline="0" dirty="0" err="1"/>
              <a:t>rewritting</a:t>
            </a:r>
            <a:r>
              <a:rPr kumimoji="1" lang="en-US" altLang="zh-CN" baseline="0" dirty="0"/>
              <a:t>-phase, our library </a:t>
            </a:r>
            <a:r>
              <a:rPr kumimoji="1" lang="en-US" altLang="zh-CN" baseline="0" dirty="0" err="1"/>
              <a:t>wil</a:t>
            </a:r>
            <a:r>
              <a:rPr kumimoji="1" lang="en-US" altLang="zh-CN" baseline="0" dirty="0"/>
              <a:t> register an observer to observe the DOM tree change when the page is ready. Whenever a new script tag with inline script is detected, we will extract the inline script and use it to match against the templates. If matched, the script will be sent to the website’s trusted server. Where a </a:t>
            </a:r>
            <a:r>
              <a:rPr kumimoji="1" lang="en-US" altLang="zh-CN" baseline="0" dirty="0" err="1"/>
              <a:t>url</a:t>
            </a:r>
            <a:r>
              <a:rPr kumimoji="1" lang="en-US" altLang="zh-CN" baseline="0" dirty="0"/>
              <a:t> is created for this script.  Then the server will returns the </a:t>
            </a:r>
            <a:r>
              <a:rPr kumimoji="1" lang="en-US" altLang="zh-CN" baseline="0" dirty="0" err="1"/>
              <a:t>url</a:t>
            </a:r>
            <a:r>
              <a:rPr kumimoji="1" lang="en-US" altLang="zh-CN" baseline="0" dirty="0"/>
              <a:t> back to client-side library, which will use the </a:t>
            </a:r>
            <a:r>
              <a:rPr kumimoji="1" lang="en-US" altLang="zh-CN" baseline="0" dirty="0" err="1"/>
              <a:t>url</a:t>
            </a:r>
            <a:r>
              <a:rPr kumimoji="1" lang="en-US" altLang="zh-CN" baseline="0" dirty="0"/>
              <a:t> to add a new </a:t>
            </a:r>
            <a:r>
              <a:rPr kumimoji="1" lang="en-US" altLang="zh-CN" baseline="0" dirty="0" err="1"/>
              <a:t>exteal</a:t>
            </a:r>
            <a:r>
              <a:rPr kumimoji="1" lang="en-US" altLang="zh-CN" baseline="0" dirty="0"/>
              <a:t> script tag to the DOM tree. Since the script trusted server is specified in the CSP’s whitelist, the external script will be executed.</a:t>
            </a:r>
          </a:p>
          <a:p>
            <a:r>
              <a:rPr kumimoji="1" lang="en-US" altLang="zh-CN" baseline="0" dirty="0"/>
              <a:t>This process is </a:t>
            </a:r>
            <a:r>
              <a:rPr kumimoji="1" lang="en-US" altLang="zh-CN" baseline="0" dirty="0" err="1"/>
              <a:t>asynchronized</a:t>
            </a:r>
            <a:r>
              <a:rPr kumimoji="1" lang="en-US" altLang="zh-CN" baseline="0" dirty="0"/>
              <a:t>. However, all the </a:t>
            </a:r>
            <a:r>
              <a:rPr kumimoji="1" lang="en-US" altLang="zh-CN" baseline="0" dirty="0" err="1"/>
              <a:t>runime-inlucded</a:t>
            </a:r>
            <a:r>
              <a:rPr kumimoji="1" lang="en-US" altLang="zh-CN" baseline="0" dirty="0"/>
              <a:t> scripts are synchronized, so it won’t break the website’s functionality.</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25</a:t>
            </a:fld>
            <a:endParaRPr kumimoji="1" lang="zh-CN" altLang="en-US"/>
          </a:p>
        </p:txBody>
      </p:sp>
    </p:spTree>
    <p:extLst>
      <p:ext uri="{BB962C8B-B14F-4D97-AF65-F5344CB8AC3E}">
        <p14:creationId xmlns:p14="http://schemas.microsoft.com/office/powerpoint/2010/main" val="203805326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 last category is dynamic scripts. Dynamic scripts</a:t>
            </a:r>
            <a:r>
              <a:rPr kumimoji="1" lang="en-US" altLang="zh-CN" baseline="0" dirty="0"/>
              <a:t> refer to the codes that are generated by eval and eval like functions.</a:t>
            </a:r>
          </a:p>
          <a:p>
            <a:r>
              <a:rPr kumimoji="1" lang="en-US" altLang="zh-CN" baseline="0" dirty="0"/>
              <a:t>These four functions can interpret strings as JavaScript codes. This figure shows an vulnerability introduced by dynamic scripts. In line two, variable </a:t>
            </a:r>
            <a:r>
              <a:rPr kumimoji="1" lang="en-US" altLang="zh-CN" baseline="0" dirty="0" err="1"/>
              <a:t>txtFromURLParam</a:t>
            </a:r>
            <a:r>
              <a:rPr kumimoji="1" lang="en-US" altLang="zh-CN" baseline="0" dirty="0"/>
              <a:t> stores the strings extracted from URL’s parameters. If this string are sent to eval method for execution without proper sanitization, the malicious codes could be executed in victim’s browser. </a:t>
            </a:r>
          </a:p>
          <a:p>
            <a:r>
              <a:rPr kumimoji="1" lang="en-US" altLang="zh-CN" baseline="0" dirty="0"/>
              <a:t>CSP disables such usage. But these methods are frequently used in web applications and frameworks, disabling all such usages will break most of the site’s functionalities. </a:t>
            </a:r>
          </a:p>
          <a:p>
            <a:endParaRPr kumimoji="1" lang="en-US" altLang="zh-CN" baseline="0" dirty="0"/>
          </a:p>
          <a:p>
            <a:r>
              <a:rPr kumimoji="1" lang="en-US" altLang="zh-CN" baseline="0" dirty="0"/>
              <a:t>We need to transform all dynamic scripts to CSP-compatible, that is, still allows those benign dynamic scripts, while disables malicious ones. The core idea is, we consider a script as benign only when it pass </a:t>
            </a:r>
            <a:r>
              <a:rPr kumimoji="1" lang="en-US" altLang="zh-CN" baseline="0" dirty="0" err="1"/>
              <a:t>tempate</a:t>
            </a:r>
            <a:r>
              <a:rPr kumimoji="1" lang="en-US" altLang="zh-CN" baseline="0" dirty="0"/>
              <a:t> matching, that means, we know all benign </a:t>
            </a:r>
            <a:r>
              <a:rPr kumimoji="1" lang="en-US" altLang="zh-CN" baseline="0" dirty="0" err="1"/>
              <a:t>scripts’strucuters</a:t>
            </a:r>
            <a:r>
              <a:rPr kumimoji="1" lang="en-US" altLang="zh-CN" baseline="0" dirty="0"/>
              <a:t>. We can prepare those code structures as JavaScript functions and define them in the page in </a:t>
            </a:r>
            <a:r>
              <a:rPr kumimoji="1" lang="en-US" altLang="zh-CN" baseline="0" dirty="0" err="1"/>
              <a:t>rewritting</a:t>
            </a:r>
            <a:r>
              <a:rPr kumimoji="1" lang="en-US" altLang="zh-CN" baseline="0" dirty="0"/>
              <a:t> phase, during runtime-phase, we just extract target script’s data node and call </a:t>
            </a:r>
            <a:r>
              <a:rPr kumimoji="1" lang="en-US" altLang="zh-CN" baseline="0" dirty="0" err="1"/>
              <a:t>corredsponding</a:t>
            </a:r>
            <a:r>
              <a:rPr kumimoji="1" lang="en-US" altLang="zh-CN" baseline="0" dirty="0"/>
              <a:t> function with those data as parameters. We refer to these functions as symbolic templates.</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26</a:t>
            </a:fld>
            <a:endParaRPr kumimoji="1" lang="zh-CN" altLang="en-US"/>
          </a:p>
        </p:txBody>
      </p:sp>
    </p:spTree>
    <p:extLst>
      <p:ext uri="{BB962C8B-B14F-4D97-AF65-F5344CB8AC3E}">
        <p14:creationId xmlns:p14="http://schemas.microsoft.com/office/powerpoint/2010/main" val="26340937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en-US" altLang="zh-CN" baseline="0" dirty="0"/>
              <a:t> let’s see an example, Here is a dynamic scripts. This string will be interpreted by eval method.</a:t>
            </a:r>
          </a:p>
          <a:p>
            <a:r>
              <a:rPr kumimoji="1" lang="en-US" altLang="zh-CN" baseline="0" dirty="0"/>
              <a:t>We would like to execute the script only when the string pass template matching, so we must have seen its </a:t>
            </a:r>
            <a:r>
              <a:rPr kumimoji="1" lang="en-US" altLang="zh-CN" baseline="0" dirty="0" err="1"/>
              <a:t>gast</a:t>
            </a:r>
            <a:r>
              <a:rPr kumimoji="1" lang="en-US" altLang="zh-CN" baseline="0" dirty="0"/>
              <a:t> in training phase. When converting its </a:t>
            </a:r>
            <a:r>
              <a:rPr kumimoji="1" lang="en-US" altLang="zh-CN" baseline="0" dirty="0" err="1"/>
              <a:t>gast</a:t>
            </a:r>
            <a:r>
              <a:rPr kumimoji="1" lang="en-US" altLang="zh-CN" baseline="0" dirty="0"/>
              <a:t> back to script, it looks like this: All abstracted data becomes a </a:t>
            </a:r>
            <a:r>
              <a:rPr kumimoji="1" lang="en-US" altLang="zh-CN" baseline="0" dirty="0" err="1"/>
              <a:t>vairable</a:t>
            </a:r>
            <a:r>
              <a:rPr kumimoji="1" lang="en-US" altLang="zh-CN" baseline="0" dirty="0"/>
              <a:t>, shown in orange. </a:t>
            </a:r>
          </a:p>
          <a:p>
            <a:r>
              <a:rPr kumimoji="1" lang="en-US" altLang="zh-CN" baseline="0" dirty="0"/>
              <a:t>Then, we wrap these snippet of code into a function and make these data variable as the method’s </a:t>
            </a:r>
            <a:r>
              <a:rPr kumimoji="1" lang="en-US" altLang="zh-CN" baseline="0" dirty="0" err="1"/>
              <a:t>varaible</a:t>
            </a:r>
            <a:r>
              <a:rPr kumimoji="1" lang="en-US" altLang="zh-CN" baseline="0" dirty="0"/>
              <a:t>. Note that in JS, a data could be array and object, where an expression can be stored, in order to preserve the </a:t>
            </a:r>
            <a:r>
              <a:rPr kumimoji="1" lang="en-US" altLang="zh-CN" baseline="0" dirty="0" err="1"/>
              <a:t>exeuction</a:t>
            </a:r>
            <a:r>
              <a:rPr kumimoji="1" lang="en-US" altLang="zh-CN" baseline="0" dirty="0"/>
              <a:t> order, we further wrap these </a:t>
            </a:r>
            <a:r>
              <a:rPr kumimoji="1" lang="en-US" altLang="zh-CN" baseline="0" dirty="0" err="1"/>
              <a:t>para,eters</a:t>
            </a:r>
            <a:r>
              <a:rPr kumimoji="1" lang="en-US" altLang="zh-CN" baseline="0" dirty="0"/>
              <a:t> with a method called </a:t>
            </a:r>
            <a:r>
              <a:rPr kumimoji="1" lang="en-US" altLang="zh-CN" baseline="0" dirty="0" err="1"/>
              <a:t>calcNodeVal</a:t>
            </a:r>
            <a:r>
              <a:rPr kumimoji="1" lang="en-US" altLang="zh-CN" baseline="0" dirty="0"/>
              <a:t>, which will make sure the </a:t>
            </a:r>
            <a:r>
              <a:rPr kumimoji="1" lang="en-US" altLang="zh-CN" baseline="0" dirty="0" err="1"/>
              <a:t>expressions’exection</a:t>
            </a:r>
            <a:r>
              <a:rPr kumimoji="1" lang="en-US" altLang="zh-CN" baseline="0" dirty="0"/>
              <a:t> order is preserved.</a:t>
            </a:r>
          </a:p>
          <a:p>
            <a:endParaRPr kumimoji="1" lang="en-US" altLang="zh-CN" baseline="0" dirty="0"/>
          </a:p>
          <a:p>
            <a:r>
              <a:rPr kumimoji="1" lang="en-US" altLang="zh-CN" baseline="0" dirty="0"/>
              <a:t>This is the basic idea, In implementation, it’s more complicated than that because we also need to be very careful to deal with the </a:t>
            </a:r>
            <a:r>
              <a:rPr kumimoji="1" lang="en-US" altLang="zh-CN" baseline="0" dirty="0" err="1"/>
              <a:t>schope</a:t>
            </a:r>
            <a:r>
              <a:rPr kumimoji="1" lang="en-US" altLang="zh-CN" baseline="0" dirty="0"/>
              <a:t> chain of JavaScript. I don’t want to g into very details here.</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27</a:t>
            </a:fld>
            <a:endParaRPr kumimoji="1" lang="zh-CN" altLang="en-US"/>
          </a:p>
        </p:txBody>
      </p:sp>
    </p:spTree>
    <p:extLst>
      <p:ext uri="{BB962C8B-B14F-4D97-AF65-F5344CB8AC3E}">
        <p14:creationId xmlns:p14="http://schemas.microsoft.com/office/powerpoint/2010/main" val="332555875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After </a:t>
            </a:r>
            <a:r>
              <a:rPr kumimoji="1" lang="en-US" altLang="zh-CN" dirty="0" err="1"/>
              <a:t>understainng</a:t>
            </a:r>
            <a:r>
              <a:rPr kumimoji="1" lang="en-US" altLang="zh-CN" baseline="0" dirty="0"/>
              <a:t> the </a:t>
            </a:r>
            <a:r>
              <a:rPr kumimoji="1" lang="en-US" altLang="zh-CN" baseline="0" dirty="0" err="1"/>
              <a:t>sumbolic</a:t>
            </a:r>
            <a:r>
              <a:rPr kumimoji="1" lang="en-US" altLang="zh-CN" baseline="0" dirty="0"/>
              <a:t> template mechanism, here we see how we we deal with dynamic scripts.</a:t>
            </a:r>
          </a:p>
          <a:p>
            <a:r>
              <a:rPr kumimoji="1" lang="en-US" altLang="zh-CN" baseline="0" dirty="0"/>
              <a:t>First, in </a:t>
            </a:r>
            <a:r>
              <a:rPr kumimoji="1" lang="en-US" altLang="zh-CN" baseline="0" dirty="0" err="1"/>
              <a:t>rewtitting</a:t>
            </a:r>
            <a:r>
              <a:rPr kumimoji="1" lang="en-US" altLang="zh-CN" baseline="0" dirty="0"/>
              <a:t> phase, we rewrite all dynamic scripts. Note these rewritten scripts are allowed by CSP because they cannot interpret any strings as JavaScript codes;</a:t>
            </a:r>
          </a:p>
          <a:p>
            <a:endParaRPr kumimoji="1" lang="en-US" altLang="zh-CN" baseline="0" dirty="0"/>
          </a:p>
          <a:p>
            <a:r>
              <a:rPr kumimoji="1" lang="en-US" altLang="zh-CN" baseline="0" dirty="0"/>
              <a:t>Then during runtime phase, when any of these eval or eval-like function called, our rewritten method will be actually invoked. In the rewritten method, we first match the argument string against the </a:t>
            </a:r>
            <a:r>
              <a:rPr kumimoji="1" lang="en-US" altLang="zh-CN" baseline="0" dirty="0" err="1"/>
              <a:t>tempaltes</a:t>
            </a:r>
            <a:r>
              <a:rPr kumimoji="1" lang="en-US" altLang="zh-CN" baseline="0" dirty="0"/>
              <a:t>, if matched, we instantiate the symbolic template function to execute the arguments.</a:t>
            </a:r>
          </a:p>
          <a:p>
            <a:endParaRPr kumimoji="1" lang="en-US" altLang="zh-CN" baseline="0" dirty="0"/>
          </a:p>
          <a:p>
            <a:r>
              <a:rPr kumimoji="1" lang="en-US" altLang="zh-CN" baseline="0" dirty="0"/>
              <a:t>Such process is synchronous, In this way, we ensure benign dynamic scripts executed, while malicious ones disabled. Note that attacker could find a variety of tricky ways to obtain the original eval method, but users are still protected because CSP </a:t>
            </a:r>
            <a:r>
              <a:rPr kumimoji="1" lang="en-US" altLang="zh-CN" baseline="0" dirty="0" err="1"/>
              <a:t>diables</a:t>
            </a:r>
            <a:r>
              <a:rPr kumimoji="1" lang="en-US" altLang="zh-CN" baseline="0" dirty="0"/>
              <a:t> eval from JavaScript engine </a:t>
            </a:r>
            <a:r>
              <a:rPr kumimoji="1" lang="en-US" altLang="zh-CN" baseline="0" dirty="0" err="1"/>
              <a:t>levevl</a:t>
            </a:r>
            <a:r>
              <a:rPr kumimoji="1" lang="en-US" altLang="zh-CN" baseline="0" dirty="0"/>
              <a:t>.</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28</a:t>
            </a:fld>
            <a:endParaRPr kumimoji="1" lang="zh-CN" altLang="en-US"/>
          </a:p>
        </p:txBody>
      </p:sp>
    </p:spTree>
    <p:extLst>
      <p:ext uri="{BB962C8B-B14F-4D97-AF65-F5344CB8AC3E}">
        <p14:creationId xmlns:p14="http://schemas.microsoft.com/office/powerpoint/2010/main" val="103790940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29</a:t>
            </a:fld>
            <a:endParaRPr kumimoji="1" lang="zh-CN" altLang="en-US"/>
          </a:p>
        </p:txBody>
      </p:sp>
    </p:spTree>
    <p:extLst>
      <p:ext uri="{BB962C8B-B14F-4D97-AF65-F5344CB8AC3E}">
        <p14:creationId xmlns:p14="http://schemas.microsoft.com/office/powerpoint/2010/main" val="4581023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Before talking about my</a:t>
            </a:r>
            <a:r>
              <a:rPr kumimoji="1" lang="en-US" altLang="zh-CN" baseline="0" dirty="0"/>
              <a:t> thesis’s problem statement, let me first briefly </a:t>
            </a:r>
            <a:r>
              <a:rPr kumimoji="1" lang="en-US" altLang="zh-CN" baseline="0" dirty="0" err="1"/>
              <a:t>introcude</a:t>
            </a:r>
            <a:r>
              <a:rPr kumimoji="1" lang="en-US" altLang="zh-CN" baseline="0" dirty="0"/>
              <a:t> my first PhD project.</a:t>
            </a:r>
          </a:p>
          <a:p>
            <a:endParaRPr kumimoji="1" lang="en-US" altLang="zh-CN" dirty="0"/>
          </a:p>
          <a:p>
            <a:r>
              <a:rPr kumimoji="1" lang="en-US" altLang="zh-CN" dirty="0"/>
              <a:t>Browser and</a:t>
            </a:r>
            <a:r>
              <a:rPr kumimoji="1" lang="en-US" altLang="zh-CN" baseline="0" dirty="0"/>
              <a:t> plugins have vulnerabilities. Attacker could write malicious scripts to exploit the browser and take over the system.</a:t>
            </a:r>
          </a:p>
          <a:p>
            <a:r>
              <a:rPr kumimoji="1" lang="en-US" altLang="zh-CN" dirty="0"/>
              <a:t>When a new </a:t>
            </a:r>
            <a:r>
              <a:rPr kumimoji="1" lang="en-US" altLang="zh-CN" dirty="0" err="1"/>
              <a:t>vulnerabilitiy</a:t>
            </a:r>
            <a:r>
              <a:rPr kumimoji="1" lang="en-US" altLang="zh-CN" baseline="0" dirty="0"/>
              <a:t> is discovered, many anti-virus software engineering will write signatures to detect those malicious codes. </a:t>
            </a:r>
          </a:p>
          <a:p>
            <a:r>
              <a:rPr kumimoji="1" lang="en-US" altLang="zh-CN" baseline="0" dirty="0"/>
              <a:t>However, </a:t>
            </a:r>
            <a:r>
              <a:rPr kumimoji="1" lang="en-US" altLang="zh-CN" dirty="0"/>
              <a:t>Attacker could easily</a:t>
            </a:r>
            <a:r>
              <a:rPr kumimoji="1" lang="en-US" altLang="zh-CN" baseline="0" dirty="0"/>
              <a:t> write many very different kinds of exploit codes for the same vulnerability. Making </a:t>
            </a:r>
            <a:r>
              <a:rPr kumimoji="1" lang="en-US" altLang="zh-CN" baseline="0" dirty="0" err="1"/>
              <a:t>tranditional</a:t>
            </a:r>
            <a:r>
              <a:rPr kumimoji="1" lang="en-US" altLang="zh-CN" baseline="0" dirty="0"/>
              <a:t> signature-based detection engine very inefficient.</a:t>
            </a:r>
          </a:p>
          <a:p>
            <a:endParaRPr kumimoji="1" lang="en-US" altLang="zh-CN" baseline="0" dirty="0"/>
          </a:p>
          <a:p>
            <a:r>
              <a:rPr kumimoji="1" lang="en-US" altLang="zh-CN" baseline="0" dirty="0"/>
              <a:t>To address this limitation, we propose </a:t>
            </a:r>
            <a:r>
              <a:rPr kumimoji="1" lang="en-US" altLang="zh-CN" baseline="0" dirty="0" err="1"/>
              <a:t>JSHield</a:t>
            </a:r>
            <a:r>
              <a:rPr kumimoji="1" lang="en-US" altLang="zh-CN" baseline="0" dirty="0"/>
              <a:t>, a dynamic analysis engine. First, </a:t>
            </a:r>
            <a:r>
              <a:rPr kumimoji="1" lang="en-US" altLang="zh-CN" baseline="0" dirty="0" err="1"/>
              <a:t>Jshiled</a:t>
            </a:r>
            <a:r>
              <a:rPr kumimoji="1" lang="en-US" altLang="zh-CN" baseline="0" dirty="0"/>
              <a:t> automatically trigger all events to expose more codes to the detection engine. </a:t>
            </a:r>
            <a:r>
              <a:rPr kumimoji="1" lang="en-US" altLang="zh-CN" baseline="0" dirty="0" err="1"/>
              <a:t>Seoncd</a:t>
            </a:r>
            <a:r>
              <a:rPr kumimoji="1" lang="en-US" altLang="zh-CN" baseline="0" dirty="0"/>
              <a:t>, the signature is at </a:t>
            </a:r>
            <a:r>
              <a:rPr kumimoji="1" lang="en-US" altLang="zh-CN" baseline="0" dirty="0" err="1"/>
              <a:t>opcode</a:t>
            </a:r>
            <a:r>
              <a:rPr kumimoji="1" lang="en-US" altLang="zh-CN" baseline="0" dirty="0"/>
              <a:t> level and </a:t>
            </a:r>
            <a:r>
              <a:rPr kumimoji="1" lang="en-US" altLang="zh-CN" baseline="0" dirty="0" err="1"/>
              <a:t>stateful</a:t>
            </a:r>
            <a:r>
              <a:rPr kumimoji="1" lang="en-US" altLang="zh-CN" baseline="0" dirty="0"/>
              <a:t>. This design is based on the observation that  in order for a specific vulnerability to be triggered, from op code level, all these different versions of attacking scripts have to go </a:t>
            </a:r>
            <a:r>
              <a:rPr kumimoji="1" lang="en-US" altLang="zh-CN" baseline="0" dirty="0" err="1"/>
              <a:t>throught</a:t>
            </a:r>
            <a:r>
              <a:rPr kumimoji="1" lang="en-US" altLang="zh-CN" baseline="0" dirty="0"/>
              <a:t> the same states. such as looking up prototype chain and get some field and then set it as null. </a:t>
            </a:r>
            <a:r>
              <a:rPr kumimoji="1" lang="en-US" altLang="zh-CN" baseline="0" dirty="0" err="1"/>
              <a:t>Jshield’s</a:t>
            </a:r>
            <a:r>
              <a:rPr kumimoji="1" lang="en-US" altLang="zh-CN" baseline="0" dirty="0"/>
              <a:t> </a:t>
            </a:r>
            <a:r>
              <a:rPr kumimoji="1" lang="en-US" altLang="zh-CN" baseline="0" dirty="0" err="1"/>
              <a:t>stateful</a:t>
            </a:r>
            <a:r>
              <a:rPr kumimoji="1" lang="en-US" altLang="zh-CN" baseline="0" dirty="0"/>
              <a:t> signature could describe such state transition using deterministic finite automaton </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3</a:t>
            </a:fld>
            <a:endParaRPr kumimoji="1" lang="zh-CN" altLang="en-US"/>
          </a:p>
        </p:txBody>
      </p:sp>
    </p:spTree>
    <p:extLst>
      <p:ext uri="{BB962C8B-B14F-4D97-AF65-F5344CB8AC3E}">
        <p14:creationId xmlns:p14="http://schemas.microsoft.com/office/powerpoint/2010/main" val="301635827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baseline="0" dirty="0"/>
              <a:t>Now let’s see its evaluation, we first would like to see the template matching rate on unseen scripts. We did this experiment on Alexa top 50 websites. For each website, we </a:t>
            </a:r>
            <a:r>
              <a:rPr kumimoji="1" lang="en-US" altLang="zh-CN" baseline="0" dirty="0" err="1"/>
              <a:t>cralwed</a:t>
            </a:r>
            <a:r>
              <a:rPr kumimoji="1" lang="en-US" altLang="zh-CN" baseline="0" dirty="0"/>
              <a:t> 2500 different webpages. We use 2000 of them to train templates and use the rest 500 to verify the </a:t>
            </a:r>
            <a:r>
              <a:rPr kumimoji="1" lang="en-US" altLang="zh-CN" baseline="0" dirty="0" err="1"/>
              <a:t>tempalte’s</a:t>
            </a:r>
            <a:r>
              <a:rPr kumimoji="1" lang="en-US" altLang="zh-CN" baseline="0" dirty="0"/>
              <a:t> </a:t>
            </a:r>
            <a:r>
              <a:rPr kumimoji="1" lang="en-US" altLang="zh-CN" baseline="0" dirty="0" err="1"/>
              <a:t>mathcing</a:t>
            </a:r>
            <a:r>
              <a:rPr kumimoji="1" lang="en-US" altLang="zh-CN" baseline="0" dirty="0"/>
              <a:t> rate. The rate rages from 91 percent to 100 percent, with a median value of 99 percent. Note that we did this </a:t>
            </a:r>
            <a:r>
              <a:rPr kumimoji="1" lang="en-US" altLang="zh-CN" baseline="0" dirty="0" err="1"/>
              <a:t>experiement</a:t>
            </a:r>
            <a:r>
              <a:rPr kumimoji="1" lang="en-US" altLang="zh-CN" baseline="0" dirty="0"/>
              <a:t> without any server </a:t>
            </a:r>
            <a:r>
              <a:rPr kumimoji="1" lang="en-US" altLang="zh-CN" baseline="0" dirty="0" err="1"/>
              <a:t>collaroration</a:t>
            </a:r>
            <a:r>
              <a:rPr kumimoji="1" lang="en-US" altLang="zh-CN" baseline="0" dirty="0"/>
              <a:t>,  If server-side’s test cases are available, this could easily </a:t>
            </a:r>
            <a:r>
              <a:rPr kumimoji="1" lang="en-US" altLang="zh-CN" baseline="0" dirty="0" err="1"/>
              <a:t>acheve</a:t>
            </a:r>
            <a:r>
              <a:rPr kumimoji="1" lang="en-US" altLang="zh-CN" baseline="0" dirty="0"/>
              <a:t> 100 percent matching rate.</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30</a:t>
            </a:fld>
            <a:endParaRPr kumimoji="1" lang="zh-CN" altLang="en-US"/>
          </a:p>
        </p:txBody>
      </p:sp>
    </p:spTree>
    <p:extLst>
      <p:ext uri="{BB962C8B-B14F-4D97-AF65-F5344CB8AC3E}">
        <p14:creationId xmlns:p14="http://schemas.microsoft.com/office/powerpoint/2010/main" val="116570783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Now we would like to see the </a:t>
            </a:r>
            <a:r>
              <a:rPr lang="en-US" altLang="zh-CN" baseline="0" dirty="0" err="1"/>
              <a:t>robutstness</a:t>
            </a:r>
            <a:r>
              <a:rPr lang="en-US" altLang="zh-CN" baseline="0" dirty="0"/>
              <a:t> of template overtime. We crawled 2000 webpages from these six websites. For each of the website, we crawled 2000 webpages on four different dates. We use the pages crawled on </a:t>
            </a:r>
            <a:r>
              <a:rPr lang="en-US" altLang="zh-CN" baseline="0" dirty="0" err="1"/>
              <a:t>Januar</a:t>
            </a:r>
            <a:r>
              <a:rPr lang="en-US" altLang="zh-CN" baseline="0" dirty="0"/>
              <a:t> fist to build template and then use this template to match scripts </a:t>
            </a:r>
            <a:r>
              <a:rPr lang="en-US" altLang="zh-CN" baseline="0" dirty="0" err="1"/>
              <a:t>crawlled</a:t>
            </a:r>
            <a:r>
              <a:rPr lang="en-US" altLang="zh-CN" baseline="0" dirty="0"/>
              <a:t> on Feb 1</a:t>
            </a:r>
            <a:r>
              <a:rPr lang="en-US" altLang="zh-CN" baseline="30000" dirty="0"/>
              <a:t>st</a:t>
            </a:r>
            <a:r>
              <a:rPr lang="en-US" altLang="zh-CN" baseline="0" dirty="0"/>
              <a:t>, March 1</a:t>
            </a:r>
            <a:r>
              <a:rPr lang="en-US" altLang="zh-CN" baseline="30000" dirty="0"/>
              <a:t>st</a:t>
            </a:r>
            <a:r>
              <a:rPr lang="en-US" altLang="zh-CN" baseline="0" dirty="0"/>
              <a:t> and April first. From the table, we can see, Amazon, </a:t>
            </a:r>
            <a:r>
              <a:rPr lang="en-US" altLang="zh-CN" baseline="0" dirty="0" err="1"/>
              <a:t>cn</a:t>
            </a:r>
            <a:r>
              <a:rPr lang="en-US" altLang="zh-CN" baseline="0" dirty="0"/>
              <a:t> Facebook maintain a high matching rate for three month. </a:t>
            </a:r>
            <a:r>
              <a:rPr lang="en-US" altLang="zh-CN" baseline="0" dirty="0" err="1"/>
              <a:t>Reddit</a:t>
            </a:r>
            <a:r>
              <a:rPr lang="en-US" altLang="zh-CN" baseline="0" dirty="0"/>
              <a:t> and Yahoo works fine for two month. Google needs to update </a:t>
            </a:r>
            <a:r>
              <a:rPr lang="en-US" altLang="zh-CN" baseline="0" dirty="0" err="1"/>
              <a:t>evey</a:t>
            </a:r>
            <a:r>
              <a:rPr lang="en-US" altLang="zh-CN" baseline="0" dirty="0"/>
              <a:t> month. </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baseline="0" dirty="0"/>
              <a:t>In reality, </a:t>
            </a:r>
            <a:r>
              <a:rPr lang="en-US" altLang="zh-CN" baseline="0" dirty="0" err="1"/>
              <a:t>CSPAutoGen’s</a:t>
            </a:r>
            <a:r>
              <a:rPr lang="en-US" altLang="zh-CN" baseline="0" dirty="0"/>
              <a:t> training engine can be deployed at the </a:t>
            </a:r>
            <a:r>
              <a:rPr lang="en-US" altLang="zh-CN" baseline="0" dirty="0" err="1"/>
              <a:t>compnay’s</a:t>
            </a:r>
            <a:r>
              <a:rPr lang="en-US" altLang="zh-CN" baseline="0" dirty="0"/>
              <a:t> </a:t>
            </a:r>
            <a:r>
              <a:rPr lang="en-US" altLang="zh-CN" baseline="0" dirty="0" err="1"/>
              <a:t>quailty</a:t>
            </a:r>
            <a:r>
              <a:rPr lang="en-US" altLang="zh-CN" baseline="0" dirty="0"/>
              <a:t> assurance side, when new function has been added and just passed the testing, the new pages or scripts should be sent to CSPAutoGen to update the template. This way, it can always maintain a high matching </a:t>
            </a:r>
            <a:r>
              <a:rPr lang="en-US" altLang="zh-CN" baseline="0" dirty="0" err="1"/>
              <a:t>raete</a:t>
            </a:r>
            <a:r>
              <a:rPr lang="en-US" altLang="zh-CN" baseline="0" dirty="0"/>
              <a:t>.</a:t>
            </a:r>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31</a:t>
            </a:fld>
            <a:endParaRPr kumimoji="1" lang="zh-CN" altLang="en-US"/>
          </a:p>
        </p:txBody>
      </p:sp>
    </p:spTree>
    <p:extLst>
      <p:ext uri="{BB962C8B-B14F-4D97-AF65-F5344CB8AC3E}">
        <p14:creationId xmlns:p14="http://schemas.microsoft.com/office/powerpoint/2010/main" val="237534931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Now let’s see its performance. From the table, we can see the bottle</a:t>
            </a:r>
            <a:r>
              <a:rPr kumimoji="1" lang="en-US" altLang="zh-CN" baseline="0" dirty="0"/>
              <a:t> neck of the system resides in DOM tree parsing and handling runtime-included script. For the former, we can optimize it by using a more efficient parser. We currently use an python-implemented one, </a:t>
            </a:r>
            <a:r>
              <a:rPr kumimoji="1" lang="en-US" altLang="zh-CN" baseline="0" dirty="0" err="1"/>
              <a:t>conveninet</a:t>
            </a:r>
            <a:r>
              <a:rPr kumimoji="1" lang="en-US" altLang="zh-CN" baseline="0" dirty="0"/>
              <a:t> but slow. For runtime-</a:t>
            </a:r>
            <a:r>
              <a:rPr kumimoji="1" lang="en-US" altLang="zh-CN" baseline="0" dirty="0" err="1"/>
              <a:t>inlicded</a:t>
            </a:r>
            <a:r>
              <a:rPr kumimoji="1" lang="en-US" altLang="zh-CN" baseline="0" dirty="0"/>
              <a:t> script, it works </a:t>
            </a:r>
            <a:r>
              <a:rPr kumimoji="1" lang="en-US" altLang="zh-CN" baseline="0" dirty="0" err="1"/>
              <a:t>asynchoursly</a:t>
            </a:r>
            <a:r>
              <a:rPr kumimoji="1" lang="en-US" altLang="zh-CN" baseline="0" dirty="0"/>
              <a:t>, so affects little user experience.</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32</a:t>
            </a:fld>
            <a:endParaRPr kumimoji="1" lang="zh-CN" altLang="en-US"/>
          </a:p>
        </p:txBody>
      </p:sp>
    </p:spTree>
    <p:extLst>
      <p:ext uri="{BB962C8B-B14F-4D97-AF65-F5344CB8AC3E}">
        <p14:creationId xmlns:p14="http://schemas.microsoft.com/office/powerpoint/2010/main" val="352602278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Next we would like</a:t>
            </a:r>
            <a:r>
              <a:rPr kumimoji="1" lang="en-US" altLang="zh-CN" baseline="0" dirty="0"/>
              <a:t> to see its compatibility. We first render Alexa Top 50 websites with and without CSPAutoGen enabled and compare the figure difference. The results show that CSPAutoGen can correctly render these websites.</a:t>
            </a:r>
          </a:p>
          <a:p>
            <a:endParaRPr kumimoji="1" lang="en-US" altLang="zh-CN" baseline="0" dirty="0"/>
          </a:p>
          <a:p>
            <a:r>
              <a:rPr kumimoji="1" lang="en-US" altLang="zh-CN" baseline="0" dirty="0"/>
              <a:t>Then we choose </a:t>
            </a:r>
            <a:r>
              <a:rPr kumimoji="1" lang="en-US" altLang="zh-CN" baseline="0" dirty="0" err="1"/>
              <a:t>thse</a:t>
            </a:r>
            <a:r>
              <a:rPr kumimoji="1" lang="en-US" altLang="zh-CN" baseline="0" dirty="0"/>
              <a:t> five </a:t>
            </a:r>
            <a:r>
              <a:rPr kumimoji="1" lang="en-US" altLang="zh-CN" baseline="0" dirty="0" err="1"/>
              <a:t>ppluar</a:t>
            </a:r>
            <a:r>
              <a:rPr kumimoji="1" lang="en-US" altLang="zh-CN" baseline="0" dirty="0"/>
              <a:t> websites, and conduct extensive case studies on them. We sent email, search news, images, post a message, shared a news to my </a:t>
            </a:r>
            <a:r>
              <a:rPr kumimoji="1" lang="en-US" altLang="zh-CN" baseline="0" dirty="0" err="1"/>
              <a:t>socal</a:t>
            </a:r>
            <a:r>
              <a:rPr kumimoji="1" lang="en-US" altLang="zh-CN" baseline="0" dirty="0"/>
              <a:t> network and </a:t>
            </a:r>
            <a:r>
              <a:rPr kumimoji="1" lang="en-US" altLang="zh-CN" baseline="0" dirty="0" err="1"/>
              <a:t>puchase</a:t>
            </a:r>
            <a:r>
              <a:rPr kumimoji="1" lang="en-US" altLang="zh-CN" baseline="0" dirty="0"/>
              <a:t> some stuff from Amazon. It all works properly. </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33</a:t>
            </a:fld>
            <a:endParaRPr kumimoji="1" lang="zh-CN" altLang="en-US"/>
          </a:p>
        </p:txBody>
      </p:sp>
    </p:spTree>
    <p:extLst>
      <p:ext uri="{BB962C8B-B14F-4D97-AF65-F5344CB8AC3E}">
        <p14:creationId xmlns:p14="http://schemas.microsoft.com/office/powerpoint/2010/main" val="5155824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34</a:t>
            </a:fld>
            <a:endParaRPr kumimoji="1" lang="zh-CN" altLang="en-US"/>
          </a:p>
        </p:txBody>
      </p:sp>
    </p:spTree>
    <p:extLst>
      <p:ext uri="{BB962C8B-B14F-4D97-AF65-F5344CB8AC3E}">
        <p14:creationId xmlns:p14="http://schemas.microsoft.com/office/powerpoint/2010/main" val="345068976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 let’s first see how web</a:t>
            </a:r>
            <a:r>
              <a:rPr kumimoji="1" lang="en-US" altLang="zh-CN" baseline="0" dirty="0"/>
              <a:t> tracking works. </a:t>
            </a:r>
          </a:p>
          <a:p>
            <a:r>
              <a:rPr kumimoji="1" lang="en-US" altLang="zh-CN" baseline="0" dirty="0"/>
              <a:t>When a user visits a website, say </a:t>
            </a:r>
            <a:r>
              <a:rPr kumimoji="1" lang="en-US" altLang="zh-CN" baseline="0" dirty="0" err="1"/>
              <a:t>wsj.com</a:t>
            </a:r>
            <a:r>
              <a:rPr kumimoji="1" lang="en-US" altLang="zh-CN" baseline="0" dirty="0"/>
              <a:t>, the site contains some tracking element. While rendering, user’s browser will automatically send requests to the tracking server, In this example, we will consider the tracker as </a:t>
            </a:r>
            <a:r>
              <a:rPr kumimoji="1" lang="en-US" altLang="zh-CN" baseline="0" dirty="0" err="1"/>
              <a:t>doubleclick.net</a:t>
            </a:r>
            <a:r>
              <a:rPr kumimoji="1" lang="en-US" altLang="zh-CN" baseline="0" dirty="0"/>
              <a:t>. In the tracking request, it contains where the request is sent from, in this case, it’s </a:t>
            </a:r>
            <a:r>
              <a:rPr kumimoji="1" lang="en-US" altLang="zh-CN" baseline="0" dirty="0" err="1"/>
              <a:t>wsj.com</a:t>
            </a:r>
            <a:r>
              <a:rPr kumimoji="1" lang="en-US" altLang="zh-CN" baseline="0" dirty="0"/>
              <a:t> as well as a </a:t>
            </a:r>
            <a:r>
              <a:rPr kumimoji="1" lang="en-US" altLang="zh-CN" baseline="0" dirty="0" err="1"/>
              <a:t>gloally</a:t>
            </a:r>
            <a:r>
              <a:rPr kumimoji="1" lang="en-US" altLang="zh-CN" baseline="0" dirty="0"/>
              <a:t> unique id the tracker associated to this user. </a:t>
            </a:r>
          </a:p>
          <a:p>
            <a:r>
              <a:rPr kumimoji="1" lang="en-US" altLang="zh-CN" baseline="0" dirty="0"/>
              <a:t>Then later when the user opens another webpage in </a:t>
            </a:r>
            <a:r>
              <a:rPr kumimoji="1" lang="en-US" altLang="zh-CN" baseline="0" dirty="0" err="1"/>
              <a:t>cnn.com</a:t>
            </a:r>
            <a:r>
              <a:rPr kumimoji="1" lang="en-US" altLang="zh-CN" baseline="0" dirty="0"/>
              <a:t>, such tracking element still exists in that page and browser will send another request to tracker. </a:t>
            </a:r>
            <a:r>
              <a:rPr kumimoji="1" lang="en-US" altLang="zh-CN" baseline="0" dirty="0" err="1"/>
              <a:t>Agin</a:t>
            </a:r>
            <a:r>
              <a:rPr kumimoji="1" lang="en-US" altLang="zh-CN" baseline="0" dirty="0"/>
              <a:t>, this request contains the page’s </a:t>
            </a:r>
            <a:r>
              <a:rPr kumimoji="1" lang="en-US" altLang="zh-CN" baseline="0" dirty="0" err="1"/>
              <a:t>url</a:t>
            </a:r>
            <a:r>
              <a:rPr kumimoji="1" lang="en-US" altLang="zh-CN" baseline="0" dirty="0"/>
              <a:t> as well as the user’s ID. </a:t>
            </a:r>
          </a:p>
          <a:p>
            <a:r>
              <a:rPr kumimoji="1" lang="en-US" altLang="zh-CN" baseline="0" dirty="0" err="1"/>
              <a:t>Thorugh</a:t>
            </a:r>
            <a:r>
              <a:rPr kumimoji="1" lang="en-US" altLang="zh-CN" baseline="0" dirty="0"/>
              <a:t> the id, the tracker can know this user, 12345, has visited a page in </a:t>
            </a:r>
            <a:r>
              <a:rPr kumimoji="1" lang="en-US" altLang="zh-CN" baseline="0" dirty="0" err="1"/>
              <a:t>wsj.com</a:t>
            </a:r>
            <a:r>
              <a:rPr kumimoji="1" lang="en-US" altLang="zh-CN" baseline="0" dirty="0"/>
              <a:t> and another page in </a:t>
            </a:r>
            <a:r>
              <a:rPr kumimoji="1" lang="en-US" altLang="zh-CN" baseline="0" dirty="0" err="1"/>
              <a:t>cnn.com</a:t>
            </a:r>
            <a:r>
              <a:rPr kumimoji="1" lang="en-US" altLang="zh-CN" baseline="0" dirty="0"/>
              <a:t>.</a:t>
            </a:r>
          </a:p>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36</a:t>
            </a:fld>
            <a:endParaRPr kumimoji="1" lang="zh-CN" altLang="en-US"/>
          </a:p>
        </p:txBody>
      </p:sp>
    </p:spTree>
    <p:extLst>
      <p:ext uri="{BB962C8B-B14F-4D97-AF65-F5344CB8AC3E}">
        <p14:creationId xmlns:p14="http://schemas.microsoft.com/office/powerpoint/2010/main" val="267283105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lvl="1"/>
            <a:r>
              <a:rPr kumimoji="0" lang="en-US" altLang="zh-CN" sz="2200" dirty="0">
                <a:solidFill>
                  <a:srgbClr val="3F3F3F"/>
                </a:solidFill>
                <a:cs typeface="Arial" charset="0"/>
                <a:sym typeface="Calisto MT" charset="0"/>
              </a:rPr>
              <a:t>Web tracking</a:t>
            </a:r>
            <a:r>
              <a:rPr kumimoji="0" lang="en-US" altLang="zh-CN" sz="2200" baseline="0" dirty="0">
                <a:solidFill>
                  <a:srgbClr val="3F3F3F"/>
                </a:solidFill>
                <a:cs typeface="Arial" charset="0"/>
                <a:sym typeface="Calisto MT" charset="0"/>
              </a:rPr>
              <a:t> is prevalent. More than 90% of websites contain at least one trackers, and each site </a:t>
            </a:r>
            <a:r>
              <a:rPr kumimoji="0" lang="en-US" altLang="zh-CN" sz="2200" baseline="0" dirty="0" err="1">
                <a:solidFill>
                  <a:srgbClr val="3F3F3F"/>
                </a:solidFill>
                <a:cs typeface="Arial" charset="0"/>
                <a:sym typeface="Calisto MT" charset="0"/>
              </a:rPr>
              <a:t>usualy</a:t>
            </a:r>
            <a:r>
              <a:rPr kumimoji="0" lang="en-US" altLang="zh-CN" sz="2200" baseline="0" dirty="0">
                <a:solidFill>
                  <a:srgbClr val="3F3F3F"/>
                </a:solidFill>
                <a:cs typeface="Arial" charset="0"/>
                <a:sym typeface="Calisto MT" charset="0"/>
              </a:rPr>
              <a:t> contain multiple trackers. So users behaviors on </a:t>
            </a:r>
            <a:r>
              <a:rPr kumimoji="0" lang="en-US" altLang="zh-CN" sz="2200" baseline="0" dirty="0" err="1">
                <a:solidFill>
                  <a:srgbClr val="3F3F3F"/>
                </a:solidFill>
                <a:cs typeface="Arial" charset="0"/>
                <a:sym typeface="Calisto MT" charset="0"/>
              </a:rPr>
              <a:t>cnn</a:t>
            </a:r>
            <a:r>
              <a:rPr kumimoji="0" lang="en-US" altLang="zh-CN" sz="2200" baseline="0" dirty="0">
                <a:solidFill>
                  <a:srgbClr val="3F3F3F"/>
                </a:solidFill>
                <a:cs typeface="Arial" charset="0"/>
                <a:sym typeface="Calisto MT" charset="0"/>
              </a:rPr>
              <a:t> are watched by more than 20 parties </a:t>
            </a:r>
            <a:r>
              <a:rPr kumimoji="0" lang="en-US" altLang="zh-CN" sz="2200" baseline="0" dirty="0" err="1">
                <a:solidFill>
                  <a:srgbClr val="3F3F3F"/>
                </a:solidFill>
                <a:cs typeface="Arial" charset="0"/>
                <a:sym typeface="Calisto MT" charset="0"/>
              </a:rPr>
              <a:t>whle</a:t>
            </a:r>
            <a:r>
              <a:rPr kumimoji="0" lang="en-US" altLang="zh-CN" sz="2200" baseline="0" dirty="0">
                <a:solidFill>
                  <a:srgbClr val="3F3F3F"/>
                </a:solidFill>
                <a:cs typeface="Arial" charset="0"/>
                <a:sym typeface="Calisto MT" charset="0"/>
              </a:rPr>
              <a:t> on </a:t>
            </a:r>
            <a:r>
              <a:rPr kumimoji="0" lang="en-US" altLang="zh-CN" sz="2200" baseline="0" dirty="0" err="1">
                <a:solidFill>
                  <a:srgbClr val="3F3F3F"/>
                </a:solidFill>
                <a:cs typeface="Arial" charset="0"/>
                <a:sym typeface="Calisto MT" charset="0"/>
              </a:rPr>
              <a:t>wsj</a:t>
            </a:r>
            <a:r>
              <a:rPr kumimoji="0" lang="en-US" altLang="zh-CN" sz="2200" baseline="0" dirty="0">
                <a:solidFill>
                  <a:srgbClr val="3F3F3F"/>
                </a:solidFill>
                <a:cs typeface="Arial" charset="0"/>
                <a:sym typeface="Calisto MT" charset="0"/>
              </a:rPr>
              <a:t>, more than 40 parties.</a:t>
            </a:r>
          </a:p>
          <a:p>
            <a:pPr marL="0" lvl="1"/>
            <a:endParaRPr kumimoji="0" lang="en-US" altLang="zh-CN" sz="2200" dirty="0">
              <a:solidFill>
                <a:srgbClr val="3F3F3F"/>
              </a:solidFill>
              <a:cs typeface="Arial" charset="0"/>
              <a:sym typeface="Calisto MT" charset="0"/>
            </a:endParaRPr>
          </a:p>
          <a:p>
            <a:pPr marL="0" lvl="1"/>
            <a:r>
              <a:rPr kumimoji="0" lang="en-US" altLang="zh-CN" sz="2200" dirty="0">
                <a:solidFill>
                  <a:srgbClr val="3F3F3F"/>
                </a:solidFill>
                <a:cs typeface="Arial" charset="0"/>
                <a:sym typeface="Calisto MT" charset="0"/>
              </a:rPr>
              <a:t>there is no technical barrier to them associating your identity with your -- </a:t>
            </a:r>
            <a:r>
              <a:rPr kumimoji="0" lang="en-US" altLang="zh-CN" sz="2200" dirty="0" err="1">
                <a:solidFill>
                  <a:srgbClr val="3F3F3F"/>
                </a:solidFill>
                <a:cs typeface="Arial" charset="0"/>
                <a:sym typeface="Calisto MT" charset="0"/>
              </a:rPr>
              <a:t>Arvind</a:t>
            </a:r>
            <a:endParaRPr kumimoji="0" lang="en-US" altLang="zh-CN" sz="2200" dirty="0">
              <a:solidFill>
                <a:srgbClr val="3F3F3F"/>
              </a:solidFill>
              <a:cs typeface="Arial" charset="0"/>
              <a:sym typeface="Calisto MT" charset="0"/>
            </a:endParaRPr>
          </a:p>
          <a:p>
            <a:pPr marL="0" lvl="1"/>
            <a:r>
              <a:rPr kumimoji="0" lang="en-US" altLang="zh-CN" sz="2200" dirty="0">
                <a:solidFill>
                  <a:srgbClr val="3F3F3F"/>
                </a:solidFill>
                <a:cs typeface="Arial" charset="0"/>
                <a:sym typeface="Calisto MT" charset="0"/>
              </a:rPr>
              <a:t>your identity can be attached to data that was initially collected without identifying information</a:t>
            </a:r>
          </a:p>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37</a:t>
            </a:fld>
            <a:endParaRPr kumimoji="1" lang="zh-CN" altLang="en-US"/>
          </a:p>
        </p:txBody>
      </p:sp>
    </p:spTree>
    <p:extLst>
      <p:ext uri="{BB962C8B-B14F-4D97-AF65-F5344CB8AC3E}">
        <p14:creationId xmlns:p14="http://schemas.microsoft.com/office/powerpoint/2010/main" val="413333961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Existing defense approaches can be </a:t>
            </a:r>
            <a:r>
              <a:rPr kumimoji="1" lang="en-US" altLang="zh-CN" dirty="0" err="1"/>
              <a:t>classifeid</a:t>
            </a:r>
            <a:r>
              <a:rPr kumimoji="1" lang="en-US" altLang="zh-CN" dirty="0"/>
              <a:t> as the following categories:</a:t>
            </a:r>
          </a:p>
          <a:p>
            <a:pPr marL="228600" indent="-228600">
              <a:buAutoNum type="arabicPeriod"/>
            </a:pPr>
            <a:r>
              <a:rPr kumimoji="1" lang="en-US" altLang="zh-CN" dirty="0"/>
              <a:t>Some</a:t>
            </a:r>
            <a:r>
              <a:rPr kumimoji="1" lang="en-US" altLang="zh-CN" baseline="0" dirty="0"/>
              <a:t> browsers, such as safari, allows user to disable third-party cookie, which is the major storage to store the </a:t>
            </a:r>
            <a:r>
              <a:rPr kumimoji="1" lang="en-US" altLang="zh-CN" baseline="0" dirty="0" err="1"/>
              <a:t>identifeir</a:t>
            </a:r>
            <a:r>
              <a:rPr kumimoji="1" lang="en-US" altLang="zh-CN" baseline="0" dirty="0"/>
              <a:t> tracker associate to each user. However, there are many other locations to store the </a:t>
            </a:r>
            <a:r>
              <a:rPr kumimoji="1" lang="en-US" altLang="zh-CN" baseline="0" dirty="0" err="1"/>
              <a:t>identifeir</a:t>
            </a:r>
            <a:r>
              <a:rPr kumimoji="1" lang="en-US" altLang="zh-CN" baseline="0" dirty="0"/>
              <a:t>, such as plugin, HTML5 local storage, </a:t>
            </a:r>
            <a:r>
              <a:rPr kumimoji="1" lang="en-US" altLang="zh-CN" baseline="0" dirty="0" err="1"/>
              <a:t>etc</a:t>
            </a:r>
            <a:endParaRPr kumimoji="1" lang="en-US" altLang="zh-CN" baseline="0" dirty="0"/>
          </a:p>
          <a:p>
            <a:pPr marL="228600" indent="-228600">
              <a:buAutoNum type="arabicPeriod"/>
            </a:pPr>
            <a:endParaRPr kumimoji="1" lang="en-US" altLang="zh-CN" baseline="0" dirty="0"/>
          </a:p>
          <a:p>
            <a:pPr marL="228600" indent="-228600">
              <a:buAutoNum type="arabicPeriod"/>
            </a:pPr>
            <a:r>
              <a:rPr kumimoji="1" lang="en-US" altLang="zh-CN" baseline="0" dirty="0"/>
              <a:t>Many defense </a:t>
            </a:r>
            <a:r>
              <a:rPr kumimoji="1" lang="en-US" altLang="zh-CN" baseline="0" dirty="0" err="1"/>
              <a:t>appraoch</a:t>
            </a:r>
            <a:r>
              <a:rPr kumimoji="1" lang="en-US" altLang="zh-CN" baseline="0" dirty="0"/>
              <a:t> use blacklist to block those requests sent to trackers listed on the list. Such </a:t>
            </a:r>
            <a:r>
              <a:rPr kumimoji="1" lang="en-US" altLang="zh-CN" baseline="0" dirty="0" err="1"/>
              <a:t>appraoch</a:t>
            </a:r>
            <a:r>
              <a:rPr kumimoji="1" lang="en-US" altLang="zh-CN" baseline="0" dirty="0"/>
              <a:t> requires prior knowledge of tracking servers, and it’s easier for tracker to bypass it.</a:t>
            </a:r>
          </a:p>
          <a:p>
            <a:pPr marL="228600" indent="-228600">
              <a:buAutoNum type="arabicPeriod"/>
            </a:pPr>
            <a:r>
              <a:rPr kumimoji="1" lang="en-US" altLang="zh-CN" baseline="0" dirty="0"/>
              <a:t>Another approach is called Do-</a:t>
            </a:r>
            <a:r>
              <a:rPr kumimoji="1" lang="en-US" altLang="zh-CN" baseline="0" dirty="0" err="1"/>
              <a:t>Not_tracker</a:t>
            </a:r>
            <a:r>
              <a:rPr kumimoji="1" lang="en-US" altLang="zh-CN" baseline="0" dirty="0"/>
              <a:t> header, which is a header field put on http request telling the tracker that the user </a:t>
            </a:r>
            <a:r>
              <a:rPr kumimoji="1" lang="en-US" altLang="zh-CN" baseline="0" dirty="0" err="1"/>
              <a:t>done’t</a:t>
            </a:r>
            <a:r>
              <a:rPr kumimoji="1" lang="en-US" altLang="zh-CN" baseline="0" dirty="0"/>
              <a:t> want to be tracked. However, there is no enforcement and tracker can just ignore it </a:t>
            </a:r>
            <a:r>
              <a:rPr kumimoji="1" lang="en-US" altLang="zh-CN" baseline="0" dirty="0" err="1"/>
              <a:t>compeletely</a:t>
            </a:r>
            <a:r>
              <a:rPr kumimoji="1" lang="en-US" altLang="zh-CN" baseline="0" dirty="0"/>
              <a:t>. </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38</a:t>
            </a:fld>
            <a:endParaRPr kumimoji="1" lang="zh-CN" altLang="en-US"/>
          </a:p>
        </p:txBody>
      </p:sp>
    </p:spTree>
    <p:extLst>
      <p:ext uri="{BB962C8B-B14F-4D97-AF65-F5344CB8AC3E}">
        <p14:creationId xmlns:p14="http://schemas.microsoft.com/office/powerpoint/2010/main" val="202910626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In</a:t>
            </a:r>
            <a:r>
              <a:rPr kumimoji="1" lang="en-US" altLang="zh-CN" baseline="0" dirty="0"/>
              <a:t> order to address the shortcomings of existing approach, we propose </a:t>
            </a:r>
            <a:r>
              <a:rPr kumimoji="1" lang="en-US" altLang="zh-CN" baseline="0" dirty="0" err="1"/>
              <a:t>TrackingFree</a:t>
            </a:r>
            <a:r>
              <a:rPr kumimoji="1" lang="en-US" altLang="zh-CN" baseline="0" dirty="0"/>
              <a:t>. Its core idea is </a:t>
            </a:r>
            <a:r>
              <a:rPr kumimoji="1" lang="en-US" altLang="zh-CN" baseline="0" dirty="0" err="1"/>
              <a:t>partioning</a:t>
            </a:r>
            <a:r>
              <a:rPr kumimoji="1" lang="en-US" altLang="zh-CN" baseline="0" dirty="0"/>
              <a:t> client-side storage into multiple isolation units, so that </a:t>
            </a:r>
            <a:r>
              <a:rPr kumimoji="1" lang="en-US" altLang="zh-CN" baseline="0" dirty="0" err="1"/>
              <a:t>identfier</a:t>
            </a:r>
            <a:r>
              <a:rPr kumimoji="1" lang="en-US" altLang="zh-CN" baseline="0" dirty="0"/>
              <a:t> still exists, but not unique any more.</a:t>
            </a:r>
          </a:p>
          <a:p>
            <a:endParaRPr kumimoji="1" lang="en-US" altLang="zh-CN" baseline="0" dirty="0"/>
          </a:p>
          <a:p>
            <a:r>
              <a:rPr kumimoji="1" lang="en-US" altLang="zh-CN" baseline="0" dirty="0"/>
              <a:t>Let’s review </a:t>
            </a:r>
            <a:r>
              <a:rPr kumimoji="1" lang="en-US" altLang="zh-CN" baseline="0" dirty="0" err="1"/>
              <a:t>preivous</a:t>
            </a:r>
            <a:r>
              <a:rPr kumimoji="1" lang="en-US" altLang="zh-CN" baseline="0" dirty="0"/>
              <a:t> </a:t>
            </a:r>
            <a:r>
              <a:rPr kumimoji="1" lang="en-US" altLang="zh-CN" baseline="0" dirty="0" err="1"/>
              <a:t>exmpale</a:t>
            </a:r>
            <a:r>
              <a:rPr kumimoji="1" lang="en-US" altLang="zh-CN" baseline="0" dirty="0"/>
              <a:t>, in </a:t>
            </a:r>
            <a:r>
              <a:rPr kumimoji="1" lang="en-US" altLang="zh-CN" baseline="0" dirty="0" err="1"/>
              <a:t>TrackingFree</a:t>
            </a:r>
            <a:r>
              <a:rPr kumimoji="1" lang="en-US" altLang="zh-CN" baseline="0" dirty="0"/>
              <a:t>, the two webpages will be rendered in two different </a:t>
            </a:r>
            <a:r>
              <a:rPr kumimoji="1" lang="en-US" altLang="zh-CN" baseline="0" dirty="0" err="1"/>
              <a:t>princpals</a:t>
            </a:r>
            <a:r>
              <a:rPr kumimoji="1" lang="en-US" altLang="zh-CN" baseline="0" dirty="0"/>
              <a:t>, each of which has an independent </a:t>
            </a:r>
            <a:r>
              <a:rPr kumimoji="1" lang="en-US" altLang="zh-CN" baseline="0" dirty="0" err="1"/>
              <a:t>sotrage</a:t>
            </a:r>
            <a:r>
              <a:rPr kumimoji="1" lang="en-US" altLang="zh-CN" baseline="0" dirty="0"/>
              <a:t>, so the identifiers carried by the two requests are not the same any more. Therefore, the tracker cannot associate user’s behaviors on the two principals.</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39</a:t>
            </a:fld>
            <a:endParaRPr kumimoji="1" lang="zh-CN" altLang="en-US"/>
          </a:p>
        </p:txBody>
      </p:sp>
    </p:spTree>
    <p:extLst>
      <p:ext uri="{BB962C8B-B14F-4D97-AF65-F5344CB8AC3E}">
        <p14:creationId xmlns:p14="http://schemas.microsoft.com/office/powerpoint/2010/main" val="296988884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Before</a:t>
            </a:r>
            <a:r>
              <a:rPr kumimoji="1" lang="en-US" altLang="zh-CN" baseline="0" dirty="0"/>
              <a:t> discussing the details of </a:t>
            </a:r>
            <a:r>
              <a:rPr kumimoji="1" lang="en-US" altLang="zh-CN" baseline="0" dirty="0" err="1"/>
              <a:t>trackingfree</a:t>
            </a:r>
            <a:r>
              <a:rPr kumimoji="1" lang="en-US" altLang="zh-CN" baseline="0" dirty="0"/>
              <a:t>, let’s first see a regular browser’s </a:t>
            </a:r>
            <a:r>
              <a:rPr kumimoji="1" lang="en-US" altLang="zh-CN" baseline="0" dirty="0" err="1"/>
              <a:t>arichitecture</a:t>
            </a:r>
            <a:r>
              <a:rPr kumimoji="1" lang="en-US" altLang="zh-CN" baseline="0" dirty="0"/>
              <a:t>. Nowadays, all web pages share the same persistent storage. Third party elements, no matter on which page they are </a:t>
            </a:r>
            <a:r>
              <a:rPr kumimoji="1" lang="en-US" altLang="zh-CN" baseline="0" dirty="0" err="1"/>
              <a:t>embeded</a:t>
            </a:r>
            <a:r>
              <a:rPr kumimoji="1" lang="en-US" altLang="zh-CN" baseline="0" dirty="0"/>
              <a:t>, they an access the same storage as long as meeting same-origin-policy. This is why the tracking element in </a:t>
            </a:r>
            <a:r>
              <a:rPr kumimoji="1" lang="en-US" altLang="zh-CN" baseline="0" dirty="0" err="1"/>
              <a:t>wsj</a:t>
            </a:r>
            <a:r>
              <a:rPr kumimoji="1" lang="en-US" altLang="zh-CN" baseline="0" dirty="0"/>
              <a:t> and </a:t>
            </a:r>
            <a:r>
              <a:rPr kumimoji="1" lang="en-US" altLang="zh-CN" baseline="0" dirty="0" err="1"/>
              <a:t>cnn</a:t>
            </a:r>
            <a:r>
              <a:rPr kumimoji="1" lang="en-US" altLang="zh-CN" baseline="0" dirty="0"/>
              <a:t> can access user’s id and send them to trackers.</a:t>
            </a:r>
          </a:p>
          <a:p>
            <a:endParaRPr kumimoji="1" lang="en-US" altLang="zh-CN" baseline="0" dirty="0"/>
          </a:p>
          <a:p>
            <a:r>
              <a:rPr kumimoji="1" lang="en-US" altLang="zh-CN" dirty="0"/>
              <a:t>Here is </a:t>
            </a:r>
            <a:r>
              <a:rPr kumimoji="1" lang="en-US" altLang="zh-CN" dirty="0" err="1"/>
              <a:t>trackingfree’s</a:t>
            </a:r>
            <a:r>
              <a:rPr kumimoji="1" lang="en-US" altLang="zh-CN" dirty="0"/>
              <a:t> architecture.</a:t>
            </a:r>
            <a:r>
              <a:rPr kumimoji="1" lang="en-US" altLang="zh-CN" baseline="0" dirty="0"/>
              <a:t> It renders different domains in different principals. For each principal, it not only has independent memory space, but also </a:t>
            </a:r>
            <a:r>
              <a:rPr kumimoji="1" lang="en-US" altLang="zh-CN" baseline="0" dirty="0" err="1"/>
              <a:t>indenpend</a:t>
            </a:r>
            <a:r>
              <a:rPr kumimoji="1" lang="en-US" altLang="zh-CN" baseline="0" dirty="0"/>
              <a:t> persistent storage. Web elements in one principal cannot be able to access the storages of another principal.  </a:t>
            </a:r>
            <a:r>
              <a:rPr kumimoji="0" lang="en-US" altLang="zh-CN" dirty="0"/>
              <a:t>For example, both principal contains a frame belonging to </a:t>
            </a:r>
            <a:r>
              <a:rPr kumimoji="0" lang="en-US" altLang="zh-CN" dirty="0" err="1"/>
              <a:t>online.b.com</a:t>
            </a:r>
            <a:r>
              <a:rPr kumimoji="0" lang="en-US" altLang="zh-CN" dirty="0"/>
              <a:t>, but they can’t access the same cookie because the cookie storages are isolated, though they belong to same origin.</a:t>
            </a:r>
            <a:r>
              <a:rPr kumimoji="0" lang="en-US" altLang="zh-CN" baseline="0" dirty="0"/>
              <a:t> </a:t>
            </a:r>
            <a:r>
              <a:rPr kumimoji="1" lang="en-US" altLang="zh-CN" baseline="0" dirty="0" err="1"/>
              <a:t>Fundementally</a:t>
            </a:r>
            <a:r>
              <a:rPr kumimoji="1" lang="en-US" altLang="zh-CN" baseline="0" dirty="0"/>
              <a:t> </a:t>
            </a:r>
            <a:r>
              <a:rPr kumimoji="1" lang="en-US" altLang="zh-CN" baseline="0" dirty="0" err="1"/>
              <a:t>cuttting</a:t>
            </a:r>
            <a:r>
              <a:rPr kumimoji="1" lang="en-US" altLang="zh-CN" baseline="0" dirty="0"/>
              <a:t> off the chain that trackers can correlate users </a:t>
            </a:r>
            <a:r>
              <a:rPr kumimoji="1" lang="en-US" altLang="zh-CN" baseline="0" dirty="0" err="1"/>
              <a:t>hehvors</a:t>
            </a:r>
            <a:r>
              <a:rPr kumimoji="1" lang="en-US" altLang="zh-CN" baseline="0" dirty="0"/>
              <a:t> on multiple principals.</a:t>
            </a:r>
            <a:endParaRPr kumimoji="0" lang="en-US" altLang="zh-CN" dirty="0"/>
          </a:p>
          <a:p>
            <a:pPr eaLnBrk="1" hangingPunct="1"/>
            <a:endParaRPr kumimoji="0" lang="zh-CN" altLang="en-US" dirty="0"/>
          </a:p>
          <a:p>
            <a:pPr eaLnBrk="1" hangingPunct="1"/>
            <a:r>
              <a:rPr kumimoji="0" lang="en-US" altLang="zh-CN" dirty="0" err="1"/>
              <a:t>Trackingfree</a:t>
            </a:r>
            <a:r>
              <a:rPr kumimoji="0" lang="en-US" altLang="zh-CN" dirty="0"/>
              <a:t> adopt profile based isolation mechanism because its completeness and low overhead. Such mechanism is proposed by Chromium or Firefox to isolate the persistent storages belong to different users. They can guarantee that all the storages will be isolated</a:t>
            </a:r>
          </a:p>
          <a:p>
            <a:pPr eaLnBrk="1" hangingPunct="1"/>
            <a:endParaRPr kumimoji="0" lang="zh-CN" altLang="en-US" dirty="0"/>
          </a:p>
          <a:p>
            <a:pPr eaLnBrk="1" hangingPunct="1"/>
            <a:r>
              <a:rPr kumimoji="0" lang="en-US" altLang="zh-CN" dirty="0"/>
              <a:t>Different principals can’t directly </a:t>
            </a:r>
            <a:r>
              <a:rPr kumimoji="0" lang="en-US" altLang="zh-CN" dirty="0" err="1"/>
              <a:t>communite</a:t>
            </a:r>
            <a:r>
              <a:rPr kumimoji="0" lang="en-US" altLang="zh-CN" dirty="0"/>
              <a:t>, but they can </a:t>
            </a:r>
            <a:r>
              <a:rPr kumimoji="0" lang="en-US" altLang="zh-CN" dirty="0" err="1"/>
              <a:t>coommunicate</a:t>
            </a:r>
            <a:r>
              <a:rPr kumimoji="0" lang="en-US" altLang="zh-CN" dirty="0"/>
              <a:t> through the replay of the kernel. For </a:t>
            </a:r>
            <a:r>
              <a:rPr kumimoji="0" lang="en-US" altLang="zh-CN" dirty="0" err="1"/>
              <a:t>exmaple</a:t>
            </a:r>
            <a:r>
              <a:rPr kumimoji="0" lang="en-US" altLang="zh-CN" dirty="0"/>
              <a:t>, if </a:t>
            </a:r>
            <a:r>
              <a:rPr kumimoji="0" lang="en-US" altLang="zh-CN" dirty="0" err="1"/>
              <a:t>mail.a.com</a:t>
            </a:r>
            <a:r>
              <a:rPr kumimoji="0" lang="en-US" altLang="zh-CN" dirty="0"/>
              <a:t> wants to post a message to </a:t>
            </a:r>
            <a:r>
              <a:rPr kumimoji="0" lang="en-US" altLang="zh-CN" dirty="0" err="1"/>
              <a:t>online.b.com</a:t>
            </a:r>
            <a:r>
              <a:rPr kumimoji="0" lang="en-US" altLang="zh-CN" dirty="0"/>
              <a:t>, the principal will put the message in an IPC message and send it to kernel. After receiving the message, the kernel can check whether this message meet the privacy requirement, which we will discuss in principal communication section. If the message meets the </a:t>
            </a:r>
            <a:r>
              <a:rPr kumimoji="0" lang="en-US" altLang="zh-CN" dirty="0" err="1"/>
              <a:t>requierement</a:t>
            </a:r>
            <a:r>
              <a:rPr kumimoji="0" lang="en-US" altLang="zh-CN" dirty="0"/>
              <a:t>, kernel will relay the message to corresponding principals, otherwise, the message is </a:t>
            </a:r>
            <a:r>
              <a:rPr kumimoji="0" lang="en-US" altLang="zh-CN" dirty="0" err="1"/>
              <a:t>rhtough</a:t>
            </a:r>
            <a:r>
              <a:rPr kumimoji="0" lang="en-US" altLang="zh-CN" dirty="0"/>
              <a:t> away,</a:t>
            </a:r>
            <a:endParaRPr kumimoji="0" lang="zh-CN" altLang="en-US" dirty="0"/>
          </a:p>
          <a:p>
            <a:pPr eaLnBrk="1" hangingPunct="1"/>
            <a:endParaRPr kumimoji="0" lang="zh-CN" altLang="en-US" dirty="0"/>
          </a:p>
          <a:p>
            <a:pPr eaLnBrk="1" hangingPunct="1"/>
            <a:r>
              <a:rPr kumimoji="0" lang="en-US" altLang="zh-CN" dirty="0"/>
              <a:t>If a </a:t>
            </a:r>
            <a:r>
              <a:rPr kumimoji="0" lang="en-US" altLang="zh-CN" dirty="0" err="1"/>
              <a:t>navigatioon</a:t>
            </a:r>
            <a:r>
              <a:rPr kumimoji="0" lang="en-US" altLang="zh-CN" dirty="0"/>
              <a:t> is about to happen, like a new page is opened, or existing page redirect to another,</a:t>
            </a:r>
            <a:r>
              <a:rPr kumimoji="0" lang="en-US" altLang="zh-CN" baseline="0" dirty="0"/>
              <a:t> the browser </a:t>
            </a:r>
            <a:r>
              <a:rPr kumimoji="0" lang="en-US" altLang="zh-CN" baseline="0" dirty="0" err="1"/>
              <a:t>kernle</a:t>
            </a:r>
            <a:r>
              <a:rPr kumimoji="0" lang="en-US" altLang="zh-CN" baseline="0" dirty="0"/>
              <a:t> will decide on which principal to render the new page</a:t>
            </a:r>
            <a:r>
              <a:rPr kumimoji="1" lang="en-US" altLang="zh-CN" baseline="0" dirty="0"/>
              <a:t>. This content allocation mechanism is the key to strive a balance between anti-tracking capability and privacy-preserving </a:t>
            </a:r>
            <a:r>
              <a:rPr kumimoji="1" lang="en-US" altLang="zh-CN" baseline="0" dirty="0" err="1"/>
              <a:t>capanility</a:t>
            </a:r>
            <a:r>
              <a:rPr kumimoji="1" lang="en-US" altLang="zh-CN" baseline="0" dirty="0"/>
              <a:t>. In order to make smart decisions, </a:t>
            </a:r>
            <a:r>
              <a:rPr kumimoji="1" lang="en-US" altLang="zh-CN" baseline="0" dirty="0" err="1"/>
              <a:t>TrackingFree</a:t>
            </a:r>
            <a:r>
              <a:rPr kumimoji="1" lang="en-US" altLang="zh-CN" baseline="0" dirty="0"/>
              <a:t> needs to </a:t>
            </a:r>
            <a:r>
              <a:rPr kumimoji="1" lang="en-US" altLang="zh-CN" baseline="0" dirty="0" err="1"/>
              <a:t>undersntand</a:t>
            </a:r>
            <a:r>
              <a:rPr kumimoji="1" lang="en-US" altLang="zh-CN" baseline="0" dirty="0"/>
              <a:t> the relationships between any two principals, so the principal </a:t>
            </a:r>
            <a:r>
              <a:rPr kumimoji="1" lang="en-US" altLang="zh-CN" baseline="0" dirty="0" err="1"/>
              <a:t>bacnend</a:t>
            </a:r>
            <a:r>
              <a:rPr kumimoji="1" lang="en-US" altLang="zh-CN" baseline="0" dirty="0"/>
              <a:t> will maintain a graph to describe principals organization.</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41</a:t>
            </a:fld>
            <a:endParaRPr kumimoji="1" lang="zh-CN" altLang="en-US"/>
          </a:p>
        </p:txBody>
      </p:sp>
    </p:spTree>
    <p:extLst>
      <p:ext uri="{BB962C8B-B14F-4D97-AF65-F5344CB8AC3E}">
        <p14:creationId xmlns:p14="http://schemas.microsoft.com/office/powerpoint/2010/main" val="41003193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Jshield</a:t>
            </a:r>
            <a:r>
              <a:rPr kumimoji="1" lang="en-US" altLang="zh-CN" baseline="0" dirty="0"/>
              <a:t> works well as a signature-based detection system.</a:t>
            </a:r>
          </a:p>
          <a:p>
            <a:r>
              <a:rPr kumimoji="1" lang="en-US" altLang="zh-CN" baseline="0" dirty="0"/>
              <a:t>It’s deployed by Huawei, the worlds’ </a:t>
            </a:r>
            <a:r>
              <a:rPr kumimoji="1" lang="en-US" altLang="zh-CN" baseline="0" dirty="0" err="1"/>
              <a:t>largetst</a:t>
            </a:r>
            <a:r>
              <a:rPr kumimoji="1" lang="en-US" altLang="zh-CN" baseline="0" dirty="0"/>
              <a:t> </a:t>
            </a:r>
            <a:r>
              <a:rPr kumimoji="1" lang="en-US" altLang="zh-CN" baseline="0" dirty="0" err="1"/>
              <a:t>telcomuunicatoon</a:t>
            </a:r>
            <a:r>
              <a:rPr kumimoji="1" lang="en-US" altLang="zh-CN" baseline="0" dirty="0"/>
              <a:t> </a:t>
            </a:r>
            <a:r>
              <a:rPr kumimoji="1" lang="en-US" altLang="zh-CN" baseline="0" dirty="0" err="1"/>
              <a:t>equiment</a:t>
            </a:r>
            <a:r>
              <a:rPr kumimoji="1" lang="en-US" altLang="zh-CN" baseline="0" dirty="0"/>
              <a:t> maker.</a:t>
            </a:r>
          </a:p>
          <a:p>
            <a:r>
              <a:rPr kumimoji="1" lang="en-US" altLang="zh-CN" baseline="0" dirty="0"/>
              <a:t>Before deploying </a:t>
            </a:r>
            <a:r>
              <a:rPr kumimoji="1" lang="en-US" altLang="zh-CN" baseline="0" dirty="0" err="1"/>
              <a:t>JSHIeld</a:t>
            </a:r>
            <a:r>
              <a:rPr kumimoji="1" lang="en-US" altLang="zh-CN" baseline="0" dirty="0"/>
              <a:t>, Huawei </a:t>
            </a:r>
            <a:r>
              <a:rPr kumimoji="1" lang="en-US" altLang="zh-CN" baseline="0" dirty="0" err="1"/>
              <a:t>evluated</a:t>
            </a:r>
            <a:r>
              <a:rPr kumimoji="1" lang="en-US" altLang="zh-CN" baseline="0" dirty="0"/>
              <a:t> our system using the </a:t>
            </a:r>
            <a:r>
              <a:rPr kumimoji="1" lang="en-US" altLang="zh-CN" baseline="0" dirty="0" err="1"/>
              <a:t>millious</a:t>
            </a:r>
            <a:r>
              <a:rPr kumimoji="1" lang="en-US" altLang="zh-CN" baseline="0" dirty="0"/>
              <a:t> of real-world </a:t>
            </a:r>
            <a:r>
              <a:rPr kumimoji="1" lang="en-US" altLang="zh-CN" baseline="0" dirty="0" err="1"/>
              <a:t>malicous</a:t>
            </a:r>
            <a:r>
              <a:rPr kumimoji="1" lang="en-US" altLang="zh-CN" baseline="0" dirty="0"/>
              <a:t> JS samples they collected and verified that </a:t>
            </a:r>
            <a:r>
              <a:rPr kumimoji="1" lang="en-US" altLang="zh-CN" baseline="0" dirty="0" err="1"/>
              <a:t>Jshield</a:t>
            </a:r>
            <a:r>
              <a:rPr kumimoji="1" lang="en-US" altLang="zh-CN" baseline="0" dirty="0"/>
              <a:t> performed better than </a:t>
            </a:r>
            <a:r>
              <a:rPr kumimoji="1" lang="en-US" altLang="zh-CN" baseline="0" dirty="0" err="1"/>
              <a:t>Kasparsky</a:t>
            </a:r>
            <a:r>
              <a:rPr kumimoji="1" lang="en-US" altLang="zh-CN" baseline="0" dirty="0"/>
              <a:t>.</a:t>
            </a:r>
          </a:p>
          <a:p>
            <a:endParaRPr kumimoji="1" lang="en-US" altLang="zh-CN" dirty="0"/>
          </a:p>
          <a:p>
            <a:r>
              <a:rPr kumimoji="1" lang="en-US" altLang="zh-CN" dirty="0"/>
              <a:t>Suffers all the limitations of reactive</a:t>
            </a:r>
            <a:r>
              <a:rPr kumimoji="1" lang="en-US" altLang="zh-CN" baseline="0" dirty="0"/>
              <a:t> system.</a:t>
            </a:r>
          </a:p>
          <a:p>
            <a:pPr marL="0" marR="0" lvl="1" indent="0" algn="l" defTabSz="457200" rtl="0" eaLnBrk="1" fontAlgn="auto" latinLnBrk="0" hangingPunct="1">
              <a:lnSpc>
                <a:spcPct val="100000"/>
              </a:lnSpc>
              <a:spcBef>
                <a:spcPts val="0"/>
              </a:spcBef>
              <a:spcAft>
                <a:spcPts val="0"/>
              </a:spcAft>
              <a:buClrTx/>
              <a:buSzTx/>
              <a:buFontTx/>
              <a:buNone/>
              <a:tabLst/>
              <a:defRPr/>
            </a:pPr>
            <a:r>
              <a:rPr lang="en-US" altLang="zh-CN" dirty="0"/>
              <a:t>New vulnerabilities are discovered every week!</a:t>
            </a:r>
          </a:p>
          <a:p>
            <a:pPr marL="0" marR="0" lvl="1" indent="0" algn="l" defTabSz="457200" rtl="0" eaLnBrk="1" fontAlgn="auto" latinLnBrk="0" hangingPunct="1">
              <a:lnSpc>
                <a:spcPct val="100000"/>
              </a:lnSpc>
              <a:spcBef>
                <a:spcPts val="0"/>
              </a:spcBef>
              <a:spcAft>
                <a:spcPts val="0"/>
              </a:spcAft>
              <a:buClrTx/>
              <a:buSzTx/>
              <a:buFontTx/>
              <a:buNone/>
              <a:tabLst/>
              <a:defRPr/>
            </a:pPr>
            <a:endParaRPr lang="en-US" altLang="zh-CN" dirty="0"/>
          </a:p>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a:t>
            </a:fld>
            <a:endParaRPr kumimoji="1" lang="zh-CN" altLang="en-US"/>
          </a:p>
        </p:txBody>
      </p:sp>
    </p:spTree>
    <p:extLst>
      <p:ext uri="{BB962C8B-B14F-4D97-AF65-F5344CB8AC3E}">
        <p14:creationId xmlns:p14="http://schemas.microsoft.com/office/powerpoint/2010/main" val="301635827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a:t>
            </a:r>
            <a:r>
              <a:rPr kumimoji="1" lang="en-US" altLang="zh-CN" baseline="0" dirty="0"/>
              <a:t> let’s see how the contents allocation mechanism, </a:t>
            </a:r>
            <a:r>
              <a:rPr kumimoji="1" lang="en-US" altLang="zh-CN" baseline="0" dirty="0" err="1"/>
              <a:t>Tehre</a:t>
            </a:r>
            <a:r>
              <a:rPr kumimoji="1" lang="en-US" altLang="zh-CN" baseline="0" dirty="0"/>
              <a:t> are two parts: initial contents allocation and </a:t>
            </a:r>
            <a:r>
              <a:rPr kumimoji="1" lang="en-US" altLang="zh-CN" baseline="0" dirty="0" err="1"/>
              <a:t>dereviative</a:t>
            </a:r>
            <a:r>
              <a:rPr kumimoji="1" lang="en-US" altLang="zh-CN" baseline="0" dirty="0"/>
              <a:t> contents allocation. The former deals with those </a:t>
            </a:r>
            <a:r>
              <a:rPr kumimoji="1" lang="en-US" altLang="zh-CN" baseline="0" dirty="0" err="1"/>
              <a:t>tpo</a:t>
            </a:r>
            <a:r>
              <a:rPr kumimoji="1" lang="en-US" altLang="zh-CN" baseline="0" dirty="0"/>
              <a:t> frames that are navigated by users directly, such as user open a new page via address bar, </a:t>
            </a:r>
          </a:p>
          <a:p>
            <a:endParaRPr kumimoji="1" lang="en-US" altLang="zh-CN" baseline="0" dirty="0"/>
          </a:p>
          <a:p>
            <a:r>
              <a:rPr kumimoji="1" lang="en-US" altLang="zh-CN" baseline="0" dirty="0"/>
              <a:t>The derivative </a:t>
            </a:r>
            <a:r>
              <a:rPr kumimoji="1" lang="en-US" altLang="zh-CN" baseline="0" dirty="0" err="1"/>
              <a:t>conents</a:t>
            </a:r>
            <a:r>
              <a:rPr kumimoji="1" lang="en-US" altLang="zh-CN" baseline="0" dirty="0"/>
              <a:t> allocation handles those frames that are generated due to the </a:t>
            </a:r>
            <a:r>
              <a:rPr kumimoji="1" lang="en-US" altLang="zh-CN" baseline="0" dirty="0" err="1"/>
              <a:t>cotents</a:t>
            </a:r>
            <a:r>
              <a:rPr kumimoji="1" lang="en-US" altLang="zh-CN" baseline="0" dirty="0"/>
              <a:t> of other frames, which we refer to child frame, such as user clicks a link or the page just pops up a window.</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42</a:t>
            </a:fld>
            <a:endParaRPr kumimoji="1" lang="zh-CN" altLang="en-US"/>
          </a:p>
        </p:txBody>
      </p:sp>
    </p:spTree>
    <p:extLst>
      <p:ext uri="{BB962C8B-B14F-4D97-AF65-F5344CB8AC3E}">
        <p14:creationId xmlns:p14="http://schemas.microsoft.com/office/powerpoint/2010/main" val="137917042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baseline="0" dirty="0"/>
              <a:t>IAM is simple, all pages with the same domains are put into the same principal, while pages with different domains put in different principal.</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baseline="0" dirty="0"/>
              <a:t>Each domain corresponds to one principal.</a:t>
            </a:r>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43</a:t>
            </a:fld>
            <a:endParaRPr kumimoji="1" lang="zh-CN" altLang="en-US"/>
          </a:p>
        </p:txBody>
      </p:sp>
    </p:spTree>
    <p:extLst>
      <p:ext uri="{BB962C8B-B14F-4D97-AF65-F5344CB8AC3E}">
        <p14:creationId xmlns:p14="http://schemas.microsoft.com/office/powerpoint/2010/main" val="157984857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eaLnBrk="1" hangingPunct="1"/>
            <a:r>
              <a:rPr kumimoji="0" lang="en-US" altLang="zh-CN" dirty="0"/>
              <a:t>For</a:t>
            </a:r>
            <a:r>
              <a:rPr kumimoji="0" lang="en-US" altLang="zh-CN" baseline="0" dirty="0"/>
              <a:t> derivative contents allocation, we first need to device when a new page is about to </a:t>
            </a:r>
            <a:r>
              <a:rPr kumimoji="0" lang="en-US" altLang="zh-CN" baseline="0" dirty="0" err="1"/>
              <a:t>rener</a:t>
            </a:r>
            <a:r>
              <a:rPr kumimoji="0" lang="en-US" altLang="zh-CN" baseline="0" dirty="0"/>
              <a:t>, should we change the principal. </a:t>
            </a:r>
            <a:r>
              <a:rPr kumimoji="0" lang="en-US" altLang="zh-CN" dirty="0"/>
              <a:t>A short answer is we only </a:t>
            </a:r>
            <a:r>
              <a:rPr kumimoji="0" lang="en-US" altLang="zh-CN" dirty="0" err="1"/>
              <a:t>swich</a:t>
            </a:r>
            <a:r>
              <a:rPr kumimoji="0" lang="en-US" altLang="zh-CN" baseline="0" dirty="0"/>
              <a:t> principal if the new page is cross-domain and </a:t>
            </a:r>
            <a:r>
              <a:rPr kumimoji="0" lang="en-US" altLang="zh-CN" baseline="0" dirty="0" err="1"/>
              <a:t>triggerd</a:t>
            </a:r>
            <a:r>
              <a:rPr kumimoji="0" lang="en-US" altLang="zh-CN" baseline="0" dirty="0"/>
              <a:t> by user.</a:t>
            </a:r>
            <a:endParaRPr kumimoji="1" lang="en-US" altLang="zh-CN" dirty="0"/>
          </a:p>
          <a:p>
            <a:pPr eaLnBrk="1" hangingPunct="1"/>
            <a:endParaRPr kumimoji="1" lang="en-US" altLang="zh-CN" dirty="0"/>
          </a:p>
          <a:p>
            <a:pPr eaLnBrk="1" hangingPunct="1"/>
            <a:r>
              <a:rPr kumimoji="1" lang="en-US" altLang="zh-CN" dirty="0"/>
              <a:t>Then</a:t>
            </a:r>
            <a:r>
              <a:rPr kumimoji="1" lang="en-US" altLang="zh-CN" baseline="0" dirty="0"/>
              <a:t> if a principal switch is about to happen, </a:t>
            </a:r>
            <a:r>
              <a:rPr kumimoji="1" lang="en-US" altLang="zh-CN" baseline="0" dirty="0" err="1"/>
              <a:t>trackingfree</a:t>
            </a:r>
            <a:r>
              <a:rPr kumimoji="1" lang="en-US" altLang="zh-CN" baseline="0" dirty="0"/>
              <a:t> needs to decide the target principal. In order to achieve a good balance between anti-tracking capability and compatibility, we propose a </a:t>
            </a:r>
            <a:r>
              <a:rPr kumimoji="1" lang="en-US" altLang="zh-CN" baseline="0" dirty="0" err="1"/>
              <a:t>indegree</a:t>
            </a:r>
            <a:r>
              <a:rPr kumimoji="1" lang="en-US" altLang="zh-CN" baseline="0" dirty="0"/>
              <a:t>-bounded graph for </a:t>
            </a:r>
            <a:r>
              <a:rPr kumimoji="1" lang="en-US" altLang="zh-CN" baseline="0" dirty="0" err="1"/>
              <a:t>princial</a:t>
            </a:r>
            <a:r>
              <a:rPr kumimoji="1" lang="en-US" altLang="zh-CN" baseline="0" dirty="0"/>
              <a:t>. </a:t>
            </a:r>
          </a:p>
          <a:p>
            <a:pPr eaLnBrk="1" hangingPunct="1"/>
            <a:r>
              <a:rPr kumimoji="1" lang="en-US" altLang="zh-CN" baseline="0" dirty="0"/>
              <a:t>Here is a principal organization graph, each node represents a principal and A directed edge from principal A to principal B exists if and only if at least one principal switch from A to B has occurred before.</a:t>
            </a:r>
          </a:p>
          <a:p>
            <a:pPr eaLnBrk="1" hangingPunct="1"/>
            <a:endParaRPr kumimoji="1" lang="en-US" altLang="zh-CN" baseline="0" dirty="0"/>
          </a:p>
          <a:p>
            <a:pPr eaLnBrk="1" hangingPunct="1"/>
            <a:r>
              <a:rPr kumimoji="1" lang="en-US" altLang="zh-CN" baseline="0" dirty="0"/>
              <a:t>P = (k+1)(c+1)</a:t>
            </a:r>
          </a:p>
          <a:p>
            <a:pPr eaLnBrk="1" hangingPunct="1"/>
            <a:r>
              <a:rPr kumimoji="1" lang="en-US" altLang="zh-CN" baseline="0" dirty="0"/>
              <a:t>Assuming in principal 3, a new page with domain </a:t>
            </a:r>
            <a:r>
              <a:rPr kumimoji="1" lang="en-US" altLang="zh-CN" baseline="0" dirty="0" err="1"/>
              <a:t>a.com</a:t>
            </a:r>
            <a:r>
              <a:rPr kumimoji="1" lang="en-US" altLang="zh-CN" baseline="0" dirty="0"/>
              <a:t> is opened, </a:t>
            </a:r>
            <a:r>
              <a:rPr kumimoji="1" lang="en-US" altLang="zh-CN" baseline="0" dirty="0" err="1"/>
              <a:t>TrackingFree</a:t>
            </a:r>
            <a:r>
              <a:rPr kumimoji="1" lang="en-US" altLang="zh-CN" baseline="0" dirty="0"/>
              <a:t> will search will search principal 3 has ancestor with domain </a:t>
            </a:r>
            <a:r>
              <a:rPr kumimoji="1" lang="en-US" altLang="zh-CN" baseline="0" dirty="0" err="1"/>
              <a:t>a.com</a:t>
            </a:r>
            <a:r>
              <a:rPr kumimoji="1" lang="en-US" altLang="zh-CN" baseline="0" dirty="0"/>
              <a:t>. It found </a:t>
            </a:r>
            <a:r>
              <a:rPr kumimoji="1" lang="en-US" altLang="zh-CN" baseline="0" dirty="0" err="1"/>
              <a:t>princial</a:t>
            </a:r>
            <a:r>
              <a:rPr kumimoji="1" lang="en-US" altLang="zh-CN" baseline="0" dirty="0"/>
              <a:t> 1, so, the new page will be </a:t>
            </a:r>
            <a:r>
              <a:rPr kumimoji="1" lang="en-US" altLang="zh-CN" baseline="0" dirty="0" err="1"/>
              <a:t>rended</a:t>
            </a:r>
            <a:r>
              <a:rPr kumimoji="1" lang="en-US" altLang="zh-CN" baseline="0" dirty="0"/>
              <a:t> in principal a1. </a:t>
            </a:r>
            <a:r>
              <a:rPr kumimoji="1" lang="en-US" altLang="zh-CN" baseline="0" dirty="0" err="1"/>
              <a:t>Similaly</a:t>
            </a:r>
            <a:r>
              <a:rPr kumimoji="1" lang="en-US" altLang="zh-CN" baseline="0" dirty="0"/>
              <a:t>, if a page </a:t>
            </a:r>
            <a:r>
              <a:rPr kumimoji="1" lang="en-US" altLang="zh-CN" baseline="0" dirty="0" err="1"/>
              <a:t>p.com</a:t>
            </a:r>
            <a:r>
              <a:rPr kumimoji="1" lang="en-US" altLang="zh-CN" baseline="0" dirty="0"/>
              <a:t> is opened, it will be opened in principal 2. However, if another page </a:t>
            </a:r>
            <a:r>
              <a:rPr kumimoji="1" lang="en-US" altLang="zh-CN" baseline="0" dirty="0" err="1"/>
              <a:t>b.com</a:t>
            </a:r>
            <a:r>
              <a:rPr kumimoji="1" lang="en-US" altLang="zh-CN" baseline="0" dirty="0"/>
              <a:t> </a:t>
            </a:r>
            <a:r>
              <a:rPr kumimoji="1" lang="en-US" altLang="zh-CN" baseline="0" dirty="0" err="1"/>
              <a:t>opend</a:t>
            </a:r>
            <a:r>
              <a:rPr kumimoji="1" lang="en-US" altLang="zh-CN" baseline="0" dirty="0"/>
              <a:t> at principal 4, the new page </a:t>
            </a:r>
            <a:r>
              <a:rPr kumimoji="1" lang="en-US" altLang="zh-CN" baseline="0" dirty="0" err="1"/>
              <a:t>shouldb’t</a:t>
            </a:r>
            <a:r>
              <a:rPr kumimoji="1" lang="en-US" altLang="zh-CN" baseline="0" dirty="0"/>
              <a:t> be opened in principal 2 because that node’s </a:t>
            </a:r>
            <a:r>
              <a:rPr kumimoji="1" lang="en-US" altLang="zh-CN" baseline="0" dirty="0" err="1"/>
              <a:t>indree</a:t>
            </a:r>
            <a:r>
              <a:rPr kumimoji="1" lang="en-US" altLang="zh-CN" baseline="0" dirty="0"/>
              <a:t> already </a:t>
            </a:r>
            <a:r>
              <a:rPr kumimoji="1" lang="en-US" altLang="zh-CN" baseline="0" dirty="0" err="1"/>
              <a:t>aceives</a:t>
            </a:r>
            <a:r>
              <a:rPr kumimoji="1" lang="en-US" altLang="zh-CN" baseline="0" dirty="0"/>
              <a:t> 2. So instead, </a:t>
            </a:r>
            <a:r>
              <a:rPr kumimoji="1" lang="en-US" altLang="zh-CN" baseline="0" dirty="0" err="1"/>
              <a:t>TrackingFree</a:t>
            </a:r>
            <a:r>
              <a:rPr kumimoji="1" lang="en-US" altLang="zh-CN" baseline="0" dirty="0"/>
              <a:t> will create a new principal and set it as the principal 4’s child.</a:t>
            </a:r>
          </a:p>
          <a:p>
            <a:pPr eaLnBrk="1" hangingPunct="1"/>
            <a:endParaRPr kumimoji="1" lang="en-US" altLang="zh-CN" baseline="0" dirty="0"/>
          </a:p>
          <a:p>
            <a:pPr eaLnBrk="1" hangingPunct="1"/>
            <a:r>
              <a:rPr kumimoji="1" lang="en-US" altLang="zh-CN" baseline="0" dirty="0"/>
              <a:t>We experimentally </a:t>
            </a:r>
            <a:r>
              <a:rPr kumimoji="1" lang="en-US" altLang="zh-CN" baseline="0" dirty="0" err="1"/>
              <a:t>verifiedd</a:t>
            </a:r>
            <a:r>
              <a:rPr kumimoji="1" lang="en-US" altLang="zh-CN" baseline="0" dirty="0"/>
              <a:t> such design can preserve website’s functionalities, and formally proved its anti-tracking capability is still maintained. </a:t>
            </a:r>
            <a:endParaRPr kumimoji="0" lang="en-US" altLang="zh-CN"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44</a:t>
            </a:fld>
            <a:endParaRPr kumimoji="1" lang="zh-CN" altLang="en-US"/>
          </a:p>
        </p:txBody>
      </p:sp>
    </p:spTree>
    <p:extLst>
      <p:ext uri="{BB962C8B-B14F-4D97-AF65-F5344CB8AC3E}">
        <p14:creationId xmlns:p14="http://schemas.microsoft.com/office/powerpoint/2010/main" val="1373459824"/>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Alloy</a:t>
            </a:r>
            <a:r>
              <a:rPr kumimoji="1" lang="en-US" altLang="zh-CN" baseline="0" dirty="0"/>
              <a:t> will search the counterexample of the claim in a limited-size space. If Alloy cannot </a:t>
            </a:r>
            <a:r>
              <a:rPr kumimoji="1" lang="en-US" altLang="zh-CN" baseline="0" dirty="0" err="1"/>
              <a:t>fnd</a:t>
            </a:r>
            <a:r>
              <a:rPr kumimoji="1" lang="en-US" altLang="zh-CN" baseline="0" dirty="0"/>
              <a:t> the </a:t>
            </a:r>
            <a:r>
              <a:rPr kumimoji="1" lang="en-US" altLang="zh-CN" baseline="0" dirty="0" err="1"/>
              <a:t>counterexmaple</a:t>
            </a:r>
            <a:r>
              <a:rPr kumimoji="1" lang="en-US" altLang="zh-CN" baseline="0" dirty="0"/>
              <a:t>, we will say the claim is correct in that space.</a:t>
            </a:r>
          </a:p>
          <a:p>
            <a:r>
              <a:rPr kumimoji="1" lang="en-US" altLang="zh-CN" dirty="0"/>
              <a:t> structural </a:t>
            </a:r>
            <a:r>
              <a:rPr kumimoji="1" lang="en-US" altLang="zh-CN" dirty="0" err="1"/>
              <a:t>modelling</a:t>
            </a:r>
            <a:r>
              <a:rPr kumimoji="1" lang="en-US" altLang="zh-CN" dirty="0"/>
              <a:t> language</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47</a:t>
            </a:fld>
            <a:endParaRPr kumimoji="1" lang="zh-CN" altLang="en-US"/>
          </a:p>
        </p:txBody>
      </p:sp>
    </p:spTree>
    <p:extLst>
      <p:ext uri="{BB962C8B-B14F-4D97-AF65-F5344CB8AC3E}">
        <p14:creationId xmlns:p14="http://schemas.microsoft.com/office/powerpoint/2010/main" val="4098955489"/>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Then we </a:t>
            </a:r>
            <a:r>
              <a:rPr kumimoji="1" lang="en-US" altLang="zh-CN" dirty="0" err="1"/>
              <a:t>exprimentally</a:t>
            </a:r>
            <a:r>
              <a:rPr kumimoji="1" lang="en-US" altLang="zh-CN" dirty="0"/>
              <a:t> evaluate </a:t>
            </a:r>
            <a:r>
              <a:rPr kumimoji="1" lang="en-US" altLang="zh-CN" dirty="0" err="1"/>
              <a:t>TrackingFree’s</a:t>
            </a:r>
            <a:r>
              <a:rPr kumimoji="1" lang="en-US" altLang="zh-CN" dirty="0"/>
              <a:t> anti-tracking capability. We re-</a:t>
            </a:r>
            <a:r>
              <a:rPr kumimoji="1" lang="en-US" altLang="zh-CN" dirty="0" err="1"/>
              <a:t>mplemented</a:t>
            </a:r>
            <a:r>
              <a:rPr kumimoji="1" lang="en-US" altLang="zh-CN" baseline="0" dirty="0"/>
              <a:t> an existing approach to find tracking tokens.</a:t>
            </a:r>
          </a:p>
          <a:p>
            <a:r>
              <a:rPr kumimoji="1" lang="en-US" altLang="zh-CN" baseline="0" dirty="0"/>
              <a:t>The tracking token is a string in each </a:t>
            </a:r>
            <a:r>
              <a:rPr kumimoji="1" lang="en-US" altLang="zh-CN" baseline="0" dirty="0" err="1"/>
              <a:t>reuqest</a:t>
            </a:r>
            <a:r>
              <a:rPr kumimoji="1" lang="en-US" altLang="zh-CN" baseline="0" dirty="0"/>
              <a:t> used to uniquely identify a user. In the </a:t>
            </a:r>
            <a:r>
              <a:rPr kumimoji="1" lang="en-US" altLang="zh-CN" baseline="0" dirty="0" err="1"/>
              <a:t>beigging</a:t>
            </a:r>
            <a:r>
              <a:rPr kumimoji="1" lang="en-US" altLang="zh-CN" baseline="0" dirty="0"/>
              <a:t> example, the id filed is a tracking token because it can help tracker to correlate users activities on </a:t>
            </a:r>
            <a:r>
              <a:rPr kumimoji="1" lang="en-US" altLang="zh-CN" baseline="0" dirty="0" err="1"/>
              <a:t>cnn</a:t>
            </a:r>
            <a:r>
              <a:rPr kumimoji="1" lang="en-US" altLang="zh-CN" baseline="0" dirty="0"/>
              <a:t> and </a:t>
            </a:r>
            <a:r>
              <a:rPr kumimoji="1" lang="en-US" altLang="zh-CN" baseline="0" dirty="0" err="1"/>
              <a:t>wsj</a:t>
            </a:r>
            <a:r>
              <a:rPr kumimoji="1" lang="en-US" altLang="zh-CN" baseline="0" dirty="0"/>
              <a:t>.</a:t>
            </a:r>
          </a:p>
          <a:p>
            <a:endParaRPr kumimoji="1" lang="en-US" altLang="zh-CN" baseline="0"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48</a:t>
            </a:fld>
            <a:endParaRPr kumimoji="1" lang="zh-CN" altLang="en-US"/>
          </a:p>
        </p:txBody>
      </p:sp>
    </p:spTree>
    <p:extLst>
      <p:ext uri="{BB962C8B-B14F-4D97-AF65-F5344CB8AC3E}">
        <p14:creationId xmlns:p14="http://schemas.microsoft.com/office/powerpoint/2010/main" val="285981867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baseline="0" dirty="0"/>
              <a:t> On Alexa top 500 </a:t>
            </a:r>
            <a:r>
              <a:rPr kumimoji="1" lang="en-US" altLang="zh-CN" baseline="0" dirty="0" err="1"/>
              <a:t>webstites</a:t>
            </a:r>
            <a:r>
              <a:rPr kumimoji="1" lang="en-US" altLang="zh-CN" baseline="0" dirty="0"/>
              <a:t>, we found 647 trackers using a regular </a:t>
            </a:r>
            <a:r>
              <a:rPr kumimoji="1" lang="en-US" altLang="zh-CN" baseline="0" dirty="0" err="1"/>
              <a:t>firefox</a:t>
            </a:r>
            <a:r>
              <a:rPr kumimoji="1" lang="en-US" altLang="zh-CN" baseline="0" dirty="0"/>
              <a:t> browser. Then we repeat the work on </a:t>
            </a:r>
            <a:r>
              <a:rPr kumimoji="1" lang="en-US" altLang="zh-CN" baseline="0" dirty="0" err="1"/>
              <a:t>TrackinFree</a:t>
            </a:r>
            <a:r>
              <a:rPr kumimoji="1" lang="en-US" altLang="zh-CN" baseline="0" dirty="0"/>
              <a:t> browser, we found zero trackers, means </a:t>
            </a:r>
            <a:r>
              <a:rPr kumimoji="1" lang="en-US" altLang="zh-CN" baseline="0" dirty="0" err="1"/>
              <a:t>TrackingFree</a:t>
            </a:r>
            <a:r>
              <a:rPr kumimoji="1" lang="en-US" altLang="zh-CN" baseline="0" dirty="0"/>
              <a:t> disables all trackers. </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baseline="0" dirty="0"/>
              <a:t>This taken shows the top 10 </a:t>
            </a:r>
            <a:r>
              <a:rPr kumimoji="1" lang="en-US" altLang="zh-CN" baseline="0" dirty="0" err="1"/>
              <a:t>prevenlent</a:t>
            </a:r>
            <a:r>
              <a:rPr kumimoji="1" lang="en-US" altLang="zh-CN" baseline="0" dirty="0"/>
              <a:t> trackers we discovered.</a:t>
            </a:r>
            <a:endParaRPr kumimoji="1" lang="zh-CN" altLang="en-US" dirty="0"/>
          </a:p>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49</a:t>
            </a:fld>
            <a:endParaRPr kumimoji="1" lang="zh-CN" altLang="en-US"/>
          </a:p>
        </p:txBody>
      </p:sp>
    </p:spTree>
    <p:extLst>
      <p:ext uri="{BB962C8B-B14F-4D97-AF65-F5344CB8AC3E}">
        <p14:creationId xmlns:p14="http://schemas.microsoft.com/office/powerpoint/2010/main" val="2933115668"/>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Now let’s see </a:t>
            </a:r>
            <a:r>
              <a:rPr kumimoji="1" lang="en-US" altLang="zh-CN" dirty="0" err="1"/>
              <a:t>TrackingFree’s</a:t>
            </a:r>
            <a:r>
              <a:rPr kumimoji="1" lang="en-US" altLang="zh-CN" dirty="0"/>
              <a:t> compatibility.</a:t>
            </a:r>
          </a:p>
          <a:p>
            <a:r>
              <a:rPr kumimoji="1" lang="en-US" altLang="zh-CN" dirty="0"/>
              <a:t>Because</a:t>
            </a:r>
            <a:r>
              <a:rPr kumimoji="1" lang="en-US" altLang="zh-CN" baseline="0" dirty="0"/>
              <a:t> </a:t>
            </a:r>
            <a:r>
              <a:rPr kumimoji="1" lang="en-US" altLang="zh-CN" baseline="0" dirty="0" err="1"/>
              <a:t>trackingfree</a:t>
            </a:r>
            <a:r>
              <a:rPr kumimoji="1" lang="en-US" altLang="zh-CN" baseline="0" dirty="0"/>
              <a:t> might only affect the </a:t>
            </a:r>
            <a:r>
              <a:rPr kumimoji="1" lang="en-US" altLang="zh-CN" baseline="0" dirty="0" err="1"/>
              <a:t>scenrio</a:t>
            </a:r>
            <a:r>
              <a:rPr kumimoji="1" lang="en-US" altLang="zh-CN" baseline="0" dirty="0"/>
              <a:t> when multiple sites interacts with </a:t>
            </a:r>
            <a:r>
              <a:rPr kumimoji="1" lang="en-US" altLang="zh-CN" baseline="0" dirty="0" err="1"/>
              <a:t>eachother</a:t>
            </a:r>
            <a:r>
              <a:rPr kumimoji="1" lang="en-US" altLang="zh-CN" baseline="0" dirty="0"/>
              <a:t>. So we </a:t>
            </a:r>
            <a:r>
              <a:rPr kumimoji="1" lang="en-US" altLang="zh-CN" baseline="0" dirty="0" err="1"/>
              <a:t>evauate</a:t>
            </a:r>
            <a:r>
              <a:rPr kumimoji="1" lang="en-US" altLang="zh-CN" baseline="0" dirty="0"/>
              <a:t> </a:t>
            </a:r>
            <a:r>
              <a:rPr kumimoji="1" lang="en-US" altLang="zh-CN" baseline="0" dirty="0" err="1"/>
              <a:t>TrackingFree’s</a:t>
            </a:r>
            <a:r>
              <a:rPr kumimoji="1" lang="en-US" altLang="zh-CN" baseline="0" dirty="0"/>
              <a:t> </a:t>
            </a:r>
            <a:r>
              <a:rPr kumimoji="1" lang="en-US" altLang="zh-CN" baseline="0" dirty="0" err="1"/>
              <a:t>compability</a:t>
            </a:r>
            <a:r>
              <a:rPr kumimoji="1" lang="en-US" altLang="zh-CN" baseline="0" dirty="0"/>
              <a:t> on 69 third-party services from Top Alex 50 websites. This services include 1 cross0site online payment, 32 cross-site content sharing and 36 single sing-on </a:t>
            </a:r>
            <a:r>
              <a:rPr kumimoji="1" lang="en-US" altLang="zh-CN" baseline="0" dirty="0" err="1"/>
              <a:t>servces</a:t>
            </a:r>
            <a:r>
              <a:rPr kumimoji="1" lang="en-US" altLang="zh-CN" baseline="0" dirty="0"/>
              <a:t>. It only failed on instance of single sign-on service, logging </a:t>
            </a:r>
            <a:r>
              <a:rPr kumimoji="1" lang="en-US" altLang="zh-CN" baseline="0" dirty="0" err="1"/>
              <a:t>pinterst</a:t>
            </a:r>
            <a:r>
              <a:rPr kumimoji="1" lang="en-US" altLang="zh-CN" baseline="0" dirty="0"/>
              <a:t> using </a:t>
            </a:r>
            <a:r>
              <a:rPr kumimoji="1" lang="en-US" altLang="zh-CN" baseline="0" dirty="0" err="1"/>
              <a:t>fb</a:t>
            </a:r>
            <a:r>
              <a:rPr kumimoji="1" lang="en-US" altLang="zh-CN" baseline="0" dirty="0"/>
              <a:t>.</a:t>
            </a:r>
          </a:p>
          <a:p>
            <a:endParaRPr kumimoji="1" lang="en-US" altLang="zh-CN" baseline="0" dirty="0"/>
          </a:p>
          <a:p>
            <a:r>
              <a:rPr kumimoji="1" lang="en-US" altLang="zh-CN" dirty="0"/>
              <a:t>logging </a:t>
            </a:r>
            <a:r>
              <a:rPr kumimoji="1" lang="en-US" altLang="zh-CN" dirty="0" err="1"/>
              <a:t>pinterest.com</a:t>
            </a:r>
            <a:r>
              <a:rPr kumimoji="1" lang="en-US" altLang="zh-CN" dirty="0"/>
              <a:t> through user’s Facebook account</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50</a:t>
            </a:fld>
            <a:endParaRPr kumimoji="1" lang="zh-CN" altLang="en-US"/>
          </a:p>
        </p:txBody>
      </p:sp>
    </p:spTree>
    <p:extLst>
      <p:ext uri="{BB962C8B-B14F-4D97-AF65-F5344CB8AC3E}">
        <p14:creationId xmlns:p14="http://schemas.microsoft.com/office/powerpoint/2010/main" val="20622737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51</a:t>
            </a:fld>
            <a:endParaRPr kumimoji="1" lang="zh-CN" altLang="en-US"/>
          </a:p>
        </p:txBody>
      </p:sp>
    </p:spTree>
    <p:extLst>
      <p:ext uri="{BB962C8B-B14F-4D97-AF65-F5344CB8AC3E}">
        <p14:creationId xmlns:p14="http://schemas.microsoft.com/office/powerpoint/2010/main" val="230188871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err="1"/>
              <a:t>SafePay</a:t>
            </a:r>
            <a:r>
              <a:rPr kumimoji="1" lang="en-US" altLang="zh-CN" dirty="0"/>
              <a:t>.</a:t>
            </a:r>
            <a:r>
              <a:rPr kumimoji="1" lang="en-US" altLang="zh-CN" baseline="0" dirty="0"/>
              <a:t> </a:t>
            </a:r>
            <a:r>
              <a:rPr kumimoji="1" lang="en-US" altLang="zh-CN" dirty="0"/>
              <a:t>can Magnetic credit card is not safe. </a:t>
            </a:r>
            <a:r>
              <a:rPr kumimoji="1" lang="en-US" altLang="zh-CN" dirty="0" err="1"/>
              <a:t>SafePay</a:t>
            </a:r>
            <a:r>
              <a:rPr kumimoji="1" lang="en-US" altLang="zh-CN" dirty="0"/>
              <a:t> is a device that can connect to the phone, fetch a disposable card number and transform that number into sound wave that can be received by existing card reader.</a:t>
            </a:r>
            <a:endParaRPr kumimoji="1" lang="zh-CN" altLang="en-US" dirty="0"/>
          </a:p>
          <a:p>
            <a:r>
              <a:rPr kumimoji="1" lang="en-US" altLang="zh-CN" dirty="0"/>
              <a:t>HogMap:It</a:t>
            </a:r>
            <a:r>
              <a:rPr kumimoji="1" lang="en-US" altLang="zh-CN" baseline="0" dirty="0"/>
              <a:t> allows </a:t>
            </a:r>
            <a:r>
              <a:rPr kumimoji="1" lang="en-US" altLang="zh-CN" dirty="0"/>
              <a:t>multiple geographically isolated honeynets and unallocated </a:t>
            </a:r>
            <a:r>
              <a:rPr kumimoji="1" lang="en-US" altLang="zh-CN" dirty="0" err="1"/>
              <a:t>ip</a:t>
            </a:r>
            <a:r>
              <a:rPr kumimoji="1" lang="en-US" altLang="zh-CN" dirty="0"/>
              <a:t> spaces dynamically work together to monitor and respond to malicious traffic. For example, in</a:t>
            </a:r>
            <a:r>
              <a:rPr kumimoji="1" lang="en-US" altLang="zh-CN" baseline="0" dirty="0"/>
              <a:t> northwestern, we have several old machines that we would like to use them as honeypot, but we don’t have a block of unallocated IP spaces to capture suspicious traffic. Meanwhile, a research lab, SRI international, they have sufficient IP spaces but lacks of honeypot servers. So the both parties can send requests to HogMap and a distributed honeynet will be created dynamically. All </a:t>
            </a:r>
            <a:r>
              <a:rPr kumimoji="1" lang="en-US" altLang="zh-CN" baseline="0" dirty="0" err="1"/>
              <a:t>triffic</a:t>
            </a:r>
            <a:r>
              <a:rPr kumimoji="1" lang="en-US" altLang="zh-CN" baseline="0" dirty="0"/>
              <a:t> sent to SRI </a:t>
            </a:r>
            <a:r>
              <a:rPr kumimoji="1" lang="en-US" altLang="zh-CN" baseline="0" dirty="0" err="1"/>
              <a:t>internatial</a:t>
            </a:r>
            <a:r>
              <a:rPr kumimoji="1" lang="en-US" altLang="zh-CN" baseline="0" dirty="0"/>
              <a:t> will be </a:t>
            </a:r>
            <a:r>
              <a:rPr kumimoji="1" lang="en-US" altLang="zh-CN" baseline="0" dirty="0" err="1"/>
              <a:t>forwared</a:t>
            </a:r>
            <a:r>
              <a:rPr kumimoji="1" lang="en-US" altLang="zh-CN" baseline="0" dirty="0"/>
              <a:t> to NU to respond, and then response will be forwarded back to attacker. Both parties can access the traffic.</a:t>
            </a:r>
          </a:p>
          <a:p>
            <a:endParaRPr kumimoji="1" lang="en-US" altLang="zh-CN" baseline="0" dirty="0"/>
          </a:p>
          <a:p>
            <a:r>
              <a:rPr kumimoji="1" lang="en-US" altLang="zh-CN" dirty="0"/>
              <a:t>600K </a:t>
            </a:r>
            <a:r>
              <a:rPr lang="en-US" altLang="zh-CN" sz="1200" kern="1200" dirty="0">
                <a:solidFill>
                  <a:schemeClr val="tx1"/>
                </a:solidFill>
                <a:effectLst/>
                <a:latin typeface="+mn-lt"/>
                <a:ea typeface="+mn-ea"/>
                <a:cs typeface="+mn-cs"/>
              </a:rPr>
              <a:t>2,423 malicious URLs • 706</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54</a:t>
            </a:fld>
            <a:endParaRPr kumimoji="1" lang="zh-CN" altLang="en-US"/>
          </a:p>
        </p:txBody>
      </p:sp>
    </p:spTree>
    <p:extLst>
      <p:ext uri="{BB962C8B-B14F-4D97-AF65-F5344CB8AC3E}">
        <p14:creationId xmlns:p14="http://schemas.microsoft.com/office/powerpoint/2010/main" val="1955566494"/>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57</a:t>
            </a:fld>
            <a:endParaRPr kumimoji="1" lang="zh-CN" altLang="en-US"/>
          </a:p>
        </p:txBody>
      </p:sp>
    </p:spTree>
    <p:extLst>
      <p:ext uri="{BB962C8B-B14F-4D97-AF65-F5344CB8AC3E}">
        <p14:creationId xmlns:p14="http://schemas.microsoft.com/office/powerpoint/2010/main" val="5318257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1" indent="0" algn="l" defTabSz="457200" rtl="0" eaLnBrk="1" fontAlgn="auto" latinLnBrk="0" hangingPunct="1">
              <a:lnSpc>
                <a:spcPct val="100000"/>
              </a:lnSpc>
              <a:spcBef>
                <a:spcPts val="0"/>
              </a:spcBef>
              <a:spcAft>
                <a:spcPts val="0"/>
              </a:spcAft>
              <a:buClrTx/>
              <a:buSzTx/>
              <a:buFontTx/>
              <a:buNone/>
              <a:tabLst/>
              <a:defRPr/>
            </a:pPr>
            <a:r>
              <a:rPr kumimoji="1" lang="en-US" altLang="zh-CN" dirty="0"/>
              <a:t>Because of this limitation, when I started to think</a:t>
            </a:r>
            <a:r>
              <a:rPr kumimoji="1" lang="en-US" altLang="zh-CN" baseline="0" dirty="0"/>
              <a:t> about </a:t>
            </a:r>
            <a:r>
              <a:rPr kumimoji="1" lang="en-US" altLang="zh-CN" dirty="0"/>
              <a:t>my </a:t>
            </a:r>
            <a:r>
              <a:rPr kumimoji="1" lang="en-US" altLang="zh-CN" dirty="0" err="1"/>
              <a:t>phd</a:t>
            </a:r>
            <a:r>
              <a:rPr kumimoji="1" lang="en-US" altLang="zh-CN" dirty="0"/>
              <a:t> thesis,</a:t>
            </a:r>
            <a:r>
              <a:rPr kumimoji="1" lang="en-US" altLang="zh-CN" baseline="0" dirty="0"/>
              <a:t> </a:t>
            </a:r>
            <a:r>
              <a:rPr kumimoji="1" lang="en-US" altLang="zh-CN" dirty="0"/>
              <a:t>I prefer to solve security problem </a:t>
            </a:r>
            <a:r>
              <a:rPr kumimoji="1" lang="en-US" altLang="zh-CN" baseline="0" dirty="0"/>
              <a:t>using proactive approach. Protecting users before </a:t>
            </a:r>
            <a:r>
              <a:rPr kumimoji="1" lang="en-US" altLang="zh-CN" dirty="0"/>
              <a:t> before attack happens and  requires no prior knowledge.</a:t>
            </a:r>
          </a:p>
          <a:p>
            <a:endParaRPr kumimoji="1" lang="en-US" altLang="zh-CN" dirty="0"/>
          </a:p>
          <a:p>
            <a:r>
              <a:rPr kumimoji="1" lang="en-US" altLang="zh-CN" dirty="0"/>
              <a:t>Proactive</a:t>
            </a:r>
            <a:r>
              <a:rPr kumimoji="1" lang="en-US" altLang="zh-CN" baseline="0" dirty="0"/>
              <a:t> systems have two </a:t>
            </a:r>
            <a:r>
              <a:rPr kumimoji="1" lang="en-US" altLang="zh-CN" baseline="0" dirty="0" err="1"/>
              <a:t>generaral</a:t>
            </a:r>
            <a:r>
              <a:rPr kumimoji="1" lang="en-US" altLang="zh-CN" baseline="0" dirty="0"/>
              <a:t> challenges.</a:t>
            </a:r>
          </a:p>
          <a:p>
            <a:r>
              <a:rPr kumimoji="1" lang="en-US" altLang="zh-CN" baseline="0" dirty="0"/>
              <a:t>First, you don’t know the much about who the attacker is, what the malicious scripts look like,, how can you tell who is good and who is bad?</a:t>
            </a:r>
          </a:p>
          <a:p>
            <a:r>
              <a:rPr kumimoji="1" lang="en-US" altLang="zh-CN" baseline="0" dirty="0"/>
              <a:t>Second, proactive systems cannot describe the target, such as tracker or malicious payload, precisely. If it’s designed too aggressive, it could break the website’s functionality, but if it’s too conservative, it might be </a:t>
            </a:r>
            <a:r>
              <a:rPr kumimoji="1" lang="en-US" altLang="zh-CN" baseline="0" dirty="0" err="1"/>
              <a:t>easilly</a:t>
            </a:r>
            <a:r>
              <a:rPr kumimoji="1" lang="en-US" altLang="zh-CN" baseline="0" dirty="0"/>
              <a:t> bypassed by </a:t>
            </a:r>
            <a:r>
              <a:rPr kumimoji="1" lang="en-US" altLang="zh-CN" baseline="0" dirty="0" err="1"/>
              <a:t>atacker</a:t>
            </a:r>
            <a:r>
              <a:rPr kumimoji="1" lang="en-US" altLang="zh-CN" baseline="0" dirty="0"/>
              <a:t>.</a:t>
            </a:r>
          </a:p>
          <a:p>
            <a:endParaRPr kumimoji="1" lang="en-US" altLang="zh-CN" baseline="0"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a:t>
            </a:fld>
            <a:endParaRPr kumimoji="1" lang="zh-CN" altLang="en-US"/>
          </a:p>
        </p:txBody>
      </p:sp>
    </p:spTree>
    <p:extLst>
      <p:ext uri="{BB962C8B-B14F-4D97-AF65-F5344CB8AC3E}">
        <p14:creationId xmlns:p14="http://schemas.microsoft.com/office/powerpoint/2010/main" val="301635827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a:t>Cross-domain</a:t>
            </a:r>
            <a:r>
              <a:rPr kumimoji="1" lang="en-US" altLang="zh-CN" baseline="0" dirty="0"/>
              <a:t> communication is widely used, but it break the isolation mechanism.</a:t>
            </a:r>
          </a:p>
          <a:p>
            <a:r>
              <a:rPr kumimoji="1" lang="en-US" altLang="zh-CN" baseline="0" dirty="0"/>
              <a:t>We </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58</a:t>
            </a:fld>
            <a:endParaRPr kumimoji="1" lang="zh-CN" altLang="en-US"/>
          </a:p>
        </p:txBody>
      </p:sp>
    </p:spTree>
    <p:extLst>
      <p:ext uri="{BB962C8B-B14F-4D97-AF65-F5344CB8AC3E}">
        <p14:creationId xmlns:p14="http://schemas.microsoft.com/office/powerpoint/2010/main" val="322464836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Among</a:t>
            </a:r>
            <a:r>
              <a:rPr kumimoji="1" lang="en-US" altLang="zh-CN" baseline="0" dirty="0"/>
              <a:t> all the security techniques</a:t>
            </a:r>
            <a:r>
              <a:rPr kumimoji="1" lang="en-US" altLang="zh-CN" dirty="0"/>
              <a:t>, sandbox is the</a:t>
            </a:r>
            <a:r>
              <a:rPr kumimoji="1" lang="en-US" altLang="zh-CN" baseline="0" dirty="0"/>
              <a:t> most practical one. Actually, browsers are implemented as</a:t>
            </a:r>
            <a:r>
              <a:rPr kumimoji="1" lang="en-US" altLang="zh-CN" dirty="0"/>
              <a:t> a sandbox.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Here</a:t>
            </a:r>
            <a:r>
              <a:rPr kumimoji="1" lang="en-US" altLang="zh-CN" baseline="0" dirty="0"/>
              <a:t> is the design of Chrome browser. Web pages in different domain will be rendered in different sandbox, which we refer to principal. Browser </a:t>
            </a:r>
            <a:r>
              <a:rPr kumimoji="1" lang="en-US" altLang="zh-CN" baseline="0" dirty="0" err="1"/>
              <a:t>kernle</a:t>
            </a:r>
            <a:r>
              <a:rPr kumimoji="1" lang="en-US" altLang="zh-CN" baseline="0" dirty="0"/>
              <a:t> is running in a </a:t>
            </a:r>
            <a:r>
              <a:rPr kumimoji="1" lang="en-US" altLang="zh-CN" baseline="0" dirty="0" err="1"/>
              <a:t>standalong</a:t>
            </a:r>
            <a:r>
              <a:rPr kumimoji="1" lang="en-US" altLang="zh-CN" baseline="0" dirty="0"/>
              <a:t> process. So even if </a:t>
            </a:r>
            <a:r>
              <a:rPr kumimoji="1" lang="en-US" altLang="zh-CN" baseline="0" dirty="0" err="1"/>
              <a:t>malcious</a:t>
            </a:r>
            <a:r>
              <a:rPr kumimoji="1" lang="en-US" altLang="zh-CN" baseline="0" dirty="0"/>
              <a:t> codes are executed in one </a:t>
            </a:r>
            <a:r>
              <a:rPr kumimoji="1" lang="en-US" altLang="zh-CN" baseline="0" dirty="0" err="1"/>
              <a:t>pricinapl</a:t>
            </a:r>
            <a:r>
              <a:rPr kumimoji="1" lang="en-US" altLang="zh-CN" baseline="0" dirty="0"/>
              <a:t>, it’s still challenging to exploit other </a:t>
            </a:r>
            <a:r>
              <a:rPr kumimoji="1" lang="en-US" altLang="zh-CN" baseline="0" dirty="0" err="1"/>
              <a:t>princpals</a:t>
            </a:r>
            <a:r>
              <a:rPr kumimoji="1" lang="en-US" altLang="zh-CN" baseline="0" dirty="0"/>
              <a:t> or browser kernels.</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My</a:t>
            </a:r>
            <a:r>
              <a:rPr lang="en-US" altLang="zh-CN" sz="1200" kern="1200" baseline="0" dirty="0">
                <a:solidFill>
                  <a:schemeClr val="tx1"/>
                </a:solidFill>
                <a:effectLst/>
                <a:latin typeface="+mn-lt"/>
                <a:ea typeface="+mn-ea"/>
                <a:cs typeface="+mn-cs"/>
              </a:rPr>
              <a:t> thesis focus on how to better utilize sandbox techniques on web security and privacy. It’s composed of three parts.. The first one studies how to customize browser sandbox to make </a:t>
            </a:r>
            <a:r>
              <a:rPr lang="en-US" altLang="zh-CN" sz="1200" kern="1200" baseline="0" dirty="0" err="1">
                <a:solidFill>
                  <a:schemeClr val="tx1"/>
                </a:solidFill>
                <a:effectLst/>
                <a:latin typeface="+mn-lt"/>
                <a:ea typeface="+mn-ea"/>
                <a:cs typeface="+mn-cs"/>
              </a:rPr>
              <a:t>dyanamic</a:t>
            </a:r>
            <a:r>
              <a:rPr lang="en-US" altLang="zh-CN" sz="1200" kern="1200" baseline="0" dirty="0">
                <a:solidFill>
                  <a:schemeClr val="tx1"/>
                </a:solidFill>
                <a:effectLst/>
                <a:latin typeface="+mn-lt"/>
                <a:ea typeface="+mn-ea"/>
                <a:cs typeface="+mn-cs"/>
              </a:rPr>
              <a:t> analysis more efficient. Our project </a:t>
            </a:r>
            <a:r>
              <a:rPr lang="en-US" altLang="zh-CN" sz="1200" kern="1200" baseline="0" dirty="0" err="1">
                <a:solidFill>
                  <a:schemeClr val="tx1"/>
                </a:solidFill>
                <a:effectLst/>
                <a:latin typeface="+mn-lt"/>
                <a:ea typeface="+mn-ea"/>
                <a:cs typeface="+mn-cs"/>
              </a:rPr>
              <a:t>Jshield</a:t>
            </a:r>
            <a:r>
              <a:rPr lang="en-US" altLang="zh-CN" sz="1200" kern="1200" baseline="0" dirty="0">
                <a:solidFill>
                  <a:schemeClr val="tx1"/>
                </a:solidFill>
                <a:effectLst/>
                <a:latin typeface="+mn-lt"/>
                <a:ea typeface="+mn-ea"/>
                <a:cs typeface="+mn-cs"/>
              </a:rPr>
              <a:t> belongs to this category. </a:t>
            </a:r>
            <a:r>
              <a:rPr lang="en-US" altLang="zh-CN" sz="1200" kern="1200" baseline="0" dirty="0" err="1">
                <a:solidFill>
                  <a:schemeClr val="tx1"/>
                </a:solidFill>
                <a:effectLst/>
                <a:latin typeface="+mn-lt"/>
                <a:ea typeface="+mn-ea"/>
                <a:cs typeface="+mn-cs"/>
              </a:rPr>
              <a:t>Jshield</a:t>
            </a:r>
            <a:r>
              <a:rPr lang="en-US" altLang="zh-CN" sz="1200" kern="1200" baseline="0" dirty="0">
                <a:solidFill>
                  <a:schemeClr val="tx1"/>
                </a:solidFill>
                <a:effectLst/>
                <a:latin typeface="+mn-lt"/>
                <a:ea typeface="+mn-ea"/>
                <a:cs typeface="+mn-cs"/>
              </a:rPr>
              <a:t> is a vulnerability-based detection engine. In this project, we first added a JS event triggering model in browser principal, so when conducting dynamic analysis, all registered events will be automatically triggered, this could expose more </a:t>
            </a:r>
            <a:r>
              <a:rPr lang="en-US" altLang="zh-CN" sz="1200" kern="1200" baseline="0" dirty="0" err="1">
                <a:solidFill>
                  <a:schemeClr val="tx1"/>
                </a:solidFill>
                <a:effectLst/>
                <a:latin typeface="+mn-lt"/>
                <a:ea typeface="+mn-ea"/>
                <a:cs typeface="+mn-cs"/>
              </a:rPr>
              <a:t>malcious</a:t>
            </a:r>
            <a:r>
              <a:rPr lang="en-US" altLang="zh-CN" sz="1200" kern="1200" baseline="0" dirty="0">
                <a:solidFill>
                  <a:schemeClr val="tx1"/>
                </a:solidFill>
                <a:effectLst/>
                <a:latin typeface="+mn-lt"/>
                <a:ea typeface="+mn-ea"/>
                <a:cs typeface="+mn-cs"/>
              </a:rPr>
              <a:t> scripts to our detection engine, which is also embedded in the web principal so </a:t>
            </a:r>
            <a:r>
              <a:rPr lang="en-US" altLang="zh-CN" sz="1200" kern="1200" baseline="0" dirty="0" err="1">
                <a:solidFill>
                  <a:schemeClr val="tx1"/>
                </a:solidFill>
                <a:effectLst/>
                <a:latin typeface="+mn-lt"/>
                <a:ea typeface="+mn-ea"/>
                <a:cs typeface="+mn-cs"/>
              </a:rPr>
              <a:t>malicous</a:t>
            </a:r>
            <a:r>
              <a:rPr lang="en-US" altLang="zh-CN" sz="1200" kern="1200" baseline="0" dirty="0">
                <a:solidFill>
                  <a:schemeClr val="tx1"/>
                </a:solidFill>
                <a:effectLst/>
                <a:latin typeface="+mn-lt"/>
                <a:ea typeface="+mn-ea"/>
                <a:cs typeface="+mn-cs"/>
              </a:rPr>
              <a:t> codes can be detected in </a:t>
            </a:r>
            <a:r>
              <a:rPr lang="en-US" altLang="zh-CN" sz="1200" kern="1200" baseline="0" dirty="0" err="1">
                <a:solidFill>
                  <a:schemeClr val="tx1"/>
                </a:solidFill>
                <a:effectLst/>
                <a:latin typeface="+mn-lt"/>
                <a:ea typeface="+mn-ea"/>
                <a:cs typeface="+mn-cs"/>
              </a:rPr>
              <a:t>realtime</a:t>
            </a:r>
            <a:r>
              <a:rPr lang="en-US" altLang="zh-CN" sz="1200" kern="1200" baseline="0" dirty="0">
                <a:solidFill>
                  <a:schemeClr val="tx1"/>
                </a:solidFill>
                <a:effectLst/>
                <a:latin typeface="+mn-lt"/>
                <a:ea typeface="+mn-ea"/>
                <a:cs typeface="+mn-cs"/>
              </a:rPr>
              <a:t>.. Second, we proposed a novel stateful signature mechanism </a:t>
            </a:r>
            <a:r>
              <a:rPr lang="en-US" altLang="zh-CN" sz="1200" kern="1200" baseline="0" dirty="0" err="1">
                <a:solidFill>
                  <a:schemeClr val="tx1"/>
                </a:solidFill>
                <a:effectLst/>
                <a:latin typeface="+mn-lt"/>
                <a:ea typeface="+mn-ea"/>
                <a:cs typeface="+mn-cs"/>
              </a:rPr>
              <a:t>inthe</a:t>
            </a:r>
            <a:r>
              <a:rPr lang="en-US" altLang="zh-CN" sz="1200" kern="1200" baseline="0" dirty="0">
                <a:solidFill>
                  <a:schemeClr val="tx1"/>
                </a:solidFill>
                <a:effectLst/>
                <a:latin typeface="+mn-lt"/>
                <a:ea typeface="+mn-ea"/>
                <a:cs typeface="+mn-cs"/>
              </a:rPr>
              <a:t> detection engine. The </a:t>
            </a:r>
            <a:r>
              <a:rPr lang="en-US" altLang="zh-CN" sz="1200" kern="1200" baseline="0" dirty="0" err="1">
                <a:solidFill>
                  <a:schemeClr val="tx1"/>
                </a:solidFill>
                <a:effectLst/>
                <a:latin typeface="+mn-lt"/>
                <a:ea typeface="+mn-ea"/>
                <a:cs typeface="+mn-cs"/>
              </a:rPr>
              <a:t>signiture</a:t>
            </a:r>
            <a:r>
              <a:rPr lang="en-US" altLang="zh-CN" sz="1200" kern="1200" baseline="0" dirty="0">
                <a:solidFill>
                  <a:schemeClr val="tx1"/>
                </a:solidFill>
                <a:effectLst/>
                <a:latin typeface="+mn-lt"/>
                <a:ea typeface="+mn-ea"/>
                <a:cs typeface="+mn-cs"/>
              </a:rPr>
              <a:t> mechanism is more robust to data-pollution attack and </a:t>
            </a:r>
            <a:r>
              <a:rPr lang="en-US" altLang="zh-CN" sz="1200" kern="1200" baseline="0" dirty="0" err="1">
                <a:solidFill>
                  <a:schemeClr val="tx1"/>
                </a:solidFill>
                <a:effectLst/>
                <a:latin typeface="+mn-lt"/>
                <a:ea typeface="+mn-ea"/>
                <a:cs typeface="+mn-cs"/>
              </a:rPr>
              <a:t>polymophic</a:t>
            </a:r>
            <a:r>
              <a:rPr lang="en-US" altLang="zh-CN" sz="1200" kern="1200" baseline="0" dirty="0">
                <a:solidFill>
                  <a:schemeClr val="tx1"/>
                </a:solidFill>
                <a:effectLst/>
                <a:latin typeface="+mn-lt"/>
                <a:ea typeface="+mn-ea"/>
                <a:cs typeface="+mn-cs"/>
              </a:rPr>
              <a:t> attacks.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kern="1200" baseline="0" dirty="0">
                <a:solidFill>
                  <a:schemeClr val="tx1"/>
                </a:solidFill>
                <a:effectLst/>
                <a:latin typeface="+mn-lt"/>
                <a:ea typeface="+mn-ea"/>
                <a:cs typeface="+mn-cs"/>
              </a:rPr>
              <a:t>In the second chapter, we study for a multi-principal browser, how to manipulate multiple principals so that the browser could </a:t>
            </a:r>
            <a:r>
              <a:rPr kumimoji="0" lang="en-US" altLang="zh-CN" sz="1200" kern="1200" baseline="0" dirty="0" err="1">
                <a:solidFill>
                  <a:schemeClr val="tx1"/>
                </a:solidFill>
                <a:effectLst/>
                <a:latin typeface="+mn-lt"/>
                <a:ea typeface="+mn-ea"/>
                <a:cs typeface="+mn-cs"/>
              </a:rPr>
              <a:t>acachieve</a:t>
            </a:r>
            <a:r>
              <a:rPr kumimoji="0" lang="en-US" altLang="zh-CN" sz="1200" kern="1200" baseline="0" dirty="0">
                <a:solidFill>
                  <a:schemeClr val="tx1"/>
                </a:solidFill>
                <a:effectLst/>
                <a:latin typeface="+mn-lt"/>
                <a:ea typeface="+mn-ea"/>
                <a:cs typeface="+mn-cs"/>
              </a:rPr>
              <a:t> good security capability without compromising compatibility. Specifically, we need to decide when new page comes, how to choose principal to render the new page. Also, if cross-principal communication is required, like one object in one page will send messages to an object in another page, how to control the communication to achieve a good balance between security and compatibility.</a:t>
            </a: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kern="1200" baseline="0" dirty="0">
                <a:solidFill>
                  <a:schemeClr val="tx1"/>
                </a:solidFill>
                <a:effectLst/>
                <a:latin typeface="+mn-lt"/>
                <a:ea typeface="+mn-ea"/>
                <a:cs typeface="+mn-cs"/>
              </a:rPr>
              <a:t>My work, TrackingFree, falls into this category. It’s a novel multi-principal browser that protect users from third-party web tracking attacks. Its key idea is to render web pages with different domains in different principals, fundamentally cut-off the chain that tracker can correlate users behaviors in different domains. It adopts a stronger sandbox mechanism (…) and finer-</a:t>
            </a:r>
            <a:r>
              <a:rPr kumimoji="0" lang="en-US" altLang="zh-CN" sz="1200" kern="1200" baseline="0" dirty="0" err="1">
                <a:solidFill>
                  <a:schemeClr val="tx1"/>
                </a:solidFill>
                <a:effectLst/>
                <a:latin typeface="+mn-lt"/>
                <a:ea typeface="+mn-ea"/>
                <a:cs typeface="+mn-cs"/>
              </a:rPr>
              <a:t>grainined</a:t>
            </a:r>
            <a:r>
              <a:rPr kumimoji="0" lang="en-US" altLang="zh-CN" sz="1200" kern="1200" baseline="0" dirty="0">
                <a:solidFill>
                  <a:schemeClr val="tx1"/>
                </a:solidFill>
                <a:effectLst/>
                <a:latin typeface="+mn-lt"/>
                <a:ea typeface="+mn-ea"/>
                <a:cs typeface="+mn-cs"/>
              </a:rPr>
              <a:t> allocation mechanism to achieve anti-tracking capability. The challenging part is how to preserve the compatibility without </a:t>
            </a:r>
            <a:r>
              <a:rPr kumimoji="0" lang="en-US" altLang="zh-CN" sz="1200" kern="1200" baseline="0" dirty="0" err="1">
                <a:solidFill>
                  <a:schemeClr val="tx1"/>
                </a:solidFill>
                <a:effectLst/>
                <a:latin typeface="+mn-lt"/>
                <a:ea typeface="+mn-ea"/>
                <a:cs typeface="+mn-cs"/>
              </a:rPr>
              <a:t>comprmising</a:t>
            </a:r>
            <a:r>
              <a:rPr kumimoji="0" lang="en-US" altLang="zh-CN" sz="1200" kern="1200" baseline="0" dirty="0">
                <a:solidFill>
                  <a:schemeClr val="tx1"/>
                </a:solidFill>
                <a:effectLst/>
                <a:latin typeface="+mn-lt"/>
                <a:ea typeface="+mn-ea"/>
                <a:cs typeface="+mn-cs"/>
              </a:rPr>
              <a:t> the anti-tracking capability.. </a:t>
            </a: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third chapter</a:t>
            </a:r>
            <a:r>
              <a:rPr kumimoji="1" lang="en-US" altLang="zh-CN" baseline="0" dirty="0"/>
              <a:t>, I study automatically inferring sandbox </a:t>
            </a:r>
            <a:r>
              <a:rPr kumimoji="1" lang="en-US" altLang="zh-CN" baseline="0" dirty="0" err="1"/>
              <a:t>policie</a:t>
            </a:r>
            <a:r>
              <a:rPr kumimoji="1" lang="en-US" altLang="zh-CN" baseline="0" dirty="0"/>
              <a:t>. All web browsers support content security policy. The policies can instruct browsers to follow more strict security rules while rendering a webpage in principal. For </a:t>
            </a:r>
            <a:r>
              <a:rPr kumimoji="1" lang="en-US" altLang="zh-CN" baseline="0" dirty="0" err="1"/>
              <a:t>exmaple</a:t>
            </a:r>
            <a:r>
              <a:rPr kumimoji="1" lang="en-US" altLang="zh-CN" baseline="0" dirty="0"/>
              <a:t>, only JavaScript loaded from a trusted source can be executed. However, writing policies is not a </a:t>
            </a:r>
            <a:r>
              <a:rPr kumimoji="1" lang="en-US" altLang="zh-CN" baseline="0" dirty="0" err="1"/>
              <a:t>trivil</a:t>
            </a:r>
            <a:r>
              <a:rPr kumimoji="1" lang="en-US" altLang="zh-CN" baseline="0" dirty="0"/>
              <a:t> work and it has to be defined carefully: if it’s too strict, it will break the site’s functionalities. </a:t>
            </a:r>
            <a:endParaRPr kumimoji="1" lang="en-US" altLang="zh-CN" dirty="0"/>
          </a:p>
          <a:p>
            <a:endParaRPr kumimoji="1" lang="en-US" altLang="zh-CN" dirty="0"/>
          </a:p>
          <a:p>
            <a:r>
              <a:rPr kumimoji="1" lang="en-US" altLang="zh-CN" dirty="0"/>
              <a:t>Our third project,</a:t>
            </a:r>
            <a:r>
              <a:rPr kumimoji="1" lang="en-US" altLang="zh-CN" baseline="0" dirty="0"/>
              <a:t> CSPAutoGen belongs to this category. It’s a training-based system that can </a:t>
            </a:r>
            <a:r>
              <a:rPr kumimoji="1" lang="en-US" altLang="zh-CN" baseline="0" dirty="0" err="1"/>
              <a:t>automaticaly</a:t>
            </a:r>
            <a:r>
              <a:rPr kumimoji="1" lang="en-US" altLang="zh-CN" baseline="0" dirty="0"/>
              <a:t> infer CSP for </a:t>
            </a:r>
            <a:r>
              <a:rPr kumimoji="1" lang="en-US" altLang="zh-CN" baseline="0" dirty="0" err="1"/>
              <a:t>exsting</a:t>
            </a:r>
            <a:r>
              <a:rPr kumimoji="1" lang="en-US" altLang="zh-CN" baseline="0" dirty="0"/>
              <a:t> websites. Specifically, CSPAutoGen trains so-called templates for each domain, generates CSPs based on the templates. Then in sits at the gateway of web </a:t>
            </a:r>
            <a:r>
              <a:rPr kumimoji="1" lang="en-US" altLang="zh-CN" baseline="0" dirty="0" err="1"/>
              <a:t>servbers</a:t>
            </a:r>
            <a:r>
              <a:rPr kumimoji="1" lang="en-US" altLang="zh-CN" baseline="0" dirty="0"/>
              <a:t>, rewrites incoming webpages on the fly to apply those generated CSPs and transform those benign but CSP-</a:t>
            </a:r>
            <a:r>
              <a:rPr kumimoji="1" lang="en-US" altLang="zh-CN" baseline="0" dirty="0" err="1"/>
              <a:t>incompitible</a:t>
            </a:r>
            <a:r>
              <a:rPr kumimoji="1" lang="en-US" altLang="zh-CN" baseline="0" dirty="0"/>
              <a:t> codes into CSP compatible codes, and then serves those rewritten webpages to client browsers. </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59</a:t>
            </a:fld>
            <a:endParaRPr kumimoji="1" lang="zh-CN" altLang="en-US"/>
          </a:p>
        </p:txBody>
      </p:sp>
    </p:spTree>
    <p:extLst>
      <p:ext uri="{BB962C8B-B14F-4D97-AF65-F5344CB8AC3E}">
        <p14:creationId xmlns:p14="http://schemas.microsoft.com/office/powerpoint/2010/main" val="38297124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Among</a:t>
            </a:r>
            <a:r>
              <a:rPr kumimoji="1" lang="en-US" altLang="zh-CN" baseline="0" dirty="0"/>
              <a:t> all the security techniques</a:t>
            </a:r>
            <a:r>
              <a:rPr kumimoji="1" lang="en-US" altLang="zh-CN" dirty="0"/>
              <a:t>, sandbox is the</a:t>
            </a:r>
            <a:r>
              <a:rPr kumimoji="1" lang="en-US" altLang="zh-CN" baseline="0" dirty="0"/>
              <a:t> most practical one. Actually, browsers are implemented as</a:t>
            </a:r>
            <a:r>
              <a:rPr kumimoji="1" lang="en-US" altLang="zh-CN" dirty="0"/>
              <a:t> a sandbox. </a:t>
            </a:r>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Here</a:t>
            </a:r>
            <a:r>
              <a:rPr kumimoji="1" lang="en-US" altLang="zh-CN" baseline="0" dirty="0"/>
              <a:t> is the design of Chrome browser. Web pages in different domain will be rendered in different sandbox, which we refer to principal. Browser </a:t>
            </a:r>
            <a:r>
              <a:rPr kumimoji="1" lang="en-US" altLang="zh-CN" baseline="0" dirty="0" err="1"/>
              <a:t>kernle</a:t>
            </a:r>
            <a:r>
              <a:rPr kumimoji="1" lang="en-US" altLang="zh-CN" baseline="0" dirty="0"/>
              <a:t> is running in a </a:t>
            </a:r>
            <a:r>
              <a:rPr kumimoji="1" lang="en-US" altLang="zh-CN" baseline="0" dirty="0" err="1"/>
              <a:t>standalong</a:t>
            </a:r>
            <a:r>
              <a:rPr kumimoji="1" lang="en-US" altLang="zh-CN" baseline="0" dirty="0"/>
              <a:t> process. So even if </a:t>
            </a:r>
            <a:r>
              <a:rPr kumimoji="1" lang="en-US" altLang="zh-CN" baseline="0" dirty="0" err="1"/>
              <a:t>malcious</a:t>
            </a:r>
            <a:r>
              <a:rPr kumimoji="1" lang="en-US" altLang="zh-CN" baseline="0" dirty="0"/>
              <a:t> codes are executed in one </a:t>
            </a:r>
            <a:r>
              <a:rPr kumimoji="1" lang="en-US" altLang="zh-CN" baseline="0" dirty="0" err="1"/>
              <a:t>pricinapl</a:t>
            </a:r>
            <a:r>
              <a:rPr kumimoji="1" lang="en-US" altLang="zh-CN" baseline="0" dirty="0"/>
              <a:t>, it’s still challenging to exploit other </a:t>
            </a:r>
            <a:r>
              <a:rPr kumimoji="1" lang="en-US" altLang="zh-CN" baseline="0" dirty="0" err="1"/>
              <a:t>princpals</a:t>
            </a:r>
            <a:r>
              <a:rPr kumimoji="1" lang="en-US" altLang="zh-CN" baseline="0" dirty="0"/>
              <a:t> or browser kernels.</a:t>
            </a:r>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lang="en-US" altLang="zh-CN" sz="1200" kern="1200" dirty="0">
                <a:solidFill>
                  <a:schemeClr val="tx1"/>
                </a:solidFill>
                <a:effectLst/>
                <a:latin typeface="+mn-lt"/>
                <a:ea typeface="+mn-ea"/>
                <a:cs typeface="+mn-cs"/>
              </a:rPr>
              <a:t>My</a:t>
            </a:r>
            <a:r>
              <a:rPr lang="en-US" altLang="zh-CN" sz="1200" kern="1200" baseline="0" dirty="0">
                <a:solidFill>
                  <a:schemeClr val="tx1"/>
                </a:solidFill>
                <a:effectLst/>
                <a:latin typeface="+mn-lt"/>
                <a:ea typeface="+mn-ea"/>
                <a:cs typeface="+mn-cs"/>
              </a:rPr>
              <a:t> thesis focus on how to better utilize sandbox techniques on web security and privacy. It’s composed of three parts.. The first one studies how to customize browser sandbox to make </a:t>
            </a:r>
            <a:r>
              <a:rPr lang="en-US" altLang="zh-CN" sz="1200" kern="1200" baseline="0" dirty="0" err="1">
                <a:solidFill>
                  <a:schemeClr val="tx1"/>
                </a:solidFill>
                <a:effectLst/>
                <a:latin typeface="+mn-lt"/>
                <a:ea typeface="+mn-ea"/>
                <a:cs typeface="+mn-cs"/>
              </a:rPr>
              <a:t>dyanamic</a:t>
            </a:r>
            <a:r>
              <a:rPr lang="en-US" altLang="zh-CN" sz="1200" kern="1200" baseline="0" dirty="0">
                <a:solidFill>
                  <a:schemeClr val="tx1"/>
                </a:solidFill>
                <a:effectLst/>
                <a:latin typeface="+mn-lt"/>
                <a:ea typeface="+mn-ea"/>
                <a:cs typeface="+mn-cs"/>
              </a:rPr>
              <a:t> analysis more efficient. Our project </a:t>
            </a:r>
            <a:r>
              <a:rPr lang="en-US" altLang="zh-CN" sz="1200" kern="1200" baseline="0" dirty="0" err="1">
                <a:solidFill>
                  <a:schemeClr val="tx1"/>
                </a:solidFill>
                <a:effectLst/>
                <a:latin typeface="+mn-lt"/>
                <a:ea typeface="+mn-ea"/>
                <a:cs typeface="+mn-cs"/>
              </a:rPr>
              <a:t>Jshield</a:t>
            </a:r>
            <a:r>
              <a:rPr lang="en-US" altLang="zh-CN" sz="1200" kern="1200" baseline="0" dirty="0">
                <a:solidFill>
                  <a:schemeClr val="tx1"/>
                </a:solidFill>
                <a:effectLst/>
                <a:latin typeface="+mn-lt"/>
                <a:ea typeface="+mn-ea"/>
                <a:cs typeface="+mn-cs"/>
              </a:rPr>
              <a:t> belongs to this category. </a:t>
            </a:r>
            <a:r>
              <a:rPr lang="en-US" altLang="zh-CN" sz="1200" kern="1200" baseline="0" dirty="0" err="1">
                <a:solidFill>
                  <a:schemeClr val="tx1"/>
                </a:solidFill>
                <a:effectLst/>
                <a:latin typeface="+mn-lt"/>
                <a:ea typeface="+mn-ea"/>
                <a:cs typeface="+mn-cs"/>
              </a:rPr>
              <a:t>Jshield</a:t>
            </a:r>
            <a:r>
              <a:rPr lang="en-US" altLang="zh-CN" sz="1200" kern="1200" baseline="0" dirty="0">
                <a:solidFill>
                  <a:schemeClr val="tx1"/>
                </a:solidFill>
                <a:effectLst/>
                <a:latin typeface="+mn-lt"/>
                <a:ea typeface="+mn-ea"/>
                <a:cs typeface="+mn-cs"/>
              </a:rPr>
              <a:t> is a vulnerability-based detection engine. In this project, we first added a JS event triggering model in browser principal, so when conducting dynamic analysis, all registered events will be automatically triggered, this could expose more </a:t>
            </a:r>
            <a:r>
              <a:rPr lang="en-US" altLang="zh-CN" sz="1200" kern="1200" baseline="0" dirty="0" err="1">
                <a:solidFill>
                  <a:schemeClr val="tx1"/>
                </a:solidFill>
                <a:effectLst/>
                <a:latin typeface="+mn-lt"/>
                <a:ea typeface="+mn-ea"/>
                <a:cs typeface="+mn-cs"/>
              </a:rPr>
              <a:t>malcious</a:t>
            </a:r>
            <a:r>
              <a:rPr lang="en-US" altLang="zh-CN" sz="1200" kern="1200" baseline="0" dirty="0">
                <a:solidFill>
                  <a:schemeClr val="tx1"/>
                </a:solidFill>
                <a:effectLst/>
                <a:latin typeface="+mn-lt"/>
                <a:ea typeface="+mn-ea"/>
                <a:cs typeface="+mn-cs"/>
              </a:rPr>
              <a:t> scripts to our detection engine, which is also embedded in the web principal so </a:t>
            </a:r>
            <a:r>
              <a:rPr lang="en-US" altLang="zh-CN" sz="1200" kern="1200" baseline="0" dirty="0" err="1">
                <a:solidFill>
                  <a:schemeClr val="tx1"/>
                </a:solidFill>
                <a:effectLst/>
                <a:latin typeface="+mn-lt"/>
                <a:ea typeface="+mn-ea"/>
                <a:cs typeface="+mn-cs"/>
              </a:rPr>
              <a:t>malicous</a:t>
            </a:r>
            <a:r>
              <a:rPr lang="en-US" altLang="zh-CN" sz="1200" kern="1200" baseline="0" dirty="0">
                <a:solidFill>
                  <a:schemeClr val="tx1"/>
                </a:solidFill>
                <a:effectLst/>
                <a:latin typeface="+mn-lt"/>
                <a:ea typeface="+mn-ea"/>
                <a:cs typeface="+mn-cs"/>
              </a:rPr>
              <a:t> codes can be detected in </a:t>
            </a:r>
            <a:r>
              <a:rPr lang="en-US" altLang="zh-CN" sz="1200" kern="1200" baseline="0" dirty="0" err="1">
                <a:solidFill>
                  <a:schemeClr val="tx1"/>
                </a:solidFill>
                <a:effectLst/>
                <a:latin typeface="+mn-lt"/>
                <a:ea typeface="+mn-ea"/>
                <a:cs typeface="+mn-cs"/>
              </a:rPr>
              <a:t>realtime</a:t>
            </a:r>
            <a:r>
              <a:rPr lang="en-US" altLang="zh-CN" sz="1200" kern="1200" baseline="0" dirty="0">
                <a:solidFill>
                  <a:schemeClr val="tx1"/>
                </a:solidFill>
                <a:effectLst/>
                <a:latin typeface="+mn-lt"/>
                <a:ea typeface="+mn-ea"/>
                <a:cs typeface="+mn-cs"/>
              </a:rPr>
              <a:t>.. Second, we proposed a novel stateful signature mechanism </a:t>
            </a:r>
            <a:r>
              <a:rPr lang="en-US" altLang="zh-CN" sz="1200" kern="1200" baseline="0" dirty="0" err="1">
                <a:solidFill>
                  <a:schemeClr val="tx1"/>
                </a:solidFill>
                <a:effectLst/>
                <a:latin typeface="+mn-lt"/>
                <a:ea typeface="+mn-ea"/>
                <a:cs typeface="+mn-cs"/>
              </a:rPr>
              <a:t>inthe</a:t>
            </a:r>
            <a:r>
              <a:rPr lang="en-US" altLang="zh-CN" sz="1200" kern="1200" baseline="0" dirty="0">
                <a:solidFill>
                  <a:schemeClr val="tx1"/>
                </a:solidFill>
                <a:effectLst/>
                <a:latin typeface="+mn-lt"/>
                <a:ea typeface="+mn-ea"/>
                <a:cs typeface="+mn-cs"/>
              </a:rPr>
              <a:t> detection engine. The </a:t>
            </a:r>
            <a:r>
              <a:rPr lang="en-US" altLang="zh-CN" sz="1200" kern="1200" baseline="0" dirty="0" err="1">
                <a:solidFill>
                  <a:schemeClr val="tx1"/>
                </a:solidFill>
                <a:effectLst/>
                <a:latin typeface="+mn-lt"/>
                <a:ea typeface="+mn-ea"/>
                <a:cs typeface="+mn-cs"/>
              </a:rPr>
              <a:t>signiture</a:t>
            </a:r>
            <a:r>
              <a:rPr lang="en-US" altLang="zh-CN" sz="1200" kern="1200" baseline="0" dirty="0">
                <a:solidFill>
                  <a:schemeClr val="tx1"/>
                </a:solidFill>
                <a:effectLst/>
                <a:latin typeface="+mn-lt"/>
                <a:ea typeface="+mn-ea"/>
                <a:cs typeface="+mn-cs"/>
              </a:rPr>
              <a:t> mechanism is more robust to data-pollution attack and </a:t>
            </a:r>
            <a:r>
              <a:rPr lang="en-US" altLang="zh-CN" sz="1200" kern="1200" baseline="0" dirty="0" err="1">
                <a:solidFill>
                  <a:schemeClr val="tx1"/>
                </a:solidFill>
                <a:effectLst/>
                <a:latin typeface="+mn-lt"/>
                <a:ea typeface="+mn-ea"/>
                <a:cs typeface="+mn-cs"/>
              </a:rPr>
              <a:t>polymophic</a:t>
            </a:r>
            <a:r>
              <a:rPr lang="en-US" altLang="zh-CN" sz="1200" kern="1200" baseline="0" dirty="0">
                <a:solidFill>
                  <a:schemeClr val="tx1"/>
                </a:solidFill>
                <a:effectLst/>
                <a:latin typeface="+mn-lt"/>
                <a:ea typeface="+mn-ea"/>
                <a:cs typeface="+mn-cs"/>
              </a:rPr>
              <a:t> attacks.</a:t>
            </a:r>
          </a:p>
          <a:p>
            <a:pPr marL="0" marR="0" indent="0" algn="l" defTabSz="457200" rtl="0" eaLnBrk="1" fontAlgn="auto" latinLnBrk="0" hangingPunct="1">
              <a:lnSpc>
                <a:spcPct val="100000"/>
              </a:lnSpc>
              <a:spcBef>
                <a:spcPts val="0"/>
              </a:spcBef>
              <a:spcAft>
                <a:spcPts val="0"/>
              </a:spcAft>
              <a:buClrTx/>
              <a:buSzTx/>
              <a:buFontTx/>
              <a:buNone/>
              <a:tabLst/>
              <a:defRPr/>
            </a:pPr>
            <a:endParaRPr lang="en-US" altLang="zh-CN" sz="1200" kern="1200" baseline="0" dirty="0">
              <a:solidFill>
                <a:schemeClr val="tx1"/>
              </a:solidFill>
              <a:effectLst/>
              <a:latin typeface="+mn-lt"/>
              <a:ea typeface="+mn-ea"/>
              <a:cs typeface="+mn-cs"/>
            </a:endParaRP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kern="1200" baseline="0" dirty="0">
                <a:solidFill>
                  <a:schemeClr val="tx1"/>
                </a:solidFill>
                <a:effectLst/>
                <a:latin typeface="+mn-lt"/>
                <a:ea typeface="+mn-ea"/>
                <a:cs typeface="+mn-cs"/>
              </a:rPr>
              <a:t>In the second chapter, we study for a multi-principal browser, how to manipulate multiple principals so that the browser could </a:t>
            </a:r>
            <a:r>
              <a:rPr kumimoji="0" lang="en-US" altLang="zh-CN" sz="1200" kern="1200" baseline="0" dirty="0" err="1">
                <a:solidFill>
                  <a:schemeClr val="tx1"/>
                </a:solidFill>
                <a:effectLst/>
                <a:latin typeface="+mn-lt"/>
                <a:ea typeface="+mn-ea"/>
                <a:cs typeface="+mn-cs"/>
              </a:rPr>
              <a:t>acachieve</a:t>
            </a:r>
            <a:r>
              <a:rPr kumimoji="0" lang="en-US" altLang="zh-CN" sz="1200" kern="1200" baseline="0" dirty="0">
                <a:solidFill>
                  <a:schemeClr val="tx1"/>
                </a:solidFill>
                <a:effectLst/>
                <a:latin typeface="+mn-lt"/>
                <a:ea typeface="+mn-ea"/>
                <a:cs typeface="+mn-cs"/>
              </a:rPr>
              <a:t> good security capability without compromising compatibility. Specifically, we need to decide when new page comes, how to choose principal to render the new page. Also, if cross-principal communication is required, like one object in one page will send messages to an object in another page, how to control the communication to achieve a good balance between security and compatibility.</a:t>
            </a:r>
          </a:p>
          <a:p>
            <a:pPr marL="0" marR="0" indent="0" algn="l" defTabSz="457200" rtl="0" eaLnBrk="1" fontAlgn="auto" latinLnBrk="0" hangingPunct="1">
              <a:lnSpc>
                <a:spcPct val="100000"/>
              </a:lnSpc>
              <a:spcBef>
                <a:spcPts val="0"/>
              </a:spcBef>
              <a:spcAft>
                <a:spcPts val="0"/>
              </a:spcAft>
              <a:buClrTx/>
              <a:buSzTx/>
              <a:buFontTx/>
              <a:buNone/>
              <a:tabLst/>
              <a:defRPr/>
            </a:pPr>
            <a:r>
              <a:rPr kumimoji="0" lang="en-US" altLang="zh-CN" sz="1200" kern="1200" baseline="0" dirty="0">
                <a:solidFill>
                  <a:schemeClr val="tx1"/>
                </a:solidFill>
                <a:effectLst/>
                <a:latin typeface="+mn-lt"/>
                <a:ea typeface="+mn-ea"/>
                <a:cs typeface="+mn-cs"/>
              </a:rPr>
              <a:t>My work, TrackingFree, falls into this category. It’s a novel multi-principal browser that protect users from third-party web tracking attacks. Its key idea is to render web pages with different domains in different principals, fundamentally cut-off the chain that tracker can correlate users behaviors in different domains. It adopts a stronger sandbox mechanism (…) and finer-</a:t>
            </a:r>
            <a:r>
              <a:rPr kumimoji="0" lang="en-US" altLang="zh-CN" sz="1200" kern="1200" baseline="0" dirty="0" err="1">
                <a:solidFill>
                  <a:schemeClr val="tx1"/>
                </a:solidFill>
                <a:effectLst/>
                <a:latin typeface="+mn-lt"/>
                <a:ea typeface="+mn-ea"/>
                <a:cs typeface="+mn-cs"/>
              </a:rPr>
              <a:t>grainined</a:t>
            </a:r>
            <a:r>
              <a:rPr kumimoji="0" lang="en-US" altLang="zh-CN" sz="1200" kern="1200" baseline="0" dirty="0">
                <a:solidFill>
                  <a:schemeClr val="tx1"/>
                </a:solidFill>
                <a:effectLst/>
                <a:latin typeface="+mn-lt"/>
                <a:ea typeface="+mn-ea"/>
                <a:cs typeface="+mn-cs"/>
              </a:rPr>
              <a:t> allocation mechanism to achieve anti-tracking capability. The challenging part is how to preserve the compatibility without </a:t>
            </a:r>
            <a:r>
              <a:rPr kumimoji="0" lang="en-US" altLang="zh-CN" sz="1200" kern="1200" baseline="0" dirty="0" err="1">
                <a:solidFill>
                  <a:schemeClr val="tx1"/>
                </a:solidFill>
                <a:effectLst/>
                <a:latin typeface="+mn-lt"/>
                <a:ea typeface="+mn-ea"/>
                <a:cs typeface="+mn-cs"/>
              </a:rPr>
              <a:t>comprmising</a:t>
            </a:r>
            <a:r>
              <a:rPr kumimoji="0" lang="en-US" altLang="zh-CN" sz="1200" kern="1200" baseline="0" dirty="0">
                <a:solidFill>
                  <a:schemeClr val="tx1"/>
                </a:solidFill>
                <a:effectLst/>
                <a:latin typeface="+mn-lt"/>
                <a:ea typeface="+mn-ea"/>
                <a:cs typeface="+mn-cs"/>
              </a:rPr>
              <a:t> the anti-tracking capability.. </a:t>
            </a: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endParaRPr kumimoji="1" lang="en-US" altLang="zh-CN" baseline="0" dirty="0"/>
          </a:p>
          <a:p>
            <a:pPr marL="0" marR="0" indent="0" algn="l" defTabSz="457200" rtl="0" eaLnBrk="1" fontAlgn="auto" latinLnBrk="0" hangingPunct="1">
              <a:lnSpc>
                <a:spcPct val="100000"/>
              </a:lnSpc>
              <a:spcBef>
                <a:spcPts val="0"/>
              </a:spcBef>
              <a:spcAft>
                <a:spcPts val="0"/>
              </a:spcAft>
              <a:buClrTx/>
              <a:buSzTx/>
              <a:buFontTx/>
              <a:buNone/>
              <a:tabLst/>
              <a:defRPr/>
            </a:pPr>
            <a:r>
              <a:rPr kumimoji="1" lang="en-US" altLang="zh-CN" dirty="0"/>
              <a:t>The third chapter</a:t>
            </a:r>
            <a:r>
              <a:rPr kumimoji="1" lang="en-US" altLang="zh-CN" baseline="0" dirty="0"/>
              <a:t>, I study automatically inferring sandbox </a:t>
            </a:r>
            <a:r>
              <a:rPr kumimoji="1" lang="en-US" altLang="zh-CN" baseline="0" dirty="0" err="1"/>
              <a:t>policie</a:t>
            </a:r>
            <a:r>
              <a:rPr kumimoji="1" lang="en-US" altLang="zh-CN" baseline="0" dirty="0"/>
              <a:t>. All web browsers support content security policy. The policies can instruct browsers to follow more strict security rules while rendering a webpage in principal. For </a:t>
            </a:r>
            <a:r>
              <a:rPr kumimoji="1" lang="en-US" altLang="zh-CN" baseline="0" dirty="0" err="1"/>
              <a:t>exmaple</a:t>
            </a:r>
            <a:r>
              <a:rPr kumimoji="1" lang="en-US" altLang="zh-CN" baseline="0" dirty="0"/>
              <a:t>, only JavaScript loaded from a trusted source can be executed. However, writing policies is not a </a:t>
            </a:r>
            <a:r>
              <a:rPr kumimoji="1" lang="en-US" altLang="zh-CN" baseline="0" dirty="0" err="1"/>
              <a:t>trivil</a:t>
            </a:r>
            <a:r>
              <a:rPr kumimoji="1" lang="en-US" altLang="zh-CN" baseline="0" dirty="0"/>
              <a:t> work and it has to be defined carefully: if it’s too strict, it will break the site’s functionalities. </a:t>
            </a:r>
            <a:endParaRPr kumimoji="1" lang="en-US" altLang="zh-CN" dirty="0"/>
          </a:p>
          <a:p>
            <a:endParaRPr kumimoji="1" lang="en-US" altLang="zh-CN" dirty="0"/>
          </a:p>
          <a:p>
            <a:r>
              <a:rPr kumimoji="1" lang="en-US" altLang="zh-CN" dirty="0"/>
              <a:t>Our third project,</a:t>
            </a:r>
            <a:r>
              <a:rPr kumimoji="1" lang="en-US" altLang="zh-CN" baseline="0" dirty="0"/>
              <a:t> CSPAutoGen belongs to this category. It’s a training-based system that can </a:t>
            </a:r>
            <a:r>
              <a:rPr kumimoji="1" lang="en-US" altLang="zh-CN" baseline="0" dirty="0" err="1"/>
              <a:t>automaticaly</a:t>
            </a:r>
            <a:r>
              <a:rPr kumimoji="1" lang="en-US" altLang="zh-CN" baseline="0" dirty="0"/>
              <a:t> infer CSP for </a:t>
            </a:r>
            <a:r>
              <a:rPr kumimoji="1" lang="en-US" altLang="zh-CN" baseline="0" dirty="0" err="1"/>
              <a:t>exsting</a:t>
            </a:r>
            <a:r>
              <a:rPr kumimoji="1" lang="en-US" altLang="zh-CN" baseline="0" dirty="0"/>
              <a:t> websites. Specifically, CSPAutoGen trains so-called templates for each domain, generates CSPs based on the templates. Then in sits at the gateway of web </a:t>
            </a:r>
            <a:r>
              <a:rPr kumimoji="1" lang="en-US" altLang="zh-CN" baseline="0" dirty="0" err="1"/>
              <a:t>servbers</a:t>
            </a:r>
            <a:r>
              <a:rPr kumimoji="1" lang="en-US" altLang="zh-CN" baseline="0" dirty="0"/>
              <a:t>, rewrites incoming webpages on the fly to apply those generated CSPs and transform those benign but CSP-</a:t>
            </a:r>
            <a:r>
              <a:rPr kumimoji="1" lang="en-US" altLang="zh-CN" baseline="0" dirty="0" err="1"/>
              <a:t>incompitible</a:t>
            </a:r>
            <a:r>
              <a:rPr kumimoji="1" lang="en-US" altLang="zh-CN" baseline="0" dirty="0"/>
              <a:t> codes into CSP compatible codes, and then serves those rewritten webpages to client browsers. </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60</a:t>
            </a:fld>
            <a:endParaRPr kumimoji="1" lang="zh-CN" altLang="en-US"/>
          </a:p>
        </p:txBody>
      </p:sp>
    </p:spTree>
    <p:extLst>
      <p:ext uri="{BB962C8B-B14F-4D97-AF65-F5344CB8AC3E}">
        <p14:creationId xmlns:p14="http://schemas.microsoft.com/office/powerpoint/2010/main" val="38297124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baseline="0" dirty="0"/>
          </a:p>
          <a:p>
            <a:r>
              <a:rPr kumimoji="1" lang="en-US" altLang="zh-CN" baseline="0" dirty="0"/>
              <a:t>In this thesis, I will discuss two projects in web </a:t>
            </a:r>
            <a:r>
              <a:rPr kumimoji="1" lang="en-US" altLang="zh-CN" baseline="0" dirty="0" err="1"/>
              <a:t>seciruty</a:t>
            </a:r>
            <a:r>
              <a:rPr kumimoji="1" lang="en-US" altLang="zh-CN" baseline="0" dirty="0"/>
              <a:t> and </a:t>
            </a:r>
            <a:r>
              <a:rPr kumimoji="1" lang="en-US" altLang="zh-CN" baseline="0" dirty="0" err="1"/>
              <a:t>provacy</a:t>
            </a:r>
            <a:r>
              <a:rPr kumimoji="1" lang="en-US" altLang="zh-CN" baseline="0" dirty="0"/>
              <a:t>. For web security, I will talk out CSPAutoGen, it’s published in CCS 2016. The system will protect </a:t>
            </a:r>
            <a:r>
              <a:rPr kumimoji="1" lang="en-US" altLang="zh-CN" baseline="0" dirty="0" err="1"/>
              <a:t>suers</a:t>
            </a:r>
            <a:r>
              <a:rPr kumimoji="1" lang="en-US" altLang="zh-CN" baseline="0" dirty="0"/>
              <a:t> against </a:t>
            </a:r>
            <a:r>
              <a:rPr kumimoji="1" lang="en-US" altLang="zh-CN" baseline="0" dirty="0" err="1"/>
              <a:t>xss</a:t>
            </a:r>
            <a:r>
              <a:rPr kumimoji="1" lang="en-US" altLang="zh-CN" baseline="0" dirty="0"/>
              <a:t> attacks by automatically deploy CSP on target website. CSP, which I will be discussed in </a:t>
            </a:r>
            <a:r>
              <a:rPr kumimoji="1" lang="en-US" altLang="zh-CN" baseline="0" dirty="0" err="1"/>
              <a:t>detais</a:t>
            </a:r>
            <a:r>
              <a:rPr kumimoji="1" lang="en-US" altLang="zh-CN" baseline="0" dirty="0"/>
              <a:t> later, will block scripts not loaded from a trusted host.</a:t>
            </a:r>
          </a:p>
          <a:p>
            <a:endParaRPr kumimoji="1" lang="en-US" altLang="zh-CN" baseline="0" dirty="0"/>
          </a:p>
          <a:p>
            <a:r>
              <a:rPr kumimoji="1" lang="en-US" altLang="zh-CN" baseline="0" dirty="0"/>
              <a:t>We just talked about the two challenges of proactive systems, To address the first challenge, CSPAutoGen propose a template mechanism to describe what benign script looks </a:t>
            </a:r>
            <a:r>
              <a:rPr kumimoji="1" lang="en-US" altLang="zh-CN" baseline="0" dirty="0" err="1"/>
              <a:t>like.The</a:t>
            </a:r>
            <a:r>
              <a:rPr kumimoji="1" lang="en-US" altLang="zh-CN" baseline="0" dirty="0"/>
              <a:t> basic idea is, as a proactive system, it doesn’t know if the site has vulnerabilities, and it doesn’t know what the </a:t>
            </a:r>
            <a:r>
              <a:rPr kumimoji="1" lang="en-US" altLang="zh-CN" baseline="0" dirty="0" err="1"/>
              <a:t>malcious</a:t>
            </a:r>
            <a:r>
              <a:rPr kumimoji="1" lang="en-US" altLang="zh-CN" baseline="0" dirty="0"/>
              <a:t> code </a:t>
            </a:r>
            <a:r>
              <a:rPr kumimoji="1" lang="en-US" altLang="zh-CN" baseline="0" dirty="0" err="1"/>
              <a:t>liiks</a:t>
            </a:r>
            <a:r>
              <a:rPr kumimoji="1" lang="en-US" altLang="zh-CN" baseline="0" dirty="0"/>
              <a:t> like, but it knows for this website, what benign scripts look like. As long as a script not matching the template, it will be blocked by CSP. In this way, if a website has </a:t>
            </a:r>
            <a:r>
              <a:rPr kumimoji="1" lang="en-US" altLang="zh-CN" baseline="0" dirty="0" err="1"/>
              <a:t>xss</a:t>
            </a:r>
            <a:r>
              <a:rPr kumimoji="1" lang="en-US" altLang="zh-CN" baseline="0" dirty="0"/>
              <a:t> vulnerabilities, attacker can only use it to execute benign scripts.</a:t>
            </a:r>
          </a:p>
          <a:p>
            <a:endParaRPr kumimoji="1" lang="en-US" altLang="zh-CN" baseline="0" dirty="0"/>
          </a:p>
          <a:p>
            <a:r>
              <a:rPr kumimoji="1" lang="en-US" altLang="zh-CN" baseline="0" dirty="0"/>
              <a:t>As for the second challenge, we propose several techniques to rewrite webpage and </a:t>
            </a:r>
            <a:r>
              <a:rPr kumimoji="1" lang="en-US" altLang="zh-CN" baseline="0" dirty="0" err="1"/>
              <a:t>javascripts</a:t>
            </a:r>
            <a:r>
              <a:rPr kumimoji="1" lang="en-US" altLang="zh-CN" baseline="0" dirty="0"/>
              <a:t>, ensure all JS being CSP compatible– benign ones get allowed by CSP, malicious ones blocked by CSP. In this way, all JS from the site will be </a:t>
            </a:r>
            <a:r>
              <a:rPr kumimoji="1" lang="en-US" altLang="zh-CN" baseline="0" dirty="0" err="1"/>
              <a:t>propoerly</a:t>
            </a:r>
            <a:r>
              <a:rPr kumimoji="1" lang="en-US" altLang="zh-CN" baseline="0" dirty="0"/>
              <a:t> executed and site’s compatibility won’t be compromised.</a:t>
            </a:r>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6</a:t>
            </a:fld>
            <a:endParaRPr kumimoji="1" lang="zh-CN" altLang="en-US"/>
          </a:p>
        </p:txBody>
      </p:sp>
    </p:spTree>
    <p:extLst>
      <p:ext uri="{BB962C8B-B14F-4D97-AF65-F5344CB8AC3E}">
        <p14:creationId xmlns:p14="http://schemas.microsoft.com/office/powerpoint/2010/main" val="13868103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en-US" altLang="zh-CN" baseline="0" dirty="0"/>
          </a:p>
          <a:p>
            <a:r>
              <a:rPr kumimoji="1" lang="en-US" altLang="zh-CN" baseline="0" dirty="0"/>
              <a:t>For web </a:t>
            </a:r>
            <a:r>
              <a:rPr kumimoji="1" lang="en-US" altLang="zh-CN" baseline="0" dirty="0" err="1"/>
              <a:t>provacy</a:t>
            </a:r>
            <a:r>
              <a:rPr kumimoji="1" lang="en-US" altLang="zh-CN" baseline="0" dirty="0"/>
              <a:t>, I will discuss our paper </a:t>
            </a:r>
            <a:r>
              <a:rPr kumimoji="1" lang="en-US" altLang="zh-CN" baseline="0" dirty="0" err="1"/>
              <a:t>TrackingFree</a:t>
            </a:r>
            <a:r>
              <a:rPr kumimoji="1" lang="en-US" altLang="zh-CN" baseline="0" dirty="0"/>
              <a:t> and it ‘s published at NDSS 2915. It’s an anti-tracking browser defeat against web tracking. A lot of anti-tracking systems use blacklist to protect users. If a request sent to a tracker’s address, it will be blocked. </a:t>
            </a:r>
          </a:p>
          <a:p>
            <a:r>
              <a:rPr kumimoji="1" lang="en-US" altLang="zh-CN" baseline="0" dirty="0" err="1"/>
              <a:t>TrackingFree</a:t>
            </a:r>
            <a:r>
              <a:rPr kumimoji="1" lang="en-US" altLang="zh-CN" baseline="0" dirty="0"/>
              <a:t> uses a </a:t>
            </a:r>
            <a:r>
              <a:rPr kumimoji="1" lang="en-US" altLang="zh-CN" baseline="0" dirty="0" err="1"/>
              <a:t>dfferent</a:t>
            </a:r>
            <a:r>
              <a:rPr kumimoji="1" lang="en-US" altLang="zh-CN" baseline="0" dirty="0"/>
              <a:t> ways, it doesn’t care about who is the tracker, but just </a:t>
            </a:r>
            <a:r>
              <a:rPr kumimoji="1" lang="en-US" altLang="zh-CN" baseline="0" dirty="0" err="1"/>
              <a:t>partioning</a:t>
            </a:r>
            <a:r>
              <a:rPr kumimoji="1" lang="en-US" altLang="zh-CN" baseline="0" dirty="0"/>
              <a:t> client-side storage, so all the tracking requests are still sent to trackers, but they just don’t know all these requests come from the same user because.</a:t>
            </a:r>
          </a:p>
          <a:p>
            <a:r>
              <a:rPr kumimoji="1" lang="en-US" altLang="zh-CN" baseline="0" dirty="0"/>
              <a:t>As for the second challenge, we propose an in-degree-bounded graph </a:t>
            </a:r>
            <a:r>
              <a:rPr kumimoji="1" lang="en-US" altLang="zh-CN" baseline="0" dirty="0" err="1"/>
              <a:t>algorhm</a:t>
            </a:r>
            <a:r>
              <a:rPr kumimoji="1" lang="en-US" altLang="zh-CN" baseline="0" dirty="0"/>
              <a:t>, making sure the new browser works for most of the web services.</a:t>
            </a:r>
          </a:p>
          <a:p>
            <a:endParaRPr kumimoji="1" lang="en-US" altLang="zh-CN" baseline="0"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7</a:t>
            </a:fld>
            <a:endParaRPr kumimoji="1" lang="zh-CN" altLang="en-US"/>
          </a:p>
        </p:txBody>
      </p:sp>
    </p:spTree>
    <p:extLst>
      <p:ext uri="{BB962C8B-B14F-4D97-AF65-F5344CB8AC3E}">
        <p14:creationId xmlns:p14="http://schemas.microsoft.com/office/powerpoint/2010/main" val="13868103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kumimoji="1" lang="zh-CN" altLang="en-US" dirty="0"/>
          </a:p>
        </p:txBody>
      </p:sp>
      <p:sp>
        <p:nvSpPr>
          <p:cNvPr id="4" name="幻灯片编号占位符 3"/>
          <p:cNvSpPr>
            <a:spLocks noGrp="1"/>
          </p:cNvSpPr>
          <p:nvPr>
            <p:ph type="sldNum" sz="quarter" idx="10"/>
          </p:nvPr>
        </p:nvSpPr>
        <p:spPr/>
        <p:txBody>
          <a:bodyPr/>
          <a:lstStyle/>
          <a:p>
            <a:fld id="{D79D344B-139D-D449-B79D-31B006FD9FDD}" type="slidenum">
              <a:rPr kumimoji="1" lang="zh-CN" altLang="en-US" smtClean="0"/>
              <a:t>8</a:t>
            </a:fld>
            <a:endParaRPr kumimoji="1" lang="zh-CN" altLang="en-US"/>
          </a:p>
        </p:txBody>
      </p:sp>
    </p:spTree>
    <p:extLst>
      <p:ext uri="{BB962C8B-B14F-4D97-AF65-F5344CB8AC3E}">
        <p14:creationId xmlns:p14="http://schemas.microsoft.com/office/powerpoint/2010/main" val="45810238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kumimoji="1" lang="en-US" altLang="zh-CN" dirty="0" err="1"/>
              <a:t>Flexbile</a:t>
            </a:r>
            <a:r>
              <a:rPr kumimoji="1" lang="en-US" altLang="zh-CN" baseline="0" dirty="0"/>
              <a:t> and convenient, but they might introduce more </a:t>
            </a:r>
            <a:r>
              <a:rPr kumimoji="1" lang="en-US" altLang="zh-CN" baseline="0" dirty="0" err="1"/>
              <a:t>xss</a:t>
            </a:r>
            <a:r>
              <a:rPr kumimoji="1" lang="en-US" altLang="zh-CN" baseline="0" dirty="0"/>
              <a:t> </a:t>
            </a:r>
            <a:r>
              <a:rPr kumimoji="1" lang="en-US" altLang="zh-CN" baseline="0" dirty="0" err="1"/>
              <a:t>vulnerbailities</a:t>
            </a:r>
            <a:r>
              <a:rPr kumimoji="1" lang="en-US" altLang="zh-CN" baseline="0" dirty="0"/>
              <a:t>.</a:t>
            </a:r>
          </a:p>
          <a:p>
            <a:endParaRPr kumimoji="1" lang="en-US" altLang="zh-CN" baseline="0" dirty="0"/>
          </a:p>
          <a:p>
            <a:r>
              <a:rPr kumimoji="1" lang="en-US" altLang="zh-CN" baseline="0" dirty="0"/>
              <a:t>Such two usages are very popular, so CSP allows developers to specify </a:t>
            </a:r>
            <a:r>
              <a:rPr kumimoji="1" lang="en-US" altLang="zh-CN" baseline="0" dirty="0" err="1"/>
              <a:t>direvetives</a:t>
            </a:r>
            <a:r>
              <a:rPr kumimoji="1" lang="en-US" altLang="zh-CN" baseline="0" dirty="0"/>
              <a:t> in their </a:t>
            </a:r>
            <a:r>
              <a:rPr kumimoji="1" lang="en-US" altLang="zh-CN" baseline="0" dirty="0" err="1"/>
              <a:t>policiis</a:t>
            </a:r>
            <a:r>
              <a:rPr kumimoji="1" lang="en-US" altLang="zh-CN" baseline="0" dirty="0"/>
              <a:t>, unsafe inline and unsafe-</a:t>
            </a:r>
            <a:r>
              <a:rPr kumimoji="1" lang="en-US" altLang="zh-CN" baseline="0" dirty="0" err="1"/>
              <a:t>eval</a:t>
            </a:r>
            <a:r>
              <a:rPr kumimoji="1" lang="en-US" altLang="zh-CN" baseline="0" dirty="0"/>
              <a:t>, the </a:t>
            </a:r>
            <a:r>
              <a:rPr kumimoji="1" lang="en-US" altLang="zh-CN" baseline="0" dirty="0" err="1"/>
              <a:t>fomer</a:t>
            </a:r>
            <a:r>
              <a:rPr kumimoji="1" lang="en-US" altLang="zh-CN" baseline="0" dirty="0"/>
              <a:t> allows </a:t>
            </a:r>
            <a:r>
              <a:rPr kumimoji="1" lang="en-US" altLang="zh-CN" baseline="0" dirty="0" err="1"/>
              <a:t>eval</a:t>
            </a:r>
            <a:r>
              <a:rPr kumimoji="1" lang="en-US" altLang="zh-CN" baseline="0" dirty="0"/>
              <a:t> script and the later allows inline scripts. However, just as the name suggests, these two </a:t>
            </a:r>
            <a:r>
              <a:rPr kumimoji="1" lang="en-US" altLang="zh-CN" baseline="0" dirty="0" err="1"/>
              <a:t>direvetives</a:t>
            </a:r>
            <a:r>
              <a:rPr kumimoji="1" lang="en-US" altLang="zh-CN" baseline="0" dirty="0"/>
              <a:t> are unsafe. </a:t>
            </a:r>
            <a:r>
              <a:rPr kumimoji="1" lang="en-US" altLang="zh-CN" baseline="0" dirty="0" err="1"/>
              <a:t>Actucally</a:t>
            </a:r>
            <a:r>
              <a:rPr kumimoji="1" lang="en-US" altLang="zh-CN" baseline="0" dirty="0"/>
              <a:t>, if both of them are enabled in the policy, the CSP becomes almost useless: if there is a XSS vulnerability, attacker can inject </a:t>
            </a:r>
            <a:r>
              <a:rPr kumimoji="1" lang="en-US" altLang="zh-CN" baseline="0" dirty="0" err="1"/>
              <a:t>malcious</a:t>
            </a:r>
            <a:r>
              <a:rPr kumimoji="1" lang="en-US" altLang="zh-CN" baseline="0" dirty="0"/>
              <a:t> payload through inline script, bypassing the CSP’s sources. </a:t>
            </a:r>
            <a:endParaRPr kumimoji="1" lang="zh-CN" altLang="en-US" dirty="0"/>
          </a:p>
        </p:txBody>
      </p:sp>
      <p:sp>
        <p:nvSpPr>
          <p:cNvPr id="4" name="幻灯片编号占位符 3"/>
          <p:cNvSpPr>
            <a:spLocks noGrp="1"/>
          </p:cNvSpPr>
          <p:nvPr>
            <p:ph type="sldNum" sz="quarter" idx="10"/>
          </p:nvPr>
        </p:nvSpPr>
        <p:spPr/>
        <p:txBody>
          <a:bodyPr/>
          <a:lstStyle/>
          <a:p>
            <a:fld id="{1F1622A4-405F-A94B-BB17-A4FF09B0E66D}" type="slidenum">
              <a:rPr kumimoji="1" lang="zh-CN" altLang="en-US" smtClean="0"/>
              <a:t>9</a:t>
            </a:fld>
            <a:endParaRPr kumimoji="1" lang="zh-CN" altLang="en-US"/>
          </a:p>
        </p:txBody>
      </p:sp>
    </p:spTree>
    <p:extLst>
      <p:ext uri="{BB962C8B-B14F-4D97-AF65-F5344CB8AC3E}">
        <p14:creationId xmlns:p14="http://schemas.microsoft.com/office/powerpoint/2010/main" val="24659416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
        <p:nvSpPr>
          <p:cNvPr id="7" name="Rectangle 6"/>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16"/>
          <p:cNvGrpSpPr/>
          <p:nvPr/>
        </p:nvGrpSpPr>
        <p:grpSpPr>
          <a:xfrm>
            <a:off x="284163" y="1906542"/>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21341" y="449005"/>
            <a:ext cx="7808976" cy="1088136"/>
          </a:xfrm>
          <a:noFill/>
        </p:spPr>
        <p:txBody>
          <a:bodyPr vert="horz" lIns="91440" tIns="45720" rIns="91440" bIns="45720" rtlCol="0" anchor="b" anchorCtr="0">
            <a:normAutofit/>
          </a:bodyPr>
          <a:lstStyle>
            <a:lvl1pPr marL="0" algn="l" defTabSz="914400" rtl="0" eaLnBrk="1" latinLnBrk="0" hangingPunct="1">
              <a:lnSpc>
                <a:spcPts val="4600"/>
              </a:lnSpc>
              <a:spcBef>
                <a:spcPct val="0"/>
              </a:spcBef>
              <a:buNone/>
              <a:defRPr sz="4200" kern="1200">
                <a:solidFill>
                  <a:schemeClr val="bg1"/>
                </a:solidFill>
                <a:latin typeface="+mj-lt"/>
                <a:ea typeface="+mj-ea"/>
                <a:cs typeface="+mj-cs"/>
              </a:defRPr>
            </a:lvl1pPr>
          </a:lstStyle>
          <a:p>
            <a:r>
              <a:rPr lang="zh-CN" altLang="en-US"/>
              <a:t>单击此处编辑母版标题样式</a:t>
            </a:r>
            <a:endParaRPr/>
          </a:p>
        </p:txBody>
      </p:sp>
      <p:sp>
        <p:nvSpPr>
          <p:cNvPr id="3" name="Subtitle 2"/>
          <p:cNvSpPr>
            <a:spLocks noGrp="1"/>
          </p:cNvSpPr>
          <p:nvPr>
            <p:ph type="subTitle" idx="1"/>
          </p:nvPr>
        </p:nvSpPr>
        <p:spPr>
          <a:xfrm>
            <a:off x="476205" y="1532427"/>
            <a:ext cx="7754112" cy="484632"/>
          </a:xfrm>
        </p:spPr>
        <p:txBody>
          <a:bodyPr vert="horz" lIns="91440" tIns="45720" rIns="91440" bIns="45720" rtlCol="0">
            <a:normAutofit/>
          </a:bodyPr>
          <a:lstStyle>
            <a:lvl1pPr marL="0" indent="0" algn="l" defTabSz="914400" rtl="0" eaLnBrk="1" latinLnBrk="0" hangingPunct="1">
              <a:lnSpc>
                <a:spcPct val="100000"/>
              </a:lnSpc>
              <a:spcBef>
                <a:spcPts val="0"/>
              </a:spcBef>
              <a:buClr>
                <a:schemeClr val="bg1">
                  <a:lumMod val="65000"/>
                </a:schemeClr>
              </a:buClr>
              <a:buSzPct val="90000"/>
              <a:buFont typeface="Wingdings" pitchFamily="2" charset="2"/>
              <a:buNone/>
              <a:defRPr sz="1800" kern="1200">
                <a:solidFill>
                  <a:schemeClr val="bg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dirty="0"/>
          </a:p>
        </p:txBody>
      </p:sp>
      <p:sp>
        <p:nvSpPr>
          <p:cNvPr id="13" name="Rectangle 12"/>
          <p:cNvSpPr/>
          <p:nvPr/>
        </p:nvSpPr>
        <p:spPr>
          <a:xfrm>
            <a:off x="284163" y="6227064"/>
            <a:ext cx="8574087" cy="173736"/>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268941" y="1298762"/>
            <a:ext cx="4069080" cy="1162050"/>
          </a:xfrm>
          <a:noFill/>
        </p:spPr>
        <p:txBody>
          <a:bodyPr anchor="b">
            <a:noAutofit/>
          </a:bodyPr>
          <a:lstStyle>
            <a:lvl1pPr algn="ctr">
              <a:defRPr sz="3200" b="1">
                <a:solidFill>
                  <a:schemeClr val="accent2"/>
                </a:solidFill>
              </a:defRPr>
            </a:lvl1pPr>
          </a:lstStyle>
          <a:p>
            <a:r>
              <a:rPr lang="zh-CN" altLang="en-US"/>
              <a:t>单击此处编辑母版标题样式</a:t>
            </a:r>
            <a:endParaRPr/>
          </a:p>
        </p:txBody>
      </p:sp>
      <p:sp>
        <p:nvSpPr>
          <p:cNvPr id="3" name="Content Placeholder 2"/>
          <p:cNvSpPr>
            <a:spLocks noGrp="1"/>
          </p:cNvSpPr>
          <p:nvPr>
            <p:ph idx="1"/>
          </p:nvPr>
        </p:nvSpPr>
        <p:spPr>
          <a:xfrm>
            <a:off x="4783567" y="914400"/>
            <a:ext cx="4069080"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Text Placeholder 3"/>
          <p:cNvSpPr>
            <a:spLocks noGrp="1"/>
          </p:cNvSpPr>
          <p:nvPr>
            <p:ph type="body" sz="half" idx="2"/>
          </p:nvPr>
        </p:nvSpPr>
        <p:spPr>
          <a:xfrm>
            <a:off x="268941" y="2456329"/>
            <a:ext cx="4069080" cy="318247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grpSp>
        <p:nvGrpSpPr>
          <p:cNvPr id="8" name="Group 7"/>
          <p:cNvGrpSpPr/>
          <p:nvPr/>
        </p:nvGrpSpPr>
        <p:grpSpPr>
          <a:xfrm>
            <a:off x="284163" y="452718"/>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800600"/>
            <a:ext cx="8360242"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zh-CN" altLang="en-US"/>
              <a:t>单击此处编辑母版标题样式</a:t>
            </a:r>
            <a:endParaRPr/>
          </a:p>
        </p:txBody>
      </p:sp>
      <p:sp>
        <p:nvSpPr>
          <p:cNvPr id="3" name="Picture Placeholder 2"/>
          <p:cNvSpPr>
            <a:spLocks noGrp="1"/>
          </p:cNvSpPr>
          <p:nvPr>
            <p:ph type="pic" idx="1"/>
          </p:nvPr>
        </p:nvSpPr>
        <p:spPr>
          <a:xfrm>
            <a:off x="284163" y="457199"/>
            <a:ext cx="8577072" cy="4352544"/>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a:p>
        </p:txBody>
      </p:sp>
      <p:sp>
        <p:nvSpPr>
          <p:cNvPr id="4" name="Text Placeholder 3"/>
          <p:cNvSpPr>
            <a:spLocks noGrp="1"/>
          </p:cNvSpPr>
          <p:nvPr>
            <p:ph type="body" sz="half" idx="2"/>
          </p:nvPr>
        </p:nvSpPr>
        <p:spPr>
          <a:xfrm>
            <a:off x="419099" y="5367338"/>
            <a:ext cx="8304213"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picTx" preserve="1">
  <p:cSld name="图片(带标题，可选)">
    <p:spTree>
      <p:nvGrpSpPr>
        <p:cNvPr id="1" name=""/>
        <p:cNvGrpSpPr/>
        <p:nvPr/>
      </p:nvGrpSpPr>
      <p:grpSpPr>
        <a:xfrm>
          <a:off x="0" y="0"/>
          <a:ext cx="0" cy="0"/>
          <a:chOff x="0" y="0"/>
          <a:chExt cx="0" cy="0"/>
        </a:xfrm>
      </p:grpSpPr>
      <p:grpSp>
        <p:nvGrpSpPr>
          <p:cNvPr id="8" name="Group 8"/>
          <p:cNvGrpSpPr/>
          <p:nvPr/>
        </p:nvGrpSpPr>
        <p:grpSpPr>
          <a:xfrm>
            <a:off x="284163" y="4280647"/>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63071" y="4778189"/>
            <a:ext cx="8360242" cy="566738"/>
          </a:xfrm>
          <a:noFill/>
        </p:spPr>
        <p:txBody>
          <a:bodyPr anchor="b">
            <a:normAutofit/>
          </a:bodyPr>
          <a:lstStyle>
            <a:lvl1pPr algn="l">
              <a:defRPr sz="2800" b="0">
                <a:solidFill>
                  <a:schemeClr val="accent2"/>
                </a:solidFill>
              </a:defRPr>
            </a:lvl1pPr>
          </a:lstStyle>
          <a:p>
            <a:r>
              <a:rPr lang="zh-CN" altLang="en-US"/>
              <a:t>单击此处编辑母版标题样式</a:t>
            </a:r>
            <a:endParaRPr/>
          </a:p>
        </p:txBody>
      </p:sp>
      <p:sp>
        <p:nvSpPr>
          <p:cNvPr id="3" name="Picture Placeholder 2"/>
          <p:cNvSpPr>
            <a:spLocks noGrp="1"/>
          </p:cNvSpPr>
          <p:nvPr>
            <p:ph type="pic" idx="1"/>
          </p:nvPr>
        </p:nvSpPr>
        <p:spPr>
          <a:xfrm>
            <a:off x="284163" y="457200"/>
            <a:ext cx="8577072" cy="3822192"/>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a:p>
        </p:txBody>
      </p:sp>
      <p:sp>
        <p:nvSpPr>
          <p:cNvPr id="4" name="Text Placeholder 3"/>
          <p:cNvSpPr>
            <a:spLocks noGrp="1"/>
          </p:cNvSpPr>
          <p:nvPr>
            <p:ph type="body" sz="half" idx="2"/>
          </p:nvPr>
        </p:nvSpPr>
        <p:spPr>
          <a:xfrm>
            <a:off x="419099" y="5344927"/>
            <a:ext cx="8304213" cy="804862"/>
          </a:xfrm>
          <a:noFill/>
        </p:spPr>
        <p:txBody>
          <a:bodyPr/>
          <a:lstStyle>
            <a:lvl1pPr marL="0" indent="0">
              <a:spcBef>
                <a:spcPts val="0"/>
              </a:spcBef>
              <a:buNone/>
              <a:defRPr sz="1400">
                <a:solidFill>
                  <a:schemeClr val="tx1">
                    <a:lumMod val="85000"/>
                    <a:lumOff val="1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内容、图片和标题">
    <p:spTree>
      <p:nvGrpSpPr>
        <p:cNvPr id="1" name=""/>
        <p:cNvGrpSpPr/>
        <p:nvPr/>
      </p:nvGrpSpPr>
      <p:grpSpPr>
        <a:xfrm>
          <a:off x="0" y="0"/>
          <a:ext cx="0" cy="0"/>
          <a:chOff x="0" y="0"/>
          <a:chExt cx="0" cy="0"/>
        </a:xfrm>
      </p:grpSpPr>
      <p:sp>
        <p:nvSpPr>
          <p:cNvPr id="3" name="Content Placeholder 2"/>
          <p:cNvSpPr>
            <a:spLocks noGrp="1"/>
          </p:cNvSpPr>
          <p:nvPr>
            <p:ph idx="1"/>
          </p:nvPr>
        </p:nvSpPr>
        <p:spPr>
          <a:xfrm>
            <a:off x="3657600" y="914400"/>
            <a:ext cx="5195047" cy="5211763"/>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
        <p:nvSpPr>
          <p:cNvPr id="12" name="Rectangle 11"/>
          <p:cNvSpPr/>
          <p:nvPr/>
        </p:nvSpPr>
        <p:spPr>
          <a:xfrm>
            <a:off x="284163" y="4267200"/>
            <a:ext cx="2743200" cy="2120153"/>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Text Placeholder 3"/>
          <p:cNvSpPr>
            <a:spLocks noGrp="1"/>
          </p:cNvSpPr>
          <p:nvPr>
            <p:ph type="body" sz="half" idx="2"/>
          </p:nvPr>
        </p:nvSpPr>
        <p:spPr>
          <a:xfrm>
            <a:off x="419101" y="4953001"/>
            <a:ext cx="2472017" cy="1246094"/>
          </a:xfrm>
        </p:spPr>
        <p:txBody>
          <a:bodyPr>
            <a:normAutofit/>
          </a:bodyPr>
          <a:lstStyle>
            <a:lvl1pPr marL="0" indent="0" algn="l">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2" name="Title 1"/>
          <p:cNvSpPr>
            <a:spLocks noGrp="1"/>
          </p:cNvSpPr>
          <p:nvPr>
            <p:ph type="title"/>
          </p:nvPr>
        </p:nvSpPr>
        <p:spPr>
          <a:xfrm>
            <a:off x="410764" y="4419600"/>
            <a:ext cx="2475395" cy="510988"/>
          </a:xfrm>
          <a:noFill/>
        </p:spPr>
        <p:txBody>
          <a:bodyPr anchor="b">
            <a:normAutofit/>
          </a:bodyPr>
          <a:lstStyle>
            <a:lvl1pPr algn="l">
              <a:defRPr sz="2000" b="1">
                <a:solidFill>
                  <a:schemeClr val="bg1"/>
                </a:solidFill>
              </a:defRPr>
            </a:lvl1pPr>
          </a:lstStyle>
          <a:p>
            <a:r>
              <a:rPr lang="zh-CN" altLang="en-US"/>
              <a:t>单击此处编辑母版标题样式</a:t>
            </a:r>
            <a:endParaRPr/>
          </a:p>
        </p:txBody>
      </p:sp>
      <p:sp>
        <p:nvSpPr>
          <p:cNvPr id="14" name="Picture Placeholder 13"/>
          <p:cNvSpPr>
            <a:spLocks noGrp="1"/>
          </p:cNvSpPr>
          <p:nvPr>
            <p:ph type="pic" sz="quarter" idx="13"/>
          </p:nvPr>
        </p:nvSpPr>
        <p:spPr>
          <a:xfrm>
            <a:off x="284164" y="594360"/>
            <a:ext cx="2743200" cy="3675888"/>
          </a:xfrm>
        </p:spPr>
        <p:txBody>
          <a:bodyPr/>
          <a:lstStyle>
            <a:lvl1pPr>
              <a:buNone/>
              <a:defRPr/>
            </a:lvl1pPr>
          </a:lstStyle>
          <a:p>
            <a:r>
              <a:rPr lang="zh-CN" altLang="en-US"/>
              <a:t>将图片拖动到占位符，或单击添加图标</a:t>
            </a:r>
            <a:endParaRPr/>
          </a:p>
        </p:txBody>
      </p:sp>
      <p:grpSp>
        <p:nvGrpSpPr>
          <p:cNvPr id="8" name="Group 14"/>
          <p:cNvGrpSpPr/>
          <p:nvPr/>
        </p:nvGrpSpPr>
        <p:grpSpPr>
          <a:xfrm>
            <a:off x="284163" y="461682"/>
            <a:ext cx="8576373" cy="137411"/>
            <a:chOff x="284163" y="1759424"/>
            <a:chExt cx="8576373" cy="137411"/>
          </a:xfrm>
        </p:grpSpPr>
        <p:sp>
          <p:nvSpPr>
            <p:cNvPr id="16" name="Rectangle 15"/>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7" name="Rectangle 16"/>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8" name="Rectangle 17"/>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3 张图片(带标题)">
    <p:spTree>
      <p:nvGrpSpPr>
        <p:cNvPr id="1" name=""/>
        <p:cNvGrpSpPr/>
        <p:nvPr/>
      </p:nvGrpSpPr>
      <p:grpSpPr>
        <a:xfrm>
          <a:off x="0" y="0"/>
          <a:ext cx="0" cy="0"/>
          <a:chOff x="0" y="0"/>
          <a:chExt cx="0" cy="0"/>
        </a:xfrm>
      </p:grpSpPr>
      <p:sp>
        <p:nvSpPr>
          <p:cNvPr id="8" name="Rectangle 7"/>
          <p:cNvSpPr/>
          <p:nvPr/>
        </p:nvSpPr>
        <p:spPr>
          <a:xfrm>
            <a:off x="3021013" y="4801575"/>
            <a:ext cx="583723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a:xfrm>
            <a:off x="3031661" y="4800600"/>
            <a:ext cx="5691651" cy="566738"/>
          </a:xfrm>
          <a:noFill/>
        </p:spPr>
        <p:txBody>
          <a:bodyPr vert="horz" lIns="91440" tIns="45720" rIns="91440" bIns="45720" rtlCol="0" anchor="b" anchorCtr="0">
            <a:normAutofit/>
          </a:bodyPr>
          <a:lstStyle>
            <a:lvl1pPr algn="l" defTabSz="914400" rtl="0" eaLnBrk="1" latinLnBrk="0" hangingPunct="1">
              <a:spcBef>
                <a:spcPct val="0"/>
              </a:spcBef>
              <a:buNone/>
              <a:defRPr sz="2800" b="0" i="0" kern="1200" cap="none" baseline="0">
                <a:solidFill>
                  <a:schemeClr val="bg1"/>
                </a:solidFill>
                <a:latin typeface="+mj-lt"/>
                <a:ea typeface="+mj-ea"/>
                <a:cs typeface="+mj-cs"/>
              </a:defRPr>
            </a:lvl1pPr>
          </a:lstStyle>
          <a:p>
            <a:r>
              <a:rPr lang="zh-CN" altLang="en-US"/>
              <a:t>单击此处编辑母版标题样式</a:t>
            </a:r>
            <a:endParaRPr/>
          </a:p>
        </p:txBody>
      </p:sp>
      <p:sp>
        <p:nvSpPr>
          <p:cNvPr id="3" name="Picture Placeholder 2"/>
          <p:cNvSpPr>
            <a:spLocks noGrp="1"/>
          </p:cNvSpPr>
          <p:nvPr>
            <p:ph type="pic" idx="1"/>
          </p:nvPr>
        </p:nvSpPr>
        <p:spPr>
          <a:xfrm>
            <a:off x="3021014" y="457199"/>
            <a:ext cx="5833872" cy="4352544"/>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a:p>
        </p:txBody>
      </p:sp>
      <p:sp>
        <p:nvSpPr>
          <p:cNvPr id="4" name="Text Placeholder 3"/>
          <p:cNvSpPr>
            <a:spLocks noGrp="1"/>
          </p:cNvSpPr>
          <p:nvPr>
            <p:ph type="body" sz="half" idx="2"/>
          </p:nvPr>
        </p:nvSpPr>
        <p:spPr>
          <a:xfrm>
            <a:off x="3069805" y="5367338"/>
            <a:ext cx="5653507" cy="804862"/>
          </a:xfrm>
        </p:spPr>
        <p:txBody>
          <a:bodyPr/>
          <a:lstStyle>
            <a:lvl1pPr marL="0" indent="0">
              <a:spcBef>
                <a:spcPts val="0"/>
              </a:spcBef>
              <a:buNone/>
              <a:defRPr sz="1400">
                <a:solidFill>
                  <a:schemeClr val="bg1"/>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
        <p:nvSpPr>
          <p:cNvPr id="13" name="Picture Placeholder 2"/>
          <p:cNvSpPr>
            <a:spLocks noGrp="1"/>
          </p:cNvSpPr>
          <p:nvPr>
            <p:ph type="pic" idx="13"/>
          </p:nvPr>
        </p:nvSpPr>
        <p:spPr>
          <a:xfrm>
            <a:off x="284164" y="457200"/>
            <a:ext cx="2736850" cy="2907792"/>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a:p>
        </p:txBody>
      </p:sp>
      <p:sp>
        <p:nvSpPr>
          <p:cNvPr id="14" name="Picture Placeholder 2"/>
          <p:cNvSpPr>
            <a:spLocks noGrp="1"/>
          </p:cNvSpPr>
          <p:nvPr>
            <p:ph type="pic" idx="14"/>
          </p:nvPr>
        </p:nvSpPr>
        <p:spPr>
          <a:xfrm>
            <a:off x="284164" y="3364992"/>
            <a:ext cx="2736850" cy="2898648"/>
          </a:xfrm>
        </p:spPr>
        <p:txBody>
          <a:bodyPr>
            <a:normAutofit/>
          </a:bodyPr>
          <a:lstStyle>
            <a:lvl1pPr marL="0" indent="0">
              <a:buNone/>
              <a:defRPr sz="24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将图片拖动到占位符，或单击添加图标</a:t>
            </a:r>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标题和竖排文本">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zh-CN" altLang="en-US"/>
              <a:t>单击此处编辑母版标题样式</a:t>
            </a:r>
            <a:endParaRPr/>
          </a:p>
        </p:txBody>
      </p:sp>
      <p:sp>
        <p:nvSpPr>
          <p:cNvPr id="3" name="Vertical Text Placeholder 2"/>
          <p:cNvSpPr>
            <a:spLocks noGrp="1"/>
          </p:cNvSpPr>
          <p:nvPr>
            <p:ph type="body" orient="vert" idx="1"/>
          </p:nvPr>
        </p:nvSpPr>
        <p:spPr>
          <a:xfrm>
            <a:off x="284163" y="2133600"/>
            <a:ext cx="8574087" cy="4013200"/>
          </a:xfrm>
        </p:spPr>
        <p:txBody>
          <a:bodyPr vert="eaVert"/>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竖排标题和文本">
    <p:spTree>
      <p:nvGrpSpPr>
        <p:cNvPr id="1" name=""/>
        <p:cNvGrpSpPr/>
        <p:nvPr/>
      </p:nvGrpSpPr>
      <p:grpSpPr>
        <a:xfrm>
          <a:off x="0" y="0"/>
          <a:ext cx="0" cy="0"/>
          <a:chOff x="0" y="0"/>
          <a:chExt cx="0" cy="0"/>
        </a:xfrm>
      </p:grpSpPr>
      <p:sp>
        <p:nvSpPr>
          <p:cNvPr id="7" name="Rectangle 6"/>
          <p:cNvSpPr/>
          <p:nvPr/>
        </p:nvSpPr>
        <p:spPr>
          <a:xfrm rot="5400000">
            <a:off x="5313882" y="2857535"/>
            <a:ext cx="5934615"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2" name="Vertical Title 1"/>
          <p:cNvSpPr>
            <a:spLocks noGrp="1"/>
          </p:cNvSpPr>
          <p:nvPr>
            <p:ph type="title" orient="vert"/>
          </p:nvPr>
        </p:nvSpPr>
        <p:spPr>
          <a:xfrm>
            <a:off x="7695124" y="473075"/>
            <a:ext cx="969264" cy="5921375"/>
          </a:xfrm>
        </p:spPr>
        <p:txBody>
          <a:bodyPr vert="eaVert"/>
          <a:lstStyle>
            <a:lvl1pPr algn="l">
              <a:defRPr sz="3400"/>
            </a:lvl1pPr>
          </a:lstStyle>
          <a:p>
            <a:r>
              <a:rPr lang="zh-CN" altLang="en-US"/>
              <a:t>单击此处编辑母版标题样式</a:t>
            </a:r>
            <a:endParaRPr/>
          </a:p>
        </p:txBody>
      </p:sp>
      <p:sp>
        <p:nvSpPr>
          <p:cNvPr id="3" name="Vertical Text Placeholder 2"/>
          <p:cNvSpPr>
            <a:spLocks noGrp="1"/>
          </p:cNvSpPr>
          <p:nvPr>
            <p:ph type="body" orient="vert" idx="1"/>
          </p:nvPr>
        </p:nvSpPr>
        <p:spPr>
          <a:xfrm>
            <a:off x="284163" y="457200"/>
            <a:ext cx="6497637" cy="5937250"/>
          </a:xfrm>
        </p:spPr>
        <p:txBody>
          <a:bodyPr vert="eaVert"/>
          <a:lstStyle>
            <a:lvl5pPr algn="l">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grpSp>
        <p:nvGrpSpPr>
          <p:cNvPr id="8" name="Group 7"/>
          <p:cNvGrpSpPr/>
          <p:nvPr/>
        </p:nvGrpSpPr>
        <p:grpSpPr>
          <a:xfrm rot="5400000">
            <a:off x="4658724" y="3355723"/>
            <a:ext cx="5934456"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7" name="Rectangle 6"/>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8" name="Group 7"/>
          <p:cNvGrpSpPr/>
          <p:nvPr/>
        </p:nvGrpSpPr>
        <p:grpSpPr>
          <a:xfrm>
            <a:off x="284163" y="1577847"/>
            <a:ext cx="8576373" cy="137411"/>
            <a:chOff x="284163" y="1577847"/>
            <a:chExt cx="8576373" cy="137411"/>
          </a:xfrm>
        </p:grpSpPr>
        <p:sp>
          <p:nvSpPr>
            <p:cNvPr id="9" name="Rectangle 8"/>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idx="1"/>
          </p:nvPr>
        </p:nvSpPr>
        <p:spPr/>
        <p:txBody>
          <a:bodyPr/>
          <a:lstStyle>
            <a:lvl5pPr>
              <a:defRPr/>
            </a:lvl5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标题幻灯片(带图片)">
    <p:spTree>
      <p:nvGrpSpPr>
        <p:cNvPr id="1" name=""/>
        <p:cNvGrpSpPr/>
        <p:nvPr/>
      </p:nvGrpSpPr>
      <p:grpSpPr>
        <a:xfrm>
          <a:off x="0" y="0"/>
          <a:ext cx="0" cy="0"/>
          <a:chOff x="0" y="0"/>
          <a:chExt cx="0" cy="0"/>
        </a:xfrm>
      </p:grpSpPr>
      <p:sp>
        <p:nvSpPr>
          <p:cNvPr id="18" name="Rectangle 17"/>
          <p:cNvSpPr/>
          <p:nvPr/>
        </p:nvSpPr>
        <p:spPr>
          <a:xfrm>
            <a:off x="284163" y="444728"/>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
        <p:nvSpPr>
          <p:cNvPr id="8" name="Picture Placeholder 7"/>
          <p:cNvSpPr>
            <a:spLocks noGrp="1"/>
          </p:cNvSpPr>
          <p:nvPr>
            <p:ph type="pic" sz="quarter" idx="13"/>
          </p:nvPr>
        </p:nvSpPr>
        <p:spPr>
          <a:xfrm>
            <a:off x="284162" y="2017058"/>
            <a:ext cx="8574087" cy="4377391"/>
          </a:xfrm>
        </p:spPr>
        <p:txBody>
          <a:bodyPr/>
          <a:lstStyle>
            <a:lvl1pPr>
              <a:buNone/>
              <a:defRPr/>
            </a:lvl1pPr>
          </a:lstStyle>
          <a:p>
            <a:r>
              <a:rPr lang="zh-CN" altLang="en-US"/>
              <a:t>将图片拖动到占位符，或单击添加图标</a:t>
            </a:r>
            <a:endParaRPr/>
          </a:p>
        </p:txBody>
      </p:sp>
      <p:sp>
        <p:nvSpPr>
          <p:cNvPr id="3" name="Subtitle 2"/>
          <p:cNvSpPr>
            <a:spLocks noGrp="1"/>
          </p:cNvSpPr>
          <p:nvPr>
            <p:ph type="subTitle" idx="1"/>
          </p:nvPr>
        </p:nvSpPr>
        <p:spPr>
          <a:xfrm>
            <a:off x="472420" y="1532965"/>
            <a:ext cx="7754284" cy="484094"/>
          </a:xfrm>
        </p:spPr>
        <p:txBody>
          <a:bodyPr>
            <a:normAutofit/>
          </a:bodyPr>
          <a:lstStyle>
            <a:lvl1pPr marL="0" indent="0" algn="l">
              <a:lnSpc>
                <a:spcPct val="100000"/>
              </a:lnSpc>
              <a:spcBef>
                <a:spcPts val="0"/>
              </a:spcBef>
              <a:buNone/>
              <a:defRPr sz="1800">
                <a:solidFill>
                  <a:schemeClr val="bg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zh-CN" altLang="en-US"/>
              <a:t>单击此处编辑母版副标题样式</a:t>
            </a:r>
            <a:endParaRPr dirty="0"/>
          </a:p>
        </p:txBody>
      </p:sp>
      <p:grpSp>
        <p:nvGrpSpPr>
          <p:cNvPr id="7" name="Group 16"/>
          <p:cNvGrpSpPr/>
          <p:nvPr/>
        </p:nvGrpSpPr>
        <p:grpSpPr>
          <a:xfrm>
            <a:off x="284163" y="1906542"/>
            <a:ext cx="8576373" cy="137411"/>
            <a:chOff x="284163" y="1759424"/>
            <a:chExt cx="8576373" cy="137411"/>
          </a:xfrm>
        </p:grpSpPr>
        <p:sp>
          <p:nvSpPr>
            <p:cNvPr id="11" name="Rectangle 10"/>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9" name="TextBox 18"/>
          <p:cNvSpPr txBox="1"/>
          <p:nvPr/>
        </p:nvSpPr>
        <p:spPr>
          <a:xfrm>
            <a:off x="8230889" y="444728"/>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ctrTitle"/>
          </p:nvPr>
        </p:nvSpPr>
        <p:spPr>
          <a:xfrm>
            <a:off x="418633" y="444728"/>
            <a:ext cx="7810967" cy="1088237"/>
          </a:xfrm>
          <a:noFill/>
        </p:spPr>
        <p:txBody>
          <a:bodyPr bIns="45720" anchor="b" anchorCtr="0">
            <a:normAutofit/>
          </a:bodyPr>
          <a:lstStyle>
            <a:lvl1pPr algn="l">
              <a:lnSpc>
                <a:spcPts val="4600"/>
              </a:lnSpc>
              <a:defRPr/>
            </a:lvl1pPr>
          </a:lstStyle>
          <a:p>
            <a:r>
              <a:rPr lang="zh-CN" altLang="en-US"/>
              <a:t>单击此处编辑母版标题样式</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8" name="Rectangle 7"/>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9" name="Group 8"/>
          <p:cNvGrpSpPr/>
          <p:nvPr/>
        </p:nvGrpSpPr>
        <p:grpSpPr>
          <a:xfrm>
            <a:off x="284163" y="6263389"/>
            <a:ext cx="8576373" cy="137411"/>
            <a:chOff x="284163" y="1759424"/>
            <a:chExt cx="8576373" cy="137411"/>
          </a:xfrm>
        </p:grpSpPr>
        <p:sp>
          <p:nvSpPr>
            <p:cNvPr id="10" name="Rectangle 9"/>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TextBox 12"/>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29768" y="4814125"/>
            <a:ext cx="7772400" cy="1051560"/>
          </a:xfrm>
          <a:noFill/>
        </p:spPr>
        <p:txBody>
          <a:bodyPr vert="horz" lIns="91440" tIns="45720" rIns="91440" bIns="45720" rtlCol="0" anchor="b" anchorCtr="0">
            <a:normAutofit/>
          </a:bodyPr>
          <a:lstStyle>
            <a:lvl1pPr algn="l" defTabSz="914400" rtl="0" eaLnBrk="1" latinLnBrk="0" hangingPunct="1">
              <a:spcBef>
                <a:spcPct val="0"/>
              </a:spcBef>
              <a:buNone/>
              <a:defRPr sz="4200" b="0" i="0" kern="1200" cap="none" baseline="0">
                <a:solidFill>
                  <a:schemeClr val="bg1"/>
                </a:solidFill>
                <a:latin typeface="+mj-lt"/>
                <a:ea typeface="+mj-ea"/>
                <a:cs typeface="+mj-cs"/>
              </a:defRPr>
            </a:lvl1pPr>
          </a:lstStyle>
          <a:p>
            <a:r>
              <a:rPr lang="zh-CN" altLang="en-US"/>
              <a:t>单击此处编辑母版标题样式</a:t>
            </a:r>
            <a:endParaRPr/>
          </a:p>
        </p:txBody>
      </p:sp>
      <p:sp>
        <p:nvSpPr>
          <p:cNvPr id="3" name="Text Placeholder 2"/>
          <p:cNvSpPr>
            <a:spLocks noGrp="1"/>
          </p:cNvSpPr>
          <p:nvPr>
            <p:ph type="body" idx="1"/>
          </p:nvPr>
        </p:nvSpPr>
        <p:spPr>
          <a:xfrm>
            <a:off x="475488" y="5861304"/>
            <a:ext cx="7735824" cy="402336"/>
          </a:xfrm>
        </p:spPr>
        <p:txBody>
          <a:bodyPr vert="horz" lIns="91440" tIns="45720" rIns="91440" bIns="45720" rtlCol="0" anchor="t" anchorCtr="0">
            <a:normAutofit/>
          </a:bodyPr>
          <a:lstStyle>
            <a:lvl1pPr marL="0" indent="0">
              <a:spcBef>
                <a:spcPts val="0"/>
              </a:spcBef>
              <a:buNone/>
              <a:defRPr sz="1800" kern="1200">
                <a:solidFill>
                  <a:schemeClr val="bg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Clr>
                <a:schemeClr val="bg1">
                  <a:lumMod val="65000"/>
                </a:schemeClr>
              </a:buClr>
              <a:buSzPct val="90000"/>
              <a:buFont typeface="Wingdings" pitchFamily="2" charset="2"/>
              <a:buNone/>
            </a:pPr>
            <a:r>
              <a:rPr lang="zh-CN" altLang="en-US"/>
              <a:t>单击此处编辑母版文本样式</a:t>
            </a:r>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节(带图片)">
    <p:spTree>
      <p:nvGrpSpPr>
        <p:cNvPr id="1" name=""/>
        <p:cNvGrpSpPr/>
        <p:nvPr/>
      </p:nvGrpSpPr>
      <p:grpSpPr>
        <a:xfrm>
          <a:off x="0" y="0"/>
          <a:ext cx="0" cy="0"/>
          <a:chOff x="0" y="0"/>
          <a:chExt cx="0" cy="0"/>
        </a:xfrm>
      </p:grpSpPr>
      <p:sp>
        <p:nvSpPr>
          <p:cNvPr id="13" name="Picture Placeholder 7"/>
          <p:cNvSpPr>
            <a:spLocks noGrp="1"/>
          </p:cNvSpPr>
          <p:nvPr>
            <p:ph type="pic" sz="quarter" idx="13"/>
          </p:nvPr>
        </p:nvSpPr>
        <p:spPr>
          <a:xfrm>
            <a:off x="284162" y="443754"/>
            <a:ext cx="8574087" cy="4370293"/>
          </a:xfrm>
        </p:spPr>
        <p:txBody>
          <a:bodyPr/>
          <a:lstStyle>
            <a:lvl1pPr>
              <a:buNone/>
              <a:defRPr/>
            </a:lvl1pPr>
          </a:lstStyle>
          <a:p>
            <a:r>
              <a:rPr lang="zh-CN" altLang="en-US"/>
              <a:t>将图片拖动到占位符，或单击添加图标</a:t>
            </a:r>
            <a:endParaRPr/>
          </a:p>
        </p:txBody>
      </p:sp>
      <p:sp>
        <p:nvSpPr>
          <p:cNvPr id="4" name="Date Placeholder 3"/>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11"/>
          </p:nvPr>
        </p:nvSpPr>
        <p:spPr/>
        <p:txBody>
          <a:bodyPr/>
          <a:lstStyle/>
          <a:p>
            <a:endParaRPr kumimoji="1" lang="zh-CN" altLang="en-US"/>
          </a:p>
        </p:txBody>
      </p:sp>
      <p:sp>
        <p:nvSpPr>
          <p:cNvPr id="6" name="Slide Number Placeholder 5"/>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
        <p:nvSpPr>
          <p:cNvPr id="7" name="Rectangle 6"/>
          <p:cNvSpPr/>
          <p:nvPr/>
        </p:nvSpPr>
        <p:spPr>
          <a:xfrm>
            <a:off x="284163" y="4801575"/>
            <a:ext cx="8574087" cy="1468437"/>
          </a:xfrm>
          <a:prstGeom prst="rect">
            <a:avLst/>
          </a:prstGeom>
          <a:solidFill>
            <a:schemeClr val="tx1">
              <a:lumMod val="85000"/>
              <a:lumOff val="15000"/>
              <a:alpha val="85000"/>
            </a:schemeClr>
          </a:solidFill>
        </p:spPr>
        <p:txBody>
          <a:bodyPr vert="horz" lIns="91440" tIns="45720" rIns="182880" bIns="365760" rtlCol="0" anchor="b" anchorCtr="0">
            <a:normAutofit/>
          </a:bodyPr>
          <a:lstStyle/>
          <a:p>
            <a:pPr algn="l" defTabSz="914400" rtl="0" eaLnBrk="1" latinLnBrk="0" hangingPunct="1">
              <a:spcBef>
                <a:spcPct val="0"/>
              </a:spcBef>
              <a:buNone/>
            </a:pPr>
            <a:endParaRPr sz="4200" kern="1200">
              <a:solidFill>
                <a:schemeClr val="bg1"/>
              </a:solidFill>
              <a:latin typeface="+mj-lt"/>
              <a:ea typeface="+mj-ea"/>
              <a:cs typeface="+mj-cs"/>
            </a:endParaRPr>
          </a:p>
        </p:txBody>
      </p:sp>
      <p:grpSp>
        <p:nvGrpSpPr>
          <p:cNvPr id="8" name="Group 7"/>
          <p:cNvGrpSpPr/>
          <p:nvPr/>
        </p:nvGrpSpPr>
        <p:grpSpPr>
          <a:xfrm>
            <a:off x="284163" y="6263389"/>
            <a:ext cx="8576373" cy="137411"/>
            <a:chOff x="284163" y="1759424"/>
            <a:chExt cx="8576373" cy="137411"/>
          </a:xfrm>
        </p:grpSpPr>
        <p:sp>
          <p:nvSpPr>
            <p:cNvPr id="9" name="Rectangle 8"/>
            <p:cNvSpPr/>
            <p:nvPr/>
          </p:nvSpPr>
          <p:spPr>
            <a:xfrm>
              <a:off x="284163" y="1759424"/>
              <a:ext cx="2743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3026392" y="1759424"/>
              <a:ext cx="1600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4626864" y="1759424"/>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TextBox 11"/>
          <p:cNvSpPr txBox="1"/>
          <p:nvPr/>
        </p:nvSpPr>
        <p:spPr>
          <a:xfrm>
            <a:off x="8230889" y="4801575"/>
            <a:ext cx="587020" cy="646331"/>
          </a:xfrm>
          <a:prstGeom prst="rect">
            <a:avLst/>
          </a:prstGeom>
          <a:noFill/>
        </p:spPr>
        <p:txBody>
          <a:bodyPr wrap="none" rtlCol="0">
            <a:spAutoFit/>
          </a:bodyPr>
          <a:lstStyle/>
          <a:p>
            <a:r>
              <a:rPr sz="3600">
                <a:solidFill>
                  <a:schemeClr val="bg1"/>
                </a:solidFill>
                <a:sym typeface="Wingdings"/>
              </a:rPr>
              <a:t></a:t>
            </a:r>
            <a:endParaRPr sz="3600">
              <a:solidFill>
                <a:schemeClr val="bg1"/>
              </a:solidFill>
            </a:endParaRPr>
          </a:p>
        </p:txBody>
      </p:sp>
      <p:sp>
        <p:nvSpPr>
          <p:cNvPr id="2" name="Title 1"/>
          <p:cNvSpPr>
            <a:spLocks noGrp="1"/>
          </p:cNvSpPr>
          <p:nvPr>
            <p:ph type="title"/>
          </p:nvPr>
        </p:nvSpPr>
        <p:spPr>
          <a:xfrm>
            <a:off x="430306" y="4814047"/>
            <a:ext cx="7772400" cy="1048871"/>
          </a:xfrm>
          <a:noFill/>
        </p:spPr>
        <p:txBody>
          <a:bodyPr anchor="b" anchorCtr="0">
            <a:normAutofit/>
          </a:bodyPr>
          <a:lstStyle>
            <a:lvl1pPr algn="l">
              <a:defRPr sz="4200" b="0" i="0" cap="none" baseline="0"/>
            </a:lvl1pPr>
          </a:lstStyle>
          <a:p>
            <a:r>
              <a:rPr lang="zh-CN" altLang="en-US"/>
              <a:t>单击此处编辑母版标题样式</a:t>
            </a:r>
            <a:endParaRPr/>
          </a:p>
        </p:txBody>
      </p:sp>
      <p:sp>
        <p:nvSpPr>
          <p:cNvPr id="3" name="Text Placeholder 2"/>
          <p:cNvSpPr>
            <a:spLocks noGrp="1"/>
          </p:cNvSpPr>
          <p:nvPr>
            <p:ph type="body" idx="1"/>
          </p:nvPr>
        </p:nvSpPr>
        <p:spPr>
          <a:xfrm>
            <a:off x="470647" y="5862918"/>
            <a:ext cx="7732059" cy="403412"/>
          </a:xfrm>
        </p:spPr>
        <p:txBody>
          <a:bodyPr anchor="t" anchorCtr="0">
            <a:normAutofit/>
          </a:bodyPr>
          <a:lstStyle>
            <a:lvl1pPr marL="0" indent="0">
              <a:spcBef>
                <a:spcPts val="0"/>
              </a:spcBef>
              <a:buNone/>
              <a:defRPr sz="1800">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zh-CN" altLang="en-US"/>
              <a:t>单击此处编辑母版文本样式</a:t>
            </a: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reserve="1">
  <p:cSld name="两项内容">
    <p:spTree>
      <p:nvGrpSpPr>
        <p:cNvPr id="1" name=""/>
        <p:cNvGrpSpPr/>
        <p:nvPr/>
      </p:nvGrpSpPr>
      <p:grpSpPr>
        <a:xfrm>
          <a:off x="0" y="0"/>
          <a:ext cx="0" cy="0"/>
          <a:chOff x="0" y="0"/>
          <a:chExt cx="0" cy="0"/>
        </a:xfrm>
      </p:grpSpPr>
      <p:sp>
        <p:nvSpPr>
          <p:cNvPr id="8" name="Rectangle 7"/>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9" name="Group 8"/>
          <p:cNvGrpSpPr/>
          <p:nvPr/>
        </p:nvGrpSpPr>
        <p:grpSpPr>
          <a:xfrm>
            <a:off x="284163" y="1577847"/>
            <a:ext cx="8576373" cy="137411"/>
            <a:chOff x="284163" y="1577847"/>
            <a:chExt cx="8576373" cy="137411"/>
          </a:xfrm>
        </p:grpSpPr>
        <p:sp>
          <p:nvSpPr>
            <p:cNvPr id="10" name="Rectangle 9"/>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zh-CN" altLang="en-US"/>
              <a:t>单击此处编辑母版标题样式</a:t>
            </a:r>
            <a:endParaRPr/>
          </a:p>
        </p:txBody>
      </p:sp>
      <p:sp>
        <p:nvSpPr>
          <p:cNvPr id="3" name="Content Placeholder 2"/>
          <p:cNvSpPr>
            <a:spLocks noGrp="1"/>
          </p:cNvSpPr>
          <p:nvPr>
            <p:ph sz="half" idx="1"/>
          </p:nvPr>
        </p:nvSpPr>
        <p:spPr>
          <a:xfrm>
            <a:off x="403412"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Content Placeholder 3"/>
          <p:cNvSpPr>
            <a:spLocks noGrp="1"/>
          </p:cNvSpPr>
          <p:nvPr>
            <p:ph sz="half" idx="2"/>
          </p:nvPr>
        </p:nvSpPr>
        <p:spPr>
          <a:xfrm>
            <a:off x="4778188" y="2151063"/>
            <a:ext cx="3931920" cy="3975100"/>
          </a:xfrm>
        </p:spPr>
        <p:txBody>
          <a:bodyPr>
            <a:normAutofit/>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Date Placeholder 4"/>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6" name="Footer Placeholder 5"/>
          <p:cNvSpPr>
            <a:spLocks noGrp="1"/>
          </p:cNvSpPr>
          <p:nvPr>
            <p:ph type="ftr" sz="quarter" idx="11"/>
          </p:nvPr>
        </p:nvSpPr>
        <p:spPr/>
        <p:txBody>
          <a:bodyPr/>
          <a:lstStyle/>
          <a:p>
            <a:endParaRPr kumimoji="1" lang="zh-CN" altLang="en-US"/>
          </a:p>
        </p:txBody>
      </p:sp>
      <p:sp>
        <p:nvSpPr>
          <p:cNvPr id="7" name="Slide Number Placeholder 6"/>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10" name="Rectangle 9"/>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11" name="Group 10"/>
          <p:cNvGrpSpPr/>
          <p:nvPr/>
        </p:nvGrpSpPr>
        <p:grpSpPr>
          <a:xfrm>
            <a:off x="284163" y="1577847"/>
            <a:ext cx="8576373" cy="137411"/>
            <a:chOff x="284163" y="1577847"/>
            <a:chExt cx="8576373" cy="137411"/>
          </a:xfrm>
        </p:grpSpPr>
        <p:sp>
          <p:nvSpPr>
            <p:cNvPr id="12" name="Rectangle 11"/>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3" name="Rectangle 12"/>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4" name="Rectangle 13"/>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lvl1pPr>
              <a:defRPr/>
            </a:lvl1pPr>
          </a:lstStyle>
          <a:p>
            <a:r>
              <a:rPr lang="zh-CN" altLang="en-US"/>
              <a:t>单击此处编辑母版标题样式</a:t>
            </a:r>
            <a:endParaRPr/>
          </a:p>
        </p:txBody>
      </p:sp>
      <p:sp>
        <p:nvSpPr>
          <p:cNvPr id="3" name="Text Placeholder 2"/>
          <p:cNvSpPr>
            <a:spLocks noGrp="1"/>
          </p:cNvSpPr>
          <p:nvPr>
            <p:ph type="body" idx="1"/>
          </p:nvPr>
        </p:nvSpPr>
        <p:spPr>
          <a:xfrm>
            <a:off x="403412" y="1735138"/>
            <a:ext cx="3931920" cy="833250"/>
          </a:xfrm>
        </p:spPr>
        <p:txBody>
          <a:bodyPr anchor="b">
            <a:noAutofit/>
          </a:bodyPr>
          <a:lstStyle>
            <a:lvl1pPr marL="0" indent="0" algn="ctr">
              <a:lnSpc>
                <a:spcPct val="100000"/>
              </a:lnSpc>
              <a:spcBef>
                <a:spcPts val="600"/>
              </a:spcBef>
              <a:buNone/>
              <a:defRPr sz="26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Content Placeholder 3"/>
          <p:cNvSpPr>
            <a:spLocks noGrp="1"/>
          </p:cNvSpPr>
          <p:nvPr>
            <p:ph sz="half" idx="2"/>
          </p:nvPr>
        </p:nvSpPr>
        <p:spPr>
          <a:xfrm>
            <a:off x="403412"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5" name="Text Placeholder 4"/>
          <p:cNvSpPr>
            <a:spLocks noGrp="1"/>
          </p:cNvSpPr>
          <p:nvPr>
            <p:ph type="body" sz="quarter" idx="3"/>
          </p:nvPr>
        </p:nvSpPr>
        <p:spPr>
          <a:xfrm>
            <a:off x="4779495" y="1735138"/>
            <a:ext cx="3931920" cy="833250"/>
          </a:xfrm>
        </p:spPr>
        <p:txBody>
          <a:bodyPr anchor="b">
            <a:noAutofit/>
          </a:bodyPr>
          <a:lstStyle>
            <a:lvl1pPr marL="0" indent="0" algn="ctr">
              <a:lnSpc>
                <a:spcPct val="100000"/>
              </a:lnSpc>
              <a:spcBef>
                <a:spcPts val="600"/>
              </a:spcBef>
              <a:buNone/>
              <a:defRPr sz="2600" b="0">
                <a:solidFill>
                  <a:schemeClr val="accent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Content Placeholder 5"/>
          <p:cNvSpPr>
            <a:spLocks noGrp="1"/>
          </p:cNvSpPr>
          <p:nvPr>
            <p:ph sz="quarter" idx="4"/>
          </p:nvPr>
        </p:nvSpPr>
        <p:spPr>
          <a:xfrm>
            <a:off x="4779495" y="2590800"/>
            <a:ext cx="3931920" cy="3535362"/>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7" name="Date Placeholder 6"/>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8" name="Footer Placeholder 7"/>
          <p:cNvSpPr>
            <a:spLocks noGrp="1"/>
          </p:cNvSpPr>
          <p:nvPr>
            <p:ph type="ftr" sz="quarter" idx="11"/>
          </p:nvPr>
        </p:nvSpPr>
        <p:spPr/>
        <p:txBody>
          <a:bodyPr/>
          <a:lstStyle/>
          <a:p>
            <a:endParaRPr kumimoji="1" lang="zh-CN" altLang="en-US"/>
          </a:p>
        </p:txBody>
      </p:sp>
      <p:sp>
        <p:nvSpPr>
          <p:cNvPr id="9" name="Slide Number Placeholder 8"/>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6" name="Rectangle 5"/>
          <p:cNvSpPr/>
          <p:nvPr/>
        </p:nvSpPr>
        <p:spPr>
          <a:xfrm>
            <a:off x="284163" y="455773"/>
            <a:ext cx="8574087" cy="1133949"/>
          </a:xfrm>
          <a:prstGeom prst="rect">
            <a:avLst/>
          </a:prstGeom>
          <a:solidFill>
            <a:schemeClr val="tx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nvGrpSpPr>
          <p:cNvPr id="7" name="Group 6"/>
          <p:cNvGrpSpPr/>
          <p:nvPr/>
        </p:nvGrpSpPr>
        <p:grpSpPr>
          <a:xfrm>
            <a:off x="284163" y="1577847"/>
            <a:ext cx="8576373" cy="137411"/>
            <a:chOff x="284163" y="1577847"/>
            <a:chExt cx="8576373" cy="137411"/>
          </a:xfrm>
        </p:grpSpPr>
        <p:sp>
          <p:nvSpPr>
            <p:cNvPr id="8" name="Rectangle 7"/>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9" name="Rectangle 8"/>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0" name="Rectangle 9"/>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2" name="Title 1"/>
          <p:cNvSpPr>
            <a:spLocks noGrp="1"/>
          </p:cNvSpPr>
          <p:nvPr>
            <p:ph type="title"/>
          </p:nvPr>
        </p:nvSpPr>
        <p:spPr/>
        <p:txBody>
          <a:bodyPr/>
          <a:lstStyle/>
          <a:p>
            <a:r>
              <a:rPr lang="zh-CN" altLang="en-US"/>
              <a:t>单击此处编辑母版标题样式</a:t>
            </a:r>
            <a:endParaRPr/>
          </a:p>
        </p:txBody>
      </p:sp>
      <p:sp>
        <p:nvSpPr>
          <p:cNvPr id="3" name="Date Placeholder 2"/>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4" name="Footer Placeholder 3"/>
          <p:cNvSpPr>
            <a:spLocks noGrp="1"/>
          </p:cNvSpPr>
          <p:nvPr>
            <p:ph type="ftr" sz="quarter" idx="11"/>
          </p:nvPr>
        </p:nvSpPr>
        <p:spPr/>
        <p:txBody>
          <a:bodyPr/>
          <a:lstStyle/>
          <a:p>
            <a:endParaRPr kumimoji="1" lang="zh-CN" altLang="en-US"/>
          </a:p>
        </p:txBody>
      </p:sp>
      <p:sp>
        <p:nvSpPr>
          <p:cNvPr id="5" name="Slide Number Placeholder 4"/>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53BD133-A07A-8C4B-9EFA-BD2A1838A6E6}" type="datetimeFigureOut">
              <a:rPr kumimoji="1" lang="zh-CN" altLang="en-US" smtClean="0"/>
              <a:t>4/26/17</a:t>
            </a:fld>
            <a:endParaRPr kumimoji="1" lang="zh-CN" altLang="en-US"/>
          </a:p>
        </p:txBody>
      </p:sp>
      <p:sp>
        <p:nvSpPr>
          <p:cNvPr id="3" name="Footer Placeholder 2"/>
          <p:cNvSpPr>
            <a:spLocks noGrp="1"/>
          </p:cNvSpPr>
          <p:nvPr>
            <p:ph type="ftr" sz="quarter" idx="11"/>
          </p:nvPr>
        </p:nvSpPr>
        <p:spPr/>
        <p:txBody>
          <a:bodyPr/>
          <a:lstStyle/>
          <a:p>
            <a:endParaRPr kumimoji="1" lang="zh-CN" altLang="en-US"/>
          </a:p>
        </p:txBody>
      </p:sp>
      <p:sp>
        <p:nvSpPr>
          <p:cNvPr id="4" name="Slide Number Placeholder 3"/>
          <p:cNvSpPr>
            <a:spLocks noGrp="1"/>
          </p:cNvSpPr>
          <p:nvPr>
            <p:ph type="sldNum" sz="quarter" idx="12"/>
          </p:nvPr>
        </p:nvSpPr>
        <p:spPr/>
        <p:txBody>
          <a:bodyPr/>
          <a:lstStyle/>
          <a:p>
            <a:fld id="{3FE2AD14-C984-7543-BEFD-FD432802B633}" type="slidenum">
              <a:rPr kumimoji="1" lang="zh-CN" altLang="en-US" smtClean="0"/>
              <a:t>‹#›</a:t>
            </a:fld>
            <a:endParaRPr kumimoji="1" lang="zh-CN" altLang="en-US"/>
          </a:p>
        </p:txBody>
      </p:sp>
      <p:grpSp>
        <p:nvGrpSpPr>
          <p:cNvPr id="5" name="Group 4"/>
          <p:cNvGrpSpPr/>
          <p:nvPr/>
        </p:nvGrpSpPr>
        <p:grpSpPr>
          <a:xfrm>
            <a:off x="284163" y="452718"/>
            <a:ext cx="8576373" cy="137411"/>
            <a:chOff x="284163" y="1577847"/>
            <a:chExt cx="8576373" cy="137411"/>
          </a:xfrm>
        </p:grpSpPr>
        <p:sp>
          <p:nvSpPr>
            <p:cNvPr id="6" name="Rectangle 5"/>
            <p:cNvSpPr/>
            <p:nvPr/>
          </p:nvSpPr>
          <p:spPr>
            <a:xfrm>
              <a:off x="284163" y="1577847"/>
              <a:ext cx="1600200" cy="13741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7" name="Rectangle 6"/>
            <p:cNvSpPr/>
            <p:nvPr/>
          </p:nvSpPr>
          <p:spPr>
            <a:xfrm>
              <a:off x="1885174" y="1577847"/>
              <a:ext cx="2743200" cy="137411"/>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8" name="Rectangle 7"/>
            <p:cNvSpPr/>
            <p:nvPr/>
          </p:nvSpPr>
          <p:spPr>
            <a:xfrm>
              <a:off x="4626864" y="1577847"/>
              <a:ext cx="4233672" cy="137411"/>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slideLayout" Target="../slideLayouts/slideLayout15.xml"/><Relationship Id="rId16" Type="http://schemas.openxmlformats.org/officeDocument/2006/relationships/slideLayout" Target="../slideLayouts/slideLayout16.xml"/><Relationship Id="rId17"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781503" y="2133600"/>
            <a:ext cx="7076747" cy="3992563"/>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endParaRPr dirty="0"/>
          </a:p>
        </p:txBody>
      </p:sp>
      <p:sp>
        <p:nvSpPr>
          <p:cNvPr id="4" name="Date Placeholder 3"/>
          <p:cNvSpPr>
            <a:spLocks noGrp="1"/>
          </p:cNvSpPr>
          <p:nvPr>
            <p:ph type="dt" sz="half" idx="2"/>
          </p:nvPr>
        </p:nvSpPr>
        <p:spPr>
          <a:xfrm>
            <a:off x="6794936" y="6437032"/>
            <a:ext cx="2133600" cy="365125"/>
          </a:xfrm>
          <a:prstGeom prst="rect">
            <a:avLst/>
          </a:prstGeom>
        </p:spPr>
        <p:txBody>
          <a:bodyPr vert="horz" lIns="91440" tIns="45720" rIns="91440" bIns="45720" rtlCol="0" anchor="ctr"/>
          <a:lstStyle>
            <a:lvl1pPr algn="r">
              <a:defRPr sz="1100" b="1">
                <a:solidFill>
                  <a:schemeClr val="bg1">
                    <a:lumMod val="65000"/>
                  </a:schemeClr>
                </a:solidFill>
              </a:defRPr>
            </a:lvl1pPr>
          </a:lstStyle>
          <a:p>
            <a:fld id="{653BD133-A07A-8C4B-9EFA-BD2A1838A6E6}" type="datetimeFigureOut">
              <a:rPr kumimoji="1" lang="zh-CN" altLang="en-US" smtClean="0"/>
              <a:t>4/26/17</a:t>
            </a:fld>
            <a:endParaRPr kumimoji="1" lang="zh-CN" altLang="en-US"/>
          </a:p>
        </p:txBody>
      </p:sp>
      <p:sp>
        <p:nvSpPr>
          <p:cNvPr id="5" name="Footer Placeholder 4"/>
          <p:cNvSpPr>
            <a:spLocks noGrp="1"/>
          </p:cNvSpPr>
          <p:nvPr>
            <p:ph type="ftr" sz="quarter" idx="3"/>
          </p:nvPr>
        </p:nvSpPr>
        <p:spPr>
          <a:xfrm>
            <a:off x="199698" y="6437032"/>
            <a:ext cx="6124902" cy="365125"/>
          </a:xfrm>
          <a:prstGeom prst="rect">
            <a:avLst/>
          </a:prstGeom>
        </p:spPr>
        <p:txBody>
          <a:bodyPr vert="horz" lIns="91440" tIns="45720" rIns="91440" bIns="45720" rtlCol="0" anchor="ctr"/>
          <a:lstStyle>
            <a:lvl1pPr algn="l">
              <a:defRPr sz="1100" b="1">
                <a:solidFill>
                  <a:schemeClr val="bg1">
                    <a:lumMod val="65000"/>
                  </a:schemeClr>
                </a:solidFill>
              </a:defRPr>
            </a:lvl1pPr>
          </a:lstStyle>
          <a:p>
            <a:endParaRPr kumimoji="1" lang="zh-CN" altLang="en-US"/>
          </a:p>
        </p:txBody>
      </p:sp>
      <p:sp>
        <p:nvSpPr>
          <p:cNvPr id="6" name="Slide Number Placeholder 5"/>
          <p:cNvSpPr>
            <a:spLocks noGrp="1"/>
          </p:cNvSpPr>
          <p:nvPr>
            <p:ph type="sldNum" sz="quarter" idx="4"/>
          </p:nvPr>
        </p:nvSpPr>
        <p:spPr>
          <a:xfrm>
            <a:off x="8306459" y="167347"/>
            <a:ext cx="630621" cy="359760"/>
          </a:xfrm>
          <a:prstGeom prst="rect">
            <a:avLst/>
          </a:prstGeom>
        </p:spPr>
        <p:txBody>
          <a:bodyPr vert="horz" lIns="91440" tIns="45720" rIns="91440" bIns="45720" rtlCol="0" anchor="ctr"/>
          <a:lstStyle>
            <a:lvl1pPr algn="r">
              <a:defRPr sz="1400" b="1">
                <a:solidFill>
                  <a:schemeClr val="tx1">
                    <a:lumMod val="85000"/>
                    <a:lumOff val="15000"/>
                  </a:schemeClr>
                </a:solidFill>
              </a:defRPr>
            </a:lvl1pPr>
          </a:lstStyle>
          <a:p>
            <a:fld id="{3FE2AD14-C984-7543-BEFD-FD432802B633}" type="slidenum">
              <a:rPr kumimoji="1" lang="zh-CN" altLang="en-US" smtClean="0"/>
              <a:t>‹#›</a:t>
            </a:fld>
            <a:endParaRPr kumimoji="1" lang="zh-CN" altLang="en-US"/>
          </a:p>
        </p:txBody>
      </p:sp>
      <p:sp>
        <p:nvSpPr>
          <p:cNvPr id="2" name="Title Placeholder 1"/>
          <p:cNvSpPr>
            <a:spLocks noGrp="1"/>
          </p:cNvSpPr>
          <p:nvPr>
            <p:ph type="title"/>
          </p:nvPr>
        </p:nvSpPr>
        <p:spPr>
          <a:xfrm>
            <a:off x="284163" y="630382"/>
            <a:ext cx="8574087" cy="967840"/>
          </a:xfrm>
          <a:prstGeom prst="rect">
            <a:avLst/>
          </a:prstGeom>
          <a:solidFill>
            <a:schemeClr val="tx1">
              <a:lumMod val="85000"/>
              <a:lumOff val="15000"/>
              <a:alpha val="70000"/>
            </a:schemeClr>
          </a:solidFill>
        </p:spPr>
        <p:txBody>
          <a:bodyPr vert="horz" lIns="91440" tIns="45720" rIns="91440" bIns="45720" rtlCol="0" anchor="ctr">
            <a:normAutofit/>
          </a:bodyPr>
          <a:lstStyle/>
          <a:p>
            <a:r>
              <a:rPr lang="zh-CN" altLang="en-US"/>
              <a:t>单击此处编辑母版标题样式</a:t>
            </a:r>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Lst>
  <p:txStyles>
    <p:titleStyle>
      <a:lvl1pPr algn="r" defTabSz="914400" rtl="0" eaLnBrk="1" latinLnBrk="0" hangingPunct="1">
        <a:spcBef>
          <a:spcPct val="0"/>
        </a:spcBef>
        <a:buNone/>
        <a:defRPr sz="4200" kern="1200">
          <a:solidFill>
            <a:schemeClr val="bg1"/>
          </a:solidFill>
          <a:latin typeface="+mj-lt"/>
          <a:ea typeface="+mj-ea"/>
          <a:cs typeface="+mj-cs"/>
        </a:defRPr>
      </a:lvl1pPr>
    </p:titleStyle>
    <p:body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tags" Target="../tags/tag3.xml"/><Relationship Id="rId2" Type="http://schemas.openxmlformats.org/officeDocument/2006/relationships/slideLayout" Target="../slideLayouts/slideLayout2.xml"/><Relationship Id="rId3"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4" Type="http://schemas.openxmlformats.org/officeDocument/2006/relationships/image" Target="../media/image5.png"/><Relationship Id="rId5" Type="http://schemas.openxmlformats.org/officeDocument/2006/relationships/image" Target="../media/image6.png"/><Relationship Id="rId1" Type="http://schemas.openxmlformats.org/officeDocument/2006/relationships/tags" Target="../tags/tag4.xml"/><Relationship Id="rId2"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5" Type="http://schemas.openxmlformats.org/officeDocument/2006/relationships/image" Target="../media/image9.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5" Type="http://schemas.openxmlformats.org/officeDocument/2006/relationships/image" Target="../media/image7.png"/><Relationship Id="rId6" Type="http://schemas.openxmlformats.org/officeDocument/2006/relationships/image" Target="../media/image12.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image" Target="../media/image13.emf"/><Relationship Id="rId4" Type="http://schemas.openxmlformats.org/officeDocument/2006/relationships/image" Target="../media/image14.emf"/><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15.emf"/></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image" Target="../media/image16.png"/><Relationship Id="rId4" Type="http://schemas.openxmlformats.org/officeDocument/2006/relationships/image" Target="../media/image17.png"/><Relationship Id="rId5" Type="http://schemas.openxmlformats.org/officeDocument/2006/relationships/hyperlink" Target="http://domainA.csp.com/hash.js" TargetMode="External"/><Relationship Id="rId6" Type="http://schemas.openxmlformats.org/officeDocument/2006/relationships/image" Target="../media/image18.png"/><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19.png"/></Relationships>
</file>

<file path=ppt/slides/_rels/slide25.xml.rels><?xml version="1.0" encoding="UTF-8" standalone="yes"?>
<Relationships xmlns="http://schemas.openxmlformats.org/package/2006/relationships"><Relationship Id="rId3" Type="http://schemas.openxmlformats.org/officeDocument/2006/relationships/image" Target="../media/image20.jpg"/><Relationship Id="rId4" Type="http://schemas.openxmlformats.org/officeDocument/2006/relationships/image" Target="../media/image21.png"/><Relationship Id="rId5" Type="http://schemas.openxmlformats.org/officeDocument/2006/relationships/image" Target="../media/image16.png"/><Relationship Id="rId6" Type="http://schemas.openxmlformats.org/officeDocument/2006/relationships/image" Target="../media/image22.png"/><Relationship Id="rId7" Type="http://schemas.openxmlformats.org/officeDocument/2006/relationships/image" Target="../media/image17.png"/><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23.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4.emf"/></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25.png"/></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27.png"/><Relationship Id="rId5" Type="http://schemas.openxmlformats.org/officeDocument/2006/relationships/image" Target="../media/image28.png"/><Relationship Id="rId6" Type="http://schemas.openxmlformats.org/officeDocument/2006/relationships/image" Target="../media/image29.png"/><Relationship Id="rId7" Type="http://schemas.openxmlformats.org/officeDocument/2006/relationships/image" Target="../media/image30.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1.png"/><Relationship Id="rId4" Type="http://schemas.openxmlformats.org/officeDocument/2006/relationships/image" Target="../media/image32.png"/><Relationship Id="rId5" Type="http://schemas.openxmlformats.org/officeDocument/2006/relationships/image" Target="../media/image33.png"/><Relationship Id="rId6"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7.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3" Type="http://schemas.openxmlformats.org/officeDocument/2006/relationships/image" Target="../media/image37.emf"/><Relationship Id="rId4" Type="http://schemas.openxmlformats.org/officeDocument/2006/relationships/image" Target="../media/image38.emf"/><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3.xml.rels><?xml version="1.0" encoding="UTF-8" standalone="yes"?>
<Relationships xmlns="http://schemas.openxmlformats.org/package/2006/relationships"><Relationship Id="rId3" Type="http://schemas.openxmlformats.org/officeDocument/2006/relationships/image" Target="../media/image39.emf"/><Relationship Id="rId4" Type="http://schemas.openxmlformats.org/officeDocument/2006/relationships/image" Target="../media/image40.emf"/><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4.xml.rels><?xml version="1.0" encoding="UTF-8" standalone="yes"?>
<Relationships xmlns="http://schemas.openxmlformats.org/package/2006/relationships"><Relationship Id="rId3" Type="http://schemas.openxmlformats.org/officeDocument/2006/relationships/image" Target="../media/image41.emf"/><Relationship Id="rId4" Type="http://schemas.openxmlformats.org/officeDocument/2006/relationships/image" Target="../media/image42.emf"/><Relationship Id="rId5" Type="http://schemas.openxmlformats.org/officeDocument/2006/relationships/image" Target="../media/image43.emf"/><Relationship Id="rId6" Type="http://schemas.openxmlformats.org/officeDocument/2006/relationships/image" Target="../media/image44.emf"/><Relationship Id="rId7" Type="http://schemas.openxmlformats.org/officeDocument/2006/relationships/image" Target="../media/image45.emf"/><Relationship Id="rId1" Type="http://schemas.openxmlformats.org/officeDocument/2006/relationships/slideLayout" Target="../slideLayouts/slideLayout2.xml"/><Relationship Id="rId2" Type="http://schemas.openxmlformats.org/officeDocument/2006/relationships/notesSlide" Target="../notesSlides/notesSlide4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4.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8.xml"/><Relationship Id="rId5" Type="http://schemas.openxmlformats.org/officeDocument/2006/relationships/image" Target="../media/image46.png"/><Relationship Id="rId6" Type="http://schemas.openxmlformats.org/officeDocument/2006/relationships/image" Target="../media/image47.png"/><Relationship Id="rId1" Type="http://schemas.microsoft.com/office/2007/relationships/media" Target="../media/media1.mp4"/><Relationship Id="rId2" Type="http://schemas.openxmlformats.org/officeDocument/2006/relationships/video" Target="../media/media1.mp4"/></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9.xml"/><Relationship Id="rId3" Type="http://schemas.openxmlformats.org/officeDocument/2006/relationships/image" Target="../media/image48.em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49.emf"/></Relationships>
</file>

<file path=ppt/slides/_rels/slide59.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emf"/><Relationship Id="rId1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1" Type="http://schemas.openxmlformats.org/officeDocument/2006/relationships/image" Target="../media/image58.png"/><Relationship Id="rId12" Type="http://schemas.openxmlformats.org/officeDocument/2006/relationships/image" Target="../media/image59.png"/><Relationship Id="rId13" Type="http://schemas.openxmlformats.org/officeDocument/2006/relationships/image" Target="../media/image60.emf"/><Relationship Id="rId14" Type="http://schemas.openxmlformats.org/officeDocument/2006/relationships/image" Target="../media/image61.png"/><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50.png"/><Relationship Id="rId4" Type="http://schemas.openxmlformats.org/officeDocument/2006/relationships/image" Target="../media/image51.png"/><Relationship Id="rId5" Type="http://schemas.openxmlformats.org/officeDocument/2006/relationships/image" Target="../media/image52.png"/><Relationship Id="rId6" Type="http://schemas.openxmlformats.org/officeDocument/2006/relationships/image" Target="../media/image53.png"/><Relationship Id="rId7" Type="http://schemas.openxmlformats.org/officeDocument/2006/relationships/image" Target="../media/image54.png"/><Relationship Id="rId8" Type="http://schemas.openxmlformats.org/officeDocument/2006/relationships/image" Target="../media/image55.png"/><Relationship Id="rId9" Type="http://schemas.openxmlformats.org/officeDocument/2006/relationships/image" Target="../media/image56.png"/><Relationship Id="rId10" Type="http://schemas.openxmlformats.org/officeDocument/2006/relationships/image" Target="../media/image57.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4" Type="http://schemas.openxmlformats.org/officeDocument/2006/relationships/image" Target="../media/image2.png"/><Relationship Id="rId5" Type="http://schemas.openxmlformats.org/officeDocument/2006/relationships/image" Target="../media/image3.png"/><Relationship Id="rId6" Type="http://schemas.openxmlformats.org/officeDocument/2006/relationships/image" Target="../media/image4.png"/><Relationship Id="rId1" Type="http://schemas.openxmlformats.org/officeDocument/2006/relationships/tags" Target="../tags/tag1.xml"/><Relationship Id="rId2"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ctrTitle"/>
          </p:nvPr>
        </p:nvSpPr>
        <p:spPr>
          <a:xfrm>
            <a:off x="421341" y="1126708"/>
            <a:ext cx="7808976" cy="551301"/>
          </a:xfrm>
        </p:spPr>
        <p:txBody>
          <a:bodyPr>
            <a:noAutofit/>
          </a:bodyPr>
          <a:lstStyle/>
          <a:p>
            <a:r>
              <a:rPr kumimoji="1" lang="en-US" altLang="zh-CN" sz="3000" dirty="0"/>
              <a:t>Proactive Web Security and Privacy Systems without Breaking Compatibility.</a:t>
            </a:r>
            <a:endParaRPr kumimoji="1" lang="zh-CN" altLang="en-US" sz="3000" dirty="0"/>
          </a:p>
        </p:txBody>
      </p:sp>
      <p:sp>
        <p:nvSpPr>
          <p:cNvPr id="3" name="副标题 2"/>
          <p:cNvSpPr>
            <a:spLocks noGrp="1"/>
          </p:cNvSpPr>
          <p:nvPr>
            <p:ph type="subTitle" idx="1"/>
          </p:nvPr>
        </p:nvSpPr>
        <p:spPr>
          <a:xfrm>
            <a:off x="1182958" y="3092937"/>
            <a:ext cx="5886102" cy="2369110"/>
          </a:xfrm>
        </p:spPr>
        <p:txBody>
          <a:bodyPr>
            <a:normAutofit/>
          </a:bodyPr>
          <a:lstStyle/>
          <a:p>
            <a:pPr algn="ctr"/>
            <a:r>
              <a:rPr kumimoji="1" lang="en-US" altLang="zh-CN" sz="3200" dirty="0">
                <a:solidFill>
                  <a:schemeClr val="tx1"/>
                </a:solidFill>
              </a:rPr>
              <a:t>Xiang Pan</a:t>
            </a:r>
          </a:p>
          <a:p>
            <a:pPr algn="ctr"/>
            <a:endParaRPr kumimoji="1" lang="en-US" altLang="zh-CN" sz="2400" dirty="0">
              <a:solidFill>
                <a:schemeClr val="tx1"/>
              </a:solidFill>
            </a:endParaRPr>
          </a:p>
          <a:p>
            <a:pPr algn="ctr"/>
            <a:r>
              <a:rPr kumimoji="1" lang="en-US" altLang="zh-CN" sz="2400" dirty="0">
                <a:solidFill>
                  <a:schemeClr val="tx1"/>
                </a:solidFill>
              </a:rPr>
              <a:t>Ph.D. Candidate</a:t>
            </a:r>
          </a:p>
          <a:p>
            <a:pPr algn="ctr"/>
            <a:r>
              <a:rPr kumimoji="1" lang="en-US" altLang="zh-CN" sz="2200" dirty="0">
                <a:solidFill>
                  <a:schemeClr val="tx1"/>
                </a:solidFill>
              </a:rPr>
              <a:t>Lab for Internet and Security Technology (LIST)</a:t>
            </a:r>
          </a:p>
          <a:p>
            <a:pPr algn="ctr"/>
            <a:r>
              <a:rPr kumimoji="1" lang="en-US" altLang="zh-CN" sz="2200" dirty="0">
                <a:solidFill>
                  <a:schemeClr val="tx1"/>
                </a:solidFill>
              </a:rPr>
              <a:t>Northwestern University</a:t>
            </a:r>
            <a:endParaRPr kumimoji="1" lang="zh-CN" altLang="en-US" sz="2200" dirty="0">
              <a:solidFill>
                <a:schemeClr val="tx1"/>
              </a:solidFill>
            </a:endParaRPr>
          </a:p>
        </p:txBody>
      </p:sp>
      <p:pic>
        <p:nvPicPr>
          <p:cNvPr id="4" name="图片 3"/>
          <p:cNvPicPr>
            <a:picLocks noChangeAspect="1"/>
          </p:cNvPicPr>
          <p:nvPr/>
        </p:nvPicPr>
        <p:blipFill>
          <a:blip r:embed="rId3"/>
          <a:stretch>
            <a:fillRect/>
          </a:stretch>
        </p:blipFill>
        <p:spPr>
          <a:xfrm>
            <a:off x="7793204" y="575408"/>
            <a:ext cx="911181" cy="968130"/>
          </a:xfrm>
          <a:prstGeom prst="rect">
            <a:avLst/>
          </a:prstGeom>
        </p:spPr>
      </p:pic>
    </p:spTree>
    <p:extLst>
      <p:ext uri="{BB962C8B-B14F-4D97-AF65-F5344CB8AC3E}">
        <p14:creationId xmlns:p14="http://schemas.microsoft.com/office/powerpoint/2010/main" val="1203287522"/>
      </p:ext>
    </p:extLst>
  </p:cSld>
  <p:clrMapOvr>
    <a:masterClrMapping/>
  </p:clrMapOvr>
  <mc:AlternateContent xmlns:mc="http://schemas.openxmlformats.org/markup-compatibility/2006" xmlns:p14="http://schemas.microsoft.com/office/powerpoint/2010/main">
    <mc:Choice Requires="p14">
      <p:transition spd="slow" p14:dur="2000" advTm="970"/>
    </mc:Choice>
    <mc:Fallback xmlns="">
      <p:transition xmlns:p14="http://schemas.microsoft.com/office/powerpoint/2010/main" spd="slow" advTm="970"/>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CSP Server Deployment Rate is Low</a:t>
            </a:r>
            <a:endParaRPr kumimoji="1" lang="zh-CN" altLang="en-US" dirty="0"/>
          </a:p>
        </p:txBody>
      </p:sp>
      <p:sp>
        <p:nvSpPr>
          <p:cNvPr id="3" name="内容占位符 2"/>
          <p:cNvSpPr>
            <a:spLocks noGrp="1"/>
          </p:cNvSpPr>
          <p:nvPr>
            <p:ph idx="1"/>
          </p:nvPr>
        </p:nvSpPr>
        <p:spPr>
          <a:xfrm>
            <a:off x="353191" y="2087091"/>
            <a:ext cx="8304990" cy="3936209"/>
          </a:xfrm>
        </p:spPr>
        <p:txBody>
          <a:bodyPr>
            <a:noAutofit/>
          </a:bodyPr>
          <a:lstStyle/>
          <a:p>
            <a:r>
              <a:rPr lang="en-US" altLang="zh-CN" sz="3000" dirty="0"/>
              <a:t>CSP deployment burden is high.</a:t>
            </a:r>
          </a:p>
          <a:p>
            <a:pPr lvl="1"/>
            <a:r>
              <a:rPr lang="en-US" altLang="zh-CN" sz="2600" dirty="0"/>
              <a:t>Only 0.002% of Alexa Top 1M (20) websites enable CSP. [1]</a:t>
            </a:r>
          </a:p>
          <a:p>
            <a:pPr lvl="1"/>
            <a:r>
              <a:rPr lang="en-US" altLang="zh-CN" sz="2600" dirty="0"/>
              <a:t>Only 0.00086% of 900,000 (8) least popular websites enable CSP. [1]</a:t>
            </a:r>
          </a:p>
          <a:p>
            <a:r>
              <a:rPr kumimoji="1" lang="en-US" altLang="zh-CN" sz="3000" dirty="0"/>
              <a:t>Few websites use CSP securely.</a:t>
            </a:r>
          </a:p>
          <a:p>
            <a:pPr lvl="1"/>
            <a:r>
              <a:rPr kumimoji="1" lang="en-US" altLang="zh-CN" sz="2600" dirty="0"/>
              <a:t>Many specify “unsafe-inline” and “unsafe-eval”. </a:t>
            </a:r>
          </a:p>
        </p:txBody>
      </p:sp>
      <p:sp>
        <p:nvSpPr>
          <p:cNvPr id="4" name="文本框 3"/>
          <p:cNvSpPr txBox="1"/>
          <p:nvPr/>
        </p:nvSpPr>
        <p:spPr>
          <a:xfrm>
            <a:off x="607453" y="5871055"/>
            <a:ext cx="7601397" cy="646331"/>
          </a:xfrm>
          <a:prstGeom prst="rect">
            <a:avLst/>
          </a:prstGeom>
          <a:noFill/>
        </p:spPr>
        <p:txBody>
          <a:bodyPr wrap="none" rtlCol="0">
            <a:spAutoFit/>
          </a:bodyPr>
          <a:lstStyle/>
          <a:p>
            <a:r>
              <a:rPr kumimoji="1" lang="en-US" altLang="zh-CN" dirty="0"/>
              <a:t>[1]. M. </a:t>
            </a:r>
            <a:r>
              <a:rPr kumimoji="1" lang="en-US" altLang="zh-CN" dirty="0" err="1"/>
              <a:t>Weissbacher</a:t>
            </a:r>
            <a:r>
              <a:rPr kumimoji="1" lang="en-US" altLang="zh-CN" dirty="0"/>
              <a:t>, T. </a:t>
            </a:r>
            <a:r>
              <a:rPr kumimoji="1" lang="en-US" altLang="zh-CN" dirty="0" err="1"/>
              <a:t>Lauinger</a:t>
            </a:r>
            <a:r>
              <a:rPr kumimoji="1" lang="en-US" altLang="zh-CN" dirty="0"/>
              <a:t>, and W. Robertson. Why is CSP Failing? Trends</a:t>
            </a:r>
          </a:p>
          <a:p>
            <a:r>
              <a:rPr kumimoji="1" lang="en-US" altLang="zh-CN" dirty="0"/>
              <a:t>and Challenges in CSP Adoption. In RAID. 2014.</a:t>
            </a:r>
            <a:endParaRPr kumimoji="1" lang="zh-CN" altLang="en-US" dirty="0"/>
          </a:p>
        </p:txBody>
      </p:sp>
      <p:graphicFrame>
        <p:nvGraphicFramePr>
          <p:cNvPr id="6" name="表格 5"/>
          <p:cNvGraphicFramePr>
            <a:graphicFrameLocks noGrp="1"/>
          </p:cNvGraphicFramePr>
          <p:nvPr>
            <p:extLst>
              <p:ext uri="{D42A27DB-BD31-4B8C-83A1-F6EECF244321}">
                <p14:modId xmlns:p14="http://schemas.microsoft.com/office/powerpoint/2010/main" val="3293468741"/>
              </p:ext>
            </p:extLst>
          </p:nvPr>
        </p:nvGraphicFramePr>
        <p:xfrm>
          <a:off x="284163" y="2055734"/>
          <a:ext cx="8463642" cy="3378720"/>
        </p:xfrm>
        <a:graphic>
          <a:graphicData uri="http://schemas.openxmlformats.org/drawingml/2006/table">
            <a:tbl>
              <a:tblPr firstRow="1" bandRow="1">
                <a:tableStyleId>{5A111915-BE36-4E01-A7E5-04B1672EAD32}</a:tableStyleId>
              </a:tblPr>
              <a:tblGrid>
                <a:gridCol w="2821214">
                  <a:extLst>
                    <a:ext uri="{9D8B030D-6E8A-4147-A177-3AD203B41FA5}">
                      <a16:colId xmlns:a16="http://schemas.microsoft.com/office/drawing/2014/main" xmlns="" val="20000"/>
                    </a:ext>
                  </a:extLst>
                </a:gridCol>
                <a:gridCol w="2821214">
                  <a:extLst>
                    <a:ext uri="{9D8B030D-6E8A-4147-A177-3AD203B41FA5}">
                      <a16:colId xmlns:a16="http://schemas.microsoft.com/office/drawing/2014/main" xmlns="" val="20001"/>
                    </a:ext>
                  </a:extLst>
                </a:gridCol>
                <a:gridCol w="2821214">
                  <a:extLst>
                    <a:ext uri="{9D8B030D-6E8A-4147-A177-3AD203B41FA5}">
                      <a16:colId xmlns:a16="http://schemas.microsoft.com/office/drawing/2014/main" xmlns="" val="20002"/>
                    </a:ext>
                  </a:extLst>
                </a:gridCol>
              </a:tblGrid>
              <a:tr h="0">
                <a:tc>
                  <a:txBody>
                    <a:bodyPr/>
                    <a:lstStyle/>
                    <a:p>
                      <a:pPr algn="ctr"/>
                      <a:r>
                        <a:rPr lang="en-US" altLang="zh-CN" sz="2400" dirty="0"/>
                        <a:t>Website</a:t>
                      </a:r>
                      <a:endParaRPr lang="zh-CN" altLang="en-US" sz="2400" dirty="0">
                        <a:solidFill>
                          <a:schemeClr val="tx1"/>
                        </a:solidFill>
                      </a:endParaRPr>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Unsafe-inline</a:t>
                      </a:r>
                      <a:endParaRPr lang="zh-CN" altLang="en-US" sz="2400" dirty="0">
                        <a:solidFill>
                          <a:schemeClr val="tx1"/>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Unsafe-</a:t>
                      </a:r>
                      <a:r>
                        <a:rPr lang="en-US" altLang="zh-CN" sz="2400" dirty="0" err="1"/>
                        <a:t>eval</a:t>
                      </a:r>
                      <a:endParaRPr lang="zh-CN" altLang="en-US" sz="2400" dirty="0">
                        <a:solidFill>
                          <a:schemeClr val="tx1"/>
                        </a:solidFill>
                      </a:endParaRPr>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0"/>
                  </a:ext>
                </a:extLst>
              </a:tr>
              <a:tr h="486920">
                <a:tc>
                  <a:txBody>
                    <a:bodyPr/>
                    <a:lstStyle/>
                    <a:p>
                      <a:pPr lvl="1" algn="ctr"/>
                      <a:r>
                        <a:rPr lang="en-US" altLang="zh-CN" sz="2200" dirty="0" err="1"/>
                        <a:t>facebook.com</a:t>
                      </a:r>
                      <a:endParaRPr lang="en-US" altLang="zh-CN" sz="2200" dirty="0"/>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1"/>
                  </a:ext>
                </a:extLst>
              </a:tr>
              <a:tr h="486920">
                <a:tc>
                  <a:txBody>
                    <a:bodyPr/>
                    <a:lstStyle/>
                    <a:p>
                      <a:pPr lvl="1" algn="ctr"/>
                      <a:r>
                        <a:rPr lang="en-US" altLang="zh-CN" sz="2200" dirty="0" err="1"/>
                        <a:t>twitter.com</a:t>
                      </a:r>
                      <a:endParaRPr lang="zh-CN" altLang="en-US" sz="2200" dirty="0"/>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chemeClr val="accent4">
                              <a:lumMod val="50000"/>
                            </a:schemeClr>
                          </a:solidFill>
                        </a:rPr>
                        <a:t>Disabled</a:t>
                      </a:r>
                      <a:endParaRPr lang="zh-CN" altLang="en-US" sz="2200" dirty="0">
                        <a:solidFill>
                          <a:schemeClr val="accent4">
                            <a:lumMod val="50000"/>
                          </a:schemeClr>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2"/>
                  </a:ext>
                </a:extLst>
              </a:tr>
              <a:tr h="486920">
                <a:tc>
                  <a:txBody>
                    <a:bodyPr/>
                    <a:lstStyle/>
                    <a:p>
                      <a:pPr lvl="1" algn="ctr"/>
                      <a:r>
                        <a:rPr lang="en-US" altLang="zh-CN" sz="2200" dirty="0" err="1"/>
                        <a:t>yandex.ru</a:t>
                      </a:r>
                      <a:r>
                        <a:rPr lang="en-US" altLang="zh-CN" sz="2200" dirty="0"/>
                        <a:t> </a:t>
                      </a:r>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3"/>
                  </a:ext>
                </a:extLst>
              </a:tr>
              <a:tr h="486920">
                <a:tc>
                  <a:txBody>
                    <a:bodyPr/>
                    <a:lstStyle/>
                    <a:p>
                      <a:pPr lvl="1" algn="ctr"/>
                      <a:r>
                        <a:rPr lang="en-US" altLang="zh-CN" sz="2200" dirty="0" err="1"/>
                        <a:t>mail.ru</a:t>
                      </a:r>
                      <a:endParaRPr lang="en-US" altLang="zh-CN" sz="2200" dirty="0"/>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b="1" kern="1200" dirty="0">
                        <a:solidFill>
                          <a:srgbClr val="FF2929"/>
                        </a:solidFill>
                        <a:latin typeface="+mn-lt"/>
                        <a:ea typeface="+mn-ea"/>
                        <a:cs typeface="+mn-cs"/>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4"/>
                  </a:ext>
                </a:extLst>
              </a:tr>
              <a:tr h="486920">
                <a:tc>
                  <a:txBody>
                    <a:bodyPr/>
                    <a:lstStyle/>
                    <a:p>
                      <a:pPr lvl="1" algn="ctr"/>
                      <a:r>
                        <a:rPr lang="en-US" altLang="zh-CN" sz="2200" dirty="0" err="1"/>
                        <a:t>pinterest.com</a:t>
                      </a:r>
                      <a:endParaRPr lang="en-US" altLang="zh-CN" sz="2200" i="1" dirty="0"/>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5"/>
                  </a:ext>
                </a:extLst>
              </a:tr>
              <a:tr h="486920">
                <a:tc>
                  <a:txBody>
                    <a:bodyPr/>
                    <a:lstStyle/>
                    <a:p>
                      <a:pPr lvl="1" algn="ctr"/>
                      <a:r>
                        <a:rPr lang="en-US" altLang="zh-CN" sz="2200" dirty="0" err="1"/>
                        <a:t>alibaba.com</a:t>
                      </a:r>
                      <a:r>
                        <a:rPr lang="en-US" altLang="zh-CN" sz="2200" dirty="0"/>
                        <a:t> </a:t>
                      </a:r>
                    </a:p>
                  </a:txBody>
                  <a:tcPr>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solidFill>
                      <a:srgbClr val="FFFFFF"/>
                    </a:solidFill>
                  </a:tcPr>
                </a:tc>
                <a:tc>
                  <a:txBody>
                    <a:bodyPr/>
                    <a:lstStyle/>
                    <a:p>
                      <a:pPr algn="ctr"/>
                      <a:r>
                        <a:rPr lang="en-US" altLang="zh-CN" sz="2200" dirty="0">
                          <a:solidFill>
                            <a:srgbClr val="FF2929"/>
                          </a:solidFill>
                        </a:rPr>
                        <a:t>Enabled</a:t>
                      </a:r>
                      <a:endParaRPr lang="zh-CN" altLang="en-US" sz="2200" dirty="0">
                        <a:solidFill>
                          <a:srgbClr val="FF2929"/>
                        </a:solidFill>
                      </a:endParaRPr>
                    </a:p>
                  </a:txBody>
                  <a:tcPr>
                    <a:lnL w="12700" cap="flat" cmpd="sng" algn="ctr">
                      <a:solidFill>
                        <a:srgbClr val="3E6802"/>
                      </a:solidFill>
                      <a:prstDash val="solid"/>
                      <a:round/>
                      <a:headEnd type="none" w="med" len="med"/>
                      <a:tailEnd type="none" w="med" len="med"/>
                    </a:lnL>
                    <a:solidFill>
                      <a:srgbClr val="FFFFFF"/>
                    </a:solidFill>
                  </a:tcPr>
                </a:tc>
                <a:extLst>
                  <a:ext uri="{0D108BD9-81ED-4DB2-BD59-A6C34878D82A}">
                    <a16:rowId xmlns:a16="http://schemas.microsoft.com/office/drawing/2014/main" xmlns="" val="10006"/>
                  </a:ext>
                </a:extLst>
              </a:tr>
            </a:tbl>
          </a:graphicData>
        </a:graphic>
      </p:graphicFrame>
      <p:sp>
        <p:nvSpPr>
          <p:cNvPr id="7" name="文本框 6"/>
          <p:cNvSpPr txBox="1"/>
          <p:nvPr/>
        </p:nvSpPr>
        <p:spPr>
          <a:xfrm>
            <a:off x="2035919" y="5836470"/>
            <a:ext cx="5960173" cy="492443"/>
          </a:xfrm>
          <a:prstGeom prst="rect">
            <a:avLst/>
          </a:prstGeom>
          <a:noFill/>
        </p:spPr>
        <p:txBody>
          <a:bodyPr wrap="none" rtlCol="0">
            <a:spAutoFit/>
          </a:bodyPr>
          <a:lstStyle/>
          <a:p>
            <a:r>
              <a:rPr kumimoji="1" lang="en-US" altLang="zh-CN" sz="2600" dirty="0"/>
              <a:t>Alexa Top 50 Websites with CSP Deployed.</a:t>
            </a:r>
            <a:endParaRPr kumimoji="1" lang="zh-CN" altLang="en-US" sz="2600" dirty="0"/>
          </a:p>
        </p:txBody>
      </p:sp>
      <p:sp>
        <p:nvSpPr>
          <p:cNvPr id="8" name="幻灯片编号占位符 7"/>
          <p:cNvSpPr>
            <a:spLocks noGrp="1"/>
          </p:cNvSpPr>
          <p:nvPr>
            <p:ph type="sldNum" sz="quarter" idx="12"/>
          </p:nvPr>
        </p:nvSpPr>
        <p:spPr/>
        <p:txBody>
          <a:bodyPr/>
          <a:lstStyle/>
          <a:p>
            <a:fld id="{36CE28E1-84E0-8148-A0A3-AC0385F819F2}" type="slidenum">
              <a:rPr kumimoji="1" lang="zh-CN" altLang="en-US" smtClean="0"/>
              <a:t>10</a:t>
            </a:fld>
            <a:endParaRPr kumimoji="1" lang="zh-CN" altLang="en-US"/>
          </a:p>
        </p:txBody>
      </p:sp>
    </p:spTree>
    <p:custDataLst>
      <p:tags r:id="rId1"/>
    </p:custDataLst>
    <p:extLst>
      <p:ext uri="{BB962C8B-B14F-4D97-AF65-F5344CB8AC3E}">
        <p14:creationId xmlns:p14="http://schemas.microsoft.com/office/powerpoint/2010/main" val="719553403"/>
      </p:ext>
    </p:extLst>
  </p:cSld>
  <p:clrMapOvr>
    <a:masterClrMapping/>
  </p:clrMapOvr>
  <mc:AlternateContent xmlns:mc="http://schemas.openxmlformats.org/markup-compatibility/2006" xmlns:p14="http://schemas.microsoft.com/office/powerpoint/2010/main">
    <mc:Choice Requires="p14">
      <p:transition spd="slow" p14:dur="2000" advTm="88"/>
    </mc:Choice>
    <mc:Fallback xmlns="">
      <p:transition xmlns:p14="http://schemas.microsoft.com/office/powerpoint/2010/main" spd="slow" advTm="88"/>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xit"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hidden"/>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Limitation of Existing Works</a:t>
            </a:r>
            <a:endParaRPr kumimoji="1" lang="zh-CN" altLang="en-US" dirty="0"/>
          </a:p>
        </p:txBody>
      </p:sp>
      <p:sp>
        <p:nvSpPr>
          <p:cNvPr id="3" name="内容占位符 2"/>
          <p:cNvSpPr>
            <a:spLocks noGrp="1"/>
          </p:cNvSpPr>
          <p:nvPr>
            <p:ph idx="1"/>
          </p:nvPr>
        </p:nvSpPr>
        <p:spPr>
          <a:xfrm>
            <a:off x="284163" y="1903046"/>
            <a:ext cx="8293802" cy="4476262"/>
          </a:xfrm>
        </p:spPr>
        <p:txBody>
          <a:bodyPr>
            <a:normAutofit lnSpcReduction="10000"/>
          </a:bodyPr>
          <a:lstStyle/>
          <a:p>
            <a:r>
              <a:rPr kumimoji="1" lang="en-US" altLang="zh-CN" sz="3200" dirty="0"/>
              <a:t>White-box approach: </a:t>
            </a:r>
            <a:r>
              <a:rPr kumimoji="1" lang="en-US" altLang="zh-CN" sz="3200" dirty="0" err="1"/>
              <a:t>AutoCSP</a:t>
            </a:r>
            <a:r>
              <a:rPr kumimoji="1" lang="en-US" altLang="zh-CN" sz="3200" dirty="0"/>
              <a:t> and </a:t>
            </a:r>
            <a:r>
              <a:rPr kumimoji="1" lang="en-US" altLang="zh-CN" sz="3200" dirty="0" err="1"/>
              <a:t>deDacota</a:t>
            </a:r>
            <a:r>
              <a:rPr kumimoji="1" lang="en-US" altLang="zh-CN" sz="3200" dirty="0"/>
              <a:t>.</a:t>
            </a:r>
          </a:p>
          <a:p>
            <a:pPr lvl="1"/>
            <a:r>
              <a:rPr kumimoji="1" lang="en-US" altLang="zh-CN" sz="3000" dirty="0"/>
              <a:t>Require server modification.</a:t>
            </a:r>
          </a:p>
          <a:p>
            <a:r>
              <a:rPr kumimoji="1" lang="en-US" altLang="zh-CN" sz="3200" dirty="0"/>
              <a:t>Black-box approach: </a:t>
            </a:r>
            <a:r>
              <a:rPr kumimoji="1" lang="en-US" altLang="zh-CN" sz="3200" dirty="0" err="1"/>
              <a:t>autoCSP</a:t>
            </a:r>
            <a:r>
              <a:rPr kumimoji="1" lang="en-US" altLang="zh-CN" sz="3200" dirty="0"/>
              <a:t>. </a:t>
            </a:r>
          </a:p>
          <a:p>
            <a:pPr lvl="1"/>
            <a:r>
              <a:rPr kumimoji="1" lang="en-US" altLang="zh-CN" sz="3000" dirty="0"/>
              <a:t>Serious compatibility issue.</a:t>
            </a:r>
          </a:p>
          <a:p>
            <a:r>
              <a:rPr kumimoji="1" lang="en-US" altLang="zh-CN" sz="3400" dirty="0"/>
              <a:t>All these works don’t support eval scripts and inline scripts generated during client-side execution.</a:t>
            </a:r>
          </a:p>
          <a:p>
            <a:pPr lvl="1"/>
            <a:r>
              <a:rPr kumimoji="1" lang="en-US" altLang="zh-CN" sz="2800" dirty="0" smtClean="0"/>
              <a:t>Use unsafe-inline and unsafe-eval</a:t>
            </a:r>
            <a:r>
              <a:rPr kumimoji="1" lang="en-US" altLang="zh-CN" sz="2600" dirty="0" smtClean="0"/>
              <a:t>.</a:t>
            </a:r>
            <a:endParaRPr kumimoji="1" lang="en-US" altLang="zh-CN" sz="2600" dirty="0"/>
          </a:p>
        </p:txBody>
      </p:sp>
      <p:sp>
        <p:nvSpPr>
          <p:cNvPr id="4" name="幻灯片编号占位符 3"/>
          <p:cNvSpPr>
            <a:spLocks noGrp="1"/>
          </p:cNvSpPr>
          <p:nvPr>
            <p:ph type="sldNum" sz="quarter" idx="12"/>
          </p:nvPr>
        </p:nvSpPr>
        <p:spPr/>
        <p:txBody>
          <a:bodyPr/>
          <a:lstStyle/>
          <a:p>
            <a:fld id="{36CE28E1-84E0-8148-A0A3-AC0385F819F2}" type="slidenum">
              <a:rPr kumimoji="1" lang="zh-CN" altLang="en-US" smtClean="0"/>
              <a:t>11</a:t>
            </a:fld>
            <a:endParaRPr kumimoji="1" lang="zh-CN" altLang="en-US"/>
          </a:p>
        </p:txBody>
      </p:sp>
    </p:spTree>
    <p:extLst>
      <p:ext uri="{BB962C8B-B14F-4D97-AF65-F5344CB8AC3E}">
        <p14:creationId xmlns:p14="http://schemas.microsoft.com/office/powerpoint/2010/main" val="2930566080"/>
      </p:ext>
    </p:extLst>
  </p:cSld>
  <p:clrMapOvr>
    <a:masterClrMapping/>
  </p:clrMapOvr>
  <mc:AlternateContent xmlns:mc="http://schemas.openxmlformats.org/markup-compatibility/2006" xmlns:p14="http://schemas.microsoft.com/office/powerpoint/2010/main">
    <mc:Choice Requires="p14">
      <p:transition spd="slow" p14:dur="2000" advTm="174"/>
    </mc:Choice>
    <mc:Fallback xmlns="">
      <p:transition xmlns:p14="http://schemas.microsoft.com/office/powerpoint/2010/main" spd="slow" advTm="174"/>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778000"/>
            <a:ext cx="8520134" cy="4931833"/>
          </a:xfrm>
        </p:spPr>
        <p:txBody>
          <a:bodyPr>
            <a:normAutofit/>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r>
              <a:rPr kumimoji="1" lang="en-US" altLang="zh-CN" dirty="0" smtClean="0"/>
              <a:t>.</a:t>
            </a:r>
          </a:p>
          <a:p>
            <a:pPr lvl="1"/>
            <a:r>
              <a:rPr kumimoji="1" lang="en-US" altLang="zh-CN" dirty="0" smtClean="0"/>
              <a:t>CSP Background</a:t>
            </a:r>
          </a:p>
          <a:p>
            <a:pPr lvl="1"/>
            <a:r>
              <a:rPr kumimoji="1" lang="en-US" altLang="zh-CN" b="1" u="sng" dirty="0" smtClean="0"/>
              <a:t>Architecture</a:t>
            </a:r>
          </a:p>
          <a:p>
            <a:pPr lvl="1"/>
            <a:r>
              <a:rPr kumimoji="1" lang="en-US" altLang="zh-CN" dirty="0" smtClean="0"/>
              <a:t>Design</a:t>
            </a:r>
          </a:p>
          <a:p>
            <a:pPr lvl="1"/>
            <a:r>
              <a:rPr kumimoji="1" lang="en-US" altLang="zh-CN" dirty="0" smtClean="0"/>
              <a:t>Evaluation</a:t>
            </a:r>
          </a:p>
          <a:p>
            <a:pPr lvl="1"/>
            <a:r>
              <a:rPr kumimoji="1" lang="en-US" altLang="zh-CN" dirty="0" smtClean="0"/>
              <a:t>Conclusion</a:t>
            </a:r>
            <a:endParaRPr kumimoji="1" lang="en-US" altLang="zh-CN" dirty="0" smtClean="0"/>
          </a:p>
          <a:p>
            <a:r>
              <a:rPr kumimoji="1" lang="en-US" altLang="zh-CN" dirty="0" smtClean="0"/>
              <a:t>Project</a:t>
            </a:r>
            <a:r>
              <a:rPr kumimoji="1" lang="en-US" altLang="zh-CN" dirty="0"/>
              <a:t>: </a:t>
            </a:r>
            <a:r>
              <a:rPr kumimoji="1" lang="en-US" altLang="zh-CN" b="1" i="1" dirty="0"/>
              <a:t>TrackingFree</a:t>
            </a:r>
            <a:r>
              <a:rPr kumimoji="1" lang="en-US" altLang="zh-CN" dirty="0"/>
              <a:t>: anti-tracking browser.</a:t>
            </a:r>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372717974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Contributions</a:t>
            </a:r>
            <a:endParaRPr kumimoji="1" lang="zh-CN" altLang="en-US" dirty="0"/>
          </a:p>
        </p:txBody>
      </p:sp>
      <p:sp>
        <p:nvSpPr>
          <p:cNvPr id="3" name="内容占位符 2"/>
          <p:cNvSpPr>
            <a:spLocks noGrp="1"/>
          </p:cNvSpPr>
          <p:nvPr>
            <p:ph idx="1"/>
          </p:nvPr>
        </p:nvSpPr>
        <p:spPr>
          <a:xfrm>
            <a:off x="284161" y="1765920"/>
            <a:ext cx="8859839" cy="4215562"/>
          </a:xfrm>
          <a:ln>
            <a:noFill/>
          </a:ln>
        </p:spPr>
        <p:style>
          <a:lnRef idx="2">
            <a:schemeClr val="dk1"/>
          </a:lnRef>
          <a:fillRef idx="1">
            <a:schemeClr val="lt1"/>
          </a:fillRef>
          <a:effectRef idx="0">
            <a:schemeClr val="dk1"/>
          </a:effectRef>
          <a:fontRef idx="minor">
            <a:schemeClr val="dk1"/>
          </a:fontRef>
        </p:style>
        <p:txBody>
          <a:bodyPr>
            <a:noAutofit/>
          </a:bodyPr>
          <a:lstStyle/>
          <a:p>
            <a:r>
              <a:rPr kumimoji="1" lang="en-US" altLang="zh-CN" sz="2800" dirty="0"/>
              <a:t>Black-box approach.</a:t>
            </a:r>
          </a:p>
          <a:p>
            <a:pPr lvl="1"/>
            <a:r>
              <a:rPr kumimoji="1" lang="en-US" altLang="zh-CN" sz="2600" dirty="0"/>
              <a:t>No server modification.</a:t>
            </a:r>
          </a:p>
          <a:p>
            <a:pPr lvl="1"/>
            <a:r>
              <a:rPr kumimoji="1" lang="en-US" altLang="zh-CN" sz="2600" dirty="0"/>
              <a:t>Support any server-side language.</a:t>
            </a:r>
          </a:p>
          <a:p>
            <a:r>
              <a:rPr kumimoji="1" lang="en-US" altLang="zh-CN" sz="2800" dirty="0"/>
              <a:t>Allow </a:t>
            </a:r>
            <a:r>
              <a:rPr kumimoji="1" lang="en-US" altLang="zh-CN" sz="2800" b="1" dirty="0"/>
              <a:t>unseen</a:t>
            </a:r>
            <a:r>
              <a:rPr kumimoji="1" lang="en-US" altLang="zh-CN" sz="2800" dirty="0"/>
              <a:t>, </a:t>
            </a:r>
            <a:r>
              <a:rPr kumimoji="1" lang="en-US" altLang="zh-CN" sz="2800" b="1" dirty="0"/>
              <a:t>benign</a:t>
            </a:r>
            <a:r>
              <a:rPr kumimoji="1" lang="en-US" altLang="zh-CN" sz="2800" dirty="0"/>
              <a:t> scripts.</a:t>
            </a:r>
          </a:p>
          <a:p>
            <a:r>
              <a:rPr kumimoji="1" lang="en-US" altLang="zh-CN" sz="2800" dirty="0"/>
              <a:t>Use CSP securely.</a:t>
            </a:r>
          </a:p>
          <a:p>
            <a:pPr lvl="1"/>
            <a:r>
              <a:rPr kumimoji="1" lang="en-US" altLang="zh-CN" sz="2600" dirty="0"/>
              <a:t>Not specifying “unsafe-inline” or “unsafe-eval”.</a:t>
            </a:r>
          </a:p>
          <a:p>
            <a:r>
              <a:rPr kumimoji="1" lang="en-US" altLang="zh-CN" sz="2800" dirty="0"/>
              <a:t>Securely transform all types of JS to be CSP compatible.</a:t>
            </a:r>
          </a:p>
          <a:p>
            <a:pPr lvl="1"/>
            <a:r>
              <a:rPr kumimoji="1" lang="en-US" altLang="zh-CN" sz="2600" dirty="0"/>
              <a:t>None of existing works can achieve that.</a:t>
            </a:r>
          </a:p>
        </p:txBody>
      </p:sp>
      <p:sp>
        <p:nvSpPr>
          <p:cNvPr id="17" name="矩形 16"/>
          <p:cNvSpPr/>
          <p:nvPr/>
        </p:nvSpPr>
        <p:spPr>
          <a:xfrm>
            <a:off x="11302763" y="2926198"/>
            <a:ext cx="4572000" cy="492443"/>
          </a:xfrm>
          <a:prstGeom prst="rect">
            <a:avLst/>
          </a:prstGeom>
        </p:spPr>
        <p:txBody>
          <a:bodyPr>
            <a:spAutoFit/>
          </a:bodyPr>
          <a:lstStyle/>
          <a:p>
            <a:pPr lvl="1"/>
            <a:endParaRPr kumimoji="1" lang="en-US" altLang="zh-CN" sz="2600" dirty="0"/>
          </a:p>
        </p:txBody>
      </p:sp>
      <p:sp>
        <p:nvSpPr>
          <p:cNvPr id="5" name="幻灯片编号占位符 4"/>
          <p:cNvSpPr>
            <a:spLocks noGrp="1"/>
          </p:cNvSpPr>
          <p:nvPr>
            <p:ph type="sldNum" sz="quarter" idx="12"/>
          </p:nvPr>
        </p:nvSpPr>
        <p:spPr/>
        <p:txBody>
          <a:bodyPr/>
          <a:lstStyle/>
          <a:p>
            <a:fld id="{36CE28E1-84E0-8148-A0A3-AC0385F819F2}" type="slidenum">
              <a:rPr kumimoji="1" lang="zh-CN" altLang="en-US" smtClean="0"/>
              <a:t>13</a:t>
            </a:fld>
            <a:endParaRPr kumimoji="1" lang="zh-CN" altLang="en-US"/>
          </a:p>
        </p:txBody>
      </p:sp>
    </p:spTree>
    <p:custDataLst>
      <p:tags r:id="rId1"/>
    </p:custDataLst>
    <p:extLst>
      <p:ext uri="{BB962C8B-B14F-4D97-AF65-F5344CB8AC3E}">
        <p14:creationId xmlns:p14="http://schemas.microsoft.com/office/powerpoint/2010/main" val="1892786625"/>
      </p:ext>
    </p:extLst>
  </p:cSld>
  <p:clrMapOvr>
    <a:masterClrMapping/>
  </p:clrMapOvr>
  <mc:AlternateContent xmlns:mc="http://schemas.openxmlformats.org/markup-compatibility/2006" xmlns:p14="http://schemas.microsoft.com/office/powerpoint/2010/main">
    <mc:Choice Requires="p14">
      <p:transition spd="slow" p14:dur="2000" advTm="1911"/>
    </mc:Choice>
    <mc:Fallback xmlns="">
      <p:transition xmlns:p14="http://schemas.microsoft.com/office/powerpoint/2010/main" spd="slow" advTm="191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6" end="6"/>
                                            </p:txEl>
                                          </p:spTgt>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67142"/>
            <a:ext cx="9002882" cy="1781757"/>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endParaRPr kumimoji="1" lang="zh-CN" altLang="en-US" dirty="0"/>
          </a:p>
        </p:txBody>
      </p:sp>
      <p:pic>
        <p:nvPicPr>
          <p:cNvPr id="5" name="图片 4"/>
          <p:cNvPicPr>
            <a:picLocks noChangeAspect="1"/>
          </p:cNvPicPr>
          <p:nvPr/>
        </p:nvPicPr>
        <p:blipFill>
          <a:blip r:embed="rId4"/>
          <a:stretch>
            <a:fillRect/>
          </a:stretch>
        </p:blipFill>
        <p:spPr>
          <a:xfrm>
            <a:off x="136864" y="167143"/>
            <a:ext cx="5146332" cy="3202318"/>
          </a:xfrm>
          <a:prstGeom prst="rect">
            <a:avLst/>
          </a:prstGeom>
        </p:spPr>
      </p:pic>
      <p:pic>
        <p:nvPicPr>
          <p:cNvPr id="8" name="图片 7"/>
          <p:cNvPicPr>
            <a:picLocks noChangeAspect="1"/>
          </p:cNvPicPr>
          <p:nvPr/>
        </p:nvPicPr>
        <p:blipFill>
          <a:blip r:embed="rId5"/>
          <a:stretch>
            <a:fillRect/>
          </a:stretch>
        </p:blipFill>
        <p:spPr>
          <a:xfrm>
            <a:off x="3507276" y="3616437"/>
            <a:ext cx="5495606" cy="2986663"/>
          </a:xfrm>
          <a:prstGeom prst="rect">
            <a:avLst/>
          </a:prstGeom>
        </p:spPr>
      </p:pic>
      <p:sp>
        <p:nvSpPr>
          <p:cNvPr id="3" name="文本框 2"/>
          <p:cNvSpPr txBox="1"/>
          <p:nvPr/>
        </p:nvSpPr>
        <p:spPr>
          <a:xfrm>
            <a:off x="5780002" y="56713"/>
            <a:ext cx="2319364" cy="1077218"/>
          </a:xfrm>
          <a:prstGeom prst="rect">
            <a:avLst/>
          </a:prstGeom>
          <a:noFill/>
        </p:spPr>
        <p:txBody>
          <a:bodyPr wrap="square" rtlCol="0">
            <a:spAutoFit/>
          </a:bodyPr>
          <a:lstStyle/>
          <a:p>
            <a:pPr algn="ctr"/>
            <a:r>
              <a:rPr kumimoji="1" lang="en-US" altLang="zh-CN" sz="3200" b="1" dirty="0"/>
              <a:t>CSPAutoGen Core Idea</a:t>
            </a:r>
            <a:endParaRPr kumimoji="1" lang="zh-CN" altLang="en-US" sz="3200" b="1" dirty="0"/>
          </a:p>
        </p:txBody>
      </p:sp>
      <p:grpSp>
        <p:nvGrpSpPr>
          <p:cNvPr id="17" name="组 16"/>
          <p:cNvGrpSpPr/>
          <p:nvPr/>
        </p:nvGrpSpPr>
        <p:grpSpPr>
          <a:xfrm>
            <a:off x="136864" y="1572152"/>
            <a:ext cx="8730987" cy="4016750"/>
            <a:chOff x="136864" y="1572152"/>
            <a:chExt cx="8730987" cy="4016750"/>
          </a:xfrm>
        </p:grpSpPr>
        <p:sp>
          <p:nvSpPr>
            <p:cNvPr id="10" name="文本框 9"/>
            <p:cNvSpPr txBox="1"/>
            <p:nvPr/>
          </p:nvSpPr>
          <p:spPr>
            <a:xfrm>
              <a:off x="136864" y="4471371"/>
              <a:ext cx="3316271" cy="107721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kumimoji="1" lang="en-US" altLang="zh-CN" sz="3200" b="1" dirty="0"/>
                <a:t>Data in the codes are different.</a:t>
              </a:r>
              <a:endParaRPr kumimoji="1" lang="zh-CN" altLang="en-US" sz="3200" b="1" dirty="0"/>
            </a:p>
          </p:txBody>
        </p:sp>
        <p:sp>
          <p:nvSpPr>
            <p:cNvPr id="4" name="框架 3"/>
            <p:cNvSpPr/>
            <p:nvPr/>
          </p:nvSpPr>
          <p:spPr>
            <a:xfrm>
              <a:off x="3930734" y="4706327"/>
              <a:ext cx="4937117" cy="82125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sp>
          <p:nvSpPr>
            <p:cNvPr id="11" name="框架 10"/>
            <p:cNvSpPr/>
            <p:nvPr/>
          </p:nvSpPr>
          <p:spPr>
            <a:xfrm>
              <a:off x="382995" y="1572152"/>
              <a:ext cx="4333888" cy="746104"/>
            </a:xfrm>
            <a:prstGeom prst="frame">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solidFill>
                  <a:schemeClr val="tx1"/>
                </a:solidFill>
              </a:endParaRPr>
            </a:p>
          </p:txBody>
        </p:sp>
        <p:cxnSp>
          <p:nvCxnSpPr>
            <p:cNvPr id="12" name="直线箭头连接符 11"/>
            <p:cNvCxnSpPr>
              <a:stCxn id="10" idx="0"/>
            </p:cNvCxnSpPr>
            <p:nvPr/>
          </p:nvCxnSpPr>
          <p:spPr>
            <a:xfrm flipV="1">
              <a:off x="1795000" y="2319108"/>
              <a:ext cx="220762" cy="2152263"/>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cxnSp>
          <p:nvCxnSpPr>
            <p:cNvPr id="13" name="直线箭头连接符 12"/>
            <p:cNvCxnSpPr>
              <a:endCxn id="4" idx="1"/>
            </p:cNvCxnSpPr>
            <p:nvPr/>
          </p:nvCxnSpPr>
          <p:spPr>
            <a:xfrm flipV="1">
              <a:off x="2015762" y="5116954"/>
              <a:ext cx="1914972" cy="471948"/>
            </a:xfrm>
            <a:prstGeom prst="straightConnector1">
              <a:avLst/>
            </a:prstGeom>
            <a:ln w="76200" cmpd="sng">
              <a:tailEnd type="arrow"/>
            </a:ln>
          </p:spPr>
          <p:style>
            <a:lnRef idx="2">
              <a:schemeClr val="accent1"/>
            </a:lnRef>
            <a:fillRef idx="0">
              <a:schemeClr val="accent1"/>
            </a:fillRef>
            <a:effectRef idx="1">
              <a:schemeClr val="accent1"/>
            </a:effectRef>
            <a:fontRef idx="minor">
              <a:schemeClr val="tx1"/>
            </a:fontRef>
          </p:style>
        </p:cxnSp>
      </p:grpSp>
      <p:grpSp>
        <p:nvGrpSpPr>
          <p:cNvPr id="36" name="组 35"/>
          <p:cNvGrpSpPr/>
          <p:nvPr/>
        </p:nvGrpSpPr>
        <p:grpSpPr>
          <a:xfrm>
            <a:off x="10377" y="55256"/>
            <a:ext cx="8857475" cy="6486666"/>
            <a:chOff x="10377" y="55256"/>
            <a:chExt cx="8857475" cy="6486666"/>
          </a:xfrm>
        </p:grpSpPr>
        <p:sp>
          <p:nvSpPr>
            <p:cNvPr id="21" name="圆角矩形 20"/>
            <p:cNvSpPr/>
            <p:nvPr/>
          </p:nvSpPr>
          <p:spPr>
            <a:xfrm>
              <a:off x="10377" y="2257787"/>
              <a:ext cx="5029028" cy="1111674"/>
            </a:xfrm>
            <a:prstGeom prst="roundRect">
              <a:avLst/>
            </a:prstGeom>
            <a:noFill/>
            <a:ln w="57150" cmpd="sng">
              <a:solidFill>
                <a:srgbClr val="3E68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grpSp>
          <p:nvGrpSpPr>
            <p:cNvPr id="34" name="组 33"/>
            <p:cNvGrpSpPr/>
            <p:nvPr/>
          </p:nvGrpSpPr>
          <p:grpSpPr>
            <a:xfrm>
              <a:off x="10377" y="55256"/>
              <a:ext cx="8857475" cy="6486666"/>
              <a:chOff x="10377" y="55256"/>
              <a:chExt cx="8857475" cy="6486666"/>
            </a:xfrm>
          </p:grpSpPr>
          <p:sp>
            <p:nvSpPr>
              <p:cNvPr id="9" name="文本框 8"/>
              <p:cNvSpPr txBox="1"/>
              <p:nvPr/>
            </p:nvSpPr>
            <p:spPr>
              <a:xfrm>
                <a:off x="5353756" y="1241890"/>
                <a:ext cx="3514096" cy="1077218"/>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wrap="square" rtlCol="0">
                <a:spAutoFit/>
              </a:bodyPr>
              <a:lstStyle/>
              <a:p>
                <a:r>
                  <a:rPr kumimoji="1" lang="en-US" altLang="zh-CN" sz="3200" b="1" dirty="0"/>
                  <a:t>Code structures and logic are same.</a:t>
                </a:r>
                <a:endParaRPr kumimoji="1" lang="zh-CN" altLang="en-US" sz="3200" b="1" dirty="0"/>
              </a:p>
            </p:txBody>
          </p:sp>
          <p:sp>
            <p:nvSpPr>
              <p:cNvPr id="18" name="任意形状 17"/>
              <p:cNvSpPr/>
              <p:nvPr/>
            </p:nvSpPr>
            <p:spPr>
              <a:xfrm>
                <a:off x="10377" y="55256"/>
                <a:ext cx="3022786" cy="1177064"/>
              </a:xfrm>
              <a:custGeom>
                <a:avLst/>
                <a:gdLst>
                  <a:gd name="connsiteX0" fmla="*/ 1279711 w 3022786"/>
                  <a:gd name="connsiteY0" fmla="*/ 1113779 h 1177064"/>
                  <a:gd name="connsiteX1" fmla="*/ 1279711 w 3022786"/>
                  <a:gd name="connsiteY1" fmla="*/ 730819 h 1177064"/>
                  <a:gd name="connsiteX2" fmla="*/ 2489168 w 3022786"/>
                  <a:gd name="connsiteY2" fmla="*/ 609884 h 1177064"/>
                  <a:gd name="connsiteX3" fmla="*/ 2892320 w 3022786"/>
                  <a:gd name="connsiteY3" fmla="*/ 569573 h 1177064"/>
                  <a:gd name="connsiteX4" fmla="*/ 2771374 w 3022786"/>
                  <a:gd name="connsiteY4" fmla="*/ 105990 h 1177064"/>
                  <a:gd name="connsiteX5" fmla="*/ 191199 w 3022786"/>
                  <a:gd name="connsiteY5" fmla="*/ 85834 h 1177064"/>
                  <a:gd name="connsiteX6" fmla="*/ 312145 w 3022786"/>
                  <a:gd name="connsiteY6" fmla="*/ 1073467 h 1177064"/>
                  <a:gd name="connsiteX7" fmla="*/ 1279711 w 3022786"/>
                  <a:gd name="connsiteY7" fmla="*/ 1113779 h 117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786" h="1177064">
                    <a:moveTo>
                      <a:pt x="1279711" y="1113779"/>
                    </a:moveTo>
                    <a:cubicBezTo>
                      <a:pt x="1440972" y="1056671"/>
                      <a:pt x="1078135" y="814801"/>
                      <a:pt x="1279711" y="730819"/>
                    </a:cubicBezTo>
                    <a:cubicBezTo>
                      <a:pt x="1481287" y="646836"/>
                      <a:pt x="2489168" y="609884"/>
                      <a:pt x="2489168" y="609884"/>
                    </a:cubicBezTo>
                    <a:cubicBezTo>
                      <a:pt x="2757936" y="583010"/>
                      <a:pt x="2845286" y="653555"/>
                      <a:pt x="2892320" y="569573"/>
                    </a:cubicBezTo>
                    <a:cubicBezTo>
                      <a:pt x="2939354" y="485591"/>
                      <a:pt x="3221561" y="186613"/>
                      <a:pt x="2771374" y="105990"/>
                    </a:cubicBezTo>
                    <a:cubicBezTo>
                      <a:pt x="2321187" y="25367"/>
                      <a:pt x="601070" y="-75412"/>
                      <a:pt x="191199" y="85834"/>
                    </a:cubicBezTo>
                    <a:cubicBezTo>
                      <a:pt x="-218672" y="247080"/>
                      <a:pt x="130726" y="908861"/>
                      <a:pt x="312145" y="1073467"/>
                    </a:cubicBezTo>
                    <a:cubicBezTo>
                      <a:pt x="493564" y="1238073"/>
                      <a:pt x="1118450" y="1170887"/>
                      <a:pt x="1279711" y="1113779"/>
                    </a:cubicBezTo>
                    <a:close/>
                  </a:path>
                </a:pathLst>
              </a:custGeom>
              <a:noFill/>
              <a:ln w="571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0" name="任意形状 19"/>
              <p:cNvSpPr/>
              <p:nvPr/>
            </p:nvSpPr>
            <p:spPr>
              <a:xfrm>
                <a:off x="3453135" y="3488950"/>
                <a:ext cx="3022786" cy="1177064"/>
              </a:xfrm>
              <a:custGeom>
                <a:avLst/>
                <a:gdLst>
                  <a:gd name="connsiteX0" fmla="*/ 1279711 w 3022786"/>
                  <a:gd name="connsiteY0" fmla="*/ 1113779 h 1177064"/>
                  <a:gd name="connsiteX1" fmla="*/ 1279711 w 3022786"/>
                  <a:gd name="connsiteY1" fmla="*/ 730819 h 1177064"/>
                  <a:gd name="connsiteX2" fmla="*/ 2489168 w 3022786"/>
                  <a:gd name="connsiteY2" fmla="*/ 609884 h 1177064"/>
                  <a:gd name="connsiteX3" fmla="*/ 2892320 w 3022786"/>
                  <a:gd name="connsiteY3" fmla="*/ 569573 h 1177064"/>
                  <a:gd name="connsiteX4" fmla="*/ 2771374 w 3022786"/>
                  <a:gd name="connsiteY4" fmla="*/ 105990 h 1177064"/>
                  <a:gd name="connsiteX5" fmla="*/ 191199 w 3022786"/>
                  <a:gd name="connsiteY5" fmla="*/ 85834 h 1177064"/>
                  <a:gd name="connsiteX6" fmla="*/ 312145 w 3022786"/>
                  <a:gd name="connsiteY6" fmla="*/ 1073467 h 1177064"/>
                  <a:gd name="connsiteX7" fmla="*/ 1279711 w 3022786"/>
                  <a:gd name="connsiteY7" fmla="*/ 1113779 h 11770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022786" h="1177064">
                    <a:moveTo>
                      <a:pt x="1279711" y="1113779"/>
                    </a:moveTo>
                    <a:cubicBezTo>
                      <a:pt x="1440972" y="1056671"/>
                      <a:pt x="1078135" y="814801"/>
                      <a:pt x="1279711" y="730819"/>
                    </a:cubicBezTo>
                    <a:cubicBezTo>
                      <a:pt x="1481287" y="646836"/>
                      <a:pt x="2489168" y="609884"/>
                      <a:pt x="2489168" y="609884"/>
                    </a:cubicBezTo>
                    <a:cubicBezTo>
                      <a:pt x="2757936" y="583010"/>
                      <a:pt x="2845286" y="653555"/>
                      <a:pt x="2892320" y="569573"/>
                    </a:cubicBezTo>
                    <a:cubicBezTo>
                      <a:pt x="2939354" y="485591"/>
                      <a:pt x="3221561" y="186613"/>
                      <a:pt x="2771374" y="105990"/>
                    </a:cubicBezTo>
                    <a:cubicBezTo>
                      <a:pt x="2321187" y="25367"/>
                      <a:pt x="601070" y="-75412"/>
                      <a:pt x="191199" y="85834"/>
                    </a:cubicBezTo>
                    <a:cubicBezTo>
                      <a:pt x="-218672" y="247080"/>
                      <a:pt x="130726" y="908861"/>
                      <a:pt x="312145" y="1073467"/>
                    </a:cubicBezTo>
                    <a:cubicBezTo>
                      <a:pt x="493564" y="1238073"/>
                      <a:pt x="1118450" y="1170887"/>
                      <a:pt x="1279711" y="1113779"/>
                    </a:cubicBezTo>
                    <a:close/>
                  </a:path>
                </a:pathLst>
              </a:custGeom>
              <a:noFill/>
              <a:ln w="57150" cmpd="sng">
                <a:solidFill>
                  <a:schemeClr val="accent5">
                    <a:lumMod val="75000"/>
                  </a:schemeClr>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22" name="圆角矩形 21"/>
              <p:cNvSpPr/>
              <p:nvPr/>
            </p:nvSpPr>
            <p:spPr>
              <a:xfrm>
                <a:off x="3738036" y="5430248"/>
                <a:ext cx="5029028" cy="1111674"/>
              </a:xfrm>
              <a:prstGeom prst="roundRect">
                <a:avLst/>
              </a:prstGeom>
              <a:noFill/>
              <a:ln w="57150" cmpd="sng">
                <a:solidFill>
                  <a:srgbClr val="3E6802"/>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cxnSp>
            <p:nvCxnSpPr>
              <p:cNvPr id="23" name="直线箭头连接符 22"/>
              <p:cNvCxnSpPr/>
              <p:nvPr/>
            </p:nvCxnSpPr>
            <p:spPr>
              <a:xfrm flipH="1" flipV="1">
                <a:off x="3033163" y="319246"/>
                <a:ext cx="4062319" cy="814685"/>
              </a:xfrm>
              <a:prstGeom prst="straightConnector1">
                <a:avLst/>
              </a:prstGeom>
              <a:ln w="76200" cmpd="sng">
                <a:solidFill>
                  <a:srgbClr val="3E6802"/>
                </a:solidFill>
                <a:tailEnd type="arrow"/>
              </a:ln>
            </p:spPr>
            <p:style>
              <a:lnRef idx="2">
                <a:schemeClr val="accent1"/>
              </a:lnRef>
              <a:fillRef idx="0">
                <a:schemeClr val="accent1"/>
              </a:fillRef>
              <a:effectRef idx="1">
                <a:schemeClr val="accent1"/>
              </a:effectRef>
              <a:fontRef idx="minor">
                <a:schemeClr val="tx1"/>
              </a:fontRef>
            </p:style>
          </p:cxnSp>
          <p:cxnSp>
            <p:nvCxnSpPr>
              <p:cNvPr id="25" name="直线箭头连接符 24"/>
              <p:cNvCxnSpPr>
                <a:stCxn id="9" idx="1"/>
              </p:cNvCxnSpPr>
              <p:nvPr/>
            </p:nvCxnSpPr>
            <p:spPr>
              <a:xfrm flipH="1">
                <a:off x="2701121" y="1780499"/>
                <a:ext cx="2652635" cy="477288"/>
              </a:xfrm>
              <a:prstGeom prst="straightConnector1">
                <a:avLst/>
              </a:prstGeom>
              <a:ln w="76200" cmpd="sng">
                <a:solidFill>
                  <a:srgbClr val="3E6802"/>
                </a:solidFill>
                <a:tailEnd type="arrow"/>
              </a:ln>
            </p:spPr>
            <p:style>
              <a:lnRef idx="2">
                <a:schemeClr val="accent1"/>
              </a:lnRef>
              <a:fillRef idx="0">
                <a:schemeClr val="accent1"/>
              </a:fillRef>
              <a:effectRef idx="1">
                <a:schemeClr val="accent1"/>
              </a:effectRef>
              <a:fontRef idx="minor">
                <a:schemeClr val="tx1"/>
              </a:fontRef>
            </p:style>
          </p:cxnSp>
          <p:cxnSp>
            <p:nvCxnSpPr>
              <p:cNvPr id="29" name="直线箭头连接符 28"/>
              <p:cNvCxnSpPr/>
              <p:nvPr/>
            </p:nvCxnSpPr>
            <p:spPr>
              <a:xfrm flipH="1">
                <a:off x="5780003" y="2319108"/>
                <a:ext cx="695918" cy="1169842"/>
              </a:xfrm>
              <a:prstGeom prst="straightConnector1">
                <a:avLst/>
              </a:prstGeom>
              <a:ln w="76200" cmpd="sng">
                <a:solidFill>
                  <a:srgbClr val="3E6802"/>
                </a:solidFill>
                <a:tailEnd type="arrow"/>
              </a:ln>
            </p:spPr>
            <p:style>
              <a:lnRef idx="2">
                <a:schemeClr val="accent1"/>
              </a:lnRef>
              <a:fillRef idx="0">
                <a:schemeClr val="accent1"/>
              </a:fillRef>
              <a:effectRef idx="1">
                <a:schemeClr val="accent1"/>
              </a:effectRef>
              <a:fontRef idx="minor">
                <a:schemeClr val="tx1"/>
              </a:fontRef>
            </p:style>
          </p:cxnSp>
          <p:cxnSp>
            <p:nvCxnSpPr>
              <p:cNvPr id="32" name="直线箭头连接符 31"/>
              <p:cNvCxnSpPr/>
              <p:nvPr/>
            </p:nvCxnSpPr>
            <p:spPr>
              <a:xfrm flipH="1">
                <a:off x="7538950" y="2446595"/>
                <a:ext cx="358563" cy="3101994"/>
              </a:xfrm>
              <a:prstGeom prst="straightConnector1">
                <a:avLst/>
              </a:prstGeom>
              <a:ln w="76200" cmpd="sng">
                <a:solidFill>
                  <a:srgbClr val="3E6802"/>
                </a:solidFill>
                <a:tailEnd type="arrow"/>
              </a:ln>
            </p:spPr>
            <p:style>
              <a:lnRef idx="2">
                <a:schemeClr val="accent1"/>
              </a:lnRef>
              <a:fillRef idx="0">
                <a:schemeClr val="accent1"/>
              </a:fillRef>
              <a:effectRef idx="1">
                <a:schemeClr val="accent1"/>
              </a:effectRef>
              <a:fontRef idx="minor">
                <a:schemeClr val="tx1"/>
              </a:fontRef>
            </p:style>
          </p:cxnSp>
        </p:grpSp>
      </p:grpSp>
      <p:sp>
        <p:nvSpPr>
          <p:cNvPr id="2" name="云形 1"/>
          <p:cNvSpPr/>
          <p:nvPr/>
        </p:nvSpPr>
        <p:spPr>
          <a:xfrm>
            <a:off x="804805" y="2568078"/>
            <a:ext cx="7510322" cy="2871111"/>
          </a:xfrm>
          <a:prstGeom prst="cloud">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kumimoji="1" lang="en-US" altLang="zh-CN" sz="3000" dirty="0"/>
              <a:t>Core Idea:  build a template that infers scripts’ exact structures and types of contained data.</a:t>
            </a:r>
            <a:endParaRPr kumimoji="1" lang="zh-CN" altLang="en-US" sz="3000" dirty="0"/>
          </a:p>
        </p:txBody>
      </p:sp>
      <p:sp>
        <p:nvSpPr>
          <p:cNvPr id="37" name="幻灯片编号占位符 36"/>
          <p:cNvSpPr>
            <a:spLocks noGrp="1"/>
          </p:cNvSpPr>
          <p:nvPr>
            <p:ph type="sldNum" sz="quarter" idx="12"/>
          </p:nvPr>
        </p:nvSpPr>
        <p:spPr/>
        <p:txBody>
          <a:bodyPr/>
          <a:lstStyle/>
          <a:p>
            <a:fld id="{36CE28E1-84E0-8148-A0A3-AC0385F819F2}" type="slidenum">
              <a:rPr kumimoji="1" lang="zh-CN" altLang="en-US" smtClean="0"/>
              <a:t>14</a:t>
            </a:fld>
            <a:endParaRPr kumimoji="1" lang="zh-CN" altLang="en-US"/>
          </a:p>
        </p:txBody>
      </p:sp>
    </p:spTree>
    <p:custDataLst>
      <p:tags r:id="rId1"/>
    </p:custDataLst>
    <p:extLst>
      <p:ext uri="{BB962C8B-B14F-4D97-AF65-F5344CB8AC3E}">
        <p14:creationId xmlns:p14="http://schemas.microsoft.com/office/powerpoint/2010/main" val="4151962576"/>
      </p:ext>
    </p:extLst>
  </p:cSld>
  <p:clrMapOvr>
    <a:masterClrMapping/>
  </p:clrMapOvr>
  <mc:AlternateContent xmlns:mc="http://schemas.openxmlformats.org/markup-compatibility/2006" xmlns:p14="http://schemas.microsoft.com/office/powerpoint/2010/main">
    <mc:Choice Requires="p14">
      <p:transition spd="slow" p14:dur="2000" advTm="1603"/>
    </mc:Choice>
    <mc:Fallback xmlns="">
      <p:transition xmlns:p14="http://schemas.microsoft.com/office/powerpoint/2010/main" spd="slow" advTm="1603"/>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CSPAutoGen Architecture </a:t>
            </a:r>
            <a:endParaRPr kumimoji="1" lang="zh-CN" altLang="en-US" dirty="0"/>
          </a:p>
        </p:txBody>
      </p:sp>
      <p:pic>
        <p:nvPicPr>
          <p:cNvPr id="4" name="图片 3" descr="sprite-waf-for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2703" y="3167914"/>
            <a:ext cx="1601467" cy="1334556"/>
          </a:xfrm>
          <a:prstGeom prst="rect">
            <a:avLst/>
          </a:prstGeom>
        </p:spPr>
      </p:pic>
      <p:sp>
        <p:nvSpPr>
          <p:cNvPr id="5" name="文本框 4"/>
          <p:cNvSpPr txBox="1"/>
          <p:nvPr/>
        </p:nvSpPr>
        <p:spPr>
          <a:xfrm>
            <a:off x="2550568" y="1853182"/>
            <a:ext cx="5813602" cy="1015663"/>
          </a:xfrm>
          <a:prstGeom prst="rect">
            <a:avLst/>
          </a:prstGeom>
          <a:noFill/>
        </p:spPr>
        <p:txBody>
          <a:bodyPr wrap="square" rtlCol="0">
            <a:spAutoFit/>
          </a:bodyPr>
          <a:lstStyle/>
          <a:p>
            <a:pPr marL="514350" indent="-514350">
              <a:buAutoNum type="arabicPeriod"/>
            </a:pPr>
            <a:r>
              <a:rPr kumimoji="1" lang="en-US" altLang="zh-CN" sz="3000" dirty="0">
                <a:latin typeface="Apple Symbols"/>
                <a:cs typeface="Apple Symbols"/>
              </a:rPr>
              <a:t>Training templates. </a:t>
            </a:r>
          </a:p>
          <a:p>
            <a:pPr marL="514350" indent="-514350">
              <a:buAutoNum type="arabicPeriod"/>
            </a:pPr>
            <a:r>
              <a:rPr kumimoji="1" lang="en-US" altLang="zh-CN" sz="3000" dirty="0">
                <a:latin typeface="Apple Symbols"/>
                <a:cs typeface="Apple Symbols"/>
              </a:rPr>
              <a:t>Offline.</a:t>
            </a:r>
            <a:endParaRPr kumimoji="1" lang="zh-CN" altLang="en-US" sz="3000" dirty="0">
              <a:latin typeface="Apple Symbols"/>
              <a:cs typeface="Apple Symbols"/>
            </a:endParaRPr>
          </a:p>
        </p:txBody>
      </p:sp>
      <p:sp>
        <p:nvSpPr>
          <p:cNvPr id="31" name="文本框 30"/>
          <p:cNvSpPr txBox="1"/>
          <p:nvPr/>
        </p:nvSpPr>
        <p:spPr>
          <a:xfrm>
            <a:off x="619708" y="1930544"/>
            <a:ext cx="1730526" cy="1015663"/>
          </a:xfrm>
          <a:prstGeom prst="rect">
            <a:avLst/>
          </a:prstGeom>
          <a:noFill/>
        </p:spPr>
        <p:txBody>
          <a:bodyPr wrap="square" rtlCol="0">
            <a:spAutoFit/>
          </a:bodyPr>
          <a:lstStyle/>
          <a:p>
            <a:pPr algn="ctr"/>
            <a:r>
              <a:rPr kumimoji="1" lang="en-US" altLang="zh-CN" sz="3000" dirty="0"/>
              <a:t>Training</a:t>
            </a:r>
          </a:p>
          <a:p>
            <a:pPr algn="ctr"/>
            <a:r>
              <a:rPr kumimoji="1" lang="en-US" altLang="zh-CN" sz="3000" dirty="0"/>
              <a:t>Phase:</a:t>
            </a:r>
            <a:endParaRPr kumimoji="1" lang="zh-CN" altLang="en-US" sz="3000" dirty="0"/>
          </a:p>
        </p:txBody>
      </p:sp>
      <p:sp>
        <p:nvSpPr>
          <p:cNvPr id="32" name="文本框 31"/>
          <p:cNvSpPr txBox="1"/>
          <p:nvPr/>
        </p:nvSpPr>
        <p:spPr>
          <a:xfrm>
            <a:off x="619708" y="3301134"/>
            <a:ext cx="1730526" cy="1015663"/>
          </a:xfrm>
          <a:prstGeom prst="rect">
            <a:avLst/>
          </a:prstGeom>
          <a:noFill/>
        </p:spPr>
        <p:txBody>
          <a:bodyPr wrap="square" rtlCol="0">
            <a:spAutoFit/>
          </a:bodyPr>
          <a:lstStyle/>
          <a:p>
            <a:pPr algn="ctr"/>
            <a:r>
              <a:rPr kumimoji="1" lang="en-US" altLang="zh-CN" sz="3000" dirty="0"/>
              <a:t>Rewriting Phase:</a:t>
            </a:r>
            <a:endParaRPr kumimoji="1" lang="zh-CN" altLang="en-US" sz="3000" dirty="0"/>
          </a:p>
        </p:txBody>
      </p:sp>
      <p:sp>
        <p:nvSpPr>
          <p:cNvPr id="34" name="文本框 33"/>
          <p:cNvSpPr txBox="1"/>
          <p:nvPr/>
        </p:nvSpPr>
        <p:spPr>
          <a:xfrm>
            <a:off x="660024" y="4844282"/>
            <a:ext cx="1730526" cy="1015663"/>
          </a:xfrm>
          <a:prstGeom prst="rect">
            <a:avLst/>
          </a:prstGeom>
          <a:noFill/>
        </p:spPr>
        <p:txBody>
          <a:bodyPr wrap="square" rtlCol="0">
            <a:spAutoFit/>
          </a:bodyPr>
          <a:lstStyle/>
          <a:p>
            <a:pPr algn="ctr"/>
            <a:r>
              <a:rPr kumimoji="1" lang="en-US" altLang="zh-CN" sz="3000" dirty="0"/>
              <a:t>Runtime</a:t>
            </a:r>
          </a:p>
          <a:p>
            <a:pPr algn="ctr"/>
            <a:r>
              <a:rPr kumimoji="1" lang="en-US" altLang="zh-CN" sz="3000" dirty="0"/>
              <a:t>Phase</a:t>
            </a:r>
            <a:endParaRPr kumimoji="1" lang="zh-CN" altLang="en-US" sz="3000" dirty="0"/>
          </a:p>
        </p:txBody>
      </p:sp>
      <p:cxnSp>
        <p:nvCxnSpPr>
          <p:cNvPr id="7" name="直线连接符 6"/>
          <p:cNvCxnSpPr/>
          <p:nvPr/>
        </p:nvCxnSpPr>
        <p:spPr>
          <a:xfrm>
            <a:off x="571474" y="3124140"/>
            <a:ext cx="8080007" cy="20156"/>
          </a:xfrm>
          <a:prstGeom prst="line">
            <a:avLst/>
          </a:prstGeom>
          <a:ln w="76200" cmpd="sng">
            <a:solidFill>
              <a:srgbClr val="008000"/>
            </a:solidFill>
            <a:prstDash val="dash"/>
          </a:ln>
        </p:spPr>
        <p:style>
          <a:lnRef idx="2">
            <a:schemeClr val="accent5"/>
          </a:lnRef>
          <a:fillRef idx="0">
            <a:schemeClr val="accent5"/>
          </a:fillRef>
          <a:effectRef idx="1">
            <a:schemeClr val="accent5"/>
          </a:effectRef>
          <a:fontRef idx="minor">
            <a:schemeClr val="tx1"/>
          </a:fontRef>
        </p:style>
      </p:cxnSp>
      <p:cxnSp>
        <p:nvCxnSpPr>
          <p:cNvPr id="35" name="直线连接符 34"/>
          <p:cNvCxnSpPr/>
          <p:nvPr/>
        </p:nvCxnSpPr>
        <p:spPr>
          <a:xfrm>
            <a:off x="571474" y="4796938"/>
            <a:ext cx="8080007" cy="20156"/>
          </a:xfrm>
          <a:prstGeom prst="line">
            <a:avLst/>
          </a:prstGeom>
          <a:ln w="76200" cmpd="sng">
            <a:solidFill>
              <a:srgbClr val="008000"/>
            </a:solidFill>
            <a:prstDash val="dash"/>
          </a:ln>
        </p:spPr>
        <p:style>
          <a:lnRef idx="2">
            <a:schemeClr val="accent5"/>
          </a:lnRef>
          <a:fillRef idx="0">
            <a:schemeClr val="accent5"/>
          </a:fillRef>
          <a:effectRef idx="1">
            <a:schemeClr val="accent5"/>
          </a:effectRef>
          <a:fontRef idx="minor">
            <a:schemeClr val="tx1"/>
          </a:fontRef>
        </p:style>
      </p:cxnSp>
      <p:sp>
        <p:nvSpPr>
          <p:cNvPr id="39" name="文本框 38"/>
          <p:cNvSpPr txBox="1"/>
          <p:nvPr/>
        </p:nvSpPr>
        <p:spPr>
          <a:xfrm>
            <a:off x="2550566" y="3250832"/>
            <a:ext cx="5069014" cy="1477328"/>
          </a:xfrm>
          <a:prstGeom prst="rect">
            <a:avLst/>
          </a:prstGeom>
          <a:noFill/>
        </p:spPr>
        <p:txBody>
          <a:bodyPr wrap="square" rtlCol="0">
            <a:spAutoFit/>
          </a:bodyPr>
          <a:lstStyle/>
          <a:p>
            <a:pPr marL="514350" indent="-514350">
              <a:buFont typeface="+mj-lt"/>
              <a:buAutoNum type="arabicPeriod"/>
            </a:pPr>
            <a:r>
              <a:rPr kumimoji="1" lang="en-US" altLang="zh-CN" sz="3000" dirty="0">
                <a:latin typeface="Apple Symbols"/>
                <a:cs typeface="Apple Symbols"/>
              </a:rPr>
              <a:t>Rewrite webpage.</a:t>
            </a:r>
          </a:p>
          <a:p>
            <a:pPr marL="514350" indent="-514350">
              <a:buFont typeface="+mj-lt"/>
              <a:buAutoNum type="arabicPeriod"/>
            </a:pPr>
            <a:r>
              <a:rPr kumimoji="1" lang="en-US" altLang="zh-CN" sz="3000" dirty="0">
                <a:latin typeface="Apple Symbols"/>
                <a:cs typeface="Apple Symbols"/>
              </a:rPr>
              <a:t>Inject CSP &amp; library.</a:t>
            </a:r>
          </a:p>
          <a:p>
            <a:pPr marL="514350" indent="-514350">
              <a:buFont typeface="+mj-lt"/>
              <a:buAutoNum type="arabicPeriod"/>
            </a:pPr>
            <a:r>
              <a:rPr kumimoji="1" lang="en-US" altLang="zh-CN" sz="3000" dirty="0">
                <a:latin typeface="Apple Symbols"/>
                <a:cs typeface="Apple Symbols"/>
              </a:rPr>
              <a:t>Web application firewall (WAF).</a:t>
            </a:r>
          </a:p>
        </p:txBody>
      </p:sp>
      <p:pic>
        <p:nvPicPr>
          <p:cNvPr id="8" name="图片 7"/>
          <p:cNvPicPr>
            <a:picLocks noChangeAspect="1"/>
          </p:cNvPicPr>
          <p:nvPr/>
        </p:nvPicPr>
        <p:blipFill>
          <a:blip r:embed="rId4"/>
          <a:stretch>
            <a:fillRect/>
          </a:stretch>
        </p:blipFill>
        <p:spPr>
          <a:xfrm>
            <a:off x="6660913" y="1853136"/>
            <a:ext cx="1662941" cy="1145659"/>
          </a:xfrm>
          <a:prstGeom prst="rect">
            <a:avLst/>
          </a:prstGeom>
        </p:spPr>
      </p:pic>
      <p:pic>
        <p:nvPicPr>
          <p:cNvPr id="9" name="图片 8"/>
          <p:cNvPicPr>
            <a:picLocks noChangeAspect="1"/>
          </p:cNvPicPr>
          <p:nvPr/>
        </p:nvPicPr>
        <p:blipFill>
          <a:blip r:embed="rId5"/>
          <a:stretch>
            <a:fillRect/>
          </a:stretch>
        </p:blipFill>
        <p:spPr>
          <a:xfrm>
            <a:off x="6825950" y="5409357"/>
            <a:ext cx="1345364" cy="930720"/>
          </a:xfrm>
          <a:prstGeom prst="rect">
            <a:avLst/>
          </a:prstGeom>
        </p:spPr>
      </p:pic>
      <p:sp>
        <p:nvSpPr>
          <p:cNvPr id="46" name="文本框 45"/>
          <p:cNvSpPr txBox="1"/>
          <p:nvPr/>
        </p:nvSpPr>
        <p:spPr>
          <a:xfrm>
            <a:off x="2550568" y="4844282"/>
            <a:ext cx="5069012" cy="1477328"/>
          </a:xfrm>
          <a:prstGeom prst="rect">
            <a:avLst/>
          </a:prstGeom>
          <a:noFill/>
        </p:spPr>
        <p:txBody>
          <a:bodyPr wrap="square" rtlCol="0">
            <a:spAutoFit/>
          </a:bodyPr>
          <a:lstStyle/>
          <a:p>
            <a:pPr marL="514350" indent="-514350">
              <a:buAutoNum type="arabicPeriod"/>
            </a:pPr>
            <a:r>
              <a:rPr kumimoji="1" lang="en-US" altLang="zh-CN" sz="3000" dirty="0">
                <a:latin typeface="Apple Symbols"/>
                <a:cs typeface="Apple Symbols"/>
              </a:rPr>
              <a:t>Handle </a:t>
            </a:r>
            <a:r>
              <a:rPr kumimoji="1" lang="en-US" altLang="zh-CN" sz="3000" dirty="0" smtClean="0">
                <a:latin typeface="Apple Symbols"/>
                <a:cs typeface="Apple Symbols"/>
              </a:rPr>
              <a:t>dynamic (eval) </a:t>
            </a:r>
            <a:r>
              <a:rPr kumimoji="1" lang="en-US" altLang="zh-CN" sz="3000" dirty="0">
                <a:latin typeface="Apple Symbols"/>
                <a:cs typeface="Apple Symbols"/>
              </a:rPr>
              <a:t>scripts. </a:t>
            </a:r>
          </a:p>
          <a:p>
            <a:pPr marL="514350" indent="-514350">
              <a:buAutoNum type="arabicPeriod"/>
            </a:pPr>
            <a:r>
              <a:rPr kumimoji="1" lang="en-US" altLang="zh-CN" sz="3000" dirty="0">
                <a:latin typeface="Apple Symbols"/>
                <a:cs typeface="Apple Symbols"/>
              </a:rPr>
              <a:t>Handle runtime-included scripts.</a:t>
            </a:r>
          </a:p>
          <a:p>
            <a:pPr marL="514350" indent="-514350">
              <a:buAutoNum type="arabicPeriod"/>
            </a:pPr>
            <a:r>
              <a:rPr kumimoji="1" lang="en-US" altLang="zh-CN" sz="3000" dirty="0">
                <a:latin typeface="Apple Symbols"/>
                <a:cs typeface="Apple Symbols"/>
              </a:rPr>
              <a:t>Browser.</a:t>
            </a:r>
            <a:endParaRPr kumimoji="1" lang="zh-CN" altLang="en-US" sz="3000" dirty="0">
              <a:latin typeface="Apple Symbols"/>
              <a:cs typeface="Apple Symbols"/>
            </a:endParaRPr>
          </a:p>
        </p:txBody>
      </p:sp>
      <p:sp>
        <p:nvSpPr>
          <p:cNvPr id="12" name="圆角矩形 11"/>
          <p:cNvSpPr/>
          <p:nvPr/>
        </p:nvSpPr>
        <p:spPr>
          <a:xfrm>
            <a:off x="571474" y="1853136"/>
            <a:ext cx="8080007" cy="1145659"/>
          </a:xfrm>
          <a:prstGeom prst="roundRect">
            <a:avLst/>
          </a:prstGeom>
          <a:noFill/>
          <a:ln>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zh-CN" altLang="en-US"/>
          </a:p>
        </p:txBody>
      </p:sp>
      <p:sp>
        <p:nvSpPr>
          <p:cNvPr id="53" name="圆角矩形 52"/>
          <p:cNvSpPr/>
          <p:nvPr/>
        </p:nvSpPr>
        <p:spPr>
          <a:xfrm>
            <a:off x="571474" y="3318323"/>
            <a:ext cx="8080007" cy="1371349"/>
          </a:xfrm>
          <a:prstGeom prst="roundRect">
            <a:avLst/>
          </a:prstGeom>
          <a:noFill/>
          <a:ln>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zh-CN" altLang="en-US"/>
          </a:p>
        </p:txBody>
      </p:sp>
      <p:sp>
        <p:nvSpPr>
          <p:cNvPr id="54" name="圆角矩形 53"/>
          <p:cNvSpPr/>
          <p:nvPr/>
        </p:nvSpPr>
        <p:spPr>
          <a:xfrm>
            <a:off x="571474" y="4941384"/>
            <a:ext cx="8080007" cy="1609242"/>
          </a:xfrm>
          <a:prstGeom prst="roundRect">
            <a:avLst/>
          </a:prstGeom>
          <a:noFill/>
          <a:ln>
            <a:solidFill>
              <a:schemeClr val="accent2">
                <a:lumMod val="75000"/>
              </a:schemeClr>
            </a:solidFill>
          </a:ln>
        </p:spPr>
        <p:style>
          <a:lnRef idx="3">
            <a:schemeClr val="lt1"/>
          </a:lnRef>
          <a:fillRef idx="1">
            <a:schemeClr val="accent2"/>
          </a:fillRef>
          <a:effectRef idx="1">
            <a:schemeClr val="accent2"/>
          </a:effectRef>
          <a:fontRef idx="minor">
            <a:schemeClr val="lt1"/>
          </a:fontRef>
        </p:style>
        <p:txBody>
          <a:bodyPr rtlCol="0" anchor="ctr"/>
          <a:lstStyle/>
          <a:p>
            <a:pPr algn="ctr"/>
            <a:endParaRPr kumimoji="1" lang="zh-CN" altLang="en-US"/>
          </a:p>
        </p:txBody>
      </p:sp>
      <p:sp>
        <p:nvSpPr>
          <p:cNvPr id="13" name="幻灯片编号占位符 12"/>
          <p:cNvSpPr>
            <a:spLocks noGrp="1"/>
          </p:cNvSpPr>
          <p:nvPr>
            <p:ph type="sldNum" sz="quarter" idx="12"/>
          </p:nvPr>
        </p:nvSpPr>
        <p:spPr/>
        <p:txBody>
          <a:bodyPr/>
          <a:lstStyle/>
          <a:p>
            <a:fld id="{36CE28E1-84E0-8148-A0A3-AC0385F819F2}" type="slidenum">
              <a:rPr kumimoji="1" lang="zh-CN" altLang="en-US" smtClean="0"/>
              <a:t>15</a:t>
            </a:fld>
            <a:endParaRPr kumimoji="1" lang="zh-CN" altLang="en-US"/>
          </a:p>
        </p:txBody>
      </p:sp>
    </p:spTree>
    <p:extLst>
      <p:ext uri="{BB962C8B-B14F-4D97-AF65-F5344CB8AC3E}">
        <p14:creationId xmlns:p14="http://schemas.microsoft.com/office/powerpoint/2010/main" val="2804064002"/>
      </p:ext>
    </p:extLst>
  </p:cSld>
  <p:clrMapOvr>
    <a:masterClrMapping/>
  </p:clrMapOvr>
  <mc:AlternateContent xmlns:mc="http://schemas.openxmlformats.org/markup-compatibility/2006" xmlns:p14="http://schemas.microsoft.com/office/powerpoint/2010/main">
    <mc:Choice Requires="p14">
      <p:transition spd="slow" p14:dur="2000" advTm="141741"/>
    </mc:Choice>
    <mc:Fallback xmlns="">
      <p:transition xmlns:p14="http://schemas.microsoft.com/office/powerpoint/2010/main" spd="slow" advTm="141741"/>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ntr" presetSubtype="0" fill="hold" grpId="1" nodeType="withEffect">
                                  <p:stCondLst>
                                    <p:cond delay="0"/>
                                  </p:stCondLst>
                                  <p:childTnLst>
                                    <p:set>
                                      <p:cBhvr>
                                        <p:cTn id="12" dur="1" fill="hold">
                                          <p:stCondLst>
                                            <p:cond delay="0"/>
                                          </p:stCondLst>
                                        </p:cTn>
                                        <p:tgtEl>
                                          <p:spTgt spid="53"/>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xit" presetSubtype="0" fill="hold" grpId="0" nodeType="clickEffect">
                                  <p:stCondLst>
                                    <p:cond delay="0"/>
                                  </p:stCondLst>
                                  <p:childTnLst>
                                    <p:set>
                                      <p:cBhvr>
                                        <p:cTn id="16" dur="1" fill="hold">
                                          <p:stCondLst>
                                            <p:cond delay="0"/>
                                          </p:stCondLst>
                                        </p:cTn>
                                        <p:tgtEl>
                                          <p:spTgt spid="53"/>
                                        </p:tgtEl>
                                        <p:attrNameLst>
                                          <p:attrName>style.visibility</p:attrName>
                                        </p:attrNameLst>
                                      </p:cBhvr>
                                      <p:to>
                                        <p:strVal val="hidden"/>
                                      </p:to>
                                    </p:set>
                                  </p:childTnLst>
                                </p:cTn>
                              </p:par>
                              <p:par>
                                <p:cTn id="17" presetID="1" presetClass="entr" presetSubtype="0" fill="hold" grpId="0" nodeType="withEffect">
                                  <p:stCondLst>
                                    <p:cond delay="0"/>
                                  </p:stCondLst>
                                  <p:childTnLst>
                                    <p:set>
                                      <p:cBhvr>
                                        <p:cTn id="18" dur="1" fill="hold">
                                          <p:stCondLst>
                                            <p:cond delay="0"/>
                                          </p:stCondLst>
                                        </p:cTn>
                                        <p:tgtEl>
                                          <p:spTgt spid="5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2" grpId="1" animBg="1"/>
      <p:bldP spid="53" grpId="0" animBg="1"/>
      <p:bldP spid="53" grpId="1" animBg="1"/>
      <p:bldP spid="54"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a:t>CSPAutoGen Architecture </a:t>
            </a:r>
            <a:br>
              <a:rPr kumimoji="1" lang="en-US" altLang="zh-CN" dirty="0"/>
            </a:br>
            <a:r>
              <a:rPr kumimoji="1" lang="en-US" altLang="zh-CN" dirty="0"/>
              <a:t>(Training Phase)</a:t>
            </a:r>
            <a:endParaRPr kumimoji="1" lang="zh-CN" altLang="en-US" dirty="0"/>
          </a:p>
        </p:txBody>
      </p:sp>
      <p:grpSp>
        <p:nvGrpSpPr>
          <p:cNvPr id="15" name="组 14"/>
          <p:cNvGrpSpPr/>
          <p:nvPr/>
        </p:nvGrpSpPr>
        <p:grpSpPr>
          <a:xfrm>
            <a:off x="284163" y="3197367"/>
            <a:ext cx="2225082" cy="1618930"/>
            <a:chOff x="187065" y="4976960"/>
            <a:chExt cx="2225082" cy="1618930"/>
          </a:xfrm>
        </p:grpSpPr>
        <p:sp>
          <p:nvSpPr>
            <p:cNvPr id="10" name="云形 9"/>
            <p:cNvSpPr/>
            <p:nvPr/>
          </p:nvSpPr>
          <p:spPr>
            <a:xfrm>
              <a:off x="187065" y="4976960"/>
              <a:ext cx="2225082" cy="1618930"/>
            </a:xfrm>
            <a:prstGeom prst="cloud">
              <a:avLst/>
            </a:prstGeom>
            <a:solidFill>
              <a:srgbClr val="3366FF"/>
            </a:solidFill>
            <a:ln>
              <a:noFill/>
            </a:ln>
          </p:spPr>
          <p:style>
            <a:lnRef idx="1">
              <a:schemeClr val="accent3"/>
            </a:lnRef>
            <a:fillRef idx="2">
              <a:schemeClr val="accent3"/>
            </a:fillRef>
            <a:effectRef idx="1">
              <a:schemeClr val="accent3"/>
            </a:effectRef>
            <a:fontRef idx="minor">
              <a:schemeClr val="dk1"/>
            </a:fontRef>
          </p:style>
          <p:txBody>
            <a:bodyPr rtlCol="0" anchor="ctr"/>
            <a:lstStyle/>
            <a:p>
              <a:pPr algn="ctr"/>
              <a:endParaRPr kumimoji="1" lang="zh-CN" altLang="en-US" dirty="0"/>
            </a:p>
          </p:txBody>
        </p:sp>
        <p:sp>
          <p:nvSpPr>
            <p:cNvPr id="11" name="矩形 10"/>
            <p:cNvSpPr/>
            <p:nvPr/>
          </p:nvSpPr>
          <p:spPr>
            <a:xfrm>
              <a:off x="679891" y="5177981"/>
              <a:ext cx="1303211" cy="1200328"/>
            </a:xfrm>
            <a:prstGeom prst="rect">
              <a:avLst/>
            </a:prstGeom>
          </p:spPr>
          <p:txBody>
            <a:bodyPr wrap="none">
              <a:spAutoFit/>
            </a:bodyPr>
            <a:lstStyle/>
            <a:p>
              <a:pPr algn="ctr"/>
              <a:r>
                <a:rPr kumimoji="1" lang="en-US" altLang="zh-CN" sz="2400" dirty="0">
                  <a:solidFill>
                    <a:schemeClr val="lt1"/>
                  </a:solidFill>
                </a:rPr>
                <a:t>Headless</a:t>
              </a:r>
              <a:r>
                <a:rPr kumimoji="1" lang="en-US" altLang="zh-CN" sz="2400" dirty="0"/>
                <a:t> </a:t>
              </a:r>
            </a:p>
            <a:p>
              <a:pPr algn="ctr"/>
              <a:r>
                <a:rPr kumimoji="1" lang="en-US" altLang="zh-CN" sz="2400" dirty="0">
                  <a:solidFill>
                    <a:schemeClr val="lt1"/>
                  </a:solidFill>
                </a:rPr>
                <a:t>Browser</a:t>
              </a:r>
            </a:p>
            <a:p>
              <a:pPr algn="ctr"/>
              <a:r>
                <a:rPr kumimoji="1" lang="en-US" altLang="zh-CN" sz="2400" dirty="0">
                  <a:solidFill>
                    <a:schemeClr val="lt1"/>
                  </a:solidFill>
                </a:rPr>
                <a:t>Cluster</a:t>
              </a:r>
              <a:endParaRPr kumimoji="1" lang="zh-CN" altLang="en-US" sz="2400" dirty="0">
                <a:solidFill>
                  <a:schemeClr val="lt1"/>
                </a:solidFill>
              </a:endParaRPr>
            </a:p>
          </p:txBody>
        </p:sp>
      </p:grpSp>
      <p:grpSp>
        <p:nvGrpSpPr>
          <p:cNvPr id="3" name="组 2"/>
          <p:cNvGrpSpPr/>
          <p:nvPr/>
        </p:nvGrpSpPr>
        <p:grpSpPr>
          <a:xfrm>
            <a:off x="3789633" y="2011928"/>
            <a:ext cx="1858625" cy="4191031"/>
            <a:chOff x="3878522" y="2826449"/>
            <a:chExt cx="1858625" cy="3957561"/>
          </a:xfrm>
        </p:grpSpPr>
        <p:sp>
          <p:nvSpPr>
            <p:cNvPr id="29" name="圆角矩形 28"/>
            <p:cNvSpPr/>
            <p:nvPr/>
          </p:nvSpPr>
          <p:spPr>
            <a:xfrm>
              <a:off x="3878522" y="2826449"/>
              <a:ext cx="1713718" cy="12207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2400" dirty="0">
                  <a:solidFill>
                    <a:srgbClr val="FFFFFF"/>
                  </a:solidFill>
                </a:rPr>
                <a:t>Template</a:t>
              </a:r>
            </a:p>
            <a:p>
              <a:pPr algn="ctr"/>
              <a:r>
                <a:rPr kumimoji="1" lang="en-US" altLang="zh-CN" sz="2400" dirty="0">
                  <a:solidFill>
                    <a:srgbClr val="FFFFFF"/>
                  </a:solidFill>
                </a:rPr>
                <a:t>Generator</a:t>
              </a:r>
              <a:endParaRPr kumimoji="1" lang="zh-CN" altLang="en-US" sz="2400" dirty="0">
                <a:solidFill>
                  <a:srgbClr val="FFFFFF"/>
                </a:solidFill>
              </a:endParaRPr>
            </a:p>
          </p:txBody>
        </p:sp>
        <p:sp>
          <p:nvSpPr>
            <p:cNvPr id="30" name="圆角矩形 29"/>
            <p:cNvSpPr/>
            <p:nvPr/>
          </p:nvSpPr>
          <p:spPr>
            <a:xfrm>
              <a:off x="4065534" y="5563278"/>
              <a:ext cx="1671613" cy="1220732"/>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kumimoji="1" lang="en-US" altLang="zh-CN" sz="2400" dirty="0">
                  <a:solidFill>
                    <a:srgbClr val="FFFFFF"/>
                  </a:solidFill>
                </a:rPr>
                <a:t>Host</a:t>
              </a:r>
            </a:p>
            <a:p>
              <a:pPr algn="ctr"/>
              <a:r>
                <a:rPr kumimoji="1" lang="en-US" altLang="zh-CN" sz="2400" dirty="0">
                  <a:solidFill>
                    <a:srgbClr val="FFFFFF"/>
                  </a:solidFill>
                </a:rPr>
                <a:t>Whitelist</a:t>
              </a:r>
            </a:p>
            <a:p>
              <a:pPr algn="ctr"/>
              <a:r>
                <a:rPr kumimoji="1" lang="en-US" altLang="zh-CN" sz="2400" dirty="0">
                  <a:solidFill>
                    <a:srgbClr val="FFFFFF"/>
                  </a:solidFill>
                </a:rPr>
                <a:t>Generator</a:t>
              </a:r>
              <a:endParaRPr kumimoji="1" lang="zh-CN" altLang="en-US" sz="2400" dirty="0">
                <a:solidFill>
                  <a:srgbClr val="FFFFFF"/>
                </a:solidFill>
              </a:endParaRPr>
            </a:p>
          </p:txBody>
        </p:sp>
      </p:grpSp>
      <p:grpSp>
        <p:nvGrpSpPr>
          <p:cNvPr id="48" name="组 47"/>
          <p:cNvGrpSpPr/>
          <p:nvPr/>
        </p:nvGrpSpPr>
        <p:grpSpPr>
          <a:xfrm>
            <a:off x="1686824" y="1977270"/>
            <a:ext cx="2396357" cy="1618805"/>
            <a:chOff x="1634786" y="1736975"/>
            <a:chExt cx="2541913" cy="3441291"/>
          </a:xfrm>
        </p:grpSpPr>
        <p:cxnSp>
          <p:nvCxnSpPr>
            <p:cNvPr id="49" name="直线箭头连接符 48"/>
            <p:cNvCxnSpPr>
              <a:endCxn id="29" idx="1"/>
            </p:cNvCxnSpPr>
            <p:nvPr/>
          </p:nvCxnSpPr>
          <p:spPr>
            <a:xfrm flipV="1">
              <a:off x="2479711" y="3184728"/>
              <a:ext cx="1385613" cy="1993538"/>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0" name="矩形 49"/>
            <p:cNvSpPr/>
            <p:nvPr/>
          </p:nvSpPr>
          <p:spPr>
            <a:xfrm rot="19453826">
              <a:off x="1634786" y="1736975"/>
              <a:ext cx="2541913" cy="2551683"/>
            </a:xfrm>
            <a:prstGeom prst="rect">
              <a:avLst/>
            </a:prstGeom>
            <a:noFill/>
          </p:spPr>
          <p:txBody>
            <a:bodyPr wrap="square">
              <a:spAutoFit/>
            </a:bodyPr>
            <a:lstStyle/>
            <a:p>
              <a:pPr algn="ctr"/>
              <a:r>
                <a:rPr kumimoji="1" lang="en-US" altLang="zh-CN" sz="2400" dirty="0"/>
                <a:t>Inline &amp; </a:t>
              </a:r>
            </a:p>
            <a:p>
              <a:pPr algn="ctr"/>
              <a:r>
                <a:rPr kumimoji="1" lang="en-US" altLang="zh-CN" sz="2400" dirty="0"/>
                <a:t>dynamic  (eval)</a:t>
              </a:r>
            </a:p>
            <a:p>
              <a:pPr algn="ctr"/>
              <a:r>
                <a:rPr kumimoji="1" lang="en-US" altLang="zh-CN" sz="2400" dirty="0"/>
                <a:t>scripts</a:t>
              </a:r>
              <a:endParaRPr lang="zh-CN" altLang="en-US" sz="2400" dirty="0"/>
            </a:p>
          </p:txBody>
        </p:sp>
      </p:grpSp>
      <p:sp>
        <p:nvSpPr>
          <p:cNvPr id="55" name="矩形 54"/>
          <p:cNvSpPr/>
          <p:nvPr/>
        </p:nvSpPr>
        <p:spPr>
          <a:xfrm rot="10800000" flipV="1">
            <a:off x="6244152" y="5145489"/>
            <a:ext cx="184666" cy="276999"/>
          </a:xfrm>
          <a:prstGeom prst="rect">
            <a:avLst/>
          </a:prstGeom>
          <a:solidFill>
            <a:srgbClr val="FFFFFF"/>
          </a:solidFill>
        </p:spPr>
        <p:txBody>
          <a:bodyPr wrap="none">
            <a:spAutoFit/>
          </a:bodyPr>
          <a:lstStyle/>
          <a:p>
            <a:endParaRPr lang="zh-CN" altLang="en-US" sz="1200" dirty="0"/>
          </a:p>
        </p:txBody>
      </p:sp>
      <p:grpSp>
        <p:nvGrpSpPr>
          <p:cNvPr id="57" name="组 56"/>
          <p:cNvGrpSpPr/>
          <p:nvPr/>
        </p:nvGrpSpPr>
        <p:grpSpPr>
          <a:xfrm>
            <a:off x="5648258" y="2900251"/>
            <a:ext cx="1688947" cy="2922417"/>
            <a:chOff x="5532023" y="3619880"/>
            <a:chExt cx="1688947" cy="2922417"/>
          </a:xfrm>
        </p:grpSpPr>
        <p:grpSp>
          <p:nvGrpSpPr>
            <p:cNvPr id="42" name="组 41"/>
            <p:cNvGrpSpPr/>
            <p:nvPr/>
          </p:nvGrpSpPr>
          <p:grpSpPr>
            <a:xfrm flipV="1">
              <a:off x="5532023" y="3619880"/>
              <a:ext cx="1688947" cy="1106577"/>
              <a:chOff x="2479711" y="3907803"/>
              <a:chExt cx="1688947" cy="1501651"/>
            </a:xfrm>
          </p:grpSpPr>
          <p:cxnSp>
            <p:nvCxnSpPr>
              <p:cNvPr id="36" name="直线箭头连接符 35"/>
              <p:cNvCxnSpPr>
                <a:endCxn id="54" idx="2"/>
              </p:cNvCxnSpPr>
              <p:nvPr/>
            </p:nvCxnSpPr>
            <p:spPr>
              <a:xfrm flipV="1">
                <a:off x="2479711" y="3907803"/>
                <a:ext cx="1616577" cy="1270461"/>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37" name="矩形 36"/>
              <p:cNvSpPr/>
              <p:nvPr/>
            </p:nvSpPr>
            <p:spPr>
              <a:xfrm rot="9119523">
                <a:off x="2678647" y="4782964"/>
                <a:ext cx="1490011" cy="626490"/>
              </a:xfrm>
              <a:prstGeom prst="rect">
                <a:avLst/>
              </a:prstGeom>
              <a:solidFill>
                <a:srgbClr val="FFFFFF"/>
              </a:solidFill>
            </p:spPr>
            <p:txBody>
              <a:bodyPr wrap="none">
                <a:spAutoFit/>
              </a:bodyPr>
              <a:lstStyle/>
              <a:p>
                <a:r>
                  <a:rPr lang="en-US" altLang="zh-CN" sz="2400" dirty="0"/>
                  <a:t>Templates</a:t>
                </a:r>
                <a:endParaRPr lang="zh-CN" altLang="en-US" sz="2400" dirty="0"/>
              </a:p>
            </p:txBody>
          </p:sp>
        </p:grpSp>
        <p:cxnSp>
          <p:nvCxnSpPr>
            <p:cNvPr id="52" name="直线箭头连接符 51"/>
            <p:cNvCxnSpPr>
              <a:stCxn id="30" idx="3"/>
            </p:cNvCxnSpPr>
            <p:nvPr/>
          </p:nvCxnSpPr>
          <p:spPr>
            <a:xfrm flipV="1">
              <a:off x="5532023" y="5318345"/>
              <a:ext cx="1545952" cy="957870"/>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56" name="文本框 55"/>
            <p:cNvSpPr txBox="1"/>
            <p:nvPr/>
          </p:nvSpPr>
          <p:spPr>
            <a:xfrm rot="19734312">
              <a:off x="5770288" y="5711300"/>
              <a:ext cx="1311777" cy="830997"/>
            </a:xfrm>
            <a:prstGeom prst="rect">
              <a:avLst/>
            </a:prstGeom>
            <a:noFill/>
          </p:spPr>
          <p:txBody>
            <a:bodyPr wrap="none" rtlCol="0">
              <a:spAutoFit/>
            </a:bodyPr>
            <a:lstStyle/>
            <a:p>
              <a:r>
                <a:rPr kumimoji="1" lang="en-US" altLang="zh-CN" sz="2400" dirty="0"/>
                <a:t>JS Host </a:t>
              </a:r>
            </a:p>
            <a:p>
              <a:r>
                <a:rPr kumimoji="1" lang="en-US" altLang="zh-CN" sz="2400" dirty="0"/>
                <a:t>Whitelist</a:t>
              </a:r>
              <a:endParaRPr kumimoji="1" lang="zh-CN" altLang="en-US" sz="2400" dirty="0"/>
            </a:p>
          </p:txBody>
        </p:sp>
      </p:grpSp>
      <p:grpSp>
        <p:nvGrpSpPr>
          <p:cNvPr id="41" name="组 40"/>
          <p:cNvGrpSpPr/>
          <p:nvPr/>
        </p:nvGrpSpPr>
        <p:grpSpPr>
          <a:xfrm>
            <a:off x="1577098" y="4537978"/>
            <a:ext cx="2262525" cy="1123608"/>
            <a:chOff x="1611831" y="4501740"/>
            <a:chExt cx="2262525" cy="1123608"/>
          </a:xfrm>
        </p:grpSpPr>
        <p:cxnSp>
          <p:nvCxnSpPr>
            <p:cNvPr id="38" name="直线箭头连接符 37"/>
            <p:cNvCxnSpPr/>
            <p:nvPr/>
          </p:nvCxnSpPr>
          <p:spPr>
            <a:xfrm>
              <a:off x="2073669" y="4501740"/>
              <a:ext cx="1800687" cy="841803"/>
            </a:xfrm>
            <a:prstGeom prst="straightConnector1">
              <a:avLst/>
            </a:prstGeom>
            <a:ln w="57150" cmpd="sng">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40" name="矩形 39"/>
            <p:cNvSpPr/>
            <p:nvPr/>
          </p:nvSpPr>
          <p:spPr>
            <a:xfrm rot="1544010">
              <a:off x="1611831" y="4794351"/>
              <a:ext cx="2094744" cy="830997"/>
            </a:xfrm>
            <a:prstGeom prst="rect">
              <a:avLst/>
            </a:prstGeom>
            <a:noFill/>
          </p:spPr>
          <p:txBody>
            <a:bodyPr wrap="none">
              <a:spAutoFit/>
            </a:bodyPr>
            <a:lstStyle/>
            <a:p>
              <a:pPr algn="ctr"/>
              <a:r>
                <a:rPr kumimoji="1" lang="en-US" altLang="zh-CN" sz="2400" dirty="0"/>
                <a:t>External scripts</a:t>
              </a:r>
            </a:p>
            <a:p>
              <a:pPr algn="ctr"/>
              <a:r>
                <a:rPr kumimoji="1" lang="en-US" altLang="zh-CN" sz="2400" dirty="0"/>
                <a:t>src attributes</a:t>
              </a:r>
              <a:endParaRPr lang="zh-CN" altLang="en-US" sz="2400" dirty="0"/>
            </a:p>
          </p:txBody>
        </p:sp>
      </p:grpSp>
      <p:grpSp>
        <p:nvGrpSpPr>
          <p:cNvPr id="53" name="组 52"/>
          <p:cNvGrpSpPr/>
          <p:nvPr/>
        </p:nvGrpSpPr>
        <p:grpSpPr>
          <a:xfrm>
            <a:off x="7264835" y="2815672"/>
            <a:ext cx="1496514" cy="2382319"/>
            <a:chOff x="7118291" y="4006832"/>
            <a:chExt cx="1496514" cy="2382319"/>
          </a:xfrm>
        </p:grpSpPr>
        <p:sp>
          <p:nvSpPr>
            <p:cNvPr id="54" name="罐形 53"/>
            <p:cNvSpPr/>
            <p:nvPr/>
          </p:nvSpPr>
          <p:spPr>
            <a:xfrm>
              <a:off x="7118291" y="4006832"/>
              <a:ext cx="1496514" cy="2382319"/>
            </a:xfrm>
            <a:prstGeom prst="can">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kumimoji="1" lang="zh-CN" altLang="en-US" dirty="0"/>
            </a:p>
          </p:txBody>
        </p:sp>
        <p:sp>
          <p:nvSpPr>
            <p:cNvPr id="58" name="矩形 57"/>
            <p:cNvSpPr/>
            <p:nvPr/>
          </p:nvSpPr>
          <p:spPr>
            <a:xfrm>
              <a:off x="7211805" y="4415996"/>
              <a:ext cx="1393155" cy="369332"/>
            </a:xfrm>
            <a:prstGeom prst="rect">
              <a:avLst/>
            </a:prstGeom>
          </p:spPr>
          <p:txBody>
            <a:bodyPr wrap="none">
              <a:spAutoFit/>
            </a:bodyPr>
            <a:lstStyle/>
            <a:p>
              <a:pPr algn="ctr"/>
              <a:r>
                <a:rPr kumimoji="1" lang="en-US" altLang="zh-CN" dirty="0">
                  <a:solidFill>
                    <a:srgbClr val="FFFFFF"/>
                  </a:solidFill>
                </a:rPr>
                <a:t>Template DB</a:t>
              </a:r>
              <a:endParaRPr kumimoji="1" lang="zh-CN" altLang="en-US" dirty="0">
                <a:solidFill>
                  <a:srgbClr val="FFFFFF"/>
                </a:solidFill>
              </a:endParaRPr>
            </a:p>
          </p:txBody>
        </p:sp>
        <p:sp>
          <p:nvSpPr>
            <p:cNvPr id="60" name="多文档 59"/>
            <p:cNvSpPr/>
            <p:nvPr/>
          </p:nvSpPr>
          <p:spPr>
            <a:xfrm>
              <a:off x="7374273" y="5033994"/>
              <a:ext cx="1023931" cy="1067378"/>
            </a:xfrm>
            <a:prstGeom prst="flowChartMultidocumen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zh-CN" sz="1400" dirty="0" err="1"/>
                <a:t>cnn.com</a:t>
              </a:r>
              <a:endParaRPr kumimoji="1" lang="en-US" altLang="zh-CN" sz="1400" dirty="0"/>
            </a:p>
            <a:p>
              <a:pPr algn="ctr"/>
              <a:endParaRPr kumimoji="1" lang="en-US" altLang="zh-CN" sz="1400" dirty="0"/>
            </a:p>
            <a:p>
              <a:pPr algn="ctr"/>
              <a:endParaRPr kumimoji="1" lang="zh-CN" altLang="en-US" sz="1400" dirty="0"/>
            </a:p>
          </p:txBody>
        </p:sp>
      </p:grpSp>
      <p:sp>
        <p:nvSpPr>
          <p:cNvPr id="63" name="文本框 62"/>
          <p:cNvSpPr txBox="1"/>
          <p:nvPr/>
        </p:nvSpPr>
        <p:spPr>
          <a:xfrm>
            <a:off x="284162" y="1971069"/>
            <a:ext cx="1754773" cy="1200328"/>
          </a:xfrm>
          <a:prstGeom prst="rect">
            <a:avLst/>
          </a:prstGeom>
          <a:noFill/>
        </p:spPr>
        <p:txBody>
          <a:bodyPr wrap="square" rtlCol="0">
            <a:spAutoFit/>
          </a:bodyPr>
          <a:lstStyle/>
          <a:p>
            <a:r>
              <a:rPr kumimoji="1" lang="en-US" altLang="zh-CN" sz="2400" dirty="0"/>
              <a:t>URLs with various configures.</a:t>
            </a:r>
            <a:endParaRPr kumimoji="1" lang="zh-CN" altLang="en-US" sz="2400" dirty="0"/>
          </a:p>
        </p:txBody>
      </p:sp>
      <p:sp>
        <p:nvSpPr>
          <p:cNvPr id="65" name="幻灯片编号占位符 64"/>
          <p:cNvSpPr>
            <a:spLocks noGrp="1"/>
          </p:cNvSpPr>
          <p:nvPr>
            <p:ph type="sldNum" sz="quarter" idx="12"/>
          </p:nvPr>
        </p:nvSpPr>
        <p:spPr/>
        <p:txBody>
          <a:bodyPr/>
          <a:lstStyle/>
          <a:p>
            <a:fld id="{36CE28E1-84E0-8148-A0A3-AC0385F819F2}" type="slidenum">
              <a:rPr kumimoji="1" lang="zh-CN" altLang="en-US" smtClean="0"/>
              <a:t>16</a:t>
            </a:fld>
            <a:endParaRPr kumimoji="1" lang="zh-CN" altLang="en-US"/>
          </a:p>
        </p:txBody>
      </p:sp>
    </p:spTree>
    <p:extLst>
      <p:ext uri="{BB962C8B-B14F-4D97-AF65-F5344CB8AC3E}">
        <p14:creationId xmlns:p14="http://schemas.microsoft.com/office/powerpoint/2010/main" val="21172842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8"/>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a:t>CSPAutoGen Architecture </a:t>
            </a:r>
            <a:br>
              <a:rPr kumimoji="1" lang="en-US" altLang="zh-CN" dirty="0"/>
            </a:br>
            <a:r>
              <a:rPr kumimoji="1" lang="en-US" altLang="zh-CN" dirty="0"/>
              <a:t>(Rewriting &amp; Runtime Phase)</a:t>
            </a:r>
            <a:endParaRPr kumimoji="1" lang="zh-CN" altLang="en-US" dirty="0"/>
          </a:p>
        </p:txBody>
      </p:sp>
      <p:grpSp>
        <p:nvGrpSpPr>
          <p:cNvPr id="8" name="组 7"/>
          <p:cNvGrpSpPr/>
          <p:nvPr/>
        </p:nvGrpSpPr>
        <p:grpSpPr>
          <a:xfrm>
            <a:off x="284163" y="3856610"/>
            <a:ext cx="1740408" cy="1509467"/>
            <a:chOff x="483225" y="3491488"/>
            <a:chExt cx="1740408" cy="1874589"/>
          </a:xfrm>
        </p:grpSpPr>
        <p:pic>
          <p:nvPicPr>
            <p:cNvPr id="4" name="图片 3" descr="computer-user-iconibm-lotus-symphony---gallery--user-icon-in-orange-t4ml2pq3.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3225" y="3491488"/>
              <a:ext cx="1740408" cy="1643629"/>
            </a:xfrm>
            <a:prstGeom prst="rect">
              <a:avLst/>
            </a:prstGeom>
          </p:spPr>
        </p:pic>
        <p:sp>
          <p:nvSpPr>
            <p:cNvPr id="5" name="文本框 4"/>
            <p:cNvSpPr txBox="1"/>
            <p:nvPr/>
          </p:nvSpPr>
          <p:spPr>
            <a:xfrm>
              <a:off x="852159" y="4996745"/>
              <a:ext cx="620683" cy="369332"/>
            </a:xfrm>
            <a:prstGeom prst="rect">
              <a:avLst/>
            </a:prstGeom>
            <a:noFill/>
          </p:spPr>
          <p:txBody>
            <a:bodyPr wrap="none" rtlCol="0">
              <a:spAutoFit/>
            </a:bodyPr>
            <a:lstStyle/>
            <a:p>
              <a:r>
                <a:rPr kumimoji="1" lang="en-US" altLang="zh-CN" dirty="0"/>
                <a:t>User</a:t>
              </a:r>
              <a:endParaRPr kumimoji="1" lang="zh-CN" altLang="en-US" dirty="0"/>
            </a:p>
          </p:txBody>
        </p:sp>
      </p:grpSp>
      <p:grpSp>
        <p:nvGrpSpPr>
          <p:cNvPr id="7" name="组 6"/>
          <p:cNvGrpSpPr/>
          <p:nvPr/>
        </p:nvGrpSpPr>
        <p:grpSpPr>
          <a:xfrm>
            <a:off x="7337628" y="3587084"/>
            <a:ext cx="1623161" cy="2207094"/>
            <a:chOff x="7337628" y="3587084"/>
            <a:chExt cx="1623161" cy="2207094"/>
          </a:xfrm>
        </p:grpSpPr>
        <p:pic>
          <p:nvPicPr>
            <p:cNvPr id="3" name="图片 2" descr="web-server.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595" y="3587084"/>
              <a:ext cx="1260168" cy="1509937"/>
            </a:xfrm>
            <a:prstGeom prst="rect">
              <a:avLst/>
            </a:prstGeom>
          </p:spPr>
        </p:pic>
        <p:sp>
          <p:nvSpPr>
            <p:cNvPr id="6" name="文本框 5"/>
            <p:cNvSpPr txBox="1"/>
            <p:nvPr/>
          </p:nvSpPr>
          <p:spPr>
            <a:xfrm>
              <a:off x="7337628" y="5332513"/>
              <a:ext cx="1623161" cy="461665"/>
            </a:xfrm>
            <a:prstGeom prst="rect">
              <a:avLst/>
            </a:prstGeom>
            <a:noFill/>
          </p:spPr>
          <p:txBody>
            <a:bodyPr wrap="none" rtlCol="0">
              <a:spAutoFit/>
            </a:bodyPr>
            <a:lstStyle/>
            <a:p>
              <a:r>
                <a:rPr kumimoji="1" lang="en-US" altLang="zh-CN" sz="2400" dirty="0"/>
                <a:t>Web server</a:t>
              </a:r>
            </a:p>
          </p:txBody>
        </p:sp>
      </p:grpSp>
      <p:grpSp>
        <p:nvGrpSpPr>
          <p:cNvPr id="15" name="组 14"/>
          <p:cNvGrpSpPr/>
          <p:nvPr/>
        </p:nvGrpSpPr>
        <p:grpSpPr>
          <a:xfrm>
            <a:off x="6021306" y="4328241"/>
            <a:ext cx="1988370" cy="769441"/>
            <a:chOff x="5709497" y="4388709"/>
            <a:chExt cx="1988370" cy="769441"/>
          </a:xfrm>
        </p:grpSpPr>
        <p:sp>
          <p:nvSpPr>
            <p:cNvPr id="13" name="文本框 12"/>
            <p:cNvSpPr txBox="1"/>
            <p:nvPr/>
          </p:nvSpPr>
          <p:spPr>
            <a:xfrm>
              <a:off x="5709497" y="4388709"/>
              <a:ext cx="1988370" cy="769441"/>
            </a:xfrm>
            <a:prstGeom prst="rect">
              <a:avLst/>
            </a:prstGeom>
            <a:noFill/>
          </p:spPr>
          <p:txBody>
            <a:bodyPr wrap="square" rtlCol="0">
              <a:spAutoFit/>
            </a:bodyPr>
            <a:lstStyle/>
            <a:p>
              <a:pPr algn="ctr"/>
              <a:r>
                <a:rPr kumimoji="1" lang="en-US" altLang="zh-CN" sz="2200" dirty="0"/>
                <a:t>Original</a:t>
              </a:r>
            </a:p>
            <a:p>
              <a:pPr algn="ctr"/>
              <a:r>
                <a:rPr kumimoji="1" lang="en-US" altLang="zh-CN" sz="2200" dirty="0"/>
                <a:t>Webpage.</a:t>
              </a:r>
              <a:endParaRPr kumimoji="1" lang="zh-CN" altLang="en-US" sz="2200" dirty="0"/>
            </a:p>
          </p:txBody>
        </p:sp>
        <p:cxnSp>
          <p:nvCxnSpPr>
            <p:cNvPr id="11" name="直线箭头连接符 10"/>
            <p:cNvCxnSpPr/>
            <p:nvPr/>
          </p:nvCxnSpPr>
          <p:spPr>
            <a:xfrm flipH="1">
              <a:off x="6109511" y="4388709"/>
              <a:ext cx="1181275" cy="0"/>
            </a:xfrm>
            <a:prstGeom prst="straightConnector1">
              <a:avLst/>
            </a:prstGeom>
            <a:ln w="5715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grpSp>
      <p:sp>
        <p:nvSpPr>
          <p:cNvPr id="16" name="罐形 15"/>
          <p:cNvSpPr/>
          <p:nvPr/>
        </p:nvSpPr>
        <p:spPr>
          <a:xfrm>
            <a:off x="6022536" y="2030933"/>
            <a:ext cx="1496514" cy="858435"/>
          </a:xfrm>
          <a:prstGeom prst="can">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200" dirty="0"/>
              <a:t>Template DB</a:t>
            </a:r>
            <a:endParaRPr kumimoji="1" lang="zh-CN" altLang="en-US" sz="2200" dirty="0"/>
          </a:p>
        </p:txBody>
      </p:sp>
      <p:grpSp>
        <p:nvGrpSpPr>
          <p:cNvPr id="60" name="组 59"/>
          <p:cNvGrpSpPr/>
          <p:nvPr/>
        </p:nvGrpSpPr>
        <p:grpSpPr>
          <a:xfrm>
            <a:off x="1773173" y="2587547"/>
            <a:ext cx="2300243" cy="1880064"/>
            <a:chOff x="5898277" y="2281095"/>
            <a:chExt cx="2300243" cy="1880064"/>
          </a:xfrm>
        </p:grpSpPr>
        <p:cxnSp>
          <p:nvCxnSpPr>
            <p:cNvPr id="61" name="直线箭头连接符 60"/>
            <p:cNvCxnSpPr/>
            <p:nvPr/>
          </p:nvCxnSpPr>
          <p:spPr>
            <a:xfrm flipH="1">
              <a:off x="5898277" y="4161159"/>
              <a:ext cx="1620773" cy="0"/>
            </a:xfrm>
            <a:prstGeom prst="straightConnector1">
              <a:avLst/>
            </a:prstGeom>
            <a:ln w="57150" cmpd="sng">
              <a:solidFill>
                <a:schemeClr val="accent6"/>
              </a:solidFill>
              <a:tailEnd type="arrow"/>
            </a:ln>
          </p:spPr>
          <p:style>
            <a:lnRef idx="2">
              <a:schemeClr val="accent1"/>
            </a:lnRef>
            <a:fillRef idx="0">
              <a:schemeClr val="accent1"/>
            </a:fillRef>
            <a:effectRef idx="1">
              <a:schemeClr val="accent1"/>
            </a:effectRef>
            <a:fontRef idx="minor">
              <a:schemeClr val="tx1"/>
            </a:fontRef>
          </p:style>
        </p:cxnSp>
        <p:sp>
          <p:nvSpPr>
            <p:cNvPr id="62" name="文本框 61"/>
            <p:cNvSpPr txBox="1"/>
            <p:nvPr/>
          </p:nvSpPr>
          <p:spPr>
            <a:xfrm>
              <a:off x="6210150" y="2281095"/>
              <a:ext cx="1988370" cy="1785104"/>
            </a:xfrm>
            <a:prstGeom prst="rect">
              <a:avLst/>
            </a:prstGeom>
            <a:noFill/>
          </p:spPr>
          <p:txBody>
            <a:bodyPr wrap="square" rtlCol="0">
              <a:spAutoFit/>
            </a:bodyPr>
            <a:lstStyle/>
            <a:p>
              <a:r>
                <a:rPr kumimoji="1" lang="en-US" altLang="zh-CN" sz="2200" b="1" dirty="0"/>
                <a:t>New Page:</a:t>
              </a:r>
            </a:p>
            <a:p>
              <a:r>
                <a:rPr kumimoji="1" lang="en-US" altLang="zh-CN" sz="2200" dirty="0"/>
                <a:t>1. No inline scripts.</a:t>
              </a:r>
            </a:p>
            <a:p>
              <a:r>
                <a:rPr kumimoji="1" lang="en-US" altLang="zh-CN" sz="2200" dirty="0"/>
                <a:t>2. CSP.</a:t>
              </a:r>
            </a:p>
            <a:p>
              <a:r>
                <a:rPr kumimoji="1" lang="en-US" altLang="zh-CN" sz="2200" dirty="0"/>
                <a:t>3. Library.</a:t>
              </a:r>
              <a:endParaRPr kumimoji="1" lang="zh-CN" altLang="en-US" sz="2200" dirty="0"/>
            </a:p>
          </p:txBody>
        </p:sp>
      </p:grpSp>
      <p:sp>
        <p:nvSpPr>
          <p:cNvPr id="63" name="圆角矩形 62"/>
          <p:cNvSpPr/>
          <p:nvPr/>
        </p:nvSpPr>
        <p:spPr>
          <a:xfrm>
            <a:off x="3688846" y="2015577"/>
            <a:ext cx="1894816" cy="873791"/>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400" dirty="0"/>
              <a:t>Trusted Server</a:t>
            </a:r>
            <a:endParaRPr kumimoji="1" lang="zh-CN" altLang="en-US" sz="2400" dirty="0"/>
          </a:p>
        </p:txBody>
      </p:sp>
      <p:grpSp>
        <p:nvGrpSpPr>
          <p:cNvPr id="70" name="组 69"/>
          <p:cNvGrpSpPr/>
          <p:nvPr/>
        </p:nvGrpSpPr>
        <p:grpSpPr>
          <a:xfrm>
            <a:off x="3898201" y="2912149"/>
            <a:ext cx="2652881" cy="1037314"/>
            <a:chOff x="1427246" y="2789964"/>
            <a:chExt cx="2397078" cy="1242523"/>
          </a:xfrm>
        </p:grpSpPr>
        <p:cxnSp>
          <p:nvCxnSpPr>
            <p:cNvPr id="67" name="直线箭头连接符 66"/>
            <p:cNvCxnSpPr/>
            <p:nvPr/>
          </p:nvCxnSpPr>
          <p:spPr>
            <a:xfrm flipV="1">
              <a:off x="1427246" y="2795087"/>
              <a:ext cx="16899" cy="1237400"/>
            </a:xfrm>
            <a:prstGeom prst="straightConnector1">
              <a:avLst/>
            </a:prstGeom>
            <a:ln w="57150" cmpd="sng">
              <a:solidFill>
                <a:srgbClr val="333333"/>
              </a:solidFill>
              <a:tailEnd type="arrow"/>
            </a:ln>
          </p:spPr>
          <p:style>
            <a:lnRef idx="2">
              <a:schemeClr val="accent1"/>
            </a:lnRef>
            <a:fillRef idx="0">
              <a:schemeClr val="accent1"/>
            </a:fillRef>
            <a:effectRef idx="1">
              <a:schemeClr val="accent1"/>
            </a:effectRef>
            <a:fontRef idx="minor">
              <a:schemeClr val="tx1"/>
            </a:fontRef>
          </p:style>
        </p:cxnSp>
        <p:sp>
          <p:nvSpPr>
            <p:cNvPr id="69" name="文本框 68"/>
            <p:cNvSpPr txBox="1"/>
            <p:nvPr/>
          </p:nvSpPr>
          <p:spPr>
            <a:xfrm>
              <a:off x="1444145" y="2789964"/>
              <a:ext cx="2380179" cy="1105990"/>
            </a:xfrm>
            <a:prstGeom prst="rect">
              <a:avLst/>
            </a:prstGeom>
            <a:noFill/>
          </p:spPr>
          <p:txBody>
            <a:bodyPr wrap="square" rtlCol="0">
              <a:spAutoFit/>
            </a:bodyPr>
            <a:lstStyle/>
            <a:p>
              <a:r>
                <a:rPr kumimoji="1" lang="en-US" altLang="zh-CN" dirty="0"/>
                <a:t>Benign Inline to External</a:t>
              </a:r>
            </a:p>
            <a:p>
              <a:r>
                <a:rPr kumimoji="1" lang="en-US" altLang="zh-CN" dirty="0"/>
                <a:t>Script: </a:t>
              </a:r>
              <a:r>
                <a:rPr kumimoji="1" lang="en-US" altLang="zh-CN" dirty="0" err="1"/>
                <a:t>e.g</a:t>
              </a:r>
              <a:r>
                <a:rPr kumimoji="1" lang="en-US" altLang="zh-CN" dirty="0"/>
                <a:t>, &lt;script src=“</a:t>
              </a:r>
              <a:r>
                <a:rPr kumimoji="1" lang="en-US" altLang="zh-CN" sz="1200" dirty="0" err="1"/>
                <a:t>trusted.com</a:t>
              </a:r>
              <a:r>
                <a:rPr kumimoji="1" lang="en-US" altLang="zh-CN" sz="1200" dirty="0"/>
                <a:t>/</a:t>
              </a:r>
              <a:r>
                <a:rPr kumimoji="1" lang="en-US" altLang="zh-CN" sz="1200" dirty="0" err="1"/>
                <a:t>a.js</a:t>
              </a:r>
              <a:r>
                <a:rPr kumimoji="1" lang="en-US" altLang="zh-CN" dirty="0"/>
                <a:t>” …</a:t>
              </a:r>
              <a:endParaRPr kumimoji="1" lang="zh-CN" altLang="en-US" dirty="0"/>
            </a:p>
          </p:txBody>
        </p:sp>
      </p:grpSp>
      <p:pic>
        <p:nvPicPr>
          <p:cNvPr id="33" name="图片 32" descr="sprite-waf-for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143808" y="5030173"/>
            <a:ext cx="2277512" cy="1054384"/>
          </a:xfrm>
          <a:prstGeom prst="rect">
            <a:avLst/>
          </a:prstGeom>
        </p:spPr>
      </p:pic>
      <p:sp>
        <p:nvSpPr>
          <p:cNvPr id="34" name="圆角矩形 33"/>
          <p:cNvSpPr/>
          <p:nvPr/>
        </p:nvSpPr>
        <p:spPr>
          <a:xfrm>
            <a:off x="3688845" y="3994052"/>
            <a:ext cx="2732474" cy="1002693"/>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400" dirty="0"/>
              <a:t>CSPAutoGen Policy</a:t>
            </a:r>
          </a:p>
          <a:p>
            <a:pPr algn="ctr"/>
            <a:r>
              <a:rPr kumimoji="1" lang="en-US" altLang="zh-CN" sz="2400" dirty="0"/>
              <a:t>Applier Engine</a:t>
            </a:r>
            <a:endParaRPr kumimoji="1" lang="zh-CN" altLang="en-US" sz="2400" dirty="0"/>
          </a:p>
        </p:txBody>
      </p:sp>
      <p:grpSp>
        <p:nvGrpSpPr>
          <p:cNvPr id="26" name="组 25"/>
          <p:cNvGrpSpPr/>
          <p:nvPr/>
        </p:nvGrpSpPr>
        <p:grpSpPr>
          <a:xfrm>
            <a:off x="6022536" y="2825590"/>
            <a:ext cx="2625084" cy="1168460"/>
            <a:chOff x="6022536" y="2825590"/>
            <a:chExt cx="2253688" cy="1168460"/>
          </a:xfrm>
        </p:grpSpPr>
        <p:cxnSp>
          <p:nvCxnSpPr>
            <p:cNvPr id="37" name="直线箭头连接符 36"/>
            <p:cNvCxnSpPr/>
            <p:nvPr/>
          </p:nvCxnSpPr>
          <p:spPr>
            <a:xfrm flipH="1">
              <a:off x="6022536" y="2889368"/>
              <a:ext cx="361614" cy="1104682"/>
            </a:xfrm>
            <a:prstGeom prst="straightConnector1">
              <a:avLst/>
            </a:prstGeom>
            <a:ln w="57150" cmpd="sng">
              <a:solidFill>
                <a:srgbClr val="333333"/>
              </a:solidFill>
              <a:tailEnd type="arrow"/>
            </a:ln>
          </p:spPr>
          <p:style>
            <a:lnRef idx="2">
              <a:schemeClr val="accent1"/>
            </a:lnRef>
            <a:fillRef idx="0">
              <a:schemeClr val="accent1"/>
            </a:fillRef>
            <a:effectRef idx="1">
              <a:schemeClr val="accent1"/>
            </a:effectRef>
            <a:fontRef idx="minor">
              <a:schemeClr val="tx1"/>
            </a:fontRef>
          </p:style>
        </p:cxnSp>
        <p:sp>
          <p:nvSpPr>
            <p:cNvPr id="40" name="文本框 39"/>
            <p:cNvSpPr txBox="1"/>
            <p:nvPr/>
          </p:nvSpPr>
          <p:spPr>
            <a:xfrm>
              <a:off x="6100740" y="2825590"/>
              <a:ext cx="2175484" cy="1107996"/>
            </a:xfrm>
            <a:prstGeom prst="rect">
              <a:avLst/>
            </a:prstGeom>
            <a:noFill/>
          </p:spPr>
          <p:txBody>
            <a:bodyPr wrap="square" rtlCol="0">
              <a:spAutoFit/>
            </a:bodyPr>
            <a:lstStyle/>
            <a:p>
              <a:pPr algn="ctr"/>
              <a:r>
                <a:rPr kumimoji="1" lang="en-US" altLang="zh-CN" sz="2200" dirty="0"/>
                <a:t>1. Templates</a:t>
              </a:r>
            </a:p>
            <a:p>
              <a:pPr algn="ctr"/>
              <a:r>
                <a:rPr kumimoji="1" lang="en-US" altLang="zh-CN" sz="2200" dirty="0"/>
                <a:t>2. JS Host Whitelist</a:t>
              </a:r>
              <a:endParaRPr kumimoji="1" lang="zh-CN" altLang="en-US" sz="2200" dirty="0"/>
            </a:p>
          </p:txBody>
        </p:sp>
      </p:grpSp>
      <p:sp>
        <p:nvSpPr>
          <p:cNvPr id="22" name="圆角矩形 21"/>
          <p:cNvSpPr/>
          <p:nvPr/>
        </p:nvSpPr>
        <p:spPr>
          <a:xfrm>
            <a:off x="3547741" y="1854331"/>
            <a:ext cx="5413048" cy="4837384"/>
          </a:xfrm>
          <a:prstGeom prst="roundRect">
            <a:avLst/>
          </a:prstGeom>
          <a:noFill/>
          <a:ln w="57150" cmpd="sng">
            <a:solidFill>
              <a:schemeClr val="accent6">
                <a:lumMod val="75000"/>
                <a:lumOff val="2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3" name="文本框 42"/>
          <p:cNvSpPr txBox="1"/>
          <p:nvPr/>
        </p:nvSpPr>
        <p:spPr>
          <a:xfrm>
            <a:off x="5534692" y="6055708"/>
            <a:ext cx="1698915" cy="492443"/>
          </a:xfrm>
          <a:prstGeom prst="rect">
            <a:avLst/>
          </a:prstGeom>
          <a:noFill/>
        </p:spPr>
        <p:txBody>
          <a:bodyPr wrap="none" rtlCol="0">
            <a:spAutoFit/>
          </a:bodyPr>
          <a:lstStyle/>
          <a:p>
            <a:r>
              <a:rPr kumimoji="1" lang="en-US" altLang="zh-CN" sz="2600" dirty="0"/>
              <a:t>Server Side</a:t>
            </a:r>
          </a:p>
        </p:txBody>
      </p:sp>
      <p:sp>
        <p:nvSpPr>
          <p:cNvPr id="44" name="圆角矩形 43"/>
          <p:cNvSpPr/>
          <p:nvPr/>
        </p:nvSpPr>
        <p:spPr>
          <a:xfrm>
            <a:off x="141104" y="1854331"/>
            <a:ext cx="1883468" cy="4837384"/>
          </a:xfrm>
          <a:prstGeom prst="roundRect">
            <a:avLst/>
          </a:prstGeom>
          <a:noFill/>
          <a:ln w="57150" cmpd="sng">
            <a:solidFill>
              <a:schemeClr val="accent6">
                <a:lumMod val="75000"/>
                <a:lumOff val="25000"/>
              </a:schemeClr>
            </a:solidFill>
            <a:prstDash val="sysDash"/>
          </a:ln>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47" name="文本框 46"/>
          <p:cNvSpPr txBox="1"/>
          <p:nvPr/>
        </p:nvSpPr>
        <p:spPr>
          <a:xfrm>
            <a:off x="284163" y="5715665"/>
            <a:ext cx="1614419" cy="492443"/>
          </a:xfrm>
          <a:prstGeom prst="rect">
            <a:avLst/>
          </a:prstGeom>
          <a:noFill/>
        </p:spPr>
        <p:txBody>
          <a:bodyPr wrap="none" rtlCol="0">
            <a:spAutoFit/>
          </a:bodyPr>
          <a:lstStyle/>
          <a:p>
            <a:r>
              <a:rPr kumimoji="1" lang="en-US" altLang="zh-CN" sz="2600" dirty="0"/>
              <a:t>Client Side</a:t>
            </a:r>
          </a:p>
        </p:txBody>
      </p:sp>
      <p:grpSp>
        <p:nvGrpSpPr>
          <p:cNvPr id="27" name="组 26"/>
          <p:cNvGrpSpPr/>
          <p:nvPr/>
        </p:nvGrpSpPr>
        <p:grpSpPr>
          <a:xfrm>
            <a:off x="0" y="1857737"/>
            <a:ext cx="2210551" cy="2277563"/>
            <a:chOff x="0" y="1857737"/>
            <a:chExt cx="2210551" cy="2277563"/>
          </a:xfrm>
        </p:grpSpPr>
        <p:sp>
          <p:nvSpPr>
            <p:cNvPr id="73" name="文本框 72"/>
            <p:cNvSpPr txBox="1"/>
            <p:nvPr/>
          </p:nvSpPr>
          <p:spPr>
            <a:xfrm>
              <a:off x="0" y="1857737"/>
              <a:ext cx="2210551" cy="1323439"/>
            </a:xfrm>
            <a:prstGeom prst="rect">
              <a:avLst/>
            </a:prstGeom>
            <a:noFill/>
          </p:spPr>
          <p:txBody>
            <a:bodyPr wrap="square" rtlCol="0">
              <a:spAutoFit/>
            </a:bodyPr>
            <a:lstStyle/>
            <a:p>
              <a:pPr algn="ctr"/>
              <a:r>
                <a:rPr kumimoji="1" lang="en-US" altLang="zh-CN" sz="2000" b="1" dirty="0"/>
                <a:t>1. DOM tree observer</a:t>
              </a:r>
            </a:p>
            <a:p>
              <a:pPr algn="ctr"/>
              <a:r>
                <a:rPr kumimoji="1" lang="en-US" altLang="zh-CN" sz="2000" b="1" dirty="0"/>
                <a:t>2. Symbolic Template</a:t>
              </a:r>
              <a:endParaRPr kumimoji="1" lang="zh-CN" altLang="en-US" sz="2000" b="1" dirty="0"/>
            </a:p>
          </p:txBody>
        </p:sp>
        <p:grpSp>
          <p:nvGrpSpPr>
            <p:cNvPr id="25" name="组 24"/>
            <p:cNvGrpSpPr/>
            <p:nvPr/>
          </p:nvGrpSpPr>
          <p:grpSpPr>
            <a:xfrm>
              <a:off x="429954" y="3263977"/>
              <a:ext cx="1025245" cy="871323"/>
              <a:chOff x="429954" y="3263977"/>
              <a:chExt cx="1025245" cy="871323"/>
            </a:xfrm>
          </p:grpSpPr>
          <p:sp>
            <p:nvSpPr>
              <p:cNvPr id="23" name="空心弧 22"/>
              <p:cNvSpPr/>
              <p:nvPr/>
            </p:nvSpPr>
            <p:spPr>
              <a:xfrm rot="16200000">
                <a:off x="632235" y="3312336"/>
                <a:ext cx="620683" cy="1025245"/>
              </a:xfrm>
              <a:prstGeom prst="blockArc">
                <a:avLst>
                  <a:gd name="adj1" fmla="val 13179196"/>
                  <a:gd name="adj2" fmla="val 7996651"/>
                  <a:gd name="adj3" fmla="val 7137"/>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solidFill>
                    <a:schemeClr val="tx1"/>
                  </a:solidFill>
                </a:endParaRPr>
              </a:p>
            </p:txBody>
          </p:sp>
          <p:pic>
            <p:nvPicPr>
              <p:cNvPr id="24" name="图片 23"/>
              <p:cNvPicPr>
                <a:picLocks noChangeAspect="1"/>
              </p:cNvPicPr>
              <p:nvPr/>
            </p:nvPicPr>
            <p:blipFill>
              <a:blip r:embed="rId6"/>
              <a:stretch>
                <a:fillRect/>
              </a:stretch>
            </p:blipFill>
            <p:spPr>
              <a:xfrm>
                <a:off x="586533" y="3263977"/>
                <a:ext cx="622300" cy="571500"/>
              </a:xfrm>
              <a:prstGeom prst="rect">
                <a:avLst/>
              </a:prstGeom>
            </p:spPr>
          </p:pic>
        </p:grpSp>
      </p:grpSp>
      <p:sp>
        <p:nvSpPr>
          <p:cNvPr id="28" name="幻灯片编号占位符 27"/>
          <p:cNvSpPr>
            <a:spLocks noGrp="1"/>
          </p:cNvSpPr>
          <p:nvPr>
            <p:ph type="sldNum" sz="quarter" idx="12"/>
          </p:nvPr>
        </p:nvSpPr>
        <p:spPr/>
        <p:txBody>
          <a:bodyPr/>
          <a:lstStyle/>
          <a:p>
            <a:fld id="{36CE28E1-84E0-8148-A0A3-AC0385F819F2}" type="slidenum">
              <a:rPr kumimoji="1" lang="zh-CN" altLang="en-US" smtClean="0"/>
              <a:t>17</a:t>
            </a:fld>
            <a:endParaRPr kumimoji="1" lang="zh-CN" altLang="en-US"/>
          </a:p>
        </p:txBody>
      </p:sp>
    </p:spTree>
    <p:extLst>
      <p:ext uri="{BB962C8B-B14F-4D97-AF65-F5344CB8AC3E}">
        <p14:creationId xmlns:p14="http://schemas.microsoft.com/office/powerpoint/2010/main" val="313586303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778000"/>
            <a:ext cx="8520134" cy="4931833"/>
          </a:xfrm>
        </p:spPr>
        <p:txBody>
          <a:bodyPr>
            <a:normAutofit lnSpcReduction="10000"/>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r>
              <a:rPr kumimoji="1" lang="en-US" altLang="zh-CN" dirty="0" smtClean="0"/>
              <a:t>.</a:t>
            </a:r>
          </a:p>
          <a:p>
            <a:pPr lvl="1"/>
            <a:r>
              <a:rPr kumimoji="1" lang="en-US" altLang="zh-CN" dirty="0" smtClean="0"/>
              <a:t>CSP Background</a:t>
            </a:r>
          </a:p>
          <a:p>
            <a:pPr lvl="1"/>
            <a:r>
              <a:rPr kumimoji="1" lang="en-US" altLang="zh-CN" dirty="0" smtClean="0"/>
              <a:t>Architecture</a:t>
            </a:r>
          </a:p>
          <a:p>
            <a:pPr lvl="1"/>
            <a:r>
              <a:rPr kumimoji="1" lang="en-US" altLang="zh-CN" b="1" u="sng" dirty="0" smtClean="0"/>
              <a:t>Design</a:t>
            </a:r>
          </a:p>
          <a:p>
            <a:pPr lvl="2"/>
            <a:r>
              <a:rPr kumimoji="1" lang="en-US" altLang="zh-CN" dirty="0"/>
              <a:t>Template Mechanism</a:t>
            </a:r>
          </a:p>
          <a:p>
            <a:pPr lvl="2"/>
            <a:r>
              <a:rPr kumimoji="1" lang="en-US" altLang="zh-CN" dirty="0"/>
              <a:t>Processing Scripts based on </a:t>
            </a:r>
            <a:r>
              <a:rPr kumimoji="1" lang="en-US" altLang="zh-CN" dirty="0" smtClean="0"/>
              <a:t>Templates</a:t>
            </a:r>
            <a:endParaRPr kumimoji="1" lang="en-US" altLang="zh-CN" u="sng" dirty="0" smtClean="0"/>
          </a:p>
          <a:p>
            <a:pPr lvl="1"/>
            <a:r>
              <a:rPr kumimoji="1" lang="en-US" altLang="zh-CN" dirty="0" smtClean="0"/>
              <a:t>Evaluation</a:t>
            </a:r>
          </a:p>
          <a:p>
            <a:pPr lvl="1"/>
            <a:r>
              <a:rPr kumimoji="1" lang="en-US" altLang="zh-CN" dirty="0" smtClean="0"/>
              <a:t>Conclusion</a:t>
            </a:r>
            <a:endParaRPr kumimoji="1" lang="en-US" altLang="zh-CN" dirty="0" smtClean="0"/>
          </a:p>
          <a:p>
            <a:r>
              <a:rPr kumimoji="1" lang="en-US" altLang="zh-CN" dirty="0" smtClean="0"/>
              <a:t>Project</a:t>
            </a:r>
            <a:r>
              <a:rPr kumimoji="1" lang="en-US" altLang="zh-CN" dirty="0"/>
              <a:t>: </a:t>
            </a:r>
            <a:r>
              <a:rPr kumimoji="1" lang="en-US" altLang="zh-CN" b="1" i="1" dirty="0"/>
              <a:t>TrackingFree</a:t>
            </a:r>
            <a:r>
              <a:rPr kumimoji="1" lang="en-US" altLang="zh-CN" dirty="0"/>
              <a:t>: anti-tracking browser.</a:t>
            </a:r>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968939175"/>
      </p:ext>
    </p:extLst>
  </p:cSld>
  <p:clrMapOvr>
    <a:masterClrMapping/>
  </p:clrMapOvr>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Design: Template Mechanism</a:t>
            </a:r>
            <a:endParaRPr kumimoji="1" lang="zh-CN" altLang="en-US" dirty="0"/>
          </a:p>
        </p:txBody>
      </p:sp>
      <p:sp>
        <p:nvSpPr>
          <p:cNvPr id="8" name="矩形 7"/>
          <p:cNvSpPr/>
          <p:nvPr/>
        </p:nvSpPr>
        <p:spPr>
          <a:xfrm>
            <a:off x="59820" y="76384"/>
            <a:ext cx="9144000" cy="6858000"/>
          </a:xfrm>
          <a:prstGeom prst="rect">
            <a:avLst/>
          </a:prstGeom>
          <a:solidFill>
            <a:schemeClr val="bg1"/>
          </a:solidFill>
          <a:ln>
            <a:noFill/>
          </a:ln>
        </p:spPr>
        <p:style>
          <a:lnRef idx="2">
            <a:schemeClr val="accent4"/>
          </a:lnRef>
          <a:fillRef idx="1">
            <a:schemeClr val="lt1"/>
          </a:fillRef>
          <a:effectRef idx="0">
            <a:schemeClr val="accent4"/>
          </a:effectRef>
          <a:fontRef idx="minor">
            <a:schemeClr val="dk1"/>
          </a:fontRef>
        </p:style>
        <p:txBody>
          <a:bodyPr rtlCol="0" anchor="ctr"/>
          <a:lstStyle/>
          <a:p>
            <a:pPr algn="ctr"/>
            <a:endParaRPr kumimoji="1" lang="zh-CN" altLang="en-US"/>
          </a:p>
        </p:txBody>
      </p:sp>
      <p:pic>
        <p:nvPicPr>
          <p:cNvPr id="7" name="图片 6" descr="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0518" y="1456598"/>
            <a:ext cx="6448461" cy="5033748"/>
          </a:xfrm>
          <a:prstGeom prst="rect">
            <a:avLst/>
          </a:prstGeom>
        </p:spPr>
      </p:pic>
      <p:sp>
        <p:nvSpPr>
          <p:cNvPr id="9" name="矩形 8"/>
          <p:cNvSpPr/>
          <p:nvPr/>
        </p:nvSpPr>
        <p:spPr>
          <a:xfrm>
            <a:off x="140584" y="76384"/>
            <a:ext cx="6819402" cy="1200328"/>
          </a:xfrm>
          <a:prstGeom prst="rect">
            <a:avLst/>
          </a:prstGeom>
        </p:spPr>
        <p:txBody>
          <a:bodyPr wrap="square">
            <a:spAutoFit/>
          </a:bodyPr>
          <a:lstStyle/>
          <a:p>
            <a:r>
              <a:rPr lang="en-US" altLang="zh-CN" sz="2400" dirty="0">
                <a:solidFill>
                  <a:schemeClr val="accent6"/>
                </a:solidFill>
              </a:rPr>
              <a:t>/* Simplified Script */</a:t>
            </a:r>
          </a:p>
          <a:p>
            <a:r>
              <a:rPr lang="en-US" altLang="zh-CN" sz="2400" dirty="0" err="1"/>
              <a:t>AMPTManager.pageSlotsObj</a:t>
            </a:r>
            <a:r>
              <a:rPr lang="en-US" altLang="zh-CN" sz="2400" dirty="0"/>
              <a:t>[</a:t>
            </a:r>
            <a:r>
              <a:rPr lang="en-US" altLang="zh-CN" sz="2400" i="1" dirty="0">
                <a:solidFill>
                  <a:schemeClr val="accent1"/>
                </a:solidFill>
              </a:rPr>
              <a:t>'ad_rect_btf_01'</a:t>
            </a:r>
            <a:r>
              <a:rPr lang="en-US" altLang="zh-CN" sz="2400" dirty="0"/>
              <a:t>] = </a:t>
            </a:r>
          </a:p>
          <a:p>
            <a:r>
              <a:rPr lang="en-US" altLang="zh-CN" sz="2400" dirty="0"/>
              <a:t>	</a:t>
            </a:r>
            <a:r>
              <a:rPr lang="en-US" altLang="zh-CN" sz="2400" dirty="0" err="1"/>
              <a:t>fun.setTargeting</a:t>
            </a:r>
            <a:r>
              <a:rPr lang="en-US" altLang="zh-CN" sz="2400" dirty="0"/>
              <a:t>('</a:t>
            </a:r>
            <a:r>
              <a:rPr lang="en-US" altLang="zh-CN" sz="2400" dirty="0" err="1"/>
              <a:t>pos</a:t>
            </a:r>
            <a:r>
              <a:rPr lang="en-US" altLang="zh-CN" sz="2400" dirty="0"/>
              <a:t>', </a:t>
            </a:r>
            <a:r>
              <a:rPr lang="en-US" altLang="zh-CN" sz="2400" i="1" dirty="0">
                <a:solidFill>
                  <a:srgbClr val="990000"/>
                </a:solidFill>
              </a:rPr>
              <a:t>['rect_btf_01']</a:t>
            </a:r>
            <a:r>
              <a:rPr lang="en-US" altLang="zh-CN" sz="2400" dirty="0"/>
              <a:t>);</a:t>
            </a:r>
          </a:p>
        </p:txBody>
      </p:sp>
      <p:grpSp>
        <p:nvGrpSpPr>
          <p:cNvPr id="13" name="组 12"/>
          <p:cNvGrpSpPr/>
          <p:nvPr/>
        </p:nvGrpSpPr>
        <p:grpSpPr>
          <a:xfrm>
            <a:off x="-29121" y="1276712"/>
            <a:ext cx="7944323" cy="5424239"/>
            <a:chOff x="653630" y="1314974"/>
            <a:chExt cx="7944323" cy="5424239"/>
          </a:xfrm>
        </p:grpSpPr>
        <p:pic>
          <p:nvPicPr>
            <p:cNvPr id="11" name="图片 10" descr="gast.pdf"/>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53630" y="1314974"/>
              <a:ext cx="7944323" cy="5033748"/>
            </a:xfrm>
            <a:prstGeom prst="rect">
              <a:avLst/>
            </a:prstGeom>
          </p:spPr>
        </p:pic>
        <p:sp>
          <p:nvSpPr>
            <p:cNvPr id="12" name="矩形 11"/>
            <p:cNvSpPr/>
            <p:nvPr/>
          </p:nvSpPr>
          <p:spPr>
            <a:xfrm>
              <a:off x="3283895" y="6308326"/>
              <a:ext cx="2096403" cy="430887"/>
            </a:xfrm>
            <a:prstGeom prst="rect">
              <a:avLst/>
            </a:prstGeom>
          </p:spPr>
          <p:txBody>
            <a:bodyPr wrap="square">
              <a:spAutoFit/>
            </a:bodyPr>
            <a:lstStyle/>
            <a:p>
              <a:r>
                <a:rPr lang="en-US" altLang="zh-CN" sz="2200" dirty="0"/>
                <a:t>Generalized AST</a:t>
              </a:r>
            </a:p>
          </p:txBody>
        </p:sp>
      </p:grpSp>
      <p:pic>
        <p:nvPicPr>
          <p:cNvPr id="10" name="图片 9" descr="ast.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620217" y="457448"/>
            <a:ext cx="2523783" cy="1970096"/>
          </a:xfrm>
          <a:prstGeom prst="rect">
            <a:avLst/>
          </a:prstGeom>
        </p:spPr>
      </p:pic>
      <p:sp>
        <p:nvSpPr>
          <p:cNvPr id="14" name="矩形 13"/>
          <p:cNvSpPr/>
          <p:nvPr/>
        </p:nvSpPr>
        <p:spPr>
          <a:xfrm>
            <a:off x="4697547" y="2333953"/>
            <a:ext cx="4674106" cy="2554545"/>
          </a:xfrm>
          <a:prstGeom prst="rect">
            <a:avLst/>
          </a:prstGeom>
        </p:spPr>
        <p:txBody>
          <a:bodyPr wrap="square">
            <a:spAutoFit/>
          </a:bodyPr>
          <a:lstStyle/>
          <a:p>
            <a:r>
              <a:rPr lang="en-US" altLang="zh-CN" sz="2000" dirty="0" err="1"/>
              <a:t>AMPTManager.pageSlotsObj</a:t>
            </a:r>
            <a:endParaRPr lang="en-US" altLang="zh-CN" sz="2000" dirty="0"/>
          </a:p>
          <a:p>
            <a:r>
              <a:rPr lang="en-US" altLang="zh-CN" sz="2000" dirty="0"/>
              <a:t>	[</a:t>
            </a:r>
            <a:r>
              <a:rPr lang="en-US" altLang="zh-CN" sz="2000" i="1" dirty="0">
                <a:solidFill>
                  <a:schemeClr val="accent1"/>
                </a:solidFill>
              </a:rPr>
              <a:t>'ad_rect_btf_01'</a:t>
            </a:r>
            <a:r>
              <a:rPr lang="en-US" altLang="zh-CN" sz="2000" dirty="0"/>
              <a:t>] = </a:t>
            </a:r>
          </a:p>
          <a:p>
            <a:r>
              <a:rPr lang="en-US" altLang="zh-CN" sz="2000" dirty="0"/>
              <a:t>	</a:t>
            </a:r>
            <a:r>
              <a:rPr lang="en-US" altLang="zh-CN" sz="2000" dirty="0" err="1"/>
              <a:t>fun.setTargeting</a:t>
            </a:r>
            <a:r>
              <a:rPr lang="en-US" altLang="zh-CN" sz="2000" dirty="0"/>
              <a:t>('</a:t>
            </a:r>
            <a:r>
              <a:rPr lang="en-US" altLang="zh-CN" sz="2000" dirty="0" err="1"/>
              <a:t>pos</a:t>
            </a:r>
            <a:r>
              <a:rPr lang="en-US" altLang="zh-CN" sz="2000" dirty="0"/>
              <a:t>', </a:t>
            </a:r>
            <a:r>
              <a:rPr lang="en-US" altLang="zh-CN" sz="2000" i="1" dirty="0">
                <a:solidFill>
                  <a:srgbClr val="990000"/>
                </a:solidFill>
              </a:rPr>
              <a:t>['rect_btf_01']</a:t>
            </a:r>
            <a:r>
              <a:rPr lang="en-US" altLang="zh-CN" sz="2000" dirty="0"/>
              <a:t>);</a:t>
            </a:r>
          </a:p>
          <a:p>
            <a:endParaRPr lang="en-US" altLang="zh-CN" sz="2000" dirty="0"/>
          </a:p>
          <a:p>
            <a:endParaRPr lang="en-US" altLang="zh-CN" sz="2000" dirty="0"/>
          </a:p>
          <a:p>
            <a:r>
              <a:rPr lang="en-US" altLang="zh-CN" sz="2000" dirty="0" err="1"/>
              <a:t>AMPTManager.pageSlotsObj</a:t>
            </a:r>
            <a:endParaRPr lang="en-US" altLang="zh-CN" sz="2000" dirty="0"/>
          </a:p>
          <a:p>
            <a:r>
              <a:rPr lang="en-US" altLang="zh-CN" sz="2000" dirty="0"/>
              <a:t>	[</a:t>
            </a:r>
            <a:r>
              <a:rPr lang="en-US" altLang="zh-CN" sz="2000" i="1" dirty="0">
                <a:solidFill>
                  <a:schemeClr val="accent1"/>
                </a:solidFill>
              </a:rPr>
              <a:t>'ad_rect_btf_03'</a:t>
            </a:r>
            <a:r>
              <a:rPr lang="en-US" altLang="zh-CN" sz="2000" dirty="0"/>
              <a:t>] = </a:t>
            </a:r>
          </a:p>
          <a:p>
            <a:r>
              <a:rPr lang="en-US" altLang="zh-CN" sz="2000" dirty="0"/>
              <a:t>	</a:t>
            </a:r>
            <a:r>
              <a:rPr lang="en-US" altLang="zh-CN" sz="2000" dirty="0" err="1"/>
              <a:t>fun.setTargeting</a:t>
            </a:r>
            <a:r>
              <a:rPr lang="en-US" altLang="zh-CN" sz="2000" dirty="0"/>
              <a:t>('</a:t>
            </a:r>
            <a:r>
              <a:rPr lang="en-US" altLang="zh-CN" sz="2000" dirty="0" err="1"/>
              <a:t>pos</a:t>
            </a:r>
            <a:r>
              <a:rPr lang="en-US" altLang="zh-CN" sz="2000" dirty="0"/>
              <a:t>', </a:t>
            </a:r>
            <a:r>
              <a:rPr lang="en-US" altLang="zh-CN" sz="2000" i="1" dirty="0">
                <a:solidFill>
                  <a:srgbClr val="990000"/>
                </a:solidFill>
              </a:rPr>
              <a:t>['rect_btf_03']</a:t>
            </a:r>
            <a:r>
              <a:rPr lang="en-US" altLang="zh-CN" sz="2000" dirty="0"/>
              <a:t>);</a:t>
            </a:r>
          </a:p>
        </p:txBody>
      </p:sp>
      <p:sp>
        <p:nvSpPr>
          <p:cNvPr id="3" name="幻灯片编号占位符 2"/>
          <p:cNvSpPr>
            <a:spLocks noGrp="1"/>
          </p:cNvSpPr>
          <p:nvPr>
            <p:ph type="sldNum" sz="quarter" idx="12"/>
          </p:nvPr>
        </p:nvSpPr>
        <p:spPr/>
        <p:txBody>
          <a:bodyPr/>
          <a:lstStyle/>
          <a:p>
            <a:fld id="{36CE28E1-84E0-8148-A0A3-AC0385F819F2}" type="slidenum">
              <a:rPr kumimoji="1" lang="zh-CN" altLang="en-US" smtClean="0"/>
              <a:t>19</a:t>
            </a:fld>
            <a:endParaRPr kumimoji="1" lang="zh-CN" altLang="en-US"/>
          </a:p>
        </p:txBody>
      </p:sp>
    </p:spTree>
    <p:extLst>
      <p:ext uri="{BB962C8B-B14F-4D97-AF65-F5344CB8AC3E}">
        <p14:creationId xmlns:p14="http://schemas.microsoft.com/office/powerpoint/2010/main" val="341836208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7"/>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4"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Internet is not safe.</a:t>
            </a:r>
            <a:endParaRPr kumimoji="1" lang="zh-CN" altLang="en-US" dirty="0"/>
          </a:p>
        </p:txBody>
      </p:sp>
      <p:sp>
        <p:nvSpPr>
          <p:cNvPr id="4" name="内容占位符 2"/>
          <p:cNvSpPr txBox="1">
            <a:spLocks/>
          </p:cNvSpPr>
          <p:nvPr/>
        </p:nvSpPr>
        <p:spPr>
          <a:xfrm>
            <a:off x="364173" y="2186657"/>
            <a:ext cx="8494077" cy="3992563"/>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altLang="zh-CN" dirty="0"/>
              <a:t>Web Security: </a:t>
            </a:r>
          </a:p>
          <a:p>
            <a:pPr lvl="1"/>
            <a:r>
              <a:rPr lang="en-US" altLang="zh-CN" dirty="0"/>
              <a:t>Browsers have vulnerabilities (&gt;100/year/browser).</a:t>
            </a:r>
          </a:p>
          <a:p>
            <a:pPr lvl="1"/>
            <a:r>
              <a:rPr lang="en-US" altLang="zh-CN" dirty="0"/>
              <a:t>Websites have vulnerabilities. (e.g., </a:t>
            </a:r>
            <a:r>
              <a:rPr lang="en-US" altLang="zh-CN" dirty="0" err="1"/>
              <a:t>gmail</a:t>
            </a:r>
            <a:r>
              <a:rPr lang="en-US" altLang="zh-CN" dirty="0"/>
              <a:t>, </a:t>
            </a:r>
            <a:r>
              <a:rPr lang="en-US" altLang="zh-CN" dirty="0" err="1"/>
              <a:t>icloud</a:t>
            </a:r>
            <a:r>
              <a:rPr lang="en-US" altLang="zh-CN" dirty="0"/>
              <a:t>, </a:t>
            </a:r>
            <a:r>
              <a:rPr lang="en-US" altLang="zh-CN" dirty="0" err="1"/>
              <a:t>facebook</a:t>
            </a:r>
            <a:r>
              <a:rPr lang="en-US" altLang="zh-CN" dirty="0"/>
              <a:t>)</a:t>
            </a:r>
          </a:p>
          <a:p>
            <a:r>
              <a:rPr kumimoji="1" lang="en-US" altLang="zh-CN" dirty="0"/>
              <a:t>Web Privacy: </a:t>
            </a:r>
          </a:p>
          <a:p>
            <a:pPr lvl="1"/>
            <a:r>
              <a:rPr kumimoji="1" lang="en-US" altLang="zh-CN" dirty="0"/>
              <a:t>User’s behavior on more than 90% of websites will be tracked by third-party trackers.</a:t>
            </a:r>
          </a:p>
        </p:txBody>
      </p:sp>
    </p:spTree>
    <p:extLst>
      <p:ext uri="{BB962C8B-B14F-4D97-AF65-F5344CB8AC3E}">
        <p14:creationId xmlns:p14="http://schemas.microsoft.com/office/powerpoint/2010/main" val="5191712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Design: Type System</a:t>
            </a:r>
            <a:endParaRPr kumimoji="1" lang="zh-CN" altLang="en-US" dirty="0"/>
          </a:p>
        </p:txBody>
      </p:sp>
      <p:sp>
        <p:nvSpPr>
          <p:cNvPr id="15" name="内容占位符 2"/>
          <p:cNvSpPr>
            <a:spLocks noGrp="1"/>
          </p:cNvSpPr>
          <p:nvPr>
            <p:ph idx="1"/>
          </p:nvPr>
        </p:nvSpPr>
        <p:spPr>
          <a:xfrm>
            <a:off x="284163" y="1903046"/>
            <a:ext cx="8127145" cy="949743"/>
          </a:xfrm>
        </p:spPr>
        <p:txBody>
          <a:bodyPr>
            <a:normAutofit/>
          </a:bodyPr>
          <a:lstStyle/>
          <a:p>
            <a:r>
              <a:rPr kumimoji="1" lang="en-US" altLang="zh-CN" dirty="0"/>
              <a:t>The template mechanism (</a:t>
            </a:r>
            <a:r>
              <a:rPr kumimoji="1" lang="en-US" altLang="zh-CN" dirty="0" err="1"/>
              <a:t>gAST</a:t>
            </a:r>
            <a:r>
              <a:rPr kumimoji="1" lang="en-US" altLang="zh-CN" dirty="0"/>
              <a:t>) satisfies high matching rate, but might be abused by attackers.</a:t>
            </a:r>
          </a:p>
        </p:txBody>
      </p:sp>
      <p:pic>
        <p:nvPicPr>
          <p:cNvPr id="3" name="图片 2" descr="gast_type.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428" y="348075"/>
            <a:ext cx="5564831" cy="3278380"/>
          </a:xfrm>
          <a:prstGeom prst="rect">
            <a:avLst/>
          </a:prstGeom>
        </p:spPr>
      </p:pic>
      <p:sp>
        <p:nvSpPr>
          <p:cNvPr id="16" name="内容占位符 2"/>
          <p:cNvSpPr txBox="1">
            <a:spLocks/>
          </p:cNvSpPr>
          <p:nvPr/>
        </p:nvSpPr>
        <p:spPr>
          <a:xfrm>
            <a:off x="5663259" y="3303294"/>
            <a:ext cx="2472207" cy="2902589"/>
          </a:xfrm>
          <a:prstGeom prst="rect">
            <a:avLst/>
          </a:prstGeom>
        </p:spPr>
        <p:txBody>
          <a:bodyPr vert="horz" lIns="91440" tIns="45720" rIns="91440" bIns="45720" rtlCol="0">
            <a:normAutofit lnSpcReduction="100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kumimoji="1" lang="en-US" altLang="zh-CN" dirty="0"/>
              <a:t>Type:</a:t>
            </a:r>
          </a:p>
          <a:p>
            <a:pPr lvl="1"/>
            <a:r>
              <a:rPr kumimoji="1" lang="en-US" altLang="zh-CN" dirty="0"/>
              <a:t>CONST</a:t>
            </a:r>
          </a:p>
          <a:p>
            <a:pPr lvl="1"/>
            <a:r>
              <a:rPr kumimoji="1" lang="en-US" altLang="zh-CN" dirty="0"/>
              <a:t>NUMBER</a:t>
            </a:r>
          </a:p>
          <a:p>
            <a:pPr lvl="1"/>
            <a:r>
              <a:rPr kumimoji="1" lang="en-US" altLang="zh-CN" dirty="0"/>
              <a:t>ENUM</a:t>
            </a:r>
          </a:p>
          <a:p>
            <a:pPr lvl="1"/>
            <a:r>
              <a:rPr kumimoji="1" lang="en-US" altLang="zh-CN" dirty="0"/>
              <a:t>URL</a:t>
            </a:r>
          </a:p>
          <a:p>
            <a:pPr lvl="1"/>
            <a:r>
              <a:rPr kumimoji="1" lang="en-US" altLang="zh-CN" dirty="0"/>
              <a:t>REGEXP</a:t>
            </a:r>
          </a:p>
          <a:p>
            <a:pPr lvl="1"/>
            <a:r>
              <a:rPr kumimoji="1" lang="en-US" altLang="zh-CN" dirty="0"/>
              <a:t>GAST</a:t>
            </a:r>
          </a:p>
          <a:p>
            <a:pPr lvl="1"/>
            <a:endParaRPr kumimoji="1" lang="en-US" altLang="zh-CN" dirty="0"/>
          </a:p>
          <a:p>
            <a:pPr lvl="1"/>
            <a:endParaRPr kumimoji="1" lang="en-US" altLang="zh-CN" dirty="0"/>
          </a:p>
          <a:p>
            <a:pPr lvl="1"/>
            <a:endParaRPr kumimoji="1" lang="en-US" altLang="zh-CN" dirty="0"/>
          </a:p>
          <a:p>
            <a:pPr lvl="1"/>
            <a:endParaRPr kumimoji="1" lang="en-US" altLang="zh-CN" dirty="0"/>
          </a:p>
        </p:txBody>
      </p:sp>
      <p:sp>
        <p:nvSpPr>
          <p:cNvPr id="6" name="矩形 5"/>
          <p:cNvSpPr/>
          <p:nvPr/>
        </p:nvSpPr>
        <p:spPr>
          <a:xfrm>
            <a:off x="4476315" y="87012"/>
            <a:ext cx="4381935" cy="2585323"/>
          </a:xfrm>
          <a:prstGeom prst="rect">
            <a:avLst/>
          </a:prstGeom>
          <a:solidFill>
            <a:srgbClr val="FFFFFF"/>
          </a:solidFill>
        </p:spPr>
        <p:txBody>
          <a:bodyPr wrap="square">
            <a:spAutoFit/>
          </a:bodyPr>
          <a:lstStyle/>
          <a:p>
            <a:r>
              <a:rPr lang="en-US" altLang="zh-CN" dirty="0" err="1"/>
              <a:t>AMPTManager.pageSlotsObj</a:t>
            </a:r>
            <a:endParaRPr lang="en-US" altLang="zh-CN" dirty="0"/>
          </a:p>
          <a:p>
            <a:r>
              <a:rPr lang="en-US" altLang="zh-CN" dirty="0"/>
              <a:t>	[</a:t>
            </a:r>
            <a:r>
              <a:rPr lang="en-US" altLang="zh-CN" i="1" dirty="0">
                <a:solidFill>
                  <a:schemeClr val="accent1"/>
                </a:solidFill>
              </a:rPr>
              <a:t>'ad_rect_btf_01'</a:t>
            </a:r>
            <a:r>
              <a:rPr lang="en-US" altLang="zh-CN" dirty="0"/>
              <a:t>] = </a:t>
            </a:r>
          </a:p>
          <a:p>
            <a:r>
              <a:rPr lang="en-US" altLang="zh-CN" dirty="0"/>
              <a:t>	</a:t>
            </a:r>
            <a:r>
              <a:rPr lang="en-US" altLang="zh-CN" dirty="0" err="1"/>
              <a:t>fun.setTargeting</a:t>
            </a:r>
            <a:r>
              <a:rPr lang="en-US" altLang="zh-CN" dirty="0"/>
              <a:t>('</a:t>
            </a:r>
            <a:r>
              <a:rPr lang="en-US" altLang="zh-CN" dirty="0" err="1">
                <a:solidFill>
                  <a:srgbClr val="BF4D00"/>
                </a:solidFill>
              </a:rPr>
              <a:t>pos</a:t>
            </a:r>
            <a:r>
              <a:rPr lang="en-US" altLang="zh-CN" dirty="0"/>
              <a:t>', </a:t>
            </a:r>
            <a:r>
              <a:rPr lang="en-US" altLang="zh-CN" i="1" dirty="0">
                <a:solidFill>
                  <a:srgbClr val="990000"/>
                </a:solidFill>
              </a:rPr>
              <a:t>['rect_btf_01']</a:t>
            </a:r>
            <a:r>
              <a:rPr lang="en-US" altLang="zh-CN" dirty="0"/>
              <a:t>);</a:t>
            </a:r>
          </a:p>
          <a:p>
            <a:endParaRPr lang="en-US" altLang="zh-CN" dirty="0"/>
          </a:p>
          <a:p>
            <a:r>
              <a:rPr lang="en-US" altLang="zh-CN" dirty="0"/>
              <a:t>…</a:t>
            </a:r>
          </a:p>
          <a:p>
            <a:endParaRPr lang="en-US" altLang="zh-CN" dirty="0"/>
          </a:p>
          <a:p>
            <a:r>
              <a:rPr lang="en-US" altLang="zh-CN" dirty="0" err="1"/>
              <a:t>AMPTManager.pageSlotsObj</a:t>
            </a:r>
            <a:endParaRPr lang="en-US" altLang="zh-CN" dirty="0"/>
          </a:p>
          <a:p>
            <a:r>
              <a:rPr lang="en-US" altLang="zh-CN" dirty="0"/>
              <a:t>	[</a:t>
            </a:r>
            <a:r>
              <a:rPr lang="en-US" altLang="zh-CN" i="1" dirty="0">
                <a:solidFill>
                  <a:schemeClr val="accent1"/>
                </a:solidFill>
              </a:rPr>
              <a:t>'ad_rect_btf_03'</a:t>
            </a:r>
            <a:r>
              <a:rPr lang="en-US" altLang="zh-CN" dirty="0"/>
              <a:t>] = </a:t>
            </a:r>
          </a:p>
          <a:p>
            <a:r>
              <a:rPr lang="en-US" altLang="zh-CN" dirty="0"/>
              <a:t>	</a:t>
            </a:r>
            <a:r>
              <a:rPr lang="en-US" altLang="zh-CN" dirty="0" err="1"/>
              <a:t>fun.setTargeting</a:t>
            </a:r>
            <a:r>
              <a:rPr lang="en-US" altLang="zh-CN" dirty="0"/>
              <a:t>('</a:t>
            </a:r>
            <a:r>
              <a:rPr lang="en-US" altLang="zh-CN" dirty="0" err="1">
                <a:solidFill>
                  <a:srgbClr val="BF4D00"/>
                </a:solidFill>
              </a:rPr>
              <a:t>pos</a:t>
            </a:r>
            <a:r>
              <a:rPr lang="en-US" altLang="zh-CN" dirty="0"/>
              <a:t>', </a:t>
            </a:r>
            <a:r>
              <a:rPr lang="en-US" altLang="zh-CN" i="1" dirty="0">
                <a:solidFill>
                  <a:srgbClr val="990000"/>
                </a:solidFill>
              </a:rPr>
              <a:t>['rect_btf_03']</a:t>
            </a:r>
            <a:r>
              <a:rPr lang="en-US" altLang="zh-CN" dirty="0"/>
              <a:t>);</a:t>
            </a:r>
          </a:p>
        </p:txBody>
      </p:sp>
      <p:grpSp>
        <p:nvGrpSpPr>
          <p:cNvPr id="5" name="组 4"/>
          <p:cNvGrpSpPr/>
          <p:nvPr/>
        </p:nvGrpSpPr>
        <p:grpSpPr>
          <a:xfrm>
            <a:off x="1110276" y="3841748"/>
            <a:ext cx="3439952" cy="1754327"/>
            <a:chOff x="1110276" y="3418415"/>
            <a:chExt cx="3439952" cy="1754327"/>
          </a:xfrm>
        </p:grpSpPr>
        <p:sp>
          <p:nvSpPr>
            <p:cNvPr id="4" name="矩形 3"/>
            <p:cNvSpPr/>
            <p:nvPr/>
          </p:nvSpPr>
          <p:spPr>
            <a:xfrm>
              <a:off x="1110276" y="3418415"/>
              <a:ext cx="1808508" cy="1754327"/>
            </a:xfrm>
            <a:prstGeom prst="rect">
              <a:avLst/>
            </a:prstGeom>
          </p:spPr>
          <p:txBody>
            <a:bodyPr wrap="none">
              <a:spAutoFit/>
            </a:bodyPr>
            <a:lstStyle/>
            <a:p>
              <a:r>
                <a:rPr lang="en-US" altLang="zh-CN" i="1" dirty="0">
                  <a:solidFill>
                    <a:schemeClr val="accent1"/>
                  </a:solidFill>
                </a:rPr>
                <a:t>[ad_rect_btf_01,</a:t>
              </a:r>
            </a:p>
            <a:p>
              <a:r>
                <a:rPr lang="en-US" altLang="zh-CN" i="1" dirty="0">
                  <a:solidFill>
                    <a:schemeClr val="accent1"/>
                  </a:solidFill>
                </a:rPr>
                <a:t>ad_rect_btf_03,</a:t>
              </a:r>
            </a:p>
            <a:p>
              <a:r>
                <a:rPr lang="en-US" altLang="zh-CN" i="1" dirty="0">
                  <a:solidFill>
                    <a:schemeClr val="accent1"/>
                  </a:solidFill>
                </a:rPr>
                <a:t>ad_rect_btf_03,</a:t>
              </a:r>
            </a:p>
            <a:p>
              <a:r>
                <a:rPr lang="en-US" altLang="zh-CN" i="1" dirty="0">
                  <a:solidFill>
                    <a:schemeClr val="accent1"/>
                  </a:solidFill>
                </a:rPr>
                <a:t>ad_rect_btf_03,</a:t>
              </a:r>
            </a:p>
            <a:p>
              <a:r>
                <a:rPr lang="en-US" altLang="zh-CN" i="1" dirty="0">
                  <a:solidFill>
                    <a:schemeClr val="accent1"/>
                  </a:solidFill>
                </a:rPr>
                <a:t>…</a:t>
              </a:r>
            </a:p>
            <a:p>
              <a:r>
                <a:rPr lang="en-US" altLang="zh-CN" i="1" dirty="0">
                  <a:solidFill>
                    <a:schemeClr val="accent1"/>
                  </a:solidFill>
                </a:rPr>
                <a:t>ad_rect_btf_01]</a:t>
              </a:r>
              <a:endParaRPr lang="zh-CN" altLang="en-US" dirty="0"/>
            </a:p>
          </p:txBody>
        </p:sp>
        <p:sp>
          <p:nvSpPr>
            <p:cNvPr id="8" name="矩形 7"/>
            <p:cNvSpPr/>
            <p:nvPr/>
          </p:nvSpPr>
          <p:spPr>
            <a:xfrm>
              <a:off x="3416973" y="3418415"/>
              <a:ext cx="1133255" cy="923330"/>
            </a:xfrm>
            <a:prstGeom prst="rect">
              <a:avLst/>
            </a:prstGeom>
          </p:spPr>
          <p:txBody>
            <a:bodyPr wrap="none">
              <a:spAutoFit/>
            </a:bodyPr>
            <a:lstStyle/>
            <a:p>
              <a:r>
                <a:rPr lang="en-US" altLang="zh-CN" i="1" dirty="0">
                  <a:solidFill>
                    <a:schemeClr val="accent1"/>
                  </a:solidFill>
                </a:rPr>
                <a:t>[</a:t>
              </a:r>
              <a:r>
                <a:rPr lang="en-US" altLang="zh-CN" i="1" dirty="0" err="1">
                  <a:solidFill>
                    <a:schemeClr val="accent1"/>
                  </a:solidFill>
                </a:rPr>
                <a:t>pos</a:t>
              </a:r>
              <a:r>
                <a:rPr lang="en-US" altLang="zh-CN" i="1" dirty="0">
                  <a:solidFill>
                    <a:schemeClr val="accent1"/>
                  </a:solidFill>
                </a:rPr>
                <a:t>, </a:t>
              </a:r>
              <a:r>
                <a:rPr lang="en-US" altLang="zh-CN" i="1" dirty="0" err="1">
                  <a:solidFill>
                    <a:schemeClr val="accent1"/>
                  </a:solidFill>
                </a:rPr>
                <a:t>pos</a:t>
              </a:r>
              <a:r>
                <a:rPr lang="en-US" altLang="zh-CN" i="1" dirty="0">
                  <a:solidFill>
                    <a:schemeClr val="accent1"/>
                  </a:solidFill>
                </a:rPr>
                <a:t>,</a:t>
              </a:r>
            </a:p>
            <a:p>
              <a:r>
                <a:rPr lang="en-US" altLang="zh-CN" i="1" dirty="0">
                  <a:solidFill>
                    <a:schemeClr val="accent1"/>
                  </a:solidFill>
                </a:rPr>
                <a:t> </a:t>
              </a:r>
              <a:r>
                <a:rPr lang="en-US" altLang="zh-CN" i="1" dirty="0" err="1">
                  <a:solidFill>
                    <a:schemeClr val="accent1"/>
                  </a:solidFill>
                </a:rPr>
                <a:t>pos</a:t>
              </a:r>
              <a:r>
                <a:rPr lang="en-US" altLang="zh-CN" i="1" dirty="0">
                  <a:solidFill>
                    <a:schemeClr val="accent1"/>
                  </a:solidFill>
                </a:rPr>
                <a:t>, </a:t>
              </a:r>
              <a:r>
                <a:rPr lang="en-US" altLang="zh-CN" i="1" dirty="0" err="1">
                  <a:solidFill>
                    <a:schemeClr val="accent1"/>
                  </a:solidFill>
                </a:rPr>
                <a:t>pos</a:t>
              </a:r>
              <a:r>
                <a:rPr lang="en-US" altLang="zh-CN" i="1" dirty="0">
                  <a:solidFill>
                    <a:schemeClr val="accent1"/>
                  </a:solidFill>
                </a:rPr>
                <a:t>,</a:t>
              </a:r>
            </a:p>
            <a:p>
              <a:r>
                <a:rPr lang="en-US" altLang="zh-CN" i="1" dirty="0">
                  <a:solidFill>
                    <a:schemeClr val="accent1"/>
                  </a:solidFill>
                </a:rPr>
                <a:t> …, </a:t>
              </a:r>
              <a:r>
                <a:rPr lang="en-US" altLang="zh-CN" i="1" dirty="0" err="1">
                  <a:solidFill>
                    <a:schemeClr val="accent1"/>
                  </a:solidFill>
                </a:rPr>
                <a:t>pos</a:t>
              </a:r>
              <a:r>
                <a:rPr lang="en-US" altLang="zh-CN" i="1" dirty="0">
                  <a:solidFill>
                    <a:schemeClr val="accent1"/>
                  </a:solidFill>
                </a:rPr>
                <a:t>]</a:t>
              </a:r>
              <a:endParaRPr lang="zh-CN" altLang="en-US" dirty="0"/>
            </a:p>
          </p:txBody>
        </p:sp>
      </p:grpSp>
      <p:sp>
        <p:nvSpPr>
          <p:cNvPr id="7" name="圆角矩形 6"/>
          <p:cNvSpPr/>
          <p:nvPr/>
        </p:nvSpPr>
        <p:spPr>
          <a:xfrm>
            <a:off x="1110276" y="2852788"/>
            <a:ext cx="6841829" cy="1912289"/>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3000" dirty="0"/>
              <a:t>CSPAutoGen Template Mechanism </a:t>
            </a:r>
          </a:p>
          <a:p>
            <a:pPr algn="ctr"/>
            <a:r>
              <a:rPr kumimoji="1" lang="en-US" altLang="zh-CN" sz="3000" dirty="0"/>
              <a:t>=</a:t>
            </a:r>
          </a:p>
          <a:p>
            <a:pPr algn="ctr"/>
            <a:r>
              <a:rPr kumimoji="1" lang="en-US" altLang="zh-CN" sz="3000" dirty="0"/>
              <a:t> gAST + Type System </a:t>
            </a:r>
            <a:endParaRPr kumimoji="1" lang="zh-CN" altLang="en-US" sz="3000" dirty="0"/>
          </a:p>
        </p:txBody>
      </p:sp>
      <p:sp>
        <p:nvSpPr>
          <p:cNvPr id="9" name="幻灯片编号占位符 8"/>
          <p:cNvSpPr>
            <a:spLocks noGrp="1"/>
          </p:cNvSpPr>
          <p:nvPr>
            <p:ph type="sldNum" sz="quarter" idx="12"/>
          </p:nvPr>
        </p:nvSpPr>
        <p:spPr/>
        <p:txBody>
          <a:bodyPr/>
          <a:lstStyle/>
          <a:p>
            <a:fld id="{36CE28E1-84E0-8148-A0A3-AC0385F819F2}" type="slidenum">
              <a:rPr kumimoji="1" lang="zh-CN" altLang="en-US" smtClean="0"/>
              <a:t>20</a:t>
            </a:fld>
            <a:endParaRPr kumimoji="1" lang="zh-CN" altLang="en-US"/>
          </a:p>
        </p:txBody>
      </p:sp>
    </p:spTree>
    <p:extLst>
      <p:ext uri="{BB962C8B-B14F-4D97-AF65-F5344CB8AC3E}">
        <p14:creationId xmlns:p14="http://schemas.microsoft.com/office/powerpoint/2010/main" val="380511519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6" grpId="0" animBg="1"/>
      <p:bldP spid="7"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9387" y="593572"/>
            <a:ext cx="8385839" cy="967840"/>
          </a:xfrm>
        </p:spPr>
        <p:txBody>
          <a:bodyPr/>
          <a:lstStyle/>
          <a:p>
            <a:pPr algn="ctr"/>
            <a:r>
              <a:rPr kumimoji="1" lang="en-US" altLang="zh-CN" dirty="0"/>
              <a:t>Design: Script Processing</a:t>
            </a:r>
            <a:endParaRPr kumimoji="1" lang="zh-CN" altLang="en-US" dirty="0"/>
          </a:p>
        </p:txBody>
      </p:sp>
      <p:sp>
        <p:nvSpPr>
          <p:cNvPr id="3" name="内容占位符 2"/>
          <p:cNvSpPr>
            <a:spLocks noGrp="1"/>
          </p:cNvSpPr>
          <p:nvPr>
            <p:ph idx="1"/>
          </p:nvPr>
        </p:nvSpPr>
        <p:spPr>
          <a:xfrm>
            <a:off x="284163" y="1967959"/>
            <a:ext cx="8293802" cy="4307997"/>
          </a:xfrm>
        </p:spPr>
        <p:txBody>
          <a:bodyPr>
            <a:normAutofit/>
          </a:bodyPr>
          <a:lstStyle/>
          <a:p>
            <a:r>
              <a:rPr kumimoji="1" lang="en-US" altLang="zh-CN" dirty="0"/>
              <a:t>JavaScript Category Modifiers:</a:t>
            </a:r>
          </a:p>
          <a:p>
            <a:pPr lvl="1"/>
            <a:r>
              <a:rPr kumimoji="1" lang="en-US" altLang="zh-CN" dirty="0"/>
              <a:t>Inline </a:t>
            </a:r>
            <a:r>
              <a:rPr kumimoji="1" lang="en-US" altLang="zh-CN" dirty="0" err="1"/>
              <a:t>vs</a:t>
            </a:r>
            <a:r>
              <a:rPr kumimoji="1" lang="en-US" altLang="zh-CN" dirty="0"/>
              <a:t> External.</a:t>
            </a:r>
          </a:p>
          <a:p>
            <a:pPr lvl="2"/>
            <a:r>
              <a:rPr kumimoji="1" lang="en-US" altLang="zh-CN" dirty="0"/>
              <a:t>&lt;script src=“</a:t>
            </a:r>
            <a:r>
              <a:rPr kumimoji="1" lang="en-US" altLang="zh-CN" dirty="0" err="1"/>
              <a:t>external.js</a:t>
            </a:r>
            <a:r>
              <a:rPr kumimoji="1" lang="en-US" altLang="zh-CN" dirty="0"/>
              <a:t>”&gt;&lt;/script&gt;</a:t>
            </a:r>
          </a:p>
          <a:p>
            <a:pPr lvl="1"/>
            <a:r>
              <a:rPr kumimoji="1" lang="en-US" altLang="zh-CN" dirty="0"/>
              <a:t>Pre-included </a:t>
            </a:r>
            <a:r>
              <a:rPr kumimoji="1" lang="en-US" altLang="zh-CN" dirty="0" err="1"/>
              <a:t>vs</a:t>
            </a:r>
            <a:r>
              <a:rPr kumimoji="1" lang="en-US" altLang="zh-CN" dirty="0"/>
              <a:t> Runtime-included.</a:t>
            </a:r>
          </a:p>
          <a:p>
            <a:pPr lvl="2"/>
            <a:r>
              <a:rPr kumimoji="1" lang="en-US" altLang="zh-CN" dirty="0" err="1"/>
              <a:t>body.appendChild</a:t>
            </a:r>
            <a:r>
              <a:rPr kumimoji="1" lang="en-US" altLang="zh-CN" dirty="0"/>
              <a:t>(script-tag-object);</a:t>
            </a:r>
          </a:p>
          <a:p>
            <a:pPr lvl="1"/>
            <a:r>
              <a:rPr kumimoji="1" lang="en-US" altLang="zh-CN" dirty="0"/>
              <a:t>Dynamic.</a:t>
            </a:r>
          </a:p>
          <a:p>
            <a:pPr lvl="2"/>
            <a:r>
              <a:rPr kumimoji="1" lang="en-US" altLang="zh-CN" dirty="0" err="1"/>
              <a:t>eval</a:t>
            </a:r>
            <a:r>
              <a:rPr kumimoji="1" lang="en-US" altLang="zh-CN" dirty="0"/>
              <a:t>(“alert(1)”);</a:t>
            </a:r>
          </a:p>
        </p:txBody>
      </p:sp>
      <p:sp>
        <p:nvSpPr>
          <p:cNvPr id="8" name="幻灯片编号占位符 7"/>
          <p:cNvSpPr>
            <a:spLocks noGrp="1"/>
          </p:cNvSpPr>
          <p:nvPr>
            <p:ph type="sldNum" sz="quarter" idx="12"/>
          </p:nvPr>
        </p:nvSpPr>
        <p:spPr/>
        <p:txBody>
          <a:bodyPr/>
          <a:lstStyle/>
          <a:p>
            <a:fld id="{36CE28E1-84E0-8148-A0A3-AC0385F819F2}" type="slidenum">
              <a:rPr kumimoji="1" lang="zh-CN" altLang="en-US" smtClean="0"/>
              <a:t>21</a:t>
            </a:fld>
            <a:endParaRPr kumimoji="1" lang="zh-CN" altLang="en-US"/>
          </a:p>
        </p:txBody>
      </p:sp>
    </p:spTree>
    <p:extLst>
      <p:ext uri="{BB962C8B-B14F-4D97-AF65-F5344CB8AC3E}">
        <p14:creationId xmlns:p14="http://schemas.microsoft.com/office/powerpoint/2010/main" val="372035849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39387" y="593572"/>
            <a:ext cx="8385839" cy="967840"/>
          </a:xfrm>
        </p:spPr>
        <p:txBody>
          <a:bodyPr/>
          <a:lstStyle/>
          <a:p>
            <a:pPr algn="ctr"/>
            <a:r>
              <a:rPr kumimoji="1" lang="en-US" altLang="zh-CN" dirty="0"/>
              <a:t>Design: Script Processing (Cont.)</a:t>
            </a:r>
            <a:endParaRPr kumimoji="1" lang="zh-CN" altLang="en-US" dirty="0"/>
          </a:p>
        </p:txBody>
      </p:sp>
      <p:sp>
        <p:nvSpPr>
          <p:cNvPr id="3" name="内容占位符 2"/>
          <p:cNvSpPr>
            <a:spLocks noGrp="1"/>
          </p:cNvSpPr>
          <p:nvPr>
            <p:ph idx="1"/>
          </p:nvPr>
        </p:nvSpPr>
        <p:spPr>
          <a:xfrm>
            <a:off x="284163" y="2002690"/>
            <a:ext cx="8293802" cy="3341078"/>
          </a:xfrm>
        </p:spPr>
        <p:txBody>
          <a:bodyPr>
            <a:normAutofit/>
          </a:bodyPr>
          <a:lstStyle/>
          <a:p>
            <a:r>
              <a:rPr kumimoji="1" lang="en-US" altLang="zh-CN" sz="2800" dirty="0"/>
              <a:t>Any JavaScript can be classified as one of the following.</a:t>
            </a:r>
          </a:p>
          <a:p>
            <a:pPr lvl="1"/>
            <a:r>
              <a:rPr kumimoji="1" lang="en-US" altLang="zh-CN" sz="2600" dirty="0"/>
              <a:t>Pre-included external script.</a:t>
            </a:r>
          </a:p>
          <a:p>
            <a:pPr lvl="1"/>
            <a:r>
              <a:rPr kumimoji="1" lang="en-US" altLang="zh-CN" sz="2600" dirty="0"/>
              <a:t>R</a:t>
            </a:r>
            <a:r>
              <a:rPr kumimoji="1" lang="en-US" altLang="zh-CN" sz="2600" dirty="0" smtClean="0"/>
              <a:t>untime</a:t>
            </a:r>
            <a:r>
              <a:rPr kumimoji="1" lang="en-US" altLang="zh-CN" sz="2600" dirty="0"/>
              <a:t>-included external script.</a:t>
            </a:r>
          </a:p>
          <a:p>
            <a:pPr lvl="1"/>
            <a:r>
              <a:rPr kumimoji="1" lang="en-US" altLang="zh-CN" sz="2600" dirty="0"/>
              <a:t>Pre-included inline script. </a:t>
            </a:r>
          </a:p>
          <a:p>
            <a:pPr lvl="1"/>
            <a:r>
              <a:rPr kumimoji="1" lang="en-US" altLang="zh-CN" sz="2600" dirty="0"/>
              <a:t>Runtime-included inline script.</a:t>
            </a:r>
          </a:p>
          <a:p>
            <a:pPr lvl="1"/>
            <a:r>
              <a:rPr kumimoji="1" lang="en-US" altLang="zh-CN" sz="2600" dirty="0"/>
              <a:t>Dynamic script.</a:t>
            </a:r>
            <a:endParaRPr kumimoji="1" lang="zh-CN" altLang="en-US" sz="2600" dirty="0"/>
          </a:p>
        </p:txBody>
      </p:sp>
      <p:sp>
        <p:nvSpPr>
          <p:cNvPr id="8" name="幻灯片编号占位符 7"/>
          <p:cNvSpPr>
            <a:spLocks noGrp="1"/>
          </p:cNvSpPr>
          <p:nvPr>
            <p:ph type="sldNum" sz="quarter" idx="12"/>
          </p:nvPr>
        </p:nvSpPr>
        <p:spPr/>
        <p:txBody>
          <a:bodyPr/>
          <a:lstStyle/>
          <a:p>
            <a:fld id="{36CE28E1-84E0-8148-A0A3-AC0385F819F2}" type="slidenum">
              <a:rPr kumimoji="1" lang="zh-CN" altLang="en-US" smtClean="0"/>
              <a:t>22</a:t>
            </a:fld>
            <a:endParaRPr kumimoji="1" lang="zh-CN" altLang="en-US"/>
          </a:p>
        </p:txBody>
      </p:sp>
      <p:grpSp>
        <p:nvGrpSpPr>
          <p:cNvPr id="10" name="组 9"/>
          <p:cNvGrpSpPr/>
          <p:nvPr/>
        </p:nvGrpSpPr>
        <p:grpSpPr>
          <a:xfrm>
            <a:off x="1172309" y="3034318"/>
            <a:ext cx="7229229" cy="836245"/>
            <a:chOff x="1172309" y="3008921"/>
            <a:chExt cx="7229229" cy="836245"/>
          </a:xfrm>
        </p:grpSpPr>
        <p:sp>
          <p:nvSpPr>
            <p:cNvPr id="4" name="圆角矩形 3"/>
            <p:cNvSpPr/>
            <p:nvPr/>
          </p:nvSpPr>
          <p:spPr>
            <a:xfrm>
              <a:off x="1172309" y="3008921"/>
              <a:ext cx="4874845" cy="830385"/>
            </a:xfrm>
            <a:prstGeom prst="roundRect">
              <a:avLst/>
            </a:prstGeom>
            <a:noFill/>
            <a:ln w="571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9" name="圆角矩形 8"/>
            <p:cNvSpPr/>
            <p:nvPr/>
          </p:nvSpPr>
          <p:spPr>
            <a:xfrm>
              <a:off x="6521940" y="3014781"/>
              <a:ext cx="1879598" cy="830385"/>
            </a:xfrm>
            <a:prstGeom prst="roundRect">
              <a:avLst/>
            </a:prstGeom>
            <a:noFill/>
            <a:ln w="57150" cmpd="sng">
              <a:solidFill>
                <a:schemeClr val="accent4">
                  <a:lumMod val="75000"/>
                </a:schemeClr>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Handled by CSP automatically. </a:t>
              </a:r>
              <a:endParaRPr kumimoji="1" lang="zh-CN" altLang="en-US" dirty="0">
                <a:solidFill>
                  <a:schemeClr val="tx1"/>
                </a:solidFill>
              </a:endParaRPr>
            </a:p>
          </p:txBody>
        </p:sp>
      </p:grpSp>
      <p:grpSp>
        <p:nvGrpSpPr>
          <p:cNvPr id="11" name="组 10"/>
          <p:cNvGrpSpPr/>
          <p:nvPr/>
        </p:nvGrpSpPr>
        <p:grpSpPr>
          <a:xfrm>
            <a:off x="1152771" y="3940896"/>
            <a:ext cx="7229229" cy="1451246"/>
            <a:chOff x="1172309" y="3008921"/>
            <a:chExt cx="7229229" cy="836245"/>
          </a:xfrm>
        </p:grpSpPr>
        <p:sp>
          <p:nvSpPr>
            <p:cNvPr id="12" name="圆角矩形 11"/>
            <p:cNvSpPr/>
            <p:nvPr/>
          </p:nvSpPr>
          <p:spPr>
            <a:xfrm>
              <a:off x="1172309" y="3008921"/>
              <a:ext cx="4874845" cy="830385"/>
            </a:xfrm>
            <a:prstGeom prst="roundRect">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kumimoji="1" lang="zh-CN" altLang="en-US"/>
            </a:p>
          </p:txBody>
        </p:sp>
        <p:sp>
          <p:nvSpPr>
            <p:cNvPr id="13" name="圆角矩形 12"/>
            <p:cNvSpPr/>
            <p:nvPr/>
          </p:nvSpPr>
          <p:spPr>
            <a:xfrm>
              <a:off x="6521940" y="3014781"/>
              <a:ext cx="1879598" cy="830385"/>
            </a:xfrm>
            <a:prstGeom prst="roundRect">
              <a:avLst/>
            </a:prstGeom>
            <a:noFill/>
            <a:ln w="57150" cmpd="sng">
              <a:solidFill>
                <a:schemeClr val="accent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dirty="0">
                  <a:solidFill>
                    <a:schemeClr val="tx1"/>
                  </a:solidFill>
                </a:rPr>
                <a:t>CSPAutoGen is required.</a:t>
              </a:r>
              <a:endParaRPr kumimoji="1" lang="zh-CN" altLang="en-US" dirty="0">
                <a:solidFill>
                  <a:schemeClr val="tx1"/>
                </a:solidFill>
              </a:endParaRPr>
            </a:p>
          </p:txBody>
        </p:sp>
      </p:grpSp>
    </p:spTree>
    <p:extLst>
      <p:ext uri="{BB962C8B-B14F-4D97-AF65-F5344CB8AC3E}">
        <p14:creationId xmlns:p14="http://schemas.microsoft.com/office/powerpoint/2010/main" val="31016170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Design: </a:t>
            </a:r>
            <a:r>
              <a:rPr lang="en-US" altLang="zh-CN" dirty="0"/>
              <a:t>Pre-included Inline Scripts </a:t>
            </a:r>
            <a:endParaRPr kumimoji="1" lang="zh-CN" altLang="en-US" dirty="0"/>
          </a:p>
        </p:txBody>
      </p:sp>
      <p:sp>
        <p:nvSpPr>
          <p:cNvPr id="5" name="圆角矩形 4"/>
          <p:cNvSpPr/>
          <p:nvPr/>
        </p:nvSpPr>
        <p:spPr>
          <a:xfrm>
            <a:off x="821322" y="3460061"/>
            <a:ext cx="7543800" cy="975442"/>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400" dirty="0"/>
              <a:t>Core Idea: transform benign inline scripts to external scripts during rewriting phase.</a:t>
            </a:r>
            <a:endParaRPr kumimoji="1" lang="zh-CN" altLang="en-US" sz="2400" dirty="0"/>
          </a:p>
        </p:txBody>
      </p:sp>
      <p:grpSp>
        <p:nvGrpSpPr>
          <p:cNvPr id="6" name="组 5"/>
          <p:cNvGrpSpPr/>
          <p:nvPr/>
        </p:nvGrpSpPr>
        <p:grpSpPr>
          <a:xfrm>
            <a:off x="284163" y="4672433"/>
            <a:ext cx="2656839" cy="1887596"/>
            <a:chOff x="3176353" y="4409362"/>
            <a:chExt cx="4139522" cy="2627073"/>
          </a:xfrm>
        </p:grpSpPr>
        <p:pic>
          <p:nvPicPr>
            <p:cNvPr id="7" name="图片 6"/>
            <p:cNvPicPr>
              <a:picLocks noChangeAspect="1"/>
            </p:cNvPicPr>
            <p:nvPr/>
          </p:nvPicPr>
          <p:blipFill>
            <a:blip r:embed="rId3"/>
            <a:stretch>
              <a:fillRect/>
            </a:stretch>
          </p:blipFill>
          <p:spPr>
            <a:xfrm>
              <a:off x="4646856" y="4409362"/>
              <a:ext cx="798227" cy="1496192"/>
            </a:xfrm>
            <a:prstGeom prst="rect">
              <a:avLst/>
            </a:prstGeom>
          </p:spPr>
        </p:pic>
        <p:sp>
          <p:nvSpPr>
            <p:cNvPr id="8" name="矩形 7"/>
            <p:cNvSpPr/>
            <p:nvPr/>
          </p:nvSpPr>
          <p:spPr>
            <a:xfrm>
              <a:off x="3176353" y="5965561"/>
              <a:ext cx="4139522" cy="1070874"/>
            </a:xfrm>
            <a:prstGeom prst="rect">
              <a:avLst/>
            </a:prstGeom>
          </p:spPr>
          <p:txBody>
            <a:bodyPr wrap="square">
              <a:spAutoFit/>
            </a:bodyPr>
            <a:lstStyle/>
            <a:p>
              <a:r>
                <a:rPr lang="en-US" altLang="zh-CN" sz="2200" dirty="0">
                  <a:solidFill>
                    <a:schemeClr val="accent5">
                      <a:lumMod val="75000"/>
                    </a:schemeClr>
                  </a:solidFill>
                </a:rPr>
                <a:t>1. Match the script against templates.</a:t>
              </a:r>
              <a:endParaRPr lang="zh-CN" altLang="en-US" sz="2200" dirty="0">
                <a:solidFill>
                  <a:schemeClr val="accent5">
                    <a:lumMod val="75000"/>
                  </a:schemeClr>
                </a:solidFill>
              </a:endParaRPr>
            </a:p>
          </p:txBody>
        </p:sp>
      </p:grpSp>
      <p:grpSp>
        <p:nvGrpSpPr>
          <p:cNvPr id="9" name="组 8"/>
          <p:cNvGrpSpPr/>
          <p:nvPr/>
        </p:nvGrpSpPr>
        <p:grpSpPr>
          <a:xfrm>
            <a:off x="2756923" y="4654028"/>
            <a:ext cx="2839008" cy="1921640"/>
            <a:chOff x="5533309" y="2922698"/>
            <a:chExt cx="2839008" cy="1921640"/>
          </a:xfrm>
        </p:grpSpPr>
        <p:pic>
          <p:nvPicPr>
            <p:cNvPr id="10" name="图片 9"/>
            <p:cNvPicPr>
              <a:picLocks noChangeAspect="1"/>
            </p:cNvPicPr>
            <p:nvPr/>
          </p:nvPicPr>
          <p:blipFill>
            <a:blip r:embed="rId4"/>
            <a:stretch>
              <a:fillRect/>
            </a:stretch>
          </p:blipFill>
          <p:spPr>
            <a:xfrm>
              <a:off x="6513134" y="2922698"/>
              <a:ext cx="1268183" cy="1118155"/>
            </a:xfrm>
            <a:prstGeom prst="rect">
              <a:avLst/>
            </a:prstGeom>
          </p:spPr>
        </p:pic>
        <p:sp>
          <p:nvSpPr>
            <p:cNvPr id="11" name="矩形 10"/>
            <p:cNvSpPr/>
            <p:nvPr/>
          </p:nvSpPr>
          <p:spPr>
            <a:xfrm>
              <a:off x="5533309" y="4074897"/>
              <a:ext cx="2839008" cy="769441"/>
            </a:xfrm>
            <a:prstGeom prst="rect">
              <a:avLst/>
            </a:prstGeom>
          </p:spPr>
          <p:txBody>
            <a:bodyPr wrap="square">
              <a:spAutoFit/>
            </a:bodyPr>
            <a:lstStyle/>
            <a:p>
              <a:r>
                <a:rPr lang="en-US" altLang="zh-CN" sz="2200" dirty="0">
                  <a:solidFill>
                    <a:schemeClr val="accent5">
                      <a:lumMod val="75000"/>
                    </a:schemeClr>
                  </a:solidFill>
                </a:rPr>
                <a:t>2. Put benign script to server.</a:t>
              </a:r>
            </a:p>
          </p:txBody>
        </p:sp>
      </p:grpSp>
      <p:grpSp>
        <p:nvGrpSpPr>
          <p:cNvPr id="18" name="组 17"/>
          <p:cNvGrpSpPr/>
          <p:nvPr/>
        </p:nvGrpSpPr>
        <p:grpSpPr>
          <a:xfrm>
            <a:off x="5551916" y="4672433"/>
            <a:ext cx="3352780" cy="1641136"/>
            <a:chOff x="5551916" y="4672433"/>
            <a:chExt cx="3352780" cy="1641136"/>
          </a:xfrm>
        </p:grpSpPr>
        <p:sp>
          <p:nvSpPr>
            <p:cNvPr id="13" name="圆角矩形 12"/>
            <p:cNvSpPr/>
            <p:nvPr/>
          </p:nvSpPr>
          <p:spPr>
            <a:xfrm>
              <a:off x="5551916" y="4672433"/>
              <a:ext cx="3352780" cy="1196296"/>
            </a:xfrm>
            <a:prstGeom prst="roundRect">
              <a:avLst/>
            </a:prstGeom>
            <a:ln w="38100" cmpd="sng"/>
          </p:spPr>
          <p:style>
            <a:lnRef idx="2">
              <a:schemeClr val="accent5"/>
            </a:lnRef>
            <a:fillRef idx="1">
              <a:schemeClr val="lt1"/>
            </a:fillRef>
            <a:effectRef idx="0">
              <a:schemeClr val="accent5"/>
            </a:effectRef>
            <a:fontRef idx="minor">
              <a:schemeClr val="dk1"/>
            </a:fontRef>
          </p:style>
          <p:txBody>
            <a:bodyPr rtlCol="0" anchor="ctr"/>
            <a:lstStyle/>
            <a:p>
              <a:pPr algn="ctr"/>
              <a:r>
                <a:rPr kumimoji="1" lang="en-US" altLang="zh-CN" sz="2200" dirty="0"/>
                <a:t>&lt;script  src=</a:t>
              </a:r>
              <a:r>
                <a:rPr kumimoji="1" lang="en-US" altLang="zh-CN" sz="2200" dirty="0">
                  <a:hlinkClick r:id="rId5"/>
                </a:rPr>
                <a:t>http://domainA.csp.com/hash.js</a:t>
              </a:r>
              <a:r>
                <a:rPr kumimoji="1" lang="en-US" altLang="zh-CN" sz="2200" dirty="0"/>
                <a:t>&gt; &lt;/script&gt;</a:t>
              </a:r>
              <a:endParaRPr kumimoji="1" lang="zh-CN" altLang="en-US" sz="2200" dirty="0"/>
            </a:p>
          </p:txBody>
        </p:sp>
        <p:sp>
          <p:nvSpPr>
            <p:cNvPr id="15" name="矩形 14"/>
            <p:cNvSpPr/>
            <p:nvPr/>
          </p:nvSpPr>
          <p:spPr>
            <a:xfrm>
              <a:off x="5748331" y="5882682"/>
              <a:ext cx="2839008" cy="430887"/>
            </a:xfrm>
            <a:prstGeom prst="rect">
              <a:avLst/>
            </a:prstGeom>
          </p:spPr>
          <p:txBody>
            <a:bodyPr wrap="square">
              <a:spAutoFit/>
            </a:bodyPr>
            <a:lstStyle/>
            <a:p>
              <a:r>
                <a:rPr lang="en-US" altLang="zh-CN" sz="2200" dirty="0">
                  <a:solidFill>
                    <a:schemeClr val="accent5">
                      <a:lumMod val="75000"/>
                    </a:schemeClr>
                  </a:solidFill>
                </a:rPr>
                <a:t>3. Rewrite script tag.</a:t>
              </a:r>
            </a:p>
          </p:txBody>
        </p:sp>
      </p:grpSp>
      <p:pic>
        <p:nvPicPr>
          <p:cNvPr id="17" name="图片 16"/>
          <p:cNvPicPr>
            <a:picLocks noChangeAspect="1"/>
          </p:cNvPicPr>
          <p:nvPr/>
        </p:nvPicPr>
        <p:blipFill>
          <a:blip r:embed="rId6"/>
          <a:stretch>
            <a:fillRect/>
          </a:stretch>
        </p:blipFill>
        <p:spPr>
          <a:xfrm>
            <a:off x="1227965" y="1880689"/>
            <a:ext cx="7103026" cy="1450537"/>
          </a:xfrm>
          <a:prstGeom prst="rect">
            <a:avLst/>
          </a:prstGeom>
        </p:spPr>
      </p:pic>
      <p:sp>
        <p:nvSpPr>
          <p:cNvPr id="3" name="幻灯片编号占位符 2"/>
          <p:cNvSpPr>
            <a:spLocks noGrp="1"/>
          </p:cNvSpPr>
          <p:nvPr>
            <p:ph type="sldNum" sz="quarter" idx="12"/>
          </p:nvPr>
        </p:nvSpPr>
        <p:spPr/>
        <p:txBody>
          <a:bodyPr/>
          <a:lstStyle/>
          <a:p>
            <a:fld id="{36CE28E1-84E0-8148-A0A3-AC0385F819F2}" type="slidenum">
              <a:rPr kumimoji="1" lang="zh-CN" altLang="en-US" smtClean="0"/>
              <a:t>23</a:t>
            </a:fld>
            <a:endParaRPr kumimoji="1" lang="zh-CN" altLang="en-US"/>
          </a:p>
        </p:txBody>
      </p:sp>
    </p:spTree>
    <p:extLst>
      <p:ext uri="{BB962C8B-B14F-4D97-AF65-F5344CB8AC3E}">
        <p14:creationId xmlns:p14="http://schemas.microsoft.com/office/powerpoint/2010/main" val="314608960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a:t>Design: Runtime-included Inline JavaScript</a:t>
            </a:r>
            <a:endParaRPr kumimoji="1" lang="zh-CN" altLang="en-US" dirty="0"/>
          </a:p>
        </p:txBody>
      </p:sp>
      <p:pic>
        <p:nvPicPr>
          <p:cNvPr id="5" name="图片 4"/>
          <p:cNvPicPr>
            <a:picLocks noChangeAspect="1"/>
          </p:cNvPicPr>
          <p:nvPr/>
        </p:nvPicPr>
        <p:blipFill>
          <a:blip r:embed="rId3"/>
          <a:stretch>
            <a:fillRect/>
          </a:stretch>
        </p:blipFill>
        <p:spPr>
          <a:xfrm>
            <a:off x="0" y="2166204"/>
            <a:ext cx="9144000" cy="1748273"/>
          </a:xfrm>
          <a:prstGeom prst="rect">
            <a:avLst/>
          </a:prstGeom>
        </p:spPr>
      </p:pic>
      <p:sp>
        <p:nvSpPr>
          <p:cNvPr id="6" name="圆角矩形 5"/>
          <p:cNvSpPr/>
          <p:nvPr/>
        </p:nvSpPr>
        <p:spPr>
          <a:xfrm>
            <a:off x="655654" y="4417095"/>
            <a:ext cx="8036928" cy="165641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800" dirty="0"/>
              <a:t>Core Idea: observe DOM-tree change and process new-added script tag the same way as pre-included inline script.</a:t>
            </a:r>
            <a:endParaRPr kumimoji="1" lang="zh-CN" altLang="en-US" sz="2800" dirty="0"/>
          </a:p>
        </p:txBody>
      </p:sp>
      <p:sp>
        <p:nvSpPr>
          <p:cNvPr id="3" name="幻灯片编号占位符 2"/>
          <p:cNvSpPr>
            <a:spLocks noGrp="1"/>
          </p:cNvSpPr>
          <p:nvPr>
            <p:ph type="sldNum" sz="quarter" idx="12"/>
          </p:nvPr>
        </p:nvSpPr>
        <p:spPr/>
        <p:txBody>
          <a:bodyPr/>
          <a:lstStyle/>
          <a:p>
            <a:fld id="{36CE28E1-84E0-8148-A0A3-AC0385F819F2}" type="slidenum">
              <a:rPr kumimoji="1" lang="zh-CN" altLang="en-US" smtClean="0"/>
              <a:t>24</a:t>
            </a:fld>
            <a:endParaRPr kumimoji="1" lang="zh-CN" altLang="en-US"/>
          </a:p>
        </p:txBody>
      </p:sp>
    </p:spTree>
    <p:extLst>
      <p:ext uri="{BB962C8B-B14F-4D97-AF65-F5344CB8AC3E}">
        <p14:creationId xmlns:p14="http://schemas.microsoft.com/office/powerpoint/2010/main" val="2656653398"/>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 name="矩形 30"/>
          <p:cNvSpPr/>
          <p:nvPr/>
        </p:nvSpPr>
        <p:spPr>
          <a:xfrm>
            <a:off x="0" y="0"/>
            <a:ext cx="9144000" cy="6858000"/>
          </a:xfrm>
          <a:prstGeom prst="rect">
            <a:avLst/>
          </a:prstGeom>
          <a:solidFill>
            <a:schemeClr val="bg1"/>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endParaRPr kumimoji="1" lang="zh-CN" altLang="en-US"/>
          </a:p>
        </p:txBody>
      </p:sp>
      <p:grpSp>
        <p:nvGrpSpPr>
          <p:cNvPr id="8" name="组 7"/>
          <p:cNvGrpSpPr/>
          <p:nvPr/>
        </p:nvGrpSpPr>
        <p:grpSpPr>
          <a:xfrm>
            <a:off x="284163" y="443340"/>
            <a:ext cx="2175293" cy="1785303"/>
            <a:chOff x="352882" y="4409362"/>
            <a:chExt cx="2175293" cy="1785303"/>
          </a:xfrm>
        </p:grpSpPr>
        <p:pic>
          <p:nvPicPr>
            <p:cNvPr id="4" name="图片 3" descr="observation-and-inspectio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608874" y="4409362"/>
              <a:ext cx="1122221" cy="1014488"/>
            </a:xfrm>
            <a:prstGeom prst="rect">
              <a:avLst/>
            </a:prstGeom>
          </p:spPr>
        </p:pic>
        <p:pic>
          <p:nvPicPr>
            <p:cNvPr id="5" name="图片 4"/>
            <p:cNvPicPr>
              <a:picLocks noChangeAspect="1"/>
            </p:cNvPicPr>
            <p:nvPr/>
          </p:nvPicPr>
          <p:blipFill>
            <a:blip r:embed="rId4"/>
            <a:stretch>
              <a:fillRect/>
            </a:stretch>
          </p:blipFill>
          <p:spPr>
            <a:xfrm>
              <a:off x="1731095" y="4942070"/>
              <a:ext cx="797080" cy="963559"/>
            </a:xfrm>
            <a:prstGeom prst="rect">
              <a:avLst/>
            </a:prstGeom>
          </p:spPr>
        </p:pic>
        <p:sp>
          <p:nvSpPr>
            <p:cNvPr id="6" name="矩形 5"/>
            <p:cNvSpPr/>
            <p:nvPr/>
          </p:nvSpPr>
          <p:spPr>
            <a:xfrm>
              <a:off x="352882" y="5548334"/>
              <a:ext cx="1769483" cy="646331"/>
            </a:xfrm>
            <a:prstGeom prst="rect">
              <a:avLst/>
            </a:prstGeom>
          </p:spPr>
          <p:txBody>
            <a:bodyPr wrap="square">
              <a:spAutoFit/>
            </a:bodyPr>
            <a:lstStyle/>
            <a:p>
              <a:r>
                <a:rPr lang="en-US" altLang="zh-CN" dirty="0">
                  <a:solidFill>
                    <a:schemeClr val="accent5">
                      <a:lumMod val="75000"/>
                    </a:schemeClr>
                  </a:solidFill>
                </a:rPr>
                <a:t>1. Observe DOM tree change.</a:t>
              </a:r>
              <a:endParaRPr lang="zh-CN" altLang="en-US" dirty="0">
                <a:solidFill>
                  <a:schemeClr val="accent5">
                    <a:lumMod val="75000"/>
                  </a:schemeClr>
                </a:solidFill>
              </a:endParaRPr>
            </a:p>
          </p:txBody>
        </p:sp>
      </p:grpSp>
      <p:grpSp>
        <p:nvGrpSpPr>
          <p:cNvPr id="11" name="组 10"/>
          <p:cNvGrpSpPr/>
          <p:nvPr/>
        </p:nvGrpSpPr>
        <p:grpSpPr>
          <a:xfrm>
            <a:off x="2649952" y="443340"/>
            <a:ext cx="2290637" cy="1605085"/>
            <a:chOff x="2702139" y="4854407"/>
            <a:chExt cx="2290637" cy="1605085"/>
          </a:xfrm>
        </p:grpSpPr>
        <p:sp>
          <p:nvSpPr>
            <p:cNvPr id="9" name="圆角矩形 8"/>
            <p:cNvSpPr/>
            <p:nvPr/>
          </p:nvSpPr>
          <p:spPr>
            <a:xfrm>
              <a:off x="2992189" y="4854407"/>
              <a:ext cx="1374314" cy="923964"/>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kumimoji="1" lang="en-US" altLang="zh-CN" dirty="0"/>
                <a:t>&lt;script&gt;</a:t>
              </a:r>
            </a:p>
            <a:p>
              <a:pPr algn="ctr"/>
              <a:r>
                <a:rPr kumimoji="1" lang="en-US" altLang="zh-CN" dirty="0"/>
                <a:t>alert(1);</a:t>
              </a:r>
            </a:p>
            <a:p>
              <a:pPr algn="ctr"/>
              <a:r>
                <a:rPr kumimoji="1" lang="en-US" altLang="zh-CN" dirty="0"/>
                <a:t>&lt;/script&gt;</a:t>
              </a:r>
              <a:endParaRPr kumimoji="1" lang="zh-CN" altLang="en-US" dirty="0"/>
            </a:p>
          </p:txBody>
        </p:sp>
        <p:sp>
          <p:nvSpPr>
            <p:cNvPr id="10" name="矩形 9"/>
            <p:cNvSpPr/>
            <p:nvPr/>
          </p:nvSpPr>
          <p:spPr>
            <a:xfrm>
              <a:off x="2702139" y="5813161"/>
              <a:ext cx="2290637" cy="646331"/>
            </a:xfrm>
            <a:prstGeom prst="rect">
              <a:avLst/>
            </a:prstGeom>
          </p:spPr>
          <p:txBody>
            <a:bodyPr wrap="square">
              <a:spAutoFit/>
            </a:bodyPr>
            <a:lstStyle/>
            <a:p>
              <a:r>
                <a:rPr lang="en-US" altLang="zh-CN" dirty="0">
                  <a:solidFill>
                    <a:schemeClr val="accent5">
                      <a:lumMod val="75000"/>
                    </a:schemeClr>
                  </a:solidFill>
                </a:rPr>
                <a:t>2. Find a new script tag with inline scripts.</a:t>
              </a:r>
              <a:endParaRPr lang="zh-CN" altLang="en-US" dirty="0">
                <a:solidFill>
                  <a:schemeClr val="accent5">
                    <a:lumMod val="75000"/>
                  </a:schemeClr>
                </a:solidFill>
              </a:endParaRPr>
            </a:p>
          </p:txBody>
        </p:sp>
      </p:grpSp>
      <p:grpSp>
        <p:nvGrpSpPr>
          <p:cNvPr id="23" name="组 22"/>
          <p:cNvGrpSpPr/>
          <p:nvPr/>
        </p:nvGrpSpPr>
        <p:grpSpPr>
          <a:xfrm>
            <a:off x="4993397" y="356563"/>
            <a:ext cx="1426508" cy="2246049"/>
            <a:chOff x="4992776" y="4409362"/>
            <a:chExt cx="1948401" cy="2642510"/>
          </a:xfrm>
        </p:grpSpPr>
        <p:pic>
          <p:nvPicPr>
            <p:cNvPr id="21" name="图片 20"/>
            <p:cNvPicPr>
              <a:picLocks noChangeAspect="1"/>
            </p:cNvPicPr>
            <p:nvPr/>
          </p:nvPicPr>
          <p:blipFill>
            <a:blip r:embed="rId5"/>
            <a:stretch>
              <a:fillRect/>
            </a:stretch>
          </p:blipFill>
          <p:spPr>
            <a:xfrm>
              <a:off x="5445083" y="4409362"/>
              <a:ext cx="798226" cy="1496192"/>
            </a:xfrm>
            <a:prstGeom prst="rect">
              <a:avLst/>
            </a:prstGeom>
          </p:spPr>
        </p:pic>
        <p:sp>
          <p:nvSpPr>
            <p:cNvPr id="22" name="矩形 21"/>
            <p:cNvSpPr/>
            <p:nvPr/>
          </p:nvSpPr>
          <p:spPr>
            <a:xfrm>
              <a:off x="4992776" y="5965561"/>
              <a:ext cx="1948401" cy="1086311"/>
            </a:xfrm>
            <a:prstGeom prst="rect">
              <a:avLst/>
            </a:prstGeom>
          </p:spPr>
          <p:txBody>
            <a:bodyPr wrap="square">
              <a:spAutoFit/>
            </a:bodyPr>
            <a:lstStyle/>
            <a:p>
              <a:r>
                <a:rPr lang="en-US" altLang="zh-CN" dirty="0">
                  <a:solidFill>
                    <a:schemeClr val="accent5">
                      <a:lumMod val="75000"/>
                    </a:schemeClr>
                  </a:solidFill>
                </a:rPr>
                <a:t>3. Match the script against templates.</a:t>
              </a:r>
              <a:endParaRPr lang="zh-CN" altLang="en-US" dirty="0">
                <a:solidFill>
                  <a:schemeClr val="accent5">
                    <a:lumMod val="75000"/>
                  </a:schemeClr>
                </a:solidFill>
              </a:endParaRPr>
            </a:p>
          </p:txBody>
        </p:sp>
      </p:grpSp>
      <p:grpSp>
        <p:nvGrpSpPr>
          <p:cNvPr id="29" name="组 28"/>
          <p:cNvGrpSpPr/>
          <p:nvPr/>
        </p:nvGrpSpPr>
        <p:grpSpPr>
          <a:xfrm>
            <a:off x="6767124" y="311223"/>
            <a:ext cx="2255103" cy="2153410"/>
            <a:chOff x="6888896" y="1949097"/>
            <a:chExt cx="2255103" cy="2153410"/>
          </a:xfrm>
        </p:grpSpPr>
        <p:pic>
          <p:nvPicPr>
            <p:cNvPr id="27" name="图片 26"/>
            <p:cNvPicPr>
              <a:picLocks noChangeAspect="1"/>
            </p:cNvPicPr>
            <p:nvPr/>
          </p:nvPicPr>
          <p:blipFill>
            <a:blip r:embed="rId6"/>
            <a:stretch>
              <a:fillRect/>
            </a:stretch>
          </p:blipFill>
          <p:spPr>
            <a:xfrm>
              <a:off x="6888897" y="1949097"/>
              <a:ext cx="1676400" cy="1155700"/>
            </a:xfrm>
            <a:prstGeom prst="rect">
              <a:avLst/>
            </a:prstGeom>
          </p:spPr>
        </p:pic>
        <p:sp>
          <p:nvSpPr>
            <p:cNvPr id="28" name="矩形 27"/>
            <p:cNvSpPr/>
            <p:nvPr/>
          </p:nvSpPr>
          <p:spPr>
            <a:xfrm>
              <a:off x="6888896" y="3179177"/>
              <a:ext cx="2255103" cy="923330"/>
            </a:xfrm>
            <a:prstGeom prst="rect">
              <a:avLst/>
            </a:prstGeom>
          </p:spPr>
          <p:txBody>
            <a:bodyPr wrap="square">
              <a:spAutoFit/>
            </a:bodyPr>
            <a:lstStyle/>
            <a:p>
              <a:r>
                <a:rPr lang="en-US" altLang="zh-CN" dirty="0">
                  <a:solidFill>
                    <a:schemeClr val="accent5">
                      <a:lumMod val="75000"/>
                    </a:schemeClr>
                  </a:solidFill>
                </a:rPr>
                <a:t>4. If matched, send the inline script to CSPAutoGen server.</a:t>
              </a:r>
              <a:endParaRPr lang="zh-CN" altLang="en-US" dirty="0">
                <a:solidFill>
                  <a:schemeClr val="accent5">
                    <a:lumMod val="75000"/>
                  </a:schemeClr>
                </a:solidFill>
              </a:endParaRPr>
            </a:p>
          </p:txBody>
        </p:sp>
      </p:grpSp>
      <p:cxnSp>
        <p:nvCxnSpPr>
          <p:cNvPr id="33" name="直线连接符 32"/>
          <p:cNvCxnSpPr/>
          <p:nvPr/>
        </p:nvCxnSpPr>
        <p:spPr>
          <a:xfrm>
            <a:off x="413672" y="2926472"/>
            <a:ext cx="8140665" cy="0"/>
          </a:xfrm>
          <a:prstGeom prst="line">
            <a:avLst/>
          </a:prstGeom>
        </p:spPr>
        <p:style>
          <a:lnRef idx="2">
            <a:schemeClr val="accent3"/>
          </a:lnRef>
          <a:fillRef idx="0">
            <a:schemeClr val="accent3"/>
          </a:fillRef>
          <a:effectRef idx="1">
            <a:schemeClr val="accent3"/>
          </a:effectRef>
          <a:fontRef idx="minor">
            <a:schemeClr val="tx1"/>
          </a:fontRef>
        </p:style>
      </p:cxnSp>
      <p:grpSp>
        <p:nvGrpSpPr>
          <p:cNvPr id="38" name="组 37"/>
          <p:cNvGrpSpPr/>
          <p:nvPr/>
        </p:nvGrpSpPr>
        <p:grpSpPr>
          <a:xfrm>
            <a:off x="6188422" y="3235478"/>
            <a:ext cx="2255103" cy="2926389"/>
            <a:chOff x="6188422" y="2811541"/>
            <a:chExt cx="2255103" cy="2926389"/>
          </a:xfrm>
        </p:grpSpPr>
        <p:pic>
          <p:nvPicPr>
            <p:cNvPr id="34" name="图片 33"/>
            <p:cNvPicPr>
              <a:picLocks noChangeAspect="1"/>
            </p:cNvPicPr>
            <p:nvPr/>
          </p:nvPicPr>
          <p:blipFill>
            <a:blip r:embed="rId7"/>
            <a:stretch>
              <a:fillRect/>
            </a:stretch>
          </p:blipFill>
          <p:spPr>
            <a:xfrm>
              <a:off x="6419905" y="2811541"/>
              <a:ext cx="1600712" cy="1436956"/>
            </a:xfrm>
            <a:prstGeom prst="rect">
              <a:avLst/>
            </a:prstGeom>
          </p:spPr>
        </p:pic>
        <p:sp>
          <p:nvSpPr>
            <p:cNvPr id="35" name="矩形 34"/>
            <p:cNvSpPr/>
            <p:nvPr/>
          </p:nvSpPr>
          <p:spPr>
            <a:xfrm>
              <a:off x="6188422" y="4260602"/>
              <a:ext cx="2255103" cy="1477328"/>
            </a:xfrm>
            <a:prstGeom prst="rect">
              <a:avLst/>
            </a:prstGeom>
          </p:spPr>
          <p:txBody>
            <a:bodyPr wrap="square">
              <a:spAutoFit/>
            </a:bodyPr>
            <a:lstStyle/>
            <a:p>
              <a:r>
                <a:rPr lang="en-US" altLang="zh-CN" dirty="0">
                  <a:solidFill>
                    <a:schemeClr val="accent5">
                      <a:lumMod val="75000"/>
                    </a:schemeClr>
                  </a:solidFill>
                </a:rPr>
                <a:t>5. CSPAutoGen server matches and stores the JavaScript into a file accessible to outside.</a:t>
              </a:r>
              <a:endParaRPr lang="zh-CN" altLang="en-US" dirty="0">
                <a:solidFill>
                  <a:schemeClr val="accent5">
                    <a:lumMod val="75000"/>
                  </a:schemeClr>
                </a:solidFill>
              </a:endParaRPr>
            </a:p>
          </p:txBody>
        </p:sp>
      </p:grpSp>
      <p:grpSp>
        <p:nvGrpSpPr>
          <p:cNvPr id="39" name="组 38"/>
          <p:cNvGrpSpPr/>
          <p:nvPr/>
        </p:nvGrpSpPr>
        <p:grpSpPr>
          <a:xfrm>
            <a:off x="3128403" y="3469910"/>
            <a:ext cx="2577627" cy="2302697"/>
            <a:chOff x="3128403" y="3068545"/>
            <a:chExt cx="2577627" cy="2302697"/>
          </a:xfrm>
        </p:grpSpPr>
        <p:sp>
          <p:nvSpPr>
            <p:cNvPr id="36" name="矩形 35"/>
            <p:cNvSpPr/>
            <p:nvPr/>
          </p:nvSpPr>
          <p:spPr>
            <a:xfrm>
              <a:off x="3128403" y="4447912"/>
              <a:ext cx="2577627" cy="923330"/>
            </a:xfrm>
            <a:prstGeom prst="rect">
              <a:avLst/>
            </a:prstGeom>
          </p:spPr>
          <p:txBody>
            <a:bodyPr wrap="square">
              <a:spAutoFit/>
            </a:bodyPr>
            <a:lstStyle/>
            <a:p>
              <a:r>
                <a:rPr lang="en-US" altLang="zh-CN" dirty="0">
                  <a:solidFill>
                    <a:schemeClr val="accent5">
                      <a:lumMod val="75000"/>
                    </a:schemeClr>
                  </a:solidFill>
                </a:rPr>
                <a:t>6. CSPAutoGen returns the script file’s URL back to client-side.</a:t>
              </a:r>
              <a:endParaRPr lang="zh-CN" altLang="en-US" dirty="0"/>
            </a:p>
          </p:txBody>
        </p:sp>
        <p:pic>
          <p:nvPicPr>
            <p:cNvPr id="37" name="图片 36"/>
            <p:cNvPicPr>
              <a:picLocks noChangeAspect="1"/>
            </p:cNvPicPr>
            <p:nvPr/>
          </p:nvPicPr>
          <p:blipFill>
            <a:blip r:embed="rId6"/>
            <a:stretch>
              <a:fillRect/>
            </a:stretch>
          </p:blipFill>
          <p:spPr>
            <a:xfrm flipH="1">
              <a:off x="3476116" y="3068545"/>
              <a:ext cx="1676400" cy="1155700"/>
            </a:xfrm>
            <a:prstGeom prst="rect">
              <a:avLst/>
            </a:prstGeom>
          </p:spPr>
        </p:pic>
      </p:grpSp>
      <p:grpSp>
        <p:nvGrpSpPr>
          <p:cNvPr id="40" name="组 39"/>
          <p:cNvGrpSpPr/>
          <p:nvPr/>
        </p:nvGrpSpPr>
        <p:grpSpPr>
          <a:xfrm>
            <a:off x="284161" y="3869891"/>
            <a:ext cx="2844241" cy="2159083"/>
            <a:chOff x="2642213" y="4854407"/>
            <a:chExt cx="2844241" cy="2159083"/>
          </a:xfrm>
        </p:grpSpPr>
        <p:sp>
          <p:nvSpPr>
            <p:cNvPr id="41" name="圆角矩形 40"/>
            <p:cNvSpPr/>
            <p:nvPr/>
          </p:nvSpPr>
          <p:spPr>
            <a:xfrm>
              <a:off x="2642213" y="4854407"/>
              <a:ext cx="2844241" cy="923964"/>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1400" dirty="0"/>
                <a:t>&lt;script </a:t>
              </a:r>
            </a:p>
            <a:p>
              <a:pPr algn="ctr"/>
              <a:r>
                <a:rPr kumimoji="1" lang="en-US" altLang="zh-CN" sz="1400" dirty="0"/>
                <a:t>src=“http://</a:t>
              </a:r>
              <a:r>
                <a:rPr kumimoji="1" lang="en-US" altLang="zh-CN" sz="1400" dirty="0" err="1"/>
                <a:t>da.csp.com</a:t>
              </a:r>
              <a:r>
                <a:rPr kumimoji="1" lang="en-US" altLang="zh-CN" sz="1400" dirty="0"/>
                <a:t>/path1”&gt;</a:t>
              </a:r>
            </a:p>
            <a:p>
              <a:pPr algn="ctr"/>
              <a:r>
                <a:rPr kumimoji="1" lang="en-US" altLang="zh-CN" sz="1400" dirty="0"/>
                <a:t>&lt;/script&gt;</a:t>
              </a:r>
              <a:endParaRPr kumimoji="1" lang="zh-CN" altLang="en-US" sz="1400" dirty="0"/>
            </a:p>
          </p:txBody>
        </p:sp>
        <p:sp>
          <p:nvSpPr>
            <p:cNvPr id="42" name="矩形 41"/>
            <p:cNvSpPr/>
            <p:nvPr/>
          </p:nvSpPr>
          <p:spPr>
            <a:xfrm>
              <a:off x="2702139" y="5813161"/>
              <a:ext cx="2595915" cy="1200329"/>
            </a:xfrm>
            <a:prstGeom prst="rect">
              <a:avLst/>
            </a:prstGeom>
          </p:spPr>
          <p:txBody>
            <a:bodyPr wrap="square">
              <a:spAutoFit/>
            </a:bodyPr>
            <a:lstStyle/>
            <a:p>
              <a:r>
                <a:rPr lang="en-US" altLang="zh-CN" dirty="0">
                  <a:solidFill>
                    <a:schemeClr val="accent5">
                      <a:lumMod val="75000"/>
                    </a:schemeClr>
                  </a:solidFill>
                </a:rPr>
                <a:t>7. Client-side library add a new script tag with src attribute set as the returned URL.</a:t>
              </a:r>
              <a:endParaRPr lang="zh-CN" altLang="en-US" dirty="0">
                <a:solidFill>
                  <a:schemeClr val="accent5">
                    <a:lumMod val="75000"/>
                  </a:schemeClr>
                </a:solidFill>
              </a:endParaRPr>
            </a:p>
          </p:txBody>
        </p:sp>
      </p:grpSp>
      <p:sp>
        <p:nvSpPr>
          <p:cNvPr id="2" name="幻灯片编号占位符 1"/>
          <p:cNvSpPr>
            <a:spLocks noGrp="1"/>
          </p:cNvSpPr>
          <p:nvPr>
            <p:ph type="sldNum" sz="quarter" idx="12"/>
          </p:nvPr>
        </p:nvSpPr>
        <p:spPr/>
        <p:txBody>
          <a:bodyPr/>
          <a:lstStyle/>
          <a:p>
            <a:fld id="{36CE28E1-84E0-8148-A0A3-AC0385F819F2}" type="slidenum">
              <a:rPr kumimoji="1" lang="zh-CN" altLang="en-US" smtClean="0"/>
              <a:t>25</a:t>
            </a:fld>
            <a:endParaRPr kumimoji="1" lang="zh-CN" altLang="en-US"/>
          </a:p>
        </p:txBody>
      </p:sp>
    </p:spTree>
    <p:extLst>
      <p:ext uri="{BB962C8B-B14F-4D97-AF65-F5344CB8AC3E}">
        <p14:creationId xmlns:p14="http://schemas.microsoft.com/office/powerpoint/2010/main" val="3240836801"/>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9"/>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Design: Dynamics Scripts</a:t>
            </a:r>
            <a:endParaRPr kumimoji="1" lang="zh-CN" altLang="en-US" dirty="0"/>
          </a:p>
        </p:txBody>
      </p:sp>
      <p:sp>
        <p:nvSpPr>
          <p:cNvPr id="5" name="圆角矩形 4"/>
          <p:cNvSpPr/>
          <p:nvPr/>
        </p:nvSpPr>
        <p:spPr>
          <a:xfrm>
            <a:off x="494390" y="4578343"/>
            <a:ext cx="8202596" cy="1656410"/>
          </a:xfrm>
          <a:prstGeom prst="round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kumimoji="1" lang="en-US" altLang="zh-CN" sz="2800" dirty="0"/>
              <a:t>Core Idea: we know benign dynamic scripts’ structures, so we can define all allowed script structures as functions and data node as functions’ parameters (symbolic template).</a:t>
            </a:r>
            <a:endParaRPr kumimoji="1" lang="zh-CN" altLang="en-US" sz="2800" dirty="0"/>
          </a:p>
        </p:txBody>
      </p:sp>
      <p:sp>
        <p:nvSpPr>
          <p:cNvPr id="3" name="矩形 2"/>
          <p:cNvSpPr/>
          <p:nvPr/>
        </p:nvSpPr>
        <p:spPr>
          <a:xfrm>
            <a:off x="308124" y="1704075"/>
            <a:ext cx="7314823" cy="892552"/>
          </a:xfrm>
          <a:prstGeom prst="rect">
            <a:avLst/>
          </a:prstGeom>
        </p:spPr>
        <p:txBody>
          <a:bodyPr wrap="none">
            <a:spAutoFit/>
          </a:bodyPr>
          <a:lstStyle/>
          <a:p>
            <a:r>
              <a:rPr kumimoji="1" lang="en-US" altLang="zh-CN" sz="2600" dirty="0"/>
              <a:t>Eval and Eval-like functions:</a:t>
            </a:r>
          </a:p>
          <a:p>
            <a:pPr marL="457200" indent="-457200">
              <a:buFont typeface="Arial"/>
              <a:buChar char="•"/>
            </a:pPr>
            <a:r>
              <a:rPr kumimoji="1" lang="en-US" altLang="zh-CN" sz="2600" b="1" dirty="0"/>
              <a:t>	eval,  setTimeout,  </a:t>
            </a:r>
            <a:r>
              <a:rPr kumimoji="1" lang="en-US" altLang="zh-CN" sz="2600" b="1" dirty="0" err="1"/>
              <a:t>setInteval</a:t>
            </a:r>
            <a:r>
              <a:rPr kumimoji="1" lang="en-US" altLang="zh-CN" sz="2600" b="1" dirty="0"/>
              <a:t> and Function</a:t>
            </a:r>
            <a:endParaRPr lang="zh-CN" altLang="en-US" sz="2600" b="1" dirty="0"/>
          </a:p>
        </p:txBody>
      </p:sp>
      <p:pic>
        <p:nvPicPr>
          <p:cNvPr id="6" name="图片 5"/>
          <p:cNvPicPr>
            <a:picLocks noChangeAspect="1"/>
          </p:cNvPicPr>
          <p:nvPr/>
        </p:nvPicPr>
        <p:blipFill>
          <a:blip r:embed="rId3"/>
          <a:stretch>
            <a:fillRect/>
          </a:stretch>
        </p:blipFill>
        <p:spPr>
          <a:xfrm>
            <a:off x="0" y="2709524"/>
            <a:ext cx="9144000" cy="1599706"/>
          </a:xfrm>
          <a:prstGeom prst="rect">
            <a:avLst/>
          </a:prstGeom>
        </p:spPr>
      </p:pic>
      <p:sp>
        <p:nvSpPr>
          <p:cNvPr id="4" name="幻灯片编号占位符 3"/>
          <p:cNvSpPr>
            <a:spLocks noGrp="1"/>
          </p:cNvSpPr>
          <p:nvPr>
            <p:ph type="sldNum" sz="quarter" idx="12"/>
          </p:nvPr>
        </p:nvSpPr>
        <p:spPr/>
        <p:txBody>
          <a:bodyPr/>
          <a:lstStyle/>
          <a:p>
            <a:fld id="{36CE28E1-84E0-8148-A0A3-AC0385F819F2}" type="slidenum">
              <a:rPr kumimoji="1" lang="zh-CN" altLang="en-US" smtClean="0"/>
              <a:t>26</a:t>
            </a:fld>
            <a:endParaRPr kumimoji="1" lang="zh-CN" altLang="en-US"/>
          </a:p>
        </p:txBody>
      </p:sp>
    </p:spTree>
    <p:extLst>
      <p:ext uri="{BB962C8B-B14F-4D97-AF65-F5344CB8AC3E}">
        <p14:creationId xmlns:p14="http://schemas.microsoft.com/office/powerpoint/2010/main" val="1154368823"/>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0" y="-1"/>
            <a:ext cx="9300568" cy="6701445"/>
          </a:xfrm>
          <a:prstGeom prst="rect">
            <a:avLst/>
          </a:prstGeom>
          <a:solidFill>
            <a:srgbClr val="FFFFFF"/>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endParaRPr kumimoji="1" lang="zh-CN" altLang="en-US"/>
          </a:p>
        </p:txBody>
      </p:sp>
      <p:sp>
        <p:nvSpPr>
          <p:cNvPr id="5" name="矩形 4"/>
          <p:cNvSpPr/>
          <p:nvPr/>
        </p:nvSpPr>
        <p:spPr>
          <a:xfrm>
            <a:off x="201580" y="69212"/>
            <a:ext cx="9968155" cy="1938992"/>
          </a:xfrm>
          <a:prstGeom prst="rect">
            <a:avLst/>
          </a:prstGeom>
        </p:spPr>
        <p:txBody>
          <a:bodyPr wrap="square">
            <a:spAutoFit/>
          </a:bodyPr>
          <a:lstStyle/>
          <a:p>
            <a:r>
              <a:rPr lang="fr-FR" altLang="zh-CN" sz="2400" dirty="0"/>
              <a:t>eval( "</a:t>
            </a:r>
            <a:r>
              <a:rPr lang="fr-FR" altLang="zh-CN" sz="2400" dirty="0" err="1"/>
              <a:t>AMPTManager.pageSlotsObj</a:t>
            </a:r>
            <a:r>
              <a:rPr lang="fr-FR" altLang="zh-CN" sz="2400" i="1" dirty="0">
                <a:solidFill>
                  <a:schemeClr val="accent1"/>
                </a:solidFill>
              </a:rPr>
              <a:t>[’ad_ns_btf_01’</a:t>
            </a:r>
            <a:r>
              <a:rPr lang="fr-FR" altLang="zh-CN" sz="2400" dirty="0"/>
              <a:t>] =   </a:t>
            </a:r>
          </a:p>
          <a:p>
            <a:r>
              <a:rPr lang="fr-FR" altLang="zh-CN" sz="2400" dirty="0"/>
              <a:t>      </a:t>
            </a:r>
            <a:r>
              <a:rPr lang="fr-FR" altLang="zh-CN" sz="2400" dirty="0" err="1"/>
              <a:t>googletag.defineSlot</a:t>
            </a:r>
            <a:r>
              <a:rPr lang="fr-FR" altLang="zh-CN" sz="2400" dirty="0"/>
              <a:t>(</a:t>
            </a:r>
            <a:r>
              <a:rPr lang="fr-FR" altLang="zh-CN" sz="2400" i="1" dirty="0">
                <a:solidFill>
                  <a:srgbClr val="990000"/>
                </a:solidFill>
              </a:rPr>
              <a:t>’/8663477/CNN/world/</a:t>
            </a:r>
            <a:r>
              <a:rPr lang="fr-FR" altLang="zh-CN" sz="2400" i="1" dirty="0" err="1">
                <a:solidFill>
                  <a:srgbClr val="990000"/>
                </a:solidFill>
              </a:rPr>
              <a:t>leaf</a:t>
            </a:r>
            <a:r>
              <a:rPr lang="fr-FR" altLang="zh-CN" sz="2400" i="1" dirty="0">
                <a:solidFill>
                  <a:srgbClr val="990000"/>
                </a:solidFill>
              </a:rPr>
              <a:t>’</a:t>
            </a:r>
            <a:r>
              <a:rPr lang="fr-FR" altLang="zh-CN" sz="2400" dirty="0"/>
              <a:t>, </a:t>
            </a:r>
          </a:p>
          <a:p>
            <a:r>
              <a:rPr lang="fr-FR" altLang="zh-CN" sz="2400" dirty="0"/>
              <a:t>          </a:t>
            </a:r>
            <a:r>
              <a:rPr lang="fr-FR" altLang="zh-CN" sz="2400" i="1" dirty="0">
                <a:solidFill>
                  <a:srgbClr val="008000"/>
                </a:solidFill>
              </a:rPr>
              <a:t>[[1 ,2] ,[150 ,90] ,[300 ,50] ,[300 ,100]] </a:t>
            </a:r>
            <a:r>
              <a:rPr lang="fr-FR" altLang="zh-CN" sz="2400" i="1" dirty="0">
                <a:solidFill>
                  <a:schemeClr val="accent1"/>
                </a:solidFill>
              </a:rPr>
              <a:t>, ’ad_ns_btf_01 ’</a:t>
            </a:r>
            <a:r>
              <a:rPr lang="fr-FR" altLang="zh-CN" sz="2400" dirty="0"/>
              <a:t>). </a:t>
            </a:r>
          </a:p>
          <a:p>
            <a:r>
              <a:rPr lang="fr-FR" altLang="zh-CN" sz="2400" dirty="0"/>
              <a:t>              </a:t>
            </a:r>
            <a:r>
              <a:rPr lang="fr-FR" altLang="zh-CN" sz="2400" dirty="0" err="1"/>
              <a:t>addService</a:t>
            </a:r>
            <a:r>
              <a:rPr lang="fr-FR" altLang="zh-CN" sz="2400" dirty="0"/>
              <a:t>(</a:t>
            </a:r>
            <a:r>
              <a:rPr lang="fr-FR" altLang="zh-CN" sz="2400" dirty="0" err="1"/>
              <a:t>googletag.pubads</a:t>
            </a:r>
            <a:r>
              <a:rPr lang="fr-FR" altLang="zh-CN" sz="2400" dirty="0"/>
              <a:t>()). </a:t>
            </a:r>
          </a:p>
          <a:p>
            <a:r>
              <a:rPr lang="fr-FR" altLang="zh-CN" sz="2400" dirty="0"/>
              <a:t>                  </a:t>
            </a:r>
            <a:r>
              <a:rPr lang="fr-FR" altLang="zh-CN" sz="2400" dirty="0" err="1"/>
              <a:t>setTargeting</a:t>
            </a:r>
            <a:r>
              <a:rPr lang="fr-FR" altLang="zh-CN" sz="2400" dirty="0"/>
              <a:t>(</a:t>
            </a:r>
            <a:r>
              <a:rPr lang="fr-FR" altLang="zh-CN" sz="2400" i="1" dirty="0">
                <a:solidFill>
                  <a:srgbClr val="990000"/>
                </a:solidFill>
              </a:rPr>
              <a:t>’pos’</a:t>
            </a:r>
            <a:r>
              <a:rPr lang="fr-FR" altLang="zh-CN" sz="2400" i="1" dirty="0"/>
              <a:t>, </a:t>
            </a:r>
            <a:r>
              <a:rPr lang="fr-FR" altLang="zh-CN" sz="2400" i="1" dirty="0">
                <a:solidFill>
                  <a:srgbClr val="008000"/>
                </a:solidFill>
              </a:rPr>
              <a:t>[’ns_btf_01 ’]</a:t>
            </a:r>
            <a:r>
              <a:rPr lang="fr-FR" altLang="zh-CN" sz="2400" dirty="0"/>
              <a:t>);");</a:t>
            </a:r>
          </a:p>
        </p:txBody>
      </p:sp>
      <p:sp>
        <p:nvSpPr>
          <p:cNvPr id="8" name="矩形 7"/>
          <p:cNvSpPr/>
          <p:nvPr/>
        </p:nvSpPr>
        <p:spPr>
          <a:xfrm>
            <a:off x="430742" y="2000958"/>
            <a:ext cx="8284871" cy="1938992"/>
          </a:xfrm>
          <a:prstGeom prst="rect">
            <a:avLst/>
          </a:prstGeom>
        </p:spPr>
        <p:txBody>
          <a:bodyPr wrap="square">
            <a:spAutoFit/>
          </a:bodyPr>
          <a:lstStyle/>
          <a:p>
            <a:r>
              <a:rPr lang="en-US" altLang="zh-CN" sz="2400" dirty="0">
                <a:solidFill>
                  <a:schemeClr val="accent6">
                    <a:lumMod val="90000"/>
                    <a:lumOff val="10000"/>
                  </a:schemeClr>
                </a:solidFill>
              </a:rPr>
              <a:t>//convert gAST to JavaScript.</a:t>
            </a:r>
          </a:p>
          <a:p>
            <a:r>
              <a:rPr lang="en-US" altLang="zh-CN" sz="2400" dirty="0" err="1"/>
              <a:t>AMPTManager.pageSlotsObj</a:t>
            </a:r>
            <a:r>
              <a:rPr lang="en-US" altLang="zh-CN" sz="2400" dirty="0"/>
              <a:t>[</a:t>
            </a:r>
            <a:r>
              <a:rPr lang="en-US" altLang="zh-CN" sz="2400" dirty="0" err="1">
                <a:solidFill>
                  <a:schemeClr val="accent2"/>
                </a:solidFill>
              </a:rPr>
              <a:t>CSP_String</a:t>
            </a:r>
            <a:r>
              <a:rPr lang="en-US" altLang="zh-CN" sz="2400" dirty="0"/>
              <a:t>] = </a:t>
            </a:r>
          </a:p>
          <a:p>
            <a:r>
              <a:rPr lang="en-US" altLang="zh-CN" sz="2400" dirty="0"/>
              <a:t>	</a:t>
            </a:r>
            <a:r>
              <a:rPr lang="en-US" altLang="zh-CN" sz="2400" dirty="0" err="1"/>
              <a:t>googletag.defineSlot</a:t>
            </a:r>
            <a:r>
              <a:rPr lang="en-US" altLang="zh-CN" sz="2400" dirty="0"/>
              <a:t>(</a:t>
            </a:r>
            <a:r>
              <a:rPr lang="en-US" altLang="zh-CN" sz="2400" dirty="0" err="1">
                <a:solidFill>
                  <a:srgbClr val="FF6600"/>
                </a:solidFill>
              </a:rPr>
              <a:t>CSP_String</a:t>
            </a:r>
            <a:r>
              <a:rPr lang="en-US" altLang="zh-CN" sz="2400" dirty="0">
                <a:solidFill>
                  <a:srgbClr val="FF6600"/>
                </a:solidFill>
              </a:rPr>
              <a:t> </a:t>
            </a:r>
            <a:r>
              <a:rPr lang="en-US" altLang="zh-CN" sz="2400" dirty="0">
                <a:solidFill>
                  <a:srgbClr val="000000"/>
                </a:solidFill>
              </a:rPr>
              <a:t>,</a:t>
            </a:r>
            <a:r>
              <a:rPr lang="en-US" altLang="zh-CN" sz="2400" dirty="0">
                <a:solidFill>
                  <a:srgbClr val="FF6600"/>
                </a:solidFill>
              </a:rPr>
              <a:t> </a:t>
            </a:r>
            <a:r>
              <a:rPr lang="en-US" altLang="zh-CN" sz="2400" dirty="0" err="1">
                <a:solidFill>
                  <a:srgbClr val="FF6600"/>
                </a:solidFill>
              </a:rPr>
              <a:t>CSP_Array</a:t>
            </a:r>
            <a:r>
              <a:rPr lang="en-US" altLang="zh-CN" sz="2400" dirty="0">
                <a:solidFill>
                  <a:srgbClr val="FF6600"/>
                </a:solidFill>
              </a:rPr>
              <a:t> </a:t>
            </a:r>
            <a:r>
              <a:rPr lang="en-US" altLang="zh-CN" sz="2400" dirty="0">
                <a:solidFill>
                  <a:srgbClr val="000000"/>
                </a:solidFill>
              </a:rPr>
              <a:t>,</a:t>
            </a:r>
            <a:r>
              <a:rPr lang="en-US" altLang="zh-CN" sz="2400" dirty="0">
                <a:solidFill>
                  <a:srgbClr val="FF6600"/>
                </a:solidFill>
              </a:rPr>
              <a:t> </a:t>
            </a:r>
            <a:r>
              <a:rPr lang="en-US" altLang="zh-CN" sz="2400" dirty="0" err="1">
                <a:solidFill>
                  <a:srgbClr val="FF6600"/>
                </a:solidFill>
              </a:rPr>
              <a:t>CSP_String</a:t>
            </a:r>
            <a:r>
              <a:rPr lang="en-US" altLang="zh-CN" sz="2400" dirty="0"/>
              <a:t>). 	</a:t>
            </a:r>
          </a:p>
          <a:p>
            <a:r>
              <a:rPr lang="en-US" altLang="zh-CN" sz="2400" dirty="0"/>
              <a:t>		</a:t>
            </a:r>
            <a:r>
              <a:rPr lang="en-US" altLang="zh-CN" sz="2400" dirty="0" err="1"/>
              <a:t>addService</a:t>
            </a:r>
            <a:r>
              <a:rPr lang="en-US" altLang="zh-CN" sz="2400" dirty="0"/>
              <a:t>(</a:t>
            </a:r>
            <a:r>
              <a:rPr lang="en-US" altLang="zh-CN" sz="2400" dirty="0" err="1"/>
              <a:t>googletag.pubads</a:t>
            </a:r>
            <a:r>
              <a:rPr lang="en-US" altLang="zh-CN" sz="2400" dirty="0"/>
              <a:t>()). </a:t>
            </a:r>
          </a:p>
          <a:p>
            <a:r>
              <a:rPr lang="en-US" altLang="zh-CN" sz="2400" dirty="0"/>
              <a:t>			</a:t>
            </a:r>
            <a:r>
              <a:rPr lang="en-US" altLang="zh-CN" sz="2400" dirty="0" err="1"/>
              <a:t>setTargeting</a:t>
            </a:r>
            <a:r>
              <a:rPr lang="en-US" altLang="zh-CN" sz="2400" dirty="0"/>
              <a:t>(</a:t>
            </a:r>
            <a:r>
              <a:rPr lang="en-US" altLang="zh-CN" sz="2400" i="1" dirty="0" err="1">
                <a:solidFill>
                  <a:srgbClr val="FF6600"/>
                </a:solidFill>
              </a:rPr>
              <a:t>CSP_String</a:t>
            </a:r>
            <a:r>
              <a:rPr lang="en-US" altLang="zh-CN" sz="2400" i="1" dirty="0"/>
              <a:t> ,</a:t>
            </a:r>
            <a:r>
              <a:rPr lang="en-US" altLang="zh-CN" sz="2400" i="1" dirty="0">
                <a:solidFill>
                  <a:srgbClr val="FF6600"/>
                </a:solidFill>
              </a:rPr>
              <a:t> </a:t>
            </a:r>
            <a:r>
              <a:rPr lang="en-US" altLang="zh-CN" sz="2400" i="1" dirty="0" err="1">
                <a:solidFill>
                  <a:srgbClr val="FF6600"/>
                </a:solidFill>
              </a:rPr>
              <a:t>CSP_Array</a:t>
            </a:r>
            <a:r>
              <a:rPr lang="en-US" altLang="zh-CN" sz="2400" dirty="0"/>
              <a:t>); </a:t>
            </a:r>
          </a:p>
        </p:txBody>
      </p:sp>
      <p:sp>
        <p:nvSpPr>
          <p:cNvPr id="9" name="矩形 8"/>
          <p:cNvSpPr/>
          <p:nvPr/>
        </p:nvSpPr>
        <p:spPr>
          <a:xfrm>
            <a:off x="376193" y="3988507"/>
            <a:ext cx="8959163" cy="2677656"/>
          </a:xfrm>
          <a:prstGeom prst="rect">
            <a:avLst/>
          </a:prstGeom>
        </p:spPr>
        <p:txBody>
          <a:bodyPr wrap="square">
            <a:spAutoFit/>
          </a:bodyPr>
          <a:lstStyle/>
          <a:p>
            <a:r>
              <a:rPr lang="en-US" altLang="zh-CN" sz="2400" dirty="0">
                <a:solidFill>
                  <a:schemeClr val="accent6">
                    <a:lumMod val="90000"/>
                    <a:lumOff val="10000"/>
                  </a:schemeClr>
                </a:solidFill>
              </a:rPr>
              <a:t>//Symbolic template function for the </a:t>
            </a:r>
            <a:r>
              <a:rPr lang="en-US" altLang="zh-CN" sz="2400" dirty="0" err="1">
                <a:solidFill>
                  <a:schemeClr val="accent6">
                    <a:lumMod val="90000"/>
                    <a:lumOff val="10000"/>
                  </a:schemeClr>
                </a:solidFill>
              </a:rPr>
              <a:t>gAST</a:t>
            </a:r>
            <a:r>
              <a:rPr lang="en-US" altLang="zh-CN" sz="2400" dirty="0">
                <a:solidFill>
                  <a:schemeClr val="accent6">
                    <a:lumMod val="90000"/>
                    <a:lumOff val="10000"/>
                  </a:schemeClr>
                </a:solidFill>
              </a:rPr>
              <a:t>.</a:t>
            </a:r>
          </a:p>
          <a:p>
            <a:r>
              <a:rPr lang="en-US" altLang="zh-CN" sz="2400" dirty="0" err="1"/>
              <a:t>var</a:t>
            </a:r>
            <a:r>
              <a:rPr lang="en-US" altLang="zh-CN" sz="2400" dirty="0"/>
              <a:t> </a:t>
            </a:r>
            <a:r>
              <a:rPr lang="en-US" altLang="zh-CN" sz="2400" dirty="0" err="1"/>
              <a:t>symTemplate</a:t>
            </a:r>
            <a:r>
              <a:rPr lang="en-US" altLang="zh-CN" sz="2400" dirty="0"/>
              <a:t> = function ( </a:t>
            </a:r>
            <a:r>
              <a:rPr lang="en-US" altLang="zh-CN" i="1" dirty="0">
                <a:solidFill>
                  <a:srgbClr val="3366FF"/>
                </a:solidFill>
              </a:rPr>
              <a:t>CSP_S1</a:t>
            </a:r>
            <a:r>
              <a:rPr lang="en-US" altLang="zh-CN" dirty="0">
                <a:solidFill>
                  <a:srgbClr val="3366FF"/>
                </a:solidFill>
              </a:rPr>
              <a:t> </a:t>
            </a:r>
            <a:r>
              <a:rPr lang="en-US" altLang="zh-CN" dirty="0"/>
              <a:t>,</a:t>
            </a:r>
            <a:r>
              <a:rPr lang="en-US" altLang="zh-CN" i="1" dirty="0">
                <a:solidFill>
                  <a:srgbClr val="3366FF"/>
                </a:solidFill>
              </a:rPr>
              <a:t>CSP_S2</a:t>
            </a:r>
            <a:r>
              <a:rPr lang="en-US" altLang="zh-CN" dirty="0"/>
              <a:t> ,</a:t>
            </a:r>
            <a:r>
              <a:rPr lang="en-US" altLang="zh-CN" i="1" dirty="0">
                <a:solidFill>
                  <a:srgbClr val="3366FF"/>
                </a:solidFill>
              </a:rPr>
              <a:t>CSP_A3</a:t>
            </a:r>
            <a:r>
              <a:rPr lang="en-US" altLang="zh-CN" dirty="0"/>
              <a:t> ,</a:t>
            </a:r>
            <a:r>
              <a:rPr lang="en-US" altLang="zh-CN" i="1" dirty="0">
                <a:solidFill>
                  <a:srgbClr val="3366FF"/>
                </a:solidFill>
              </a:rPr>
              <a:t>CSP_S4</a:t>
            </a:r>
            <a:r>
              <a:rPr lang="en-US" altLang="zh-CN" dirty="0"/>
              <a:t> ,</a:t>
            </a:r>
            <a:r>
              <a:rPr lang="en-US" altLang="zh-CN" i="1" dirty="0">
                <a:solidFill>
                  <a:srgbClr val="3366FF"/>
                </a:solidFill>
              </a:rPr>
              <a:t>CSP_S5</a:t>
            </a:r>
            <a:r>
              <a:rPr lang="en-US" altLang="zh-CN" dirty="0"/>
              <a:t> ,</a:t>
            </a:r>
            <a:r>
              <a:rPr lang="en-US" altLang="zh-CN" i="1" dirty="0">
                <a:solidFill>
                  <a:srgbClr val="3366FF"/>
                </a:solidFill>
              </a:rPr>
              <a:t>CSP_A6</a:t>
            </a:r>
            <a:r>
              <a:rPr lang="en-US" altLang="zh-CN" sz="2400" dirty="0"/>
              <a:t>) { </a:t>
            </a:r>
          </a:p>
          <a:p>
            <a:r>
              <a:rPr lang="en-US" altLang="zh-CN" sz="2400" dirty="0"/>
              <a:t>    </a:t>
            </a:r>
            <a:r>
              <a:rPr lang="en-US" altLang="zh-CN" sz="2400" dirty="0" err="1"/>
              <a:t>AMPTManager.pageSlotsObj</a:t>
            </a:r>
            <a:r>
              <a:rPr lang="en-US" altLang="zh-CN" sz="2400" dirty="0"/>
              <a:t>[ </a:t>
            </a:r>
            <a:r>
              <a:rPr lang="en-US" altLang="zh-CN" sz="2000" i="1" dirty="0" err="1"/>
              <a:t>calcNodeVal</a:t>
            </a:r>
            <a:r>
              <a:rPr lang="en-US" altLang="zh-CN" sz="2400" dirty="0"/>
              <a:t>(</a:t>
            </a:r>
            <a:r>
              <a:rPr lang="en-US" altLang="zh-CN" i="1" dirty="0">
                <a:solidFill>
                  <a:srgbClr val="3366FF"/>
                </a:solidFill>
              </a:rPr>
              <a:t>CSP_S1</a:t>
            </a:r>
            <a:r>
              <a:rPr lang="en-US" altLang="zh-CN" sz="2400" dirty="0"/>
              <a:t>) ] = </a:t>
            </a:r>
          </a:p>
          <a:p>
            <a:r>
              <a:rPr lang="en-US" altLang="zh-CN" sz="2400" dirty="0"/>
              <a:t>      </a:t>
            </a:r>
            <a:r>
              <a:rPr lang="en-US" altLang="zh-CN" sz="2400" dirty="0" err="1"/>
              <a:t>googletag.defineSlot</a:t>
            </a:r>
            <a:r>
              <a:rPr lang="en-US" altLang="zh-CN" sz="2400" dirty="0"/>
              <a:t>(</a:t>
            </a:r>
          </a:p>
          <a:p>
            <a:r>
              <a:rPr lang="en-US" altLang="zh-CN" sz="2400" i="1" dirty="0"/>
              <a:t>        </a:t>
            </a:r>
            <a:r>
              <a:rPr lang="en-US" altLang="zh-CN" sz="2000" i="1" dirty="0" err="1"/>
              <a:t>calcNodeVal</a:t>
            </a:r>
            <a:r>
              <a:rPr lang="en-US" altLang="zh-CN" sz="2400" dirty="0"/>
              <a:t>(</a:t>
            </a:r>
            <a:r>
              <a:rPr lang="en-US" altLang="zh-CN" i="1" dirty="0">
                <a:solidFill>
                  <a:srgbClr val="3366FF"/>
                </a:solidFill>
              </a:rPr>
              <a:t>CSP_S2</a:t>
            </a:r>
            <a:r>
              <a:rPr lang="en-US" altLang="zh-CN" sz="2400" dirty="0"/>
              <a:t>), </a:t>
            </a:r>
            <a:r>
              <a:rPr lang="en-US" altLang="zh-CN" sz="2000" i="1" dirty="0" err="1"/>
              <a:t>calcNodeVal</a:t>
            </a:r>
            <a:r>
              <a:rPr lang="en-US" altLang="zh-CN" sz="2400" dirty="0"/>
              <a:t>(</a:t>
            </a:r>
            <a:r>
              <a:rPr lang="en-US" altLang="zh-CN" i="1" dirty="0">
                <a:solidFill>
                  <a:srgbClr val="3366FF"/>
                </a:solidFill>
              </a:rPr>
              <a:t>CSP_A3</a:t>
            </a:r>
            <a:r>
              <a:rPr lang="en-US" altLang="zh-CN" sz="2400" dirty="0"/>
              <a:t>), </a:t>
            </a:r>
            <a:r>
              <a:rPr lang="en-US" altLang="zh-CN" sz="2000" i="1" dirty="0" err="1"/>
              <a:t>calcNodeVal</a:t>
            </a:r>
            <a:r>
              <a:rPr lang="en-US" altLang="zh-CN" sz="2400" dirty="0"/>
              <a:t>(</a:t>
            </a:r>
            <a:r>
              <a:rPr lang="en-US" altLang="zh-CN" i="1" dirty="0">
                <a:solidFill>
                  <a:srgbClr val="3366FF"/>
                </a:solidFill>
              </a:rPr>
              <a:t>CSP_S4</a:t>
            </a:r>
            <a:r>
              <a:rPr lang="en-US" altLang="zh-CN" sz="2400" dirty="0"/>
              <a:t>) ). </a:t>
            </a:r>
          </a:p>
          <a:p>
            <a:r>
              <a:rPr lang="en-US" altLang="zh-CN" sz="2400" dirty="0"/>
              <a:t>          </a:t>
            </a:r>
            <a:r>
              <a:rPr lang="en-US" altLang="zh-CN" sz="2400" dirty="0" err="1"/>
              <a:t>addService</a:t>
            </a:r>
            <a:r>
              <a:rPr lang="en-US" altLang="zh-CN" sz="2400" dirty="0"/>
              <a:t>(</a:t>
            </a:r>
            <a:r>
              <a:rPr lang="en-US" altLang="zh-CN" sz="2400" dirty="0" err="1"/>
              <a:t>googletag.pubads</a:t>
            </a:r>
            <a:r>
              <a:rPr lang="en-US" altLang="zh-CN" sz="2400" dirty="0"/>
              <a:t>()).</a:t>
            </a:r>
          </a:p>
          <a:p>
            <a:r>
              <a:rPr lang="en-US" altLang="zh-CN" sz="2400" dirty="0"/>
              <a:t>            </a:t>
            </a:r>
            <a:r>
              <a:rPr lang="en-US" altLang="zh-CN" sz="2400" dirty="0" err="1"/>
              <a:t>setTargeting</a:t>
            </a:r>
            <a:r>
              <a:rPr lang="en-US" altLang="zh-CN" sz="2400" dirty="0"/>
              <a:t>(</a:t>
            </a:r>
            <a:r>
              <a:rPr lang="en-US" altLang="zh-CN" sz="2000" i="1" dirty="0" err="1"/>
              <a:t>calcNodeVal</a:t>
            </a:r>
            <a:r>
              <a:rPr lang="en-US" altLang="zh-CN" sz="2400" dirty="0"/>
              <a:t>(</a:t>
            </a:r>
            <a:r>
              <a:rPr lang="en-US" altLang="zh-CN" i="1" dirty="0">
                <a:solidFill>
                  <a:srgbClr val="3366FF"/>
                </a:solidFill>
              </a:rPr>
              <a:t>CSP_S5</a:t>
            </a:r>
            <a:r>
              <a:rPr lang="en-US" altLang="zh-CN" sz="2400" dirty="0"/>
              <a:t>), </a:t>
            </a:r>
            <a:r>
              <a:rPr lang="en-US" altLang="zh-CN" sz="2000" i="1" dirty="0" err="1"/>
              <a:t>calcNodeVal</a:t>
            </a:r>
            <a:r>
              <a:rPr lang="en-US" altLang="zh-CN" sz="2400" dirty="0"/>
              <a:t>(</a:t>
            </a:r>
            <a:r>
              <a:rPr lang="en-US" altLang="zh-CN" i="1" dirty="0">
                <a:solidFill>
                  <a:srgbClr val="3366FF"/>
                </a:solidFill>
              </a:rPr>
              <a:t>CSP_A6</a:t>
            </a:r>
            <a:r>
              <a:rPr lang="en-US" altLang="zh-CN" sz="2400" dirty="0"/>
              <a:t>)); }; </a:t>
            </a:r>
          </a:p>
        </p:txBody>
      </p:sp>
      <p:cxnSp>
        <p:nvCxnSpPr>
          <p:cNvPr id="11" name="直线连接符 10"/>
          <p:cNvCxnSpPr/>
          <p:nvPr/>
        </p:nvCxnSpPr>
        <p:spPr>
          <a:xfrm>
            <a:off x="226148" y="1943673"/>
            <a:ext cx="8715613" cy="0"/>
          </a:xfrm>
          <a:prstGeom prst="line">
            <a:avLst/>
          </a:prstGeom>
        </p:spPr>
        <p:style>
          <a:lnRef idx="2">
            <a:schemeClr val="accent3"/>
          </a:lnRef>
          <a:fillRef idx="0">
            <a:schemeClr val="accent3"/>
          </a:fillRef>
          <a:effectRef idx="1">
            <a:schemeClr val="accent3"/>
          </a:effectRef>
          <a:fontRef idx="minor">
            <a:schemeClr val="tx1"/>
          </a:fontRef>
        </p:style>
      </p:cxnSp>
      <p:cxnSp>
        <p:nvCxnSpPr>
          <p:cNvPr id="12" name="直线连接符 11"/>
          <p:cNvCxnSpPr/>
          <p:nvPr/>
        </p:nvCxnSpPr>
        <p:spPr>
          <a:xfrm>
            <a:off x="208752" y="4014569"/>
            <a:ext cx="8715613" cy="0"/>
          </a:xfrm>
          <a:prstGeom prst="line">
            <a:avLst/>
          </a:prstGeom>
        </p:spPr>
        <p:style>
          <a:lnRef idx="2">
            <a:schemeClr val="accent3"/>
          </a:lnRef>
          <a:fillRef idx="0">
            <a:schemeClr val="accent3"/>
          </a:fillRef>
          <a:effectRef idx="1">
            <a:schemeClr val="accent3"/>
          </a:effectRef>
          <a:fontRef idx="minor">
            <a:schemeClr val="tx1"/>
          </a:fontRef>
        </p:style>
      </p:cxnSp>
      <p:sp>
        <p:nvSpPr>
          <p:cNvPr id="2" name="幻灯片编号占位符 1"/>
          <p:cNvSpPr>
            <a:spLocks noGrp="1"/>
          </p:cNvSpPr>
          <p:nvPr>
            <p:ph type="sldNum" sz="quarter" idx="12"/>
          </p:nvPr>
        </p:nvSpPr>
        <p:spPr/>
        <p:txBody>
          <a:bodyPr/>
          <a:lstStyle/>
          <a:p>
            <a:fld id="{36CE28E1-84E0-8148-A0A3-AC0385F819F2}" type="slidenum">
              <a:rPr kumimoji="1" lang="zh-CN" altLang="en-US" smtClean="0"/>
              <a:t>27</a:t>
            </a:fld>
            <a:endParaRPr kumimoji="1" lang="zh-CN" altLang="en-US"/>
          </a:p>
        </p:txBody>
      </p:sp>
    </p:spTree>
    <p:extLst>
      <p:ext uri="{BB962C8B-B14F-4D97-AF65-F5344CB8AC3E}">
        <p14:creationId xmlns:p14="http://schemas.microsoft.com/office/powerpoint/2010/main" val="3986813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8">
                                            <p:txEl>
                                              <p:pRg st="3" end="3"/>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allAtOnce"/>
      <p:bldP spid="9"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Design: Dynamics Scripts (Cont.)</a:t>
            </a:r>
            <a:endParaRPr kumimoji="1" lang="zh-CN" altLang="en-US" dirty="0"/>
          </a:p>
        </p:txBody>
      </p:sp>
      <p:sp>
        <p:nvSpPr>
          <p:cNvPr id="3" name="内容占位符 2"/>
          <p:cNvSpPr>
            <a:spLocks noGrp="1"/>
          </p:cNvSpPr>
          <p:nvPr>
            <p:ph idx="1"/>
          </p:nvPr>
        </p:nvSpPr>
        <p:spPr>
          <a:xfrm>
            <a:off x="284163" y="1903046"/>
            <a:ext cx="8127145" cy="4476262"/>
          </a:xfrm>
        </p:spPr>
        <p:txBody>
          <a:bodyPr>
            <a:normAutofit/>
          </a:bodyPr>
          <a:lstStyle/>
          <a:p>
            <a:r>
              <a:rPr kumimoji="1" lang="en-US" altLang="zh-CN" dirty="0"/>
              <a:t>1. Rewrite eval and eval-like functions.</a:t>
            </a:r>
          </a:p>
          <a:p>
            <a:pPr lvl="1"/>
            <a:r>
              <a:rPr kumimoji="1" lang="en-US" altLang="zh-CN" dirty="0"/>
              <a:t>E.g., </a:t>
            </a:r>
            <a:r>
              <a:rPr kumimoji="1" lang="en-US" altLang="zh-CN" dirty="0" err="1"/>
              <a:t>window.eval</a:t>
            </a:r>
            <a:r>
              <a:rPr kumimoji="1" lang="en-US" altLang="zh-CN" dirty="0"/>
              <a:t> = function(</a:t>
            </a:r>
            <a:r>
              <a:rPr kumimoji="1" lang="en-US" altLang="zh-CN" dirty="0" err="1"/>
              <a:t>arg</a:t>
            </a:r>
            <a:r>
              <a:rPr kumimoji="1" lang="en-US" altLang="zh-CN" dirty="0"/>
              <a:t>) {}.</a:t>
            </a:r>
          </a:p>
          <a:p>
            <a:pPr lvl="1"/>
            <a:r>
              <a:rPr kumimoji="1" lang="en-US" altLang="zh-CN" dirty="0"/>
              <a:t>The rewritten eval function is allowed by CSP.</a:t>
            </a:r>
          </a:p>
          <a:p>
            <a:r>
              <a:rPr kumimoji="1" lang="en-US" altLang="zh-CN" dirty="0"/>
              <a:t>2. In rewritten eval function, we match the argument against the templates.</a:t>
            </a:r>
          </a:p>
          <a:p>
            <a:pPr lvl="1"/>
            <a:r>
              <a:rPr kumimoji="1" lang="en-US" altLang="zh-CN" dirty="0"/>
              <a:t>If not matched, do nothing.</a:t>
            </a:r>
          </a:p>
          <a:p>
            <a:pPr lvl="1"/>
            <a:r>
              <a:rPr kumimoji="1" lang="en-US" altLang="zh-CN" dirty="0"/>
              <a:t>If matched, we instantiate the symbolic template function to execute the argument as JavaScript.</a:t>
            </a:r>
          </a:p>
        </p:txBody>
      </p:sp>
      <p:sp>
        <p:nvSpPr>
          <p:cNvPr id="4" name="幻灯片编号占位符 3"/>
          <p:cNvSpPr>
            <a:spLocks noGrp="1"/>
          </p:cNvSpPr>
          <p:nvPr>
            <p:ph type="sldNum" sz="quarter" idx="12"/>
          </p:nvPr>
        </p:nvSpPr>
        <p:spPr/>
        <p:txBody>
          <a:bodyPr/>
          <a:lstStyle/>
          <a:p>
            <a:fld id="{36CE28E1-84E0-8148-A0A3-AC0385F819F2}" type="slidenum">
              <a:rPr kumimoji="1" lang="zh-CN" altLang="en-US" smtClean="0"/>
              <a:t>28</a:t>
            </a:fld>
            <a:endParaRPr kumimoji="1" lang="zh-CN" altLang="en-US"/>
          </a:p>
        </p:txBody>
      </p:sp>
    </p:spTree>
    <p:extLst>
      <p:ext uri="{BB962C8B-B14F-4D97-AF65-F5344CB8AC3E}">
        <p14:creationId xmlns:p14="http://schemas.microsoft.com/office/powerpoint/2010/main" val="16576193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778000"/>
            <a:ext cx="8520134" cy="4931833"/>
          </a:xfrm>
        </p:spPr>
        <p:txBody>
          <a:bodyPr>
            <a:normAutofit lnSpcReduction="10000"/>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r>
              <a:rPr kumimoji="1" lang="en-US" altLang="zh-CN" dirty="0" smtClean="0"/>
              <a:t>.</a:t>
            </a:r>
          </a:p>
          <a:p>
            <a:pPr lvl="1"/>
            <a:r>
              <a:rPr kumimoji="1" lang="en-US" altLang="zh-CN" dirty="0" smtClean="0"/>
              <a:t>CSP Background</a:t>
            </a:r>
          </a:p>
          <a:p>
            <a:pPr lvl="1"/>
            <a:r>
              <a:rPr kumimoji="1" lang="en-US" altLang="zh-CN" dirty="0" smtClean="0"/>
              <a:t>Architecture</a:t>
            </a:r>
          </a:p>
          <a:p>
            <a:pPr lvl="1"/>
            <a:r>
              <a:rPr kumimoji="1" lang="en-US" altLang="zh-CN" dirty="0" smtClean="0"/>
              <a:t>Design</a:t>
            </a:r>
          </a:p>
          <a:p>
            <a:pPr lvl="2"/>
            <a:r>
              <a:rPr kumimoji="1" lang="en-US" altLang="zh-CN" dirty="0"/>
              <a:t>Template Mechanism</a:t>
            </a:r>
          </a:p>
          <a:p>
            <a:pPr lvl="2"/>
            <a:r>
              <a:rPr kumimoji="1" lang="en-US" altLang="zh-CN" dirty="0"/>
              <a:t>Processing Scripts based on </a:t>
            </a:r>
            <a:r>
              <a:rPr kumimoji="1" lang="en-US" altLang="zh-CN" dirty="0" smtClean="0"/>
              <a:t>Templates</a:t>
            </a:r>
            <a:endParaRPr kumimoji="1" lang="en-US" altLang="zh-CN" u="sng" dirty="0" smtClean="0"/>
          </a:p>
          <a:p>
            <a:pPr lvl="1"/>
            <a:r>
              <a:rPr kumimoji="1" lang="en-US" altLang="zh-CN" b="1" u="sng" dirty="0" smtClean="0"/>
              <a:t>Evaluation</a:t>
            </a:r>
          </a:p>
          <a:p>
            <a:pPr lvl="1"/>
            <a:r>
              <a:rPr kumimoji="1" lang="en-US" altLang="zh-CN" dirty="0" smtClean="0"/>
              <a:t>Conclusion</a:t>
            </a:r>
            <a:endParaRPr kumimoji="1" lang="en-US" altLang="zh-CN" dirty="0" smtClean="0"/>
          </a:p>
          <a:p>
            <a:r>
              <a:rPr kumimoji="1" lang="en-US" altLang="zh-CN" dirty="0" smtClean="0"/>
              <a:t>Project</a:t>
            </a:r>
            <a:r>
              <a:rPr kumimoji="1" lang="en-US" altLang="zh-CN" dirty="0"/>
              <a:t>: </a:t>
            </a:r>
            <a:r>
              <a:rPr kumimoji="1" lang="en-US" altLang="zh-CN" b="1" i="1" dirty="0"/>
              <a:t>TrackingFree</a:t>
            </a:r>
            <a:r>
              <a:rPr kumimoji="1" lang="en-US" altLang="zh-CN" dirty="0"/>
              <a:t>: anti-tracking browser.</a:t>
            </a:r>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460113788"/>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err="1"/>
              <a:t>JShield</a:t>
            </a:r>
            <a:r>
              <a:rPr kumimoji="1" lang="en-US" altLang="zh-CN" dirty="0"/>
              <a:t>: </a:t>
            </a:r>
            <a:r>
              <a:rPr lang="en-US" altLang="zh-CN" sz="4000" dirty="0"/>
              <a:t>Vulnerability-based </a:t>
            </a:r>
            <a:r>
              <a:rPr lang="en-US" altLang="zh-CN" sz="4000" dirty="0" smtClean="0"/>
              <a:t>Detection Engine</a:t>
            </a:r>
            <a:endParaRPr kumimoji="1" lang="zh-CN" altLang="en-US" dirty="0"/>
          </a:p>
        </p:txBody>
      </p:sp>
      <p:sp>
        <p:nvSpPr>
          <p:cNvPr id="3" name="内容占位符 2"/>
          <p:cNvSpPr>
            <a:spLocks noGrp="1"/>
          </p:cNvSpPr>
          <p:nvPr>
            <p:ph idx="1"/>
          </p:nvPr>
        </p:nvSpPr>
        <p:spPr>
          <a:xfrm>
            <a:off x="284163" y="2283610"/>
            <a:ext cx="8574087" cy="3567161"/>
          </a:xfrm>
        </p:spPr>
        <p:txBody>
          <a:bodyPr vert="horz" lIns="91440" tIns="45720" rIns="91440" bIns="45720" rtlCol="0" anchor="t">
            <a:normAutofit/>
          </a:bodyPr>
          <a:lstStyle/>
          <a:p>
            <a:r>
              <a:rPr lang="en-US" altLang="zh-CN" dirty="0" err="1" smtClean="0"/>
              <a:t>JShield</a:t>
            </a:r>
            <a:r>
              <a:rPr lang="en-US" altLang="zh-CN" smtClean="0"/>
              <a:t> [</a:t>
            </a:r>
            <a:r>
              <a:rPr lang="en-US" altLang="zh-CN" dirty="0" smtClean="0"/>
              <a:t>ASCAC 2014] </a:t>
            </a:r>
            <a:r>
              <a:rPr lang="en-US" altLang="zh-CN" dirty="0"/>
              <a:t>is a vulnerability based detection engine </a:t>
            </a:r>
            <a:r>
              <a:rPr lang="en-US" altLang="zh-CN" dirty="0" smtClean="0"/>
              <a:t>of scripts exploiting browser vulnerabilities.</a:t>
            </a:r>
            <a:endParaRPr lang="en-US" altLang="zh-CN" dirty="0"/>
          </a:p>
          <a:p>
            <a:pPr marL="454025" lvl="1" indent="-454025">
              <a:spcBef>
                <a:spcPts val="2000"/>
              </a:spcBef>
              <a:buClr>
                <a:schemeClr val="bg1">
                  <a:lumMod val="65000"/>
                </a:schemeClr>
              </a:buClr>
            </a:pPr>
            <a:r>
              <a:rPr lang="en-US" altLang="zh-CN" dirty="0"/>
              <a:t>Robust to data pollution attacks and polymorphic attacks. </a:t>
            </a:r>
            <a:r>
              <a:rPr lang="en-US" altLang="zh-CN" dirty="0" smtClean="0"/>
              <a:t>.</a:t>
            </a:r>
            <a:endParaRPr lang="en-US" altLang="zh-CN" dirty="0"/>
          </a:p>
          <a:p>
            <a:pPr lvl="1"/>
            <a:r>
              <a:rPr lang="en-US" altLang="zh-CN" dirty="0"/>
              <a:t>Vulnerability signature at the opcode level.</a:t>
            </a:r>
          </a:p>
          <a:p>
            <a:pPr lvl="1"/>
            <a:r>
              <a:rPr lang="en-US" altLang="zh-CN" dirty="0" err="1"/>
              <a:t>Stateful</a:t>
            </a:r>
            <a:r>
              <a:rPr lang="en-US" altLang="zh-CN" dirty="0"/>
              <a:t> </a:t>
            </a:r>
            <a:r>
              <a:rPr lang="en-US" altLang="zh-CN" dirty="0" smtClean="0"/>
              <a:t>vulnerability </a:t>
            </a:r>
            <a:r>
              <a:rPr lang="en-US" altLang="zh-CN" dirty="0"/>
              <a:t>signatures.</a:t>
            </a:r>
          </a:p>
          <a:p>
            <a:endParaRPr kumimoji="1" lang="zh-CN" altLang="en-US" dirty="0"/>
          </a:p>
        </p:txBody>
      </p:sp>
    </p:spTree>
    <p:extLst>
      <p:ext uri="{BB962C8B-B14F-4D97-AF65-F5344CB8AC3E}">
        <p14:creationId xmlns:p14="http://schemas.microsoft.com/office/powerpoint/2010/main" val="2247784178"/>
      </p:ext>
    </p:extLst>
  </p:cSld>
  <p:clrMapOvr>
    <a:masterClrMapping/>
  </p:clrMapOvr>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284163" y="630382"/>
            <a:ext cx="8574087" cy="805174"/>
          </a:xfrm>
        </p:spPr>
        <p:txBody>
          <a:bodyPr>
            <a:normAutofit fontScale="90000"/>
          </a:bodyPr>
          <a:lstStyle/>
          <a:p>
            <a:pPr algn="ctr"/>
            <a:r>
              <a:rPr kumimoji="1" lang="en-US" altLang="zh-CN" dirty="0"/>
              <a:t>Evaluation: </a:t>
            </a:r>
            <a:br>
              <a:rPr kumimoji="1" lang="en-US" altLang="zh-CN" dirty="0"/>
            </a:br>
            <a:r>
              <a:rPr lang="en-US" altLang="zh-CN" dirty="0"/>
              <a:t>Robustness on Unseen Webpages</a:t>
            </a:r>
            <a:endParaRPr kumimoji="1" lang="zh-CN" altLang="en-US" dirty="0"/>
          </a:p>
        </p:txBody>
      </p:sp>
      <p:grpSp>
        <p:nvGrpSpPr>
          <p:cNvPr id="7" name="组 6"/>
          <p:cNvGrpSpPr/>
          <p:nvPr/>
        </p:nvGrpSpPr>
        <p:grpSpPr>
          <a:xfrm>
            <a:off x="368150" y="1656411"/>
            <a:ext cx="8775850" cy="4621471"/>
            <a:chOff x="202481" y="1794819"/>
            <a:chExt cx="8775850" cy="4621471"/>
          </a:xfrm>
        </p:grpSpPr>
        <p:pic>
          <p:nvPicPr>
            <p:cNvPr id="4" name="图片 3" descr="matchingfig.pdf"/>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2481" y="1794819"/>
              <a:ext cx="6313823" cy="4621471"/>
            </a:xfrm>
            <a:prstGeom prst="rect">
              <a:avLst/>
            </a:prstGeom>
          </p:spPr>
        </p:pic>
        <p:sp>
          <p:nvSpPr>
            <p:cNvPr id="6" name="文本框 5"/>
            <p:cNvSpPr txBox="1"/>
            <p:nvPr/>
          </p:nvSpPr>
          <p:spPr>
            <a:xfrm>
              <a:off x="6066476" y="2606537"/>
              <a:ext cx="2911855" cy="2800766"/>
            </a:xfrm>
            <a:prstGeom prst="rect">
              <a:avLst/>
            </a:prstGeom>
            <a:solidFill>
              <a:srgbClr val="FFFFFF"/>
            </a:solidFill>
          </p:spPr>
          <p:txBody>
            <a:bodyPr wrap="square" rtlCol="0">
              <a:spAutoFit/>
            </a:bodyPr>
            <a:lstStyle/>
            <a:p>
              <a:r>
                <a:rPr kumimoji="1" lang="en-US" altLang="zh-CN" sz="2200" dirty="0"/>
                <a:t>Training Page : 2,000</a:t>
              </a:r>
            </a:p>
            <a:p>
              <a:r>
                <a:rPr kumimoji="1" lang="en-US" altLang="zh-CN" sz="2200" dirty="0"/>
                <a:t>Testing Page  :     500</a:t>
              </a:r>
            </a:p>
            <a:p>
              <a:endParaRPr kumimoji="1" lang="en-US" altLang="zh-CN" sz="2200" dirty="0"/>
            </a:p>
            <a:p>
              <a:r>
                <a:rPr kumimoji="1" lang="en-US" altLang="zh-CN" sz="2200" dirty="0"/>
                <a:t>Template #     :    262</a:t>
              </a:r>
            </a:p>
            <a:p>
              <a:endParaRPr kumimoji="1" lang="en-US" altLang="zh-CN" sz="2200" dirty="0"/>
            </a:p>
            <a:p>
              <a:r>
                <a:rPr kumimoji="1" lang="en-US" altLang="zh-CN" sz="2200" dirty="0"/>
                <a:t>Matching Rate:  </a:t>
              </a:r>
            </a:p>
            <a:p>
              <a:r>
                <a:rPr kumimoji="1" lang="en-US" altLang="zh-CN" sz="2200" dirty="0"/>
                <a:t>	      91.6% - 100%</a:t>
              </a:r>
            </a:p>
            <a:p>
              <a:r>
                <a:rPr kumimoji="1" lang="en-US" altLang="zh-CN" sz="2200" dirty="0"/>
                <a:t>Median:          :99.2%</a:t>
              </a:r>
              <a:endParaRPr kumimoji="1" lang="zh-CN" altLang="en-US" sz="2200" dirty="0"/>
            </a:p>
          </p:txBody>
        </p:sp>
      </p:grpSp>
      <p:sp>
        <p:nvSpPr>
          <p:cNvPr id="3" name="幻灯片编号占位符 2"/>
          <p:cNvSpPr>
            <a:spLocks noGrp="1"/>
          </p:cNvSpPr>
          <p:nvPr>
            <p:ph type="sldNum" sz="quarter" idx="12"/>
          </p:nvPr>
        </p:nvSpPr>
        <p:spPr/>
        <p:txBody>
          <a:bodyPr/>
          <a:lstStyle/>
          <a:p>
            <a:fld id="{36CE28E1-84E0-8148-A0A3-AC0385F819F2}" type="slidenum">
              <a:rPr kumimoji="1" lang="zh-CN" altLang="en-US" smtClean="0"/>
              <a:t>30</a:t>
            </a:fld>
            <a:endParaRPr kumimoji="1" lang="zh-CN" altLang="en-US"/>
          </a:p>
        </p:txBody>
      </p:sp>
      <p:sp>
        <p:nvSpPr>
          <p:cNvPr id="5" name="左箭头 4"/>
          <p:cNvSpPr/>
          <p:nvPr/>
        </p:nvSpPr>
        <p:spPr>
          <a:xfrm rot="2215749">
            <a:off x="3709857" y="2652980"/>
            <a:ext cx="1077056" cy="276073"/>
          </a:xfrm>
          <a:prstGeom prst="left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a:p>
        </p:txBody>
      </p:sp>
      <p:sp>
        <p:nvSpPr>
          <p:cNvPr id="8" name="矩形 7"/>
          <p:cNvSpPr/>
          <p:nvPr/>
        </p:nvSpPr>
        <p:spPr>
          <a:xfrm>
            <a:off x="4216725" y="3163710"/>
            <a:ext cx="1617788" cy="369332"/>
          </a:xfrm>
          <a:prstGeom prst="rect">
            <a:avLst/>
          </a:prstGeom>
        </p:spPr>
        <p:txBody>
          <a:bodyPr wrap="none">
            <a:spAutoFit/>
          </a:bodyPr>
          <a:lstStyle/>
          <a:p>
            <a:r>
              <a:rPr kumimoji="1" lang="en-US" altLang="zh-CN" b="1" dirty="0"/>
              <a:t>Median: 99.2%</a:t>
            </a:r>
            <a:endParaRPr lang="zh-CN" altLang="en-US" b="1" dirty="0"/>
          </a:p>
        </p:txBody>
      </p:sp>
    </p:spTree>
    <p:extLst>
      <p:ext uri="{BB962C8B-B14F-4D97-AF65-F5344CB8AC3E}">
        <p14:creationId xmlns:p14="http://schemas.microsoft.com/office/powerpoint/2010/main" val="527993939"/>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a:t>Evaluation: </a:t>
            </a:r>
            <a:br>
              <a:rPr kumimoji="1" lang="en-US" altLang="zh-CN" dirty="0"/>
            </a:br>
            <a:r>
              <a:rPr lang="en-US" altLang="zh-CN" dirty="0"/>
              <a:t>Robustness Over Time. </a:t>
            </a:r>
            <a:endParaRPr kumimoji="1" lang="zh-CN" altLang="en-US" dirty="0"/>
          </a:p>
        </p:txBody>
      </p:sp>
      <p:graphicFrame>
        <p:nvGraphicFramePr>
          <p:cNvPr id="7" name="内容占位符 6"/>
          <p:cNvGraphicFramePr>
            <a:graphicFrameLocks noGrp="1"/>
          </p:cNvGraphicFramePr>
          <p:nvPr>
            <p:ph idx="1"/>
            <p:extLst>
              <p:ext uri="{D42A27DB-BD31-4B8C-83A1-F6EECF244321}">
                <p14:modId xmlns:p14="http://schemas.microsoft.com/office/powerpoint/2010/main" val="56572867"/>
              </p:ext>
            </p:extLst>
          </p:nvPr>
        </p:nvGraphicFramePr>
        <p:xfrm>
          <a:off x="284163" y="2224294"/>
          <a:ext cx="8574085" cy="3566160"/>
        </p:xfrm>
        <a:graphic>
          <a:graphicData uri="http://schemas.openxmlformats.org/drawingml/2006/table">
            <a:tbl>
              <a:tblPr firstRow="1" bandRow="1">
                <a:tableStyleId>{7DF18680-E054-41AD-8BC1-D1AEF772440D}</a:tableStyleId>
              </a:tblPr>
              <a:tblGrid>
                <a:gridCol w="1427746">
                  <a:extLst>
                    <a:ext uri="{9D8B030D-6E8A-4147-A177-3AD203B41FA5}">
                      <a16:colId xmlns:a16="http://schemas.microsoft.com/office/drawing/2014/main" xmlns="" val="20000"/>
                    </a:ext>
                  </a:extLst>
                </a:gridCol>
                <a:gridCol w="2116880">
                  <a:extLst>
                    <a:ext uri="{9D8B030D-6E8A-4147-A177-3AD203B41FA5}">
                      <a16:colId xmlns:a16="http://schemas.microsoft.com/office/drawing/2014/main" xmlns="" val="20001"/>
                    </a:ext>
                  </a:extLst>
                </a:gridCol>
                <a:gridCol w="1654083">
                  <a:extLst>
                    <a:ext uri="{9D8B030D-6E8A-4147-A177-3AD203B41FA5}">
                      <a16:colId xmlns:a16="http://schemas.microsoft.com/office/drawing/2014/main" xmlns="" val="20002"/>
                    </a:ext>
                  </a:extLst>
                </a:gridCol>
                <a:gridCol w="1660559">
                  <a:extLst>
                    <a:ext uri="{9D8B030D-6E8A-4147-A177-3AD203B41FA5}">
                      <a16:colId xmlns:a16="http://schemas.microsoft.com/office/drawing/2014/main" xmlns="" val="20003"/>
                    </a:ext>
                  </a:extLst>
                </a:gridCol>
                <a:gridCol w="1714817">
                  <a:extLst>
                    <a:ext uri="{9D8B030D-6E8A-4147-A177-3AD203B41FA5}">
                      <a16:colId xmlns:a16="http://schemas.microsoft.com/office/drawing/2014/main" xmlns="" val="20004"/>
                    </a:ext>
                  </a:extLst>
                </a:gridCol>
              </a:tblGrid>
              <a:tr h="370840">
                <a:tc>
                  <a:txBody>
                    <a:bodyPr/>
                    <a:lstStyle/>
                    <a:p>
                      <a:pPr algn="ctr"/>
                      <a:r>
                        <a:rPr lang="en-US" altLang="zh-CN" sz="2400" dirty="0"/>
                        <a:t>Domain</a:t>
                      </a:r>
                      <a:endParaRPr lang="zh-CN" altLang="en-US" sz="2400" dirty="0"/>
                    </a:p>
                  </a:txBody>
                  <a:tcPr/>
                </a:tc>
                <a:tc>
                  <a:txBody>
                    <a:bodyPr/>
                    <a:lstStyle/>
                    <a:p>
                      <a:pPr algn="ctr"/>
                      <a:r>
                        <a:rPr lang="en-US" altLang="zh-CN" sz="2400" dirty="0"/>
                        <a:t># of Templates</a:t>
                      </a:r>
                    </a:p>
                    <a:p>
                      <a:pPr algn="ctr"/>
                      <a:r>
                        <a:rPr lang="en-US" altLang="zh-CN" sz="2400" dirty="0"/>
                        <a:t>(01/01/16)</a:t>
                      </a:r>
                      <a:endParaRPr lang="zh-CN" altLang="en-US" sz="2400" dirty="0"/>
                    </a:p>
                  </a:txBody>
                  <a:tcPr/>
                </a:tc>
                <a:tc>
                  <a:txBody>
                    <a:bodyPr/>
                    <a:lstStyle/>
                    <a:p>
                      <a:pPr algn="ctr"/>
                      <a:r>
                        <a:rPr lang="en-US" altLang="zh-CN" sz="2400" dirty="0"/>
                        <a:t>MR </a:t>
                      </a:r>
                    </a:p>
                    <a:p>
                      <a:pPr algn="ctr"/>
                      <a:r>
                        <a:rPr lang="en-US" altLang="zh-CN" sz="2400" dirty="0"/>
                        <a:t>(02/01/16)</a:t>
                      </a:r>
                      <a:endParaRPr lang="zh-CN"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MR </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(03/01/16)</a:t>
                      </a:r>
                      <a:endParaRPr lang="zh-CN" altLang="en-US" sz="24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MR</a:t>
                      </a:r>
                    </a:p>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sz="2400" dirty="0"/>
                        <a:t> (04/01/16)</a:t>
                      </a:r>
                      <a:endParaRPr lang="zh-CN" altLang="en-US" sz="2400" dirty="0"/>
                    </a:p>
                  </a:txBody>
                  <a:tcPr/>
                </a:tc>
                <a:extLst>
                  <a:ext uri="{0D108BD9-81ED-4DB2-BD59-A6C34878D82A}">
                    <a16:rowId xmlns:a16="http://schemas.microsoft.com/office/drawing/2014/main" xmlns="" val="10000"/>
                  </a:ext>
                </a:extLst>
              </a:tr>
              <a:tr h="370840">
                <a:tc>
                  <a:txBody>
                    <a:bodyPr/>
                    <a:lstStyle/>
                    <a:p>
                      <a:pPr algn="ctr"/>
                      <a:r>
                        <a:rPr lang="en-US" altLang="zh-CN" sz="2400" dirty="0"/>
                        <a:t>Amazon</a:t>
                      </a:r>
                      <a:endParaRPr lang="zh-CN" altLang="en-US" sz="2400" dirty="0"/>
                    </a:p>
                  </a:txBody>
                  <a:tcPr/>
                </a:tc>
                <a:tc>
                  <a:txBody>
                    <a:bodyPr/>
                    <a:lstStyle/>
                    <a:p>
                      <a:pPr algn="ctr"/>
                      <a:r>
                        <a:rPr lang="en-US" altLang="zh-CN" sz="2400" dirty="0"/>
                        <a:t>596</a:t>
                      </a:r>
                      <a:endParaRPr lang="zh-CN" altLang="en-US" sz="2400" dirty="0"/>
                    </a:p>
                  </a:txBody>
                  <a:tcPr/>
                </a:tc>
                <a:tc>
                  <a:txBody>
                    <a:bodyPr/>
                    <a:lstStyle/>
                    <a:p>
                      <a:pPr algn="ctr"/>
                      <a:r>
                        <a:rPr lang="en-US" altLang="zh-CN" sz="2400" dirty="0"/>
                        <a:t>99.62%</a:t>
                      </a:r>
                      <a:endParaRPr lang="zh-CN" altLang="en-US" sz="2400" dirty="0"/>
                    </a:p>
                  </a:txBody>
                  <a:tcPr/>
                </a:tc>
                <a:tc>
                  <a:txBody>
                    <a:bodyPr/>
                    <a:lstStyle/>
                    <a:p>
                      <a:pPr algn="ctr"/>
                      <a:r>
                        <a:rPr lang="en-US" altLang="zh-CN" sz="2400" dirty="0"/>
                        <a:t>99.13%</a:t>
                      </a:r>
                      <a:endParaRPr lang="zh-CN" altLang="en-US" sz="2400" dirty="0"/>
                    </a:p>
                  </a:txBody>
                  <a:tcPr/>
                </a:tc>
                <a:tc>
                  <a:txBody>
                    <a:bodyPr/>
                    <a:lstStyle/>
                    <a:p>
                      <a:pPr algn="ctr"/>
                      <a:r>
                        <a:rPr lang="en-US" altLang="zh-CN" sz="2400" dirty="0"/>
                        <a:t>98.39%</a:t>
                      </a:r>
                      <a:endParaRPr lang="zh-CN" altLang="en-US" sz="2400" dirty="0"/>
                    </a:p>
                  </a:txBody>
                  <a:tcPr/>
                </a:tc>
                <a:extLst>
                  <a:ext uri="{0D108BD9-81ED-4DB2-BD59-A6C34878D82A}">
                    <a16:rowId xmlns:a16="http://schemas.microsoft.com/office/drawing/2014/main" xmlns="" val="10001"/>
                  </a:ext>
                </a:extLst>
              </a:tr>
              <a:tr h="370840">
                <a:tc>
                  <a:txBody>
                    <a:bodyPr/>
                    <a:lstStyle/>
                    <a:p>
                      <a:pPr algn="ctr"/>
                      <a:r>
                        <a:rPr lang="en-US" altLang="zh-CN" sz="2400" dirty="0"/>
                        <a:t>CNN</a:t>
                      </a:r>
                      <a:endParaRPr lang="zh-CN" altLang="en-US" sz="2400" dirty="0"/>
                    </a:p>
                  </a:txBody>
                  <a:tcPr/>
                </a:tc>
                <a:tc>
                  <a:txBody>
                    <a:bodyPr/>
                    <a:lstStyle/>
                    <a:p>
                      <a:pPr algn="ctr"/>
                      <a:r>
                        <a:rPr lang="en-US" altLang="zh-CN" sz="2400" dirty="0"/>
                        <a:t>259</a:t>
                      </a:r>
                      <a:endParaRPr lang="zh-CN" altLang="en-US" sz="2400" dirty="0"/>
                    </a:p>
                  </a:txBody>
                  <a:tcPr/>
                </a:tc>
                <a:tc>
                  <a:txBody>
                    <a:bodyPr/>
                    <a:lstStyle/>
                    <a:p>
                      <a:pPr algn="ctr"/>
                      <a:r>
                        <a:rPr lang="en-US" altLang="zh-CN" sz="2400" dirty="0"/>
                        <a:t>98.72%</a:t>
                      </a:r>
                      <a:endParaRPr lang="zh-CN" altLang="en-US" sz="2400" dirty="0"/>
                    </a:p>
                  </a:txBody>
                  <a:tcPr/>
                </a:tc>
                <a:tc>
                  <a:txBody>
                    <a:bodyPr/>
                    <a:lstStyle/>
                    <a:p>
                      <a:pPr algn="ctr"/>
                      <a:r>
                        <a:rPr lang="en-US" altLang="zh-CN" sz="2400" dirty="0"/>
                        <a:t>98.50%</a:t>
                      </a:r>
                      <a:endParaRPr lang="zh-CN" altLang="en-US" sz="2400" dirty="0"/>
                    </a:p>
                  </a:txBody>
                  <a:tcPr/>
                </a:tc>
                <a:tc>
                  <a:txBody>
                    <a:bodyPr/>
                    <a:lstStyle/>
                    <a:p>
                      <a:pPr algn="ctr"/>
                      <a:r>
                        <a:rPr lang="en-US" altLang="zh-CN" sz="2400" dirty="0"/>
                        <a:t>98.30%</a:t>
                      </a:r>
                      <a:endParaRPr lang="zh-CN" altLang="en-US" sz="2400" dirty="0"/>
                    </a:p>
                  </a:txBody>
                  <a:tcPr/>
                </a:tc>
                <a:extLst>
                  <a:ext uri="{0D108BD9-81ED-4DB2-BD59-A6C34878D82A}">
                    <a16:rowId xmlns:a16="http://schemas.microsoft.com/office/drawing/2014/main" xmlns="" val="10002"/>
                  </a:ext>
                </a:extLst>
              </a:tr>
              <a:tr h="370840">
                <a:tc>
                  <a:txBody>
                    <a:bodyPr/>
                    <a:lstStyle/>
                    <a:p>
                      <a:pPr algn="ctr"/>
                      <a:r>
                        <a:rPr lang="en-US" altLang="zh-CN" sz="2400" dirty="0"/>
                        <a:t>Facebook</a:t>
                      </a:r>
                      <a:endParaRPr lang="zh-CN" altLang="en-US" sz="2400" dirty="0"/>
                    </a:p>
                  </a:txBody>
                  <a:tcPr/>
                </a:tc>
                <a:tc>
                  <a:txBody>
                    <a:bodyPr/>
                    <a:lstStyle/>
                    <a:p>
                      <a:pPr algn="ctr"/>
                      <a:r>
                        <a:rPr lang="en-US" altLang="zh-CN" sz="2400" dirty="0"/>
                        <a:t>53</a:t>
                      </a:r>
                      <a:endParaRPr lang="zh-CN" altLang="en-US" sz="2400" dirty="0"/>
                    </a:p>
                  </a:txBody>
                  <a:tcPr/>
                </a:tc>
                <a:tc>
                  <a:txBody>
                    <a:bodyPr/>
                    <a:lstStyle/>
                    <a:p>
                      <a:pPr algn="ctr"/>
                      <a:r>
                        <a:rPr lang="en-US" altLang="zh-CN" sz="2400" dirty="0"/>
                        <a:t>99.47%</a:t>
                      </a:r>
                      <a:endParaRPr lang="zh-CN" altLang="en-US" sz="2400" dirty="0"/>
                    </a:p>
                  </a:txBody>
                  <a:tcPr/>
                </a:tc>
                <a:tc>
                  <a:txBody>
                    <a:bodyPr/>
                    <a:lstStyle/>
                    <a:p>
                      <a:pPr algn="ctr"/>
                      <a:r>
                        <a:rPr lang="en-US" altLang="zh-CN" sz="2400" dirty="0"/>
                        <a:t>97.90%</a:t>
                      </a:r>
                      <a:endParaRPr lang="zh-CN" altLang="en-US" sz="2400" dirty="0"/>
                    </a:p>
                  </a:txBody>
                  <a:tcPr/>
                </a:tc>
                <a:tc>
                  <a:txBody>
                    <a:bodyPr/>
                    <a:lstStyle/>
                    <a:p>
                      <a:pPr algn="ctr"/>
                      <a:r>
                        <a:rPr lang="en-US" altLang="zh-CN" sz="2400" dirty="0"/>
                        <a:t>95.98%</a:t>
                      </a:r>
                      <a:endParaRPr lang="zh-CN" altLang="en-US" sz="2400" dirty="0"/>
                    </a:p>
                  </a:txBody>
                  <a:tcPr/>
                </a:tc>
                <a:extLst>
                  <a:ext uri="{0D108BD9-81ED-4DB2-BD59-A6C34878D82A}">
                    <a16:rowId xmlns:a16="http://schemas.microsoft.com/office/drawing/2014/main" xmlns="" val="10003"/>
                  </a:ext>
                </a:extLst>
              </a:tr>
              <a:tr h="370840">
                <a:tc>
                  <a:txBody>
                    <a:bodyPr/>
                    <a:lstStyle/>
                    <a:p>
                      <a:pPr algn="ctr"/>
                      <a:r>
                        <a:rPr lang="en-US" altLang="zh-CN" sz="2400" dirty="0"/>
                        <a:t>Google</a:t>
                      </a:r>
                      <a:endParaRPr lang="zh-CN" altLang="en-US" sz="2400" dirty="0"/>
                    </a:p>
                  </a:txBody>
                  <a:tcPr/>
                </a:tc>
                <a:tc>
                  <a:txBody>
                    <a:bodyPr/>
                    <a:lstStyle/>
                    <a:p>
                      <a:pPr algn="ctr"/>
                      <a:r>
                        <a:rPr lang="en-US" altLang="zh-CN" sz="2400" dirty="0"/>
                        <a:t>857</a:t>
                      </a:r>
                      <a:endParaRPr lang="zh-CN" altLang="en-US" sz="2400" dirty="0"/>
                    </a:p>
                  </a:txBody>
                  <a:tcPr/>
                </a:tc>
                <a:tc>
                  <a:txBody>
                    <a:bodyPr/>
                    <a:lstStyle/>
                    <a:p>
                      <a:pPr algn="ctr"/>
                      <a:r>
                        <a:rPr lang="en-US" altLang="zh-CN" sz="2400" dirty="0"/>
                        <a:t>97.89%</a:t>
                      </a:r>
                      <a:endParaRPr lang="zh-CN" altLang="en-US" sz="2400" dirty="0"/>
                    </a:p>
                  </a:txBody>
                  <a:tcPr/>
                </a:tc>
                <a:tc>
                  <a:txBody>
                    <a:bodyPr/>
                    <a:lstStyle/>
                    <a:p>
                      <a:pPr algn="ctr"/>
                      <a:r>
                        <a:rPr lang="en-US" altLang="zh-CN" sz="2400" dirty="0"/>
                        <a:t>94.13%</a:t>
                      </a:r>
                      <a:endParaRPr lang="zh-CN" altLang="en-US" sz="2400" dirty="0"/>
                    </a:p>
                  </a:txBody>
                  <a:tcPr/>
                </a:tc>
                <a:tc>
                  <a:txBody>
                    <a:bodyPr/>
                    <a:lstStyle/>
                    <a:p>
                      <a:pPr algn="ctr"/>
                      <a:r>
                        <a:rPr lang="en-US" altLang="zh-CN" sz="2400" dirty="0"/>
                        <a:t>87.14%</a:t>
                      </a:r>
                      <a:endParaRPr lang="zh-CN" altLang="en-US" sz="2400" dirty="0"/>
                    </a:p>
                  </a:txBody>
                  <a:tcPr/>
                </a:tc>
                <a:extLst>
                  <a:ext uri="{0D108BD9-81ED-4DB2-BD59-A6C34878D82A}">
                    <a16:rowId xmlns:a16="http://schemas.microsoft.com/office/drawing/2014/main" xmlns="" val="10004"/>
                  </a:ext>
                </a:extLst>
              </a:tr>
              <a:tr h="370840">
                <a:tc>
                  <a:txBody>
                    <a:bodyPr/>
                    <a:lstStyle/>
                    <a:p>
                      <a:pPr algn="ctr"/>
                      <a:r>
                        <a:rPr lang="en-US" altLang="zh-CN" sz="2400" dirty="0" err="1"/>
                        <a:t>Reddit</a:t>
                      </a:r>
                      <a:endParaRPr lang="zh-CN" altLang="en-US" sz="2400" dirty="0"/>
                    </a:p>
                  </a:txBody>
                  <a:tcPr/>
                </a:tc>
                <a:tc>
                  <a:txBody>
                    <a:bodyPr/>
                    <a:lstStyle/>
                    <a:p>
                      <a:pPr algn="ctr"/>
                      <a:r>
                        <a:rPr lang="en-US" altLang="zh-CN" sz="2400" dirty="0"/>
                        <a:t>49</a:t>
                      </a:r>
                      <a:endParaRPr lang="zh-CN" altLang="en-US" sz="2400" dirty="0"/>
                    </a:p>
                  </a:txBody>
                  <a:tcPr/>
                </a:tc>
                <a:tc>
                  <a:txBody>
                    <a:bodyPr/>
                    <a:lstStyle/>
                    <a:p>
                      <a:pPr algn="ctr"/>
                      <a:r>
                        <a:rPr lang="en-US" altLang="zh-CN" sz="2400" dirty="0"/>
                        <a:t>97.47%</a:t>
                      </a:r>
                      <a:endParaRPr lang="zh-CN" altLang="en-US" sz="2400" dirty="0"/>
                    </a:p>
                  </a:txBody>
                  <a:tcPr/>
                </a:tc>
                <a:tc>
                  <a:txBody>
                    <a:bodyPr/>
                    <a:lstStyle/>
                    <a:p>
                      <a:pPr algn="ctr"/>
                      <a:r>
                        <a:rPr lang="en-US" altLang="zh-CN" sz="2400" dirty="0"/>
                        <a:t>97.01%</a:t>
                      </a:r>
                      <a:endParaRPr lang="zh-CN" altLang="en-US" sz="2400" dirty="0"/>
                    </a:p>
                  </a:txBody>
                  <a:tcPr/>
                </a:tc>
                <a:tc>
                  <a:txBody>
                    <a:bodyPr/>
                    <a:lstStyle/>
                    <a:p>
                      <a:pPr algn="ctr"/>
                      <a:r>
                        <a:rPr lang="en-US" altLang="zh-CN" sz="2400" dirty="0"/>
                        <a:t>89.78%</a:t>
                      </a:r>
                      <a:endParaRPr lang="zh-CN" altLang="en-US" sz="2400" dirty="0"/>
                    </a:p>
                  </a:txBody>
                  <a:tcPr/>
                </a:tc>
                <a:extLst>
                  <a:ext uri="{0D108BD9-81ED-4DB2-BD59-A6C34878D82A}">
                    <a16:rowId xmlns:a16="http://schemas.microsoft.com/office/drawing/2014/main" xmlns="" val="10005"/>
                  </a:ext>
                </a:extLst>
              </a:tr>
              <a:tr h="370840">
                <a:tc>
                  <a:txBody>
                    <a:bodyPr/>
                    <a:lstStyle/>
                    <a:p>
                      <a:pPr algn="ctr"/>
                      <a:r>
                        <a:rPr lang="en-US" altLang="zh-CN" sz="2400" dirty="0"/>
                        <a:t>Yahoo</a:t>
                      </a:r>
                      <a:endParaRPr lang="zh-CN" altLang="en-US" sz="2400" dirty="0"/>
                    </a:p>
                  </a:txBody>
                  <a:tcPr/>
                </a:tc>
                <a:tc>
                  <a:txBody>
                    <a:bodyPr/>
                    <a:lstStyle/>
                    <a:p>
                      <a:pPr algn="ctr"/>
                      <a:r>
                        <a:rPr lang="en-US" altLang="zh-CN" sz="2400" dirty="0"/>
                        <a:t>295</a:t>
                      </a:r>
                      <a:endParaRPr lang="zh-CN" altLang="en-US" sz="2400" dirty="0"/>
                    </a:p>
                  </a:txBody>
                  <a:tcPr/>
                </a:tc>
                <a:tc>
                  <a:txBody>
                    <a:bodyPr/>
                    <a:lstStyle/>
                    <a:p>
                      <a:pPr algn="ctr"/>
                      <a:r>
                        <a:rPr lang="en-US" altLang="zh-CN" sz="2400" dirty="0"/>
                        <a:t>99.30%</a:t>
                      </a:r>
                      <a:endParaRPr lang="zh-CN" altLang="en-US" sz="2400" dirty="0"/>
                    </a:p>
                  </a:txBody>
                  <a:tcPr/>
                </a:tc>
                <a:tc>
                  <a:txBody>
                    <a:bodyPr/>
                    <a:lstStyle/>
                    <a:p>
                      <a:pPr algn="ctr"/>
                      <a:r>
                        <a:rPr lang="en-US" altLang="zh-CN" sz="2400" dirty="0"/>
                        <a:t>99.05%</a:t>
                      </a:r>
                      <a:endParaRPr lang="zh-CN" altLang="en-US" sz="2400" dirty="0"/>
                    </a:p>
                  </a:txBody>
                  <a:tcPr/>
                </a:tc>
                <a:tc>
                  <a:txBody>
                    <a:bodyPr/>
                    <a:lstStyle/>
                    <a:p>
                      <a:pPr algn="ctr"/>
                      <a:r>
                        <a:rPr lang="en-US" altLang="zh-CN" sz="2400" dirty="0"/>
                        <a:t>94.01%</a:t>
                      </a:r>
                      <a:endParaRPr lang="zh-CN" altLang="en-US" sz="2400" dirty="0"/>
                    </a:p>
                  </a:txBody>
                  <a:tcPr/>
                </a:tc>
                <a:extLst>
                  <a:ext uri="{0D108BD9-81ED-4DB2-BD59-A6C34878D82A}">
                    <a16:rowId xmlns:a16="http://schemas.microsoft.com/office/drawing/2014/main" xmlns="" val="10006"/>
                  </a:ext>
                </a:extLst>
              </a:tr>
            </a:tbl>
          </a:graphicData>
        </a:graphic>
      </p:graphicFrame>
      <p:sp>
        <p:nvSpPr>
          <p:cNvPr id="8" name="文本框 7"/>
          <p:cNvSpPr txBox="1"/>
          <p:nvPr/>
        </p:nvSpPr>
        <p:spPr>
          <a:xfrm>
            <a:off x="1609630" y="5790454"/>
            <a:ext cx="5236379" cy="707886"/>
          </a:xfrm>
          <a:prstGeom prst="rect">
            <a:avLst/>
          </a:prstGeom>
          <a:noFill/>
        </p:spPr>
        <p:txBody>
          <a:bodyPr wrap="none" rtlCol="0">
            <a:spAutoFit/>
          </a:bodyPr>
          <a:lstStyle/>
          <a:p>
            <a:pPr algn="ctr"/>
            <a:r>
              <a:rPr kumimoji="1" lang="en-US" altLang="zh-CN" sz="2000" dirty="0"/>
              <a:t>Real-word Websites</a:t>
            </a:r>
          </a:p>
          <a:p>
            <a:pPr algn="ctr"/>
            <a:r>
              <a:rPr kumimoji="1" lang="en-US" altLang="zh-CN" sz="2000" dirty="0"/>
              <a:t># of Training Page: 2000, # of Testing page: 2000</a:t>
            </a:r>
            <a:endParaRPr kumimoji="1" lang="zh-CN" altLang="en-US" sz="2000" dirty="0"/>
          </a:p>
        </p:txBody>
      </p:sp>
      <p:sp>
        <p:nvSpPr>
          <p:cNvPr id="3" name="幻灯片编号占位符 2"/>
          <p:cNvSpPr>
            <a:spLocks noGrp="1"/>
          </p:cNvSpPr>
          <p:nvPr>
            <p:ph type="sldNum" sz="quarter" idx="12"/>
          </p:nvPr>
        </p:nvSpPr>
        <p:spPr/>
        <p:txBody>
          <a:bodyPr/>
          <a:lstStyle/>
          <a:p>
            <a:fld id="{36CE28E1-84E0-8148-A0A3-AC0385F819F2}" type="slidenum">
              <a:rPr kumimoji="1" lang="zh-CN" altLang="en-US" smtClean="0"/>
              <a:t>31</a:t>
            </a:fld>
            <a:endParaRPr kumimoji="1" lang="zh-CN" altLang="en-US"/>
          </a:p>
        </p:txBody>
      </p:sp>
    </p:spTree>
    <p:extLst>
      <p:ext uri="{BB962C8B-B14F-4D97-AF65-F5344CB8AC3E}">
        <p14:creationId xmlns:p14="http://schemas.microsoft.com/office/powerpoint/2010/main" val="4280187654"/>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kumimoji="1" lang="en-US" altLang="zh-CN" dirty="0"/>
              <a:t>Evaluation: </a:t>
            </a:r>
            <a:br>
              <a:rPr kumimoji="1" lang="en-US" altLang="zh-CN" dirty="0"/>
            </a:br>
            <a:r>
              <a:rPr lang="en-US" altLang="zh-CN" dirty="0"/>
              <a:t>Performance Overhead</a:t>
            </a:r>
            <a:endParaRPr kumimoji="1" lang="zh-CN" altLang="en-US" dirty="0"/>
          </a:p>
        </p:txBody>
      </p:sp>
      <p:sp>
        <p:nvSpPr>
          <p:cNvPr id="5" name="内容占位符 4"/>
          <p:cNvSpPr>
            <a:spLocks noGrp="1"/>
          </p:cNvSpPr>
          <p:nvPr>
            <p:ph idx="1"/>
          </p:nvPr>
        </p:nvSpPr>
        <p:spPr>
          <a:xfrm>
            <a:off x="5122707" y="2432630"/>
            <a:ext cx="4154744" cy="1536756"/>
          </a:xfrm>
        </p:spPr>
        <p:txBody>
          <a:bodyPr>
            <a:normAutofit/>
          </a:bodyPr>
          <a:lstStyle/>
          <a:p>
            <a:r>
              <a:rPr lang="en-US" altLang="zh-CN" dirty="0"/>
              <a:t>Alexa Top 50 websites. </a:t>
            </a:r>
            <a:endParaRPr kumimoji="1" lang="en-US" altLang="zh-CN" dirty="0"/>
          </a:p>
          <a:p>
            <a:pPr lvl="1"/>
            <a:r>
              <a:rPr kumimoji="1" lang="en-US" altLang="zh-CN" dirty="0"/>
              <a:t>Median: 470ms, 9.1%.</a:t>
            </a:r>
            <a:endParaRPr lang="en-US" altLang="zh-CN" dirty="0"/>
          </a:p>
        </p:txBody>
      </p:sp>
      <p:pic>
        <p:nvPicPr>
          <p:cNvPr id="4" name="图片 3" descr="loadingtime.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4611" y="1985144"/>
            <a:ext cx="5291312" cy="3968484"/>
          </a:xfrm>
          <a:prstGeom prst="rect">
            <a:avLst/>
          </a:prstGeom>
        </p:spPr>
      </p:pic>
      <p:graphicFrame>
        <p:nvGraphicFramePr>
          <p:cNvPr id="7" name="表格 6"/>
          <p:cNvGraphicFramePr>
            <a:graphicFrameLocks noGrp="1"/>
          </p:cNvGraphicFramePr>
          <p:nvPr>
            <p:extLst>
              <p:ext uri="{D42A27DB-BD31-4B8C-83A1-F6EECF244321}">
                <p14:modId xmlns:p14="http://schemas.microsoft.com/office/powerpoint/2010/main" val="738521610"/>
              </p:ext>
            </p:extLst>
          </p:nvPr>
        </p:nvGraphicFramePr>
        <p:xfrm>
          <a:off x="284163" y="1963688"/>
          <a:ext cx="8330616" cy="3765230"/>
        </p:xfrm>
        <a:graphic>
          <a:graphicData uri="http://schemas.openxmlformats.org/drawingml/2006/table">
            <a:tbl>
              <a:tblPr firstRow="1" bandRow="1">
                <a:tableStyleId>{FABFCF23-3B69-468F-B69F-88F6DE6A72F2}</a:tableStyleId>
              </a:tblPr>
              <a:tblGrid>
                <a:gridCol w="3194883">
                  <a:extLst>
                    <a:ext uri="{9D8B030D-6E8A-4147-A177-3AD203B41FA5}">
                      <a16:colId xmlns:a16="http://schemas.microsoft.com/office/drawing/2014/main" xmlns="" val="20000"/>
                    </a:ext>
                  </a:extLst>
                </a:gridCol>
                <a:gridCol w="1509427">
                  <a:extLst>
                    <a:ext uri="{9D8B030D-6E8A-4147-A177-3AD203B41FA5}">
                      <a16:colId xmlns:a16="http://schemas.microsoft.com/office/drawing/2014/main" xmlns="" val="20001"/>
                    </a:ext>
                  </a:extLst>
                </a:gridCol>
                <a:gridCol w="2043249">
                  <a:extLst>
                    <a:ext uri="{9D8B030D-6E8A-4147-A177-3AD203B41FA5}">
                      <a16:colId xmlns:a16="http://schemas.microsoft.com/office/drawing/2014/main" xmlns="" val="20002"/>
                    </a:ext>
                  </a:extLst>
                </a:gridCol>
                <a:gridCol w="1583057">
                  <a:extLst>
                    <a:ext uri="{9D8B030D-6E8A-4147-A177-3AD203B41FA5}">
                      <a16:colId xmlns:a16="http://schemas.microsoft.com/office/drawing/2014/main" xmlns="" val="20003"/>
                    </a:ext>
                  </a:extLst>
                </a:gridCol>
              </a:tblGrid>
              <a:tr h="537890">
                <a:tc>
                  <a:txBody>
                    <a:bodyPr/>
                    <a:lstStyle/>
                    <a:p>
                      <a:pPr algn="ctr"/>
                      <a:r>
                        <a:rPr lang="en-US" altLang="zh-CN" sz="2400" dirty="0"/>
                        <a:t>Source</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Min (</a:t>
                      </a:r>
                      <a:r>
                        <a:rPr lang="en-US" altLang="zh-CN" sz="2400" dirty="0" err="1"/>
                        <a:t>ms</a:t>
                      </a:r>
                      <a:r>
                        <a:rPr lang="en-US" altLang="zh-CN" sz="2400" dirty="0"/>
                        <a:t>)</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Median (</a:t>
                      </a:r>
                      <a:r>
                        <a:rPr lang="en-US" altLang="zh-CN" sz="2400" dirty="0" err="1"/>
                        <a:t>ms</a:t>
                      </a:r>
                      <a:r>
                        <a:rPr lang="en-US" altLang="zh-CN" sz="2400" dirty="0"/>
                        <a:t>)</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Max (</a:t>
                      </a:r>
                      <a:r>
                        <a:rPr lang="en-US" altLang="zh-CN" sz="2400" dirty="0" err="1"/>
                        <a:t>ms</a:t>
                      </a:r>
                      <a:r>
                        <a:rPr lang="en-US" altLang="zh-CN" sz="2400" dirty="0"/>
                        <a:t>)</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0"/>
                  </a:ext>
                </a:extLst>
              </a:tr>
              <a:tr h="537890">
                <a:tc>
                  <a:txBody>
                    <a:bodyPr/>
                    <a:lstStyle/>
                    <a:p>
                      <a:pPr algn="ctr"/>
                      <a:r>
                        <a:rPr lang="en-US" altLang="zh-CN" sz="2400" dirty="0"/>
                        <a:t>DOM Tree Parsing</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1.97</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112.62</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1349.0</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1"/>
                  </a:ext>
                </a:extLst>
              </a:tr>
              <a:tr h="537890">
                <a:tc>
                  <a:txBody>
                    <a:bodyPr/>
                    <a:lstStyle/>
                    <a:p>
                      <a:pPr algn="ctr"/>
                      <a:r>
                        <a:rPr lang="en-US" altLang="zh-CN" sz="2400" dirty="0"/>
                        <a:t>Script Transmission</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23</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51</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332</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2"/>
                  </a:ext>
                </a:extLst>
              </a:tr>
              <a:tr h="537890">
                <a:tc>
                  <a:txBody>
                    <a:bodyPr/>
                    <a:lstStyle/>
                    <a:p>
                      <a:pPr algn="ctr"/>
                      <a:r>
                        <a:rPr lang="en-US" altLang="zh-CN" sz="2400" dirty="0"/>
                        <a:t>gAST Building</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~0</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0.2</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33</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3"/>
                  </a:ext>
                </a:extLst>
              </a:tr>
              <a:tr h="537890">
                <a:tc>
                  <a:txBody>
                    <a:bodyPr/>
                    <a:lstStyle/>
                    <a:p>
                      <a:pPr algn="ctr"/>
                      <a:r>
                        <a:rPr lang="en-US" altLang="zh-CN" sz="2400" dirty="0"/>
                        <a:t>Template Matching</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~0</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0.1</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0.5</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4"/>
                  </a:ext>
                </a:extLst>
              </a:tr>
              <a:tr h="537890">
                <a:tc>
                  <a:txBody>
                    <a:bodyPr/>
                    <a:lstStyle/>
                    <a:p>
                      <a:pPr algn="ctr"/>
                      <a:r>
                        <a:rPr lang="en-US" altLang="zh-CN" sz="2400" dirty="0"/>
                        <a:t>Runtime-included</a:t>
                      </a:r>
                      <a:r>
                        <a:rPr lang="en-US" altLang="zh-CN" sz="2400" baseline="0" dirty="0"/>
                        <a:t> Script</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9</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107</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1419</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5"/>
                  </a:ext>
                </a:extLst>
              </a:tr>
              <a:tr h="537890">
                <a:tc>
                  <a:txBody>
                    <a:bodyPr/>
                    <a:lstStyle/>
                    <a:p>
                      <a:pPr algn="ctr"/>
                      <a:r>
                        <a:rPr lang="en-US" altLang="zh-CN" sz="2400" dirty="0"/>
                        <a:t>Dynamic</a:t>
                      </a:r>
                      <a:r>
                        <a:rPr lang="en-US" altLang="zh-CN" sz="2400" baseline="0" dirty="0"/>
                        <a:t> script</a:t>
                      </a:r>
                      <a:endParaRPr lang="zh-CN" altLang="en-US" sz="2400" dirty="0"/>
                    </a:p>
                  </a:txBody>
                  <a:tcPr>
                    <a:lnR w="12700" cap="flat" cmpd="sng" algn="ctr">
                      <a:solidFill>
                        <a:srgbClr val="3E6802"/>
                      </a:solidFill>
                      <a:prstDash val="solid"/>
                      <a:round/>
                      <a:headEnd type="none" w="med" len="med"/>
                      <a:tailEnd type="none" w="med" len="med"/>
                    </a:lnR>
                  </a:tcPr>
                </a:tc>
                <a:tc>
                  <a:txBody>
                    <a:bodyPr/>
                    <a:lstStyle/>
                    <a:p>
                      <a:pPr algn="ctr"/>
                      <a:r>
                        <a:rPr lang="en-US" altLang="zh-CN" sz="2400" dirty="0"/>
                        <a:t>~0</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9</a:t>
                      </a:r>
                      <a:endParaRPr lang="zh-CN" altLang="en-US" sz="2400" dirty="0"/>
                    </a:p>
                  </a:txBody>
                  <a:tcPr>
                    <a:lnL w="12700" cap="flat" cmpd="sng" algn="ctr">
                      <a:solidFill>
                        <a:srgbClr val="3E6802"/>
                      </a:solidFill>
                      <a:prstDash val="solid"/>
                      <a:round/>
                      <a:headEnd type="none" w="med" len="med"/>
                      <a:tailEnd type="none" w="med" len="med"/>
                    </a:lnL>
                    <a:lnR w="12700" cap="flat" cmpd="sng" algn="ctr">
                      <a:solidFill>
                        <a:srgbClr val="3E6802"/>
                      </a:solidFill>
                      <a:prstDash val="solid"/>
                      <a:round/>
                      <a:headEnd type="none" w="med" len="med"/>
                      <a:tailEnd type="none" w="med" len="med"/>
                    </a:lnR>
                  </a:tcPr>
                </a:tc>
                <a:tc>
                  <a:txBody>
                    <a:bodyPr/>
                    <a:lstStyle/>
                    <a:p>
                      <a:pPr algn="ctr"/>
                      <a:r>
                        <a:rPr lang="en-US" altLang="zh-CN" sz="2400" dirty="0"/>
                        <a:t>64</a:t>
                      </a:r>
                      <a:endParaRPr lang="zh-CN" altLang="en-US" sz="2400" dirty="0"/>
                    </a:p>
                  </a:txBody>
                  <a:tcPr>
                    <a:lnL w="12700" cap="flat" cmpd="sng" algn="ctr">
                      <a:solidFill>
                        <a:srgbClr val="3E6802"/>
                      </a:solidFill>
                      <a:prstDash val="solid"/>
                      <a:round/>
                      <a:headEnd type="none" w="med" len="med"/>
                      <a:tailEnd type="none" w="med" len="med"/>
                    </a:lnL>
                  </a:tcPr>
                </a:tc>
                <a:extLst>
                  <a:ext uri="{0D108BD9-81ED-4DB2-BD59-A6C34878D82A}">
                    <a16:rowId xmlns:a16="http://schemas.microsoft.com/office/drawing/2014/main" xmlns="" val="10006"/>
                  </a:ext>
                </a:extLst>
              </a:tr>
            </a:tbl>
          </a:graphicData>
        </a:graphic>
      </p:graphicFrame>
      <p:sp>
        <p:nvSpPr>
          <p:cNvPr id="8" name="文本框 7"/>
          <p:cNvSpPr txBox="1"/>
          <p:nvPr/>
        </p:nvSpPr>
        <p:spPr>
          <a:xfrm>
            <a:off x="2086543" y="5953626"/>
            <a:ext cx="5225559" cy="461665"/>
          </a:xfrm>
          <a:prstGeom prst="rect">
            <a:avLst/>
          </a:prstGeom>
          <a:noFill/>
        </p:spPr>
        <p:txBody>
          <a:bodyPr wrap="none" rtlCol="0">
            <a:spAutoFit/>
          </a:bodyPr>
          <a:lstStyle/>
          <a:p>
            <a:r>
              <a:rPr kumimoji="1" lang="en-US" altLang="zh-CN" sz="2400" dirty="0"/>
              <a:t>The Breakdown of CSPAutoGen Latency.</a:t>
            </a:r>
            <a:endParaRPr kumimoji="1" lang="zh-CN" altLang="en-US" sz="2400" dirty="0"/>
          </a:p>
        </p:txBody>
      </p:sp>
      <p:sp>
        <p:nvSpPr>
          <p:cNvPr id="6" name="椭圆形标注 5"/>
          <p:cNvSpPr/>
          <p:nvPr/>
        </p:nvSpPr>
        <p:spPr>
          <a:xfrm>
            <a:off x="5301454" y="1793863"/>
            <a:ext cx="3423771" cy="649722"/>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zh-CN" sz="2400" dirty="0"/>
              <a:t>Can be optimized.</a:t>
            </a:r>
            <a:endParaRPr kumimoji="1" lang="zh-CN" altLang="en-US" sz="2400" dirty="0"/>
          </a:p>
        </p:txBody>
      </p:sp>
      <p:sp>
        <p:nvSpPr>
          <p:cNvPr id="9" name="椭圆形标注 8"/>
          <p:cNvSpPr/>
          <p:nvPr/>
        </p:nvSpPr>
        <p:spPr>
          <a:xfrm>
            <a:off x="5301455" y="3767826"/>
            <a:ext cx="3423770" cy="851283"/>
          </a:xfrm>
          <a:prstGeom prst="wedgeEllipseCallou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r>
              <a:rPr kumimoji="1" lang="en-US" altLang="zh-CN" sz="2400" dirty="0"/>
              <a:t>Running asynchronously.</a:t>
            </a:r>
            <a:endParaRPr kumimoji="1" lang="zh-CN" altLang="en-US" sz="2400" dirty="0"/>
          </a:p>
        </p:txBody>
      </p:sp>
      <p:sp>
        <p:nvSpPr>
          <p:cNvPr id="10" name="幻灯片编号占位符 9"/>
          <p:cNvSpPr>
            <a:spLocks noGrp="1"/>
          </p:cNvSpPr>
          <p:nvPr>
            <p:ph type="sldNum" sz="quarter" idx="12"/>
          </p:nvPr>
        </p:nvSpPr>
        <p:spPr/>
        <p:txBody>
          <a:bodyPr/>
          <a:lstStyle/>
          <a:p>
            <a:fld id="{36CE28E1-84E0-8148-A0A3-AC0385F819F2}" type="slidenum">
              <a:rPr kumimoji="1" lang="zh-CN" altLang="en-US" smtClean="0"/>
              <a:t>32</a:t>
            </a:fld>
            <a:endParaRPr kumimoji="1" lang="zh-CN" altLang="en-US"/>
          </a:p>
        </p:txBody>
      </p:sp>
    </p:spTree>
    <p:extLst>
      <p:ext uri="{BB962C8B-B14F-4D97-AF65-F5344CB8AC3E}">
        <p14:creationId xmlns:p14="http://schemas.microsoft.com/office/powerpoint/2010/main" val="2708059066"/>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hidden"/>
                                      </p:to>
                                    </p:set>
                                  </p:childTnLst>
                                </p:cTn>
                              </p:par>
                              <p:par>
                                <p:cTn id="9" presetID="1" presetClass="exit" presetSubtype="0" fill="hold" nodeType="withEffect">
                                  <p:stCondLst>
                                    <p:cond delay="0"/>
                                  </p:stCondLst>
                                  <p:childTnLst>
                                    <p:set>
                                      <p:cBhvr>
                                        <p:cTn id="10" dur="1" fill="hold">
                                          <p:stCondLst>
                                            <p:cond delay="0"/>
                                          </p:stCondLst>
                                        </p:cTn>
                                        <p:tgtEl>
                                          <p:spTgt spid="4"/>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8" grpId="0"/>
      <p:bldP spid="6" grpId="0" animBg="1"/>
      <p:bldP spid="9"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Evaluation: </a:t>
            </a:r>
            <a:r>
              <a:rPr lang="en-US" altLang="zh-CN" dirty="0"/>
              <a:t>Compatibility</a:t>
            </a:r>
            <a:endParaRPr kumimoji="1" lang="zh-CN" altLang="en-US" dirty="0"/>
          </a:p>
        </p:txBody>
      </p:sp>
      <p:sp>
        <p:nvSpPr>
          <p:cNvPr id="5" name="内容占位符 4"/>
          <p:cNvSpPr>
            <a:spLocks noGrp="1"/>
          </p:cNvSpPr>
          <p:nvPr>
            <p:ph idx="1"/>
          </p:nvPr>
        </p:nvSpPr>
        <p:spPr>
          <a:xfrm>
            <a:off x="284163" y="1994441"/>
            <a:ext cx="8717178" cy="1576044"/>
          </a:xfrm>
        </p:spPr>
        <p:txBody>
          <a:bodyPr>
            <a:normAutofit lnSpcReduction="10000"/>
          </a:bodyPr>
          <a:lstStyle/>
          <a:p>
            <a:r>
              <a:rPr lang="en-US" altLang="zh-CN" sz="2800" dirty="0"/>
              <a:t>Correctly render Alexa Top 50 Websites.</a:t>
            </a:r>
          </a:p>
          <a:p>
            <a:r>
              <a:rPr lang="en-US" altLang="zh-CN" sz="2800" dirty="0"/>
              <a:t>Case study on five popular websites (without CSP support)  in different areas.</a:t>
            </a:r>
          </a:p>
        </p:txBody>
      </p:sp>
      <p:pic>
        <p:nvPicPr>
          <p:cNvPr id="3" name="图片 2"/>
          <p:cNvPicPr>
            <a:picLocks noChangeAspect="1"/>
          </p:cNvPicPr>
          <p:nvPr/>
        </p:nvPicPr>
        <p:blipFill>
          <a:blip r:embed="rId3"/>
          <a:stretch>
            <a:fillRect/>
          </a:stretch>
        </p:blipFill>
        <p:spPr>
          <a:xfrm>
            <a:off x="394611" y="3754530"/>
            <a:ext cx="1424443" cy="1369283"/>
          </a:xfrm>
          <a:prstGeom prst="rect">
            <a:avLst/>
          </a:prstGeom>
        </p:spPr>
      </p:pic>
      <p:pic>
        <p:nvPicPr>
          <p:cNvPr id="4" name="图片 3"/>
          <p:cNvPicPr>
            <a:picLocks noChangeAspect="1"/>
          </p:cNvPicPr>
          <p:nvPr/>
        </p:nvPicPr>
        <p:blipFill>
          <a:blip r:embed="rId4"/>
          <a:stretch>
            <a:fillRect/>
          </a:stretch>
        </p:blipFill>
        <p:spPr>
          <a:xfrm>
            <a:off x="1923418" y="3644100"/>
            <a:ext cx="1645303" cy="1716397"/>
          </a:xfrm>
          <a:prstGeom prst="rect">
            <a:avLst/>
          </a:prstGeom>
        </p:spPr>
      </p:pic>
      <p:pic>
        <p:nvPicPr>
          <p:cNvPr id="6" name="图片 5"/>
          <p:cNvPicPr>
            <a:picLocks noChangeAspect="1"/>
          </p:cNvPicPr>
          <p:nvPr/>
        </p:nvPicPr>
        <p:blipFill>
          <a:blip r:embed="rId5"/>
          <a:stretch>
            <a:fillRect/>
          </a:stretch>
        </p:blipFill>
        <p:spPr>
          <a:xfrm>
            <a:off x="3804759" y="3809746"/>
            <a:ext cx="1325127" cy="1325127"/>
          </a:xfrm>
          <a:prstGeom prst="rect">
            <a:avLst/>
          </a:prstGeom>
        </p:spPr>
      </p:pic>
      <p:pic>
        <p:nvPicPr>
          <p:cNvPr id="7" name="图片 6"/>
          <p:cNvPicPr>
            <a:picLocks noChangeAspect="1"/>
          </p:cNvPicPr>
          <p:nvPr/>
        </p:nvPicPr>
        <p:blipFill>
          <a:blip r:embed="rId6"/>
          <a:stretch>
            <a:fillRect/>
          </a:stretch>
        </p:blipFill>
        <p:spPr>
          <a:xfrm>
            <a:off x="5585710" y="3809746"/>
            <a:ext cx="1307097" cy="1325127"/>
          </a:xfrm>
          <a:prstGeom prst="rect">
            <a:avLst/>
          </a:prstGeom>
        </p:spPr>
      </p:pic>
      <p:pic>
        <p:nvPicPr>
          <p:cNvPr id="8" name="图片 7"/>
          <p:cNvPicPr>
            <a:picLocks noChangeAspect="1"/>
          </p:cNvPicPr>
          <p:nvPr/>
        </p:nvPicPr>
        <p:blipFill>
          <a:blip r:embed="rId7"/>
          <a:stretch>
            <a:fillRect/>
          </a:stretch>
        </p:blipFill>
        <p:spPr>
          <a:xfrm>
            <a:off x="7384294" y="3809746"/>
            <a:ext cx="1326692" cy="1325128"/>
          </a:xfrm>
          <a:prstGeom prst="rect">
            <a:avLst/>
          </a:prstGeom>
        </p:spPr>
      </p:pic>
      <p:sp>
        <p:nvSpPr>
          <p:cNvPr id="10" name="文本框 9"/>
          <p:cNvSpPr txBox="1"/>
          <p:nvPr/>
        </p:nvSpPr>
        <p:spPr>
          <a:xfrm>
            <a:off x="560283" y="5360497"/>
            <a:ext cx="888284" cy="461665"/>
          </a:xfrm>
          <a:prstGeom prst="rect">
            <a:avLst/>
          </a:prstGeom>
          <a:noFill/>
        </p:spPr>
        <p:txBody>
          <a:bodyPr wrap="none" rtlCol="0">
            <a:spAutoFit/>
          </a:bodyPr>
          <a:lstStyle/>
          <a:p>
            <a:r>
              <a:rPr kumimoji="1" lang="en-US" altLang="zh-CN" sz="2400" b="1" dirty="0"/>
              <a:t>Email</a:t>
            </a:r>
            <a:endParaRPr kumimoji="1" lang="zh-CN" altLang="en-US" sz="2400" b="1" dirty="0"/>
          </a:p>
        </p:txBody>
      </p:sp>
      <p:sp>
        <p:nvSpPr>
          <p:cNvPr id="11" name="文本框 10"/>
          <p:cNvSpPr txBox="1"/>
          <p:nvPr/>
        </p:nvSpPr>
        <p:spPr>
          <a:xfrm>
            <a:off x="2093254" y="5360497"/>
            <a:ext cx="1291388" cy="830997"/>
          </a:xfrm>
          <a:prstGeom prst="rect">
            <a:avLst/>
          </a:prstGeom>
          <a:noFill/>
        </p:spPr>
        <p:txBody>
          <a:bodyPr wrap="square" rtlCol="0">
            <a:spAutoFit/>
          </a:bodyPr>
          <a:lstStyle/>
          <a:p>
            <a:pPr algn="ctr"/>
            <a:r>
              <a:rPr kumimoji="1" lang="en-US" altLang="zh-CN" sz="2400" b="1" dirty="0"/>
              <a:t>Search Engine</a:t>
            </a:r>
            <a:endParaRPr kumimoji="1" lang="zh-CN" altLang="en-US" sz="2400" b="1" dirty="0"/>
          </a:p>
        </p:txBody>
      </p:sp>
      <p:sp>
        <p:nvSpPr>
          <p:cNvPr id="12" name="文本框 11"/>
          <p:cNvSpPr txBox="1"/>
          <p:nvPr/>
        </p:nvSpPr>
        <p:spPr>
          <a:xfrm>
            <a:off x="3657495" y="5406663"/>
            <a:ext cx="1515052" cy="830997"/>
          </a:xfrm>
          <a:prstGeom prst="rect">
            <a:avLst/>
          </a:prstGeom>
          <a:noFill/>
        </p:spPr>
        <p:txBody>
          <a:bodyPr wrap="square" rtlCol="0">
            <a:spAutoFit/>
          </a:bodyPr>
          <a:lstStyle/>
          <a:p>
            <a:pPr algn="ctr"/>
            <a:r>
              <a:rPr kumimoji="1" lang="en-US" altLang="zh-CN" sz="2400" b="1" dirty="0"/>
              <a:t>Online Shopping</a:t>
            </a:r>
            <a:endParaRPr kumimoji="1" lang="zh-CN" altLang="en-US" sz="2400" b="1" dirty="0"/>
          </a:p>
        </p:txBody>
      </p:sp>
      <p:sp>
        <p:nvSpPr>
          <p:cNvPr id="13" name="文本框 12"/>
          <p:cNvSpPr txBox="1"/>
          <p:nvPr/>
        </p:nvSpPr>
        <p:spPr>
          <a:xfrm>
            <a:off x="5451387" y="5430228"/>
            <a:ext cx="1515052" cy="1200328"/>
          </a:xfrm>
          <a:prstGeom prst="rect">
            <a:avLst/>
          </a:prstGeom>
          <a:noFill/>
        </p:spPr>
        <p:txBody>
          <a:bodyPr wrap="square" rtlCol="0">
            <a:spAutoFit/>
          </a:bodyPr>
          <a:lstStyle/>
          <a:p>
            <a:pPr algn="ctr"/>
            <a:r>
              <a:rPr kumimoji="1" lang="en-US" altLang="zh-CN" sz="2400" b="1" dirty="0"/>
              <a:t>Online Social Network</a:t>
            </a:r>
            <a:endParaRPr kumimoji="1" lang="zh-CN" altLang="en-US" sz="2400" b="1" dirty="0"/>
          </a:p>
        </p:txBody>
      </p:sp>
      <p:sp>
        <p:nvSpPr>
          <p:cNvPr id="14" name="文本框 13"/>
          <p:cNvSpPr txBox="1"/>
          <p:nvPr/>
        </p:nvSpPr>
        <p:spPr>
          <a:xfrm>
            <a:off x="7195934" y="5452309"/>
            <a:ext cx="1515052" cy="830997"/>
          </a:xfrm>
          <a:prstGeom prst="rect">
            <a:avLst/>
          </a:prstGeom>
          <a:noFill/>
        </p:spPr>
        <p:txBody>
          <a:bodyPr wrap="square" rtlCol="0">
            <a:spAutoFit/>
          </a:bodyPr>
          <a:lstStyle/>
          <a:p>
            <a:pPr algn="ctr"/>
            <a:r>
              <a:rPr kumimoji="1" lang="en-US" altLang="zh-CN" sz="2400" b="1" dirty="0"/>
              <a:t>Web Portal</a:t>
            </a:r>
            <a:endParaRPr kumimoji="1" lang="zh-CN" altLang="en-US" sz="2400" b="1" dirty="0"/>
          </a:p>
        </p:txBody>
      </p:sp>
      <p:sp>
        <p:nvSpPr>
          <p:cNvPr id="9" name="幻灯片编号占位符 8"/>
          <p:cNvSpPr>
            <a:spLocks noGrp="1"/>
          </p:cNvSpPr>
          <p:nvPr>
            <p:ph type="sldNum" sz="quarter" idx="12"/>
          </p:nvPr>
        </p:nvSpPr>
        <p:spPr/>
        <p:txBody>
          <a:bodyPr/>
          <a:lstStyle/>
          <a:p>
            <a:fld id="{36CE28E1-84E0-8148-A0A3-AC0385F819F2}" type="slidenum">
              <a:rPr kumimoji="1" lang="zh-CN" altLang="en-US" smtClean="0"/>
              <a:t>33</a:t>
            </a:fld>
            <a:endParaRPr kumimoji="1" lang="zh-CN" altLang="en-US"/>
          </a:p>
        </p:txBody>
      </p:sp>
    </p:spTree>
    <p:extLst>
      <p:ext uri="{BB962C8B-B14F-4D97-AF65-F5344CB8AC3E}">
        <p14:creationId xmlns:p14="http://schemas.microsoft.com/office/powerpoint/2010/main" val="2704680426"/>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Conclusion</a:t>
            </a:r>
            <a:endParaRPr kumimoji="1" lang="zh-CN" altLang="en-US" dirty="0"/>
          </a:p>
        </p:txBody>
      </p:sp>
      <p:sp>
        <p:nvSpPr>
          <p:cNvPr id="5" name="内容占位符 4"/>
          <p:cNvSpPr>
            <a:spLocks noGrp="1"/>
          </p:cNvSpPr>
          <p:nvPr>
            <p:ph idx="1"/>
          </p:nvPr>
        </p:nvSpPr>
        <p:spPr>
          <a:xfrm>
            <a:off x="266767" y="1994440"/>
            <a:ext cx="8727189" cy="4863559"/>
          </a:xfrm>
        </p:spPr>
        <p:txBody>
          <a:bodyPr>
            <a:normAutofit/>
          </a:bodyPr>
          <a:lstStyle/>
          <a:p>
            <a:endParaRPr lang="en-US" altLang="zh-CN" dirty="0"/>
          </a:p>
          <a:p>
            <a:pPr lvl="1"/>
            <a:endParaRPr lang="en-US" altLang="zh-CN" dirty="0"/>
          </a:p>
          <a:p>
            <a:endParaRPr lang="en-US" altLang="zh-CN" dirty="0"/>
          </a:p>
        </p:txBody>
      </p:sp>
      <p:sp>
        <p:nvSpPr>
          <p:cNvPr id="6" name="内容占位符 4"/>
          <p:cNvSpPr txBox="1">
            <a:spLocks/>
          </p:cNvSpPr>
          <p:nvPr/>
        </p:nvSpPr>
        <p:spPr>
          <a:xfrm>
            <a:off x="284163" y="1994441"/>
            <a:ext cx="8574087" cy="4354754"/>
          </a:xfrm>
          <a:prstGeom prst="rect">
            <a:avLst/>
          </a:prstGeom>
        </p:spPr>
        <p:txBody>
          <a:bodyPr vert="horz" lIns="91440" tIns="45720" rIns="91440" bIns="45720" rtlCol="0">
            <a:normAutofit/>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altLang="zh-CN" dirty="0"/>
              <a:t>Black-box approach to deploy CSP for existing websites.</a:t>
            </a:r>
          </a:p>
          <a:p>
            <a:pPr lvl="1"/>
            <a:r>
              <a:rPr lang="en-US" altLang="zh-CN" dirty="0"/>
              <a:t>Server modification is not required.</a:t>
            </a:r>
          </a:p>
          <a:p>
            <a:pPr lvl="1"/>
            <a:r>
              <a:rPr lang="en-US" altLang="zh-CN" dirty="0"/>
              <a:t>Support any server language.</a:t>
            </a:r>
          </a:p>
          <a:p>
            <a:r>
              <a:rPr lang="en-US" altLang="zh-CN" dirty="0"/>
              <a:t>Securely</a:t>
            </a:r>
            <a:r>
              <a:rPr lang="en-US" altLang="zh-CN" i="1" dirty="0"/>
              <a:t> </a:t>
            </a:r>
            <a:r>
              <a:rPr lang="en-US" altLang="zh-CN" dirty="0"/>
              <a:t>convert </a:t>
            </a:r>
            <a:r>
              <a:rPr lang="en-US" altLang="zh-CN" i="1" dirty="0"/>
              <a:t>ALL</a:t>
            </a:r>
            <a:r>
              <a:rPr lang="en-US" altLang="zh-CN" dirty="0"/>
              <a:t> types of JS to be compatible with CSP. </a:t>
            </a:r>
          </a:p>
          <a:p>
            <a:pPr lvl="1"/>
            <a:r>
              <a:rPr lang="en-US" altLang="zh-CN" dirty="0"/>
              <a:t>Including dynamic scripts and runtime-included inline scripts.</a:t>
            </a:r>
          </a:p>
          <a:p>
            <a:r>
              <a:rPr lang="en-US" altLang="zh-CN" dirty="0"/>
              <a:t>Acceptable performance overhead (9.1%) and compatible with existing websites.</a:t>
            </a:r>
          </a:p>
          <a:p>
            <a:endParaRPr lang="en-US" altLang="zh-CN" dirty="0"/>
          </a:p>
        </p:txBody>
      </p:sp>
      <p:sp>
        <p:nvSpPr>
          <p:cNvPr id="3" name="幻灯片编号占位符 2"/>
          <p:cNvSpPr>
            <a:spLocks noGrp="1"/>
          </p:cNvSpPr>
          <p:nvPr>
            <p:ph type="sldNum" sz="quarter" idx="12"/>
          </p:nvPr>
        </p:nvSpPr>
        <p:spPr/>
        <p:txBody>
          <a:bodyPr/>
          <a:lstStyle/>
          <a:p>
            <a:fld id="{36CE28E1-84E0-8148-A0A3-AC0385F819F2}" type="slidenum">
              <a:rPr kumimoji="1" lang="zh-CN" altLang="en-US" smtClean="0"/>
              <a:t>34</a:t>
            </a:fld>
            <a:endParaRPr kumimoji="1" lang="zh-CN" altLang="en-US"/>
          </a:p>
        </p:txBody>
      </p:sp>
    </p:spTree>
    <p:extLst>
      <p:ext uri="{BB962C8B-B14F-4D97-AF65-F5344CB8AC3E}">
        <p14:creationId xmlns:p14="http://schemas.microsoft.com/office/powerpoint/2010/main" val="6563934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883833"/>
            <a:ext cx="8520134" cy="4275667"/>
          </a:xfrm>
        </p:spPr>
        <p:txBody>
          <a:bodyPr>
            <a:normAutofit/>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p>
          <a:p>
            <a:r>
              <a:rPr kumimoji="1" lang="en-US" altLang="zh-CN" dirty="0"/>
              <a:t>Project: </a:t>
            </a:r>
            <a:r>
              <a:rPr kumimoji="1" lang="en-US" altLang="zh-CN" b="1" i="1" dirty="0"/>
              <a:t>TrackingFree</a:t>
            </a:r>
            <a:r>
              <a:rPr kumimoji="1" lang="en-US" altLang="zh-CN" dirty="0"/>
              <a:t>: anti-tracking browser</a:t>
            </a:r>
            <a:r>
              <a:rPr kumimoji="1" lang="en-US" altLang="zh-CN" dirty="0" smtClean="0"/>
              <a:t>.</a:t>
            </a:r>
          </a:p>
          <a:p>
            <a:pPr lvl="1"/>
            <a:r>
              <a:rPr kumimoji="1" lang="en-US" altLang="zh-CN" b="1" u="sng" dirty="0"/>
              <a:t>Introduction &amp; Background</a:t>
            </a:r>
          </a:p>
          <a:p>
            <a:pPr lvl="1"/>
            <a:r>
              <a:rPr kumimoji="1" lang="en-US" altLang="zh-CN" dirty="0"/>
              <a:t>System Design</a:t>
            </a:r>
          </a:p>
          <a:p>
            <a:pPr lvl="1"/>
            <a:r>
              <a:rPr kumimoji="1" lang="en-US" altLang="zh-CN" dirty="0"/>
              <a:t>Evaluation</a:t>
            </a:r>
          </a:p>
          <a:p>
            <a:pPr lvl="1"/>
            <a:r>
              <a:rPr kumimoji="1" lang="en-US" altLang="zh-CN" dirty="0" smtClean="0"/>
              <a:t>Conclusion</a:t>
            </a:r>
            <a:endParaRPr kumimoji="1" lang="en-US" altLang="zh-CN" dirty="0"/>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4118925730"/>
      </p:ext>
    </p:extLst>
  </p:cSld>
  <p:clrMapOvr>
    <a:masterClrMapping/>
  </p:clrMapOvr>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Web Tracking</a:t>
            </a:r>
            <a:endParaRPr kumimoji="1" lang="zh-CN" altLang="en-US" dirty="0"/>
          </a:p>
        </p:txBody>
      </p:sp>
      <p:grpSp>
        <p:nvGrpSpPr>
          <p:cNvPr id="4" name="组 3"/>
          <p:cNvGrpSpPr>
            <a:grpSpLocks/>
          </p:cNvGrpSpPr>
          <p:nvPr/>
        </p:nvGrpSpPr>
        <p:grpSpPr bwMode="auto">
          <a:xfrm>
            <a:off x="2874963" y="1682750"/>
            <a:ext cx="3460750" cy="649288"/>
            <a:chOff x="2989275" y="674747"/>
            <a:chExt cx="3461968" cy="649102"/>
          </a:xfrm>
        </p:grpSpPr>
        <p:cxnSp>
          <p:nvCxnSpPr>
            <p:cNvPr id="5" name="直线箭头连接符 31"/>
            <p:cNvCxnSpPr>
              <a:cxnSpLocks noChangeShapeType="1"/>
            </p:cNvCxnSpPr>
            <p:nvPr/>
          </p:nvCxnSpPr>
          <p:spPr bwMode="auto">
            <a:xfrm>
              <a:off x="2989774" y="1323849"/>
              <a:ext cx="3347915" cy="0"/>
            </a:xfrm>
            <a:prstGeom prst="straightConnector1">
              <a:avLst/>
            </a:prstGeom>
            <a:noFill/>
            <a:ln w="31750">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6" name="文本框 35"/>
            <p:cNvSpPr>
              <a:spLocks noChangeArrowheads="1"/>
            </p:cNvSpPr>
            <p:nvPr/>
          </p:nvSpPr>
          <p:spPr bwMode="auto">
            <a:xfrm>
              <a:off x="2989275" y="674747"/>
              <a:ext cx="3461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00"/>
                  </a:solidFill>
                  <a:latin typeface="Calisto MT" charset="0"/>
                  <a:cs typeface="Calisto MT" charset="0"/>
                  <a:sym typeface="Calisto MT" charset="0"/>
                </a:rPr>
                <a:t>Referer : http://online.wsj.com/</a:t>
              </a:r>
              <a:endParaRPr lang="zh-CN" altLang="en-US">
                <a:solidFill>
                  <a:srgbClr val="000000"/>
                </a:solidFill>
                <a:latin typeface="Calisto MT" charset="0"/>
                <a:cs typeface="Calisto MT" charset="0"/>
                <a:sym typeface="Calisto MT" charset="0"/>
              </a:endParaRPr>
            </a:p>
            <a:p>
              <a:r>
                <a:rPr lang="en-US" altLang="zh-CN">
                  <a:solidFill>
                    <a:srgbClr val="000000"/>
                  </a:solidFill>
                  <a:latin typeface="Calisto MT" charset="0"/>
                  <a:cs typeface="Calisto MT" charset="0"/>
                  <a:sym typeface="Calisto MT" charset="0"/>
                </a:rPr>
                <a:t>Cookie : id = 12345</a:t>
              </a:r>
              <a:endParaRPr lang="zh-CN" altLang="en-US">
                <a:solidFill>
                  <a:srgbClr val="000000"/>
                </a:solidFill>
                <a:latin typeface="Calisto MT" charset="0"/>
                <a:sym typeface="宋体" charset="0"/>
              </a:endParaRPr>
            </a:p>
          </p:txBody>
        </p:sp>
      </p:grpSp>
      <p:sp>
        <p:nvSpPr>
          <p:cNvPr id="7" name="Group 14"/>
          <p:cNvSpPr>
            <a:spLocks/>
          </p:cNvSpPr>
          <p:nvPr/>
        </p:nvSpPr>
        <p:spPr bwMode="auto">
          <a:xfrm>
            <a:off x="2832100" y="3819525"/>
            <a:ext cx="6172200" cy="2201863"/>
          </a:xfrm>
          <a:custGeom>
            <a:avLst/>
            <a:gdLst/>
            <a:ahLst/>
            <a:cxnLst/>
            <a:rect l="0" t="0" r="0" b="0"/>
            <a:pathLst/>
          </a:custGeom>
          <a:solidFill>
            <a:srgbClr val="FFFFFF"/>
          </a:solidFill>
          <a:ln w="9525" cmpd="sng">
            <a:solidFill>
              <a:srgbClr val="000000"/>
            </a:solidFill>
            <a:round/>
            <a:headEnd/>
            <a:tailEnd/>
          </a:ln>
        </p:spPr>
        <p:txBody>
          <a:bodyPr/>
          <a:lstStyle/>
          <a:p>
            <a:endParaRPr lang="zh-CN" altLang="en-US"/>
          </a:p>
        </p:txBody>
      </p:sp>
      <p:grpSp>
        <p:nvGrpSpPr>
          <p:cNvPr id="8" name="组 7"/>
          <p:cNvGrpSpPr>
            <a:grpSpLocks/>
          </p:cNvGrpSpPr>
          <p:nvPr/>
        </p:nvGrpSpPr>
        <p:grpSpPr bwMode="auto">
          <a:xfrm>
            <a:off x="474663" y="1647825"/>
            <a:ext cx="1960562" cy="1512888"/>
            <a:chOff x="-8560" y="1584325"/>
            <a:chExt cx="1960563" cy="1513462"/>
          </a:xfrm>
        </p:grpSpPr>
        <p:sp>
          <p:nvSpPr>
            <p:cNvPr id="9" name="文本框 2"/>
            <p:cNvSpPr txBox="1">
              <a:spLocks noChangeArrowheads="1"/>
            </p:cNvSpPr>
            <p:nvPr/>
          </p:nvSpPr>
          <p:spPr bwMode="auto">
            <a:xfrm>
              <a:off x="1047750" y="1669269"/>
              <a:ext cx="671513"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a:t>User</a:t>
              </a:r>
              <a:endParaRPr lang="zh-CN" altLang="en-US" sz="1800"/>
            </a:p>
          </p:txBody>
        </p:sp>
        <p:pic>
          <p:nvPicPr>
            <p:cNvPr id="10" name="图片 3"/>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560" y="1584325"/>
              <a:ext cx="1960563" cy="1513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nvGrpSpPr>
          <p:cNvPr id="11" name="组 10"/>
          <p:cNvGrpSpPr>
            <a:grpSpLocks/>
          </p:cNvGrpSpPr>
          <p:nvPr/>
        </p:nvGrpSpPr>
        <p:grpSpPr bwMode="auto">
          <a:xfrm>
            <a:off x="570884" y="3205163"/>
            <a:ext cx="2870816" cy="3297237"/>
            <a:chOff x="570897" y="3205930"/>
            <a:chExt cx="2870524" cy="3296712"/>
          </a:xfrm>
        </p:grpSpPr>
        <p:pic>
          <p:nvPicPr>
            <p:cNvPr id="12" name="图片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95325" y="4290197"/>
              <a:ext cx="2746096" cy="2212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 name="组 10"/>
            <p:cNvGrpSpPr>
              <a:grpSpLocks/>
            </p:cNvGrpSpPr>
            <p:nvPr/>
          </p:nvGrpSpPr>
          <p:grpSpPr bwMode="auto">
            <a:xfrm>
              <a:off x="570897" y="3205930"/>
              <a:ext cx="1219107" cy="992029"/>
              <a:chOff x="570897" y="3205930"/>
              <a:chExt cx="1219107" cy="992029"/>
            </a:xfrm>
          </p:grpSpPr>
          <p:cxnSp>
            <p:nvCxnSpPr>
              <p:cNvPr id="14" name="直线箭头连接符 13"/>
              <p:cNvCxnSpPr/>
              <p:nvPr/>
            </p:nvCxnSpPr>
            <p:spPr bwMode="auto">
              <a:xfrm>
                <a:off x="1582648" y="3205930"/>
                <a:ext cx="0" cy="992029"/>
              </a:xfrm>
              <a:prstGeom prst="straightConnector1">
                <a:avLst/>
              </a:prstGeom>
              <a:solidFill>
                <a:schemeClr val="accent1"/>
              </a:solidFill>
              <a:ln w="38100" cap="flat" cmpd="sng" algn="ctr">
                <a:solidFill>
                  <a:schemeClr val="accent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文本框 29"/>
              <p:cNvSpPr txBox="1">
                <a:spLocks noChangeArrowheads="1"/>
              </p:cNvSpPr>
              <p:nvPr/>
            </p:nvSpPr>
            <p:spPr bwMode="auto">
              <a:xfrm>
                <a:off x="570897" y="3473609"/>
                <a:ext cx="1219107" cy="64622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dirty="0"/>
                  <a:t>Visit </a:t>
                </a:r>
                <a:r>
                  <a:rPr lang="en-US" altLang="zh-CN" sz="1800" dirty="0" err="1"/>
                  <a:t>wsj.com</a:t>
                </a:r>
                <a:endParaRPr lang="zh-CN" altLang="en-US" sz="1800" dirty="0"/>
              </a:p>
            </p:txBody>
          </p:sp>
        </p:grpSp>
      </p:grpSp>
      <p:sp>
        <p:nvSpPr>
          <p:cNvPr id="16" name="矩形 15"/>
          <p:cNvSpPr>
            <a:spLocks noChangeArrowheads="1"/>
          </p:cNvSpPr>
          <p:nvPr/>
        </p:nvSpPr>
        <p:spPr bwMode="auto">
          <a:xfrm>
            <a:off x="2435225" y="5457825"/>
            <a:ext cx="879475" cy="950913"/>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17" name="组 16"/>
          <p:cNvGrpSpPr>
            <a:grpSpLocks/>
          </p:cNvGrpSpPr>
          <p:nvPr/>
        </p:nvGrpSpPr>
        <p:grpSpPr bwMode="auto">
          <a:xfrm>
            <a:off x="1954213" y="3121025"/>
            <a:ext cx="4938712" cy="2824163"/>
            <a:chOff x="1954462" y="3120818"/>
            <a:chExt cx="4938463" cy="2823707"/>
          </a:xfrm>
        </p:grpSpPr>
        <p:pic>
          <p:nvPicPr>
            <p:cNvPr id="18" name="图片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08925" y="3863312"/>
              <a:ext cx="2684000" cy="20812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9" name="组 11"/>
            <p:cNvGrpSpPr>
              <a:grpSpLocks/>
            </p:cNvGrpSpPr>
            <p:nvPr/>
          </p:nvGrpSpPr>
          <p:grpSpPr bwMode="auto">
            <a:xfrm>
              <a:off x="1954462" y="3120818"/>
              <a:ext cx="2047772" cy="983933"/>
              <a:chOff x="1954462" y="3120818"/>
              <a:chExt cx="2047772" cy="983933"/>
            </a:xfrm>
          </p:grpSpPr>
          <p:cxnSp>
            <p:nvCxnSpPr>
              <p:cNvPr id="20" name="直线箭头连接符 19"/>
              <p:cNvCxnSpPr/>
              <p:nvPr/>
            </p:nvCxnSpPr>
            <p:spPr bwMode="auto">
              <a:xfrm>
                <a:off x="1954462" y="3120818"/>
                <a:ext cx="2047772" cy="953934"/>
              </a:xfrm>
              <a:prstGeom prst="straightConnector1">
                <a:avLst/>
              </a:prstGeom>
              <a:solidFill>
                <a:schemeClr val="accent1"/>
              </a:solidFill>
              <a:ln w="38100" cap="flat" cmpd="sng" algn="ctr">
                <a:solidFill>
                  <a:schemeClr val="accent2"/>
                </a:solidFill>
                <a:prstDash val="solid"/>
                <a:round/>
                <a:headEnd type="arrow"/>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文本框 39"/>
              <p:cNvSpPr txBox="1">
                <a:spLocks noChangeArrowheads="1"/>
              </p:cNvSpPr>
              <p:nvPr/>
            </p:nvSpPr>
            <p:spPr bwMode="auto">
              <a:xfrm>
                <a:off x="2383557" y="3458524"/>
                <a:ext cx="1090863" cy="6462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dirty="0"/>
                  <a:t>Visit </a:t>
                </a:r>
                <a:r>
                  <a:rPr lang="en-US" altLang="zh-CN" sz="1800" dirty="0" err="1"/>
                  <a:t>cnn.com</a:t>
                </a:r>
                <a:endParaRPr lang="zh-CN" altLang="en-US" sz="1800" dirty="0"/>
              </a:p>
            </p:txBody>
          </p:sp>
        </p:grpSp>
      </p:grpSp>
      <p:grpSp>
        <p:nvGrpSpPr>
          <p:cNvPr id="22" name="组 21"/>
          <p:cNvGrpSpPr>
            <a:grpSpLocks/>
          </p:cNvGrpSpPr>
          <p:nvPr/>
        </p:nvGrpSpPr>
        <p:grpSpPr bwMode="auto">
          <a:xfrm>
            <a:off x="2874963" y="2474913"/>
            <a:ext cx="3408362" cy="646112"/>
            <a:chOff x="2832100" y="814254"/>
            <a:chExt cx="3408103" cy="646331"/>
          </a:xfrm>
        </p:grpSpPr>
        <p:cxnSp>
          <p:nvCxnSpPr>
            <p:cNvPr id="23" name="直线箭头连接符 31"/>
            <p:cNvCxnSpPr>
              <a:cxnSpLocks noChangeShapeType="1"/>
            </p:cNvCxnSpPr>
            <p:nvPr/>
          </p:nvCxnSpPr>
          <p:spPr bwMode="auto">
            <a:xfrm>
              <a:off x="2832100" y="1459621"/>
              <a:ext cx="3347915" cy="0"/>
            </a:xfrm>
            <a:prstGeom prst="straightConnector1">
              <a:avLst/>
            </a:prstGeom>
            <a:noFill/>
            <a:ln w="31750">
              <a:solidFill>
                <a:schemeClr val="accent2"/>
              </a:solidFill>
              <a:round/>
              <a:headEnd/>
              <a:tailEnd type="arrow" w="med" len="med"/>
            </a:ln>
            <a:extLst>
              <a:ext uri="{909E8E84-426E-40dd-AFC4-6F175D3DCCD1}">
                <a14:hiddenFill xmlns:a14="http://schemas.microsoft.com/office/drawing/2010/main">
                  <a:noFill/>
                </a14:hiddenFill>
              </a:ext>
            </a:extLst>
          </p:spPr>
        </p:cxnSp>
        <p:sp>
          <p:nvSpPr>
            <p:cNvPr id="24" name="文本框 35"/>
            <p:cNvSpPr>
              <a:spLocks noChangeArrowheads="1"/>
            </p:cNvSpPr>
            <p:nvPr/>
          </p:nvSpPr>
          <p:spPr bwMode="auto">
            <a:xfrm>
              <a:off x="2935918" y="814254"/>
              <a:ext cx="3304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00"/>
                  </a:solidFill>
                  <a:latin typeface="Calisto MT" charset="0"/>
                  <a:cs typeface="Calisto MT" charset="0"/>
                  <a:sym typeface="Calisto MT" charset="0"/>
                </a:rPr>
                <a:t>Referer : http://www.cnn.com/</a:t>
              </a:r>
              <a:endParaRPr lang="zh-CN" altLang="en-US">
                <a:solidFill>
                  <a:srgbClr val="000000"/>
                </a:solidFill>
                <a:latin typeface="Calisto MT" charset="0"/>
                <a:cs typeface="Calisto MT" charset="0"/>
                <a:sym typeface="Calisto MT" charset="0"/>
              </a:endParaRPr>
            </a:p>
            <a:p>
              <a:r>
                <a:rPr lang="en-US" altLang="zh-CN">
                  <a:solidFill>
                    <a:srgbClr val="000000"/>
                  </a:solidFill>
                  <a:latin typeface="Calisto MT" charset="0"/>
                  <a:cs typeface="Calisto MT" charset="0"/>
                  <a:sym typeface="Calisto MT" charset="0"/>
                </a:rPr>
                <a:t>Cookie : id = 12345</a:t>
              </a:r>
              <a:endParaRPr lang="zh-CN" altLang="en-US">
                <a:solidFill>
                  <a:srgbClr val="000000"/>
                </a:solidFill>
                <a:latin typeface="Calisto MT" charset="0"/>
                <a:sym typeface="宋体" charset="0"/>
              </a:endParaRPr>
            </a:p>
          </p:txBody>
        </p:sp>
      </p:grpSp>
      <p:sp>
        <p:nvSpPr>
          <p:cNvPr id="25" name="矩形 24"/>
          <p:cNvSpPr>
            <a:spLocks noChangeArrowheads="1"/>
          </p:cNvSpPr>
          <p:nvPr/>
        </p:nvSpPr>
        <p:spPr bwMode="auto">
          <a:xfrm>
            <a:off x="6035675" y="4289425"/>
            <a:ext cx="857250" cy="950913"/>
          </a:xfrm>
          <a:prstGeom prst="rect">
            <a:avLst/>
          </a:prstGeom>
          <a:noFill/>
          <a:ln w="38100">
            <a:solidFill>
              <a:srgbClr val="008000"/>
            </a:solidFill>
            <a:round/>
            <a:headEnd/>
            <a:tailEnd/>
          </a:ln>
          <a:extLst>
            <a:ext uri="{909E8E84-426E-40dd-AFC4-6F175D3DCCD1}">
              <a14:hiddenFill xmlns:a14="http://schemas.microsoft.com/office/drawing/2010/main">
                <a:solidFill>
                  <a:srgbClr val="FFFFFF"/>
                </a:solidFill>
              </a14:hiddenFill>
            </a:ext>
          </a:extLst>
        </p:spPr>
        <p:txBody>
          <a:bodyPr/>
          <a:lstStyle/>
          <a:p>
            <a:endParaRPr lang="zh-CN" altLang="en-US"/>
          </a:p>
        </p:txBody>
      </p:sp>
      <p:grpSp>
        <p:nvGrpSpPr>
          <p:cNvPr id="26" name="组 25"/>
          <p:cNvGrpSpPr>
            <a:grpSpLocks/>
          </p:cNvGrpSpPr>
          <p:nvPr/>
        </p:nvGrpSpPr>
        <p:grpSpPr bwMode="auto">
          <a:xfrm>
            <a:off x="6997979" y="2006100"/>
            <a:ext cx="1766680" cy="2159501"/>
            <a:chOff x="6737637" y="1321922"/>
            <a:chExt cx="1766472" cy="2159236"/>
          </a:xfrm>
        </p:grpSpPr>
        <p:sp>
          <p:nvSpPr>
            <p:cNvPr id="27" name="文本框 23"/>
            <p:cNvSpPr txBox="1">
              <a:spLocks noChangeArrowheads="1"/>
            </p:cNvSpPr>
            <p:nvPr/>
          </p:nvSpPr>
          <p:spPr bwMode="auto">
            <a:xfrm>
              <a:off x="6737637" y="1321922"/>
              <a:ext cx="1766472" cy="64625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pPr algn="r"/>
              <a:r>
                <a:rPr lang="en-US" altLang="zh-CN" sz="1800" dirty="0"/>
                <a:t>Tracking server</a:t>
              </a:r>
            </a:p>
            <a:p>
              <a:pPr algn="r"/>
              <a:r>
                <a:rPr lang="en-US" altLang="zh-CN" sz="1800" dirty="0" err="1"/>
                <a:t>doubleclick.net</a:t>
              </a:r>
              <a:endParaRPr lang="zh-CN" altLang="en-US" sz="1800" dirty="0"/>
            </a:p>
          </p:txBody>
        </p:sp>
        <p:pic>
          <p:nvPicPr>
            <p:cNvPr id="28" name="图片 1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892925" y="2017152"/>
              <a:ext cx="1453732" cy="146400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Tree>
    <p:extLst>
      <p:ext uri="{BB962C8B-B14F-4D97-AF65-F5344CB8AC3E}">
        <p14:creationId xmlns:p14="http://schemas.microsoft.com/office/powerpoint/2010/main" val="146049897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7"/>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25"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r>
              <a:rPr lang="en-US" altLang="zh-CN" dirty="0">
                <a:latin typeface="Calisto MT" charset="0"/>
                <a:ea typeface="宋体" charset="0"/>
                <a:cs typeface="宋体" charset="0"/>
              </a:rPr>
              <a:t>Web Tracking is Prevalent and Serious</a:t>
            </a:r>
            <a:endParaRPr kumimoji="1" lang="zh-CN" altLang="en-US" dirty="0"/>
          </a:p>
        </p:txBody>
      </p:sp>
      <p:sp>
        <p:nvSpPr>
          <p:cNvPr id="4" name="内容占位符 2"/>
          <p:cNvSpPr>
            <a:spLocks noGrp="1" noChangeArrowheads="1"/>
          </p:cNvSpPr>
          <p:nvPr>
            <p:ph idx="4294967295"/>
          </p:nvPr>
        </p:nvSpPr>
        <p:spPr>
          <a:xfrm>
            <a:off x="129360" y="1832762"/>
            <a:ext cx="7345362" cy="3913201"/>
          </a:xfrm>
        </p:spPr>
        <p:txBody>
          <a:bodyPr>
            <a:normAutofit/>
          </a:bodyPr>
          <a:lstStyle/>
          <a:p>
            <a:pPr lvl="1"/>
            <a:r>
              <a:rPr kumimoji="0" lang="en-US" altLang="zh-CN" sz="2800" dirty="0">
                <a:latin typeface="Arial"/>
                <a:ea typeface="宋体" charset="0"/>
                <a:cs typeface="Arial"/>
              </a:rPr>
              <a:t>Prevalent</a:t>
            </a:r>
          </a:p>
          <a:p>
            <a:pPr lvl="2"/>
            <a:r>
              <a:rPr kumimoji="0" lang="en-US" altLang="zh-CN" dirty="0">
                <a:latin typeface="Arial"/>
                <a:ea typeface="宋体" charset="0"/>
                <a:cs typeface="Arial"/>
              </a:rPr>
              <a:t>More than 90% of Alexa Top 500 websites [</a:t>
            </a:r>
            <a:r>
              <a:rPr kumimoji="0" lang="en-US" altLang="zh-CN" dirty="0" err="1">
                <a:latin typeface="Arial"/>
                <a:ea typeface="宋体" charset="0"/>
                <a:cs typeface="Arial"/>
              </a:rPr>
              <a:t>Roesner</a:t>
            </a:r>
            <a:r>
              <a:rPr kumimoji="0" lang="en-US" altLang="zh-CN" dirty="0">
                <a:latin typeface="Arial"/>
                <a:ea typeface="宋体" charset="0"/>
                <a:cs typeface="Arial"/>
              </a:rPr>
              <a:t>, NSDI 2012].</a:t>
            </a:r>
          </a:p>
          <a:p>
            <a:pPr lvl="2"/>
            <a:r>
              <a:rPr kumimoji="0" lang="en-US" altLang="zh-CN" dirty="0">
                <a:latin typeface="Arial"/>
                <a:ea typeface="宋体" charset="0"/>
                <a:cs typeface="Arial"/>
              </a:rPr>
              <a:t>A web page usually has multiple tracking elements.</a:t>
            </a:r>
          </a:p>
          <a:p>
            <a:pPr lvl="1"/>
            <a:r>
              <a:rPr lang="en-US" altLang="zh-CN" sz="3000" dirty="0">
                <a:solidFill>
                  <a:srgbClr val="3F3F3F"/>
                </a:solidFill>
                <a:latin typeface="Arial"/>
                <a:cs typeface="Arial"/>
                <a:sym typeface="Calisto MT" charset="0"/>
              </a:rPr>
              <a:t>Serious</a:t>
            </a:r>
          </a:p>
          <a:p>
            <a:pPr lvl="2"/>
            <a:r>
              <a:rPr lang="en-US" altLang="zh-CN" dirty="0">
                <a:solidFill>
                  <a:srgbClr val="3F3F3F"/>
                </a:solidFill>
                <a:latin typeface="Arial"/>
                <a:cs typeface="Arial"/>
                <a:sym typeface="Calisto MT" charset="0"/>
              </a:rPr>
              <a:t>Not only browsing history, but also other sensitive information</a:t>
            </a:r>
            <a:r>
              <a:rPr lang="zh-CN" altLang="en-US" dirty="0">
                <a:solidFill>
                  <a:srgbClr val="3F3F3F"/>
                </a:solidFill>
                <a:latin typeface="Arial"/>
                <a:cs typeface="Arial"/>
                <a:sym typeface="Calisto MT" charset="0"/>
              </a:rPr>
              <a:t> </a:t>
            </a:r>
            <a:r>
              <a:rPr lang="en-US" altLang="zh-CN" dirty="0">
                <a:solidFill>
                  <a:srgbClr val="3F3F3F"/>
                </a:solidFill>
                <a:latin typeface="Arial"/>
                <a:cs typeface="Arial"/>
                <a:sym typeface="Calisto MT" charset="0"/>
              </a:rPr>
              <a:t>such as location, name and email, can be leaked out.</a:t>
            </a:r>
            <a:endParaRPr kumimoji="0" lang="en-US" altLang="zh-CN" dirty="0">
              <a:latin typeface="Arial"/>
              <a:ea typeface="宋体" charset="0"/>
              <a:cs typeface="Arial"/>
            </a:endParaRPr>
          </a:p>
          <a:p>
            <a:pPr lvl="1"/>
            <a:endParaRPr kumimoji="0" lang="en-US" altLang="zh-CN" dirty="0">
              <a:latin typeface="Arial" charset="0"/>
              <a:ea typeface="宋体" charset="0"/>
              <a:cs typeface="Arial" charset="0"/>
            </a:endParaRPr>
          </a:p>
          <a:p>
            <a:pPr lvl="1"/>
            <a:endParaRPr kumimoji="0" lang="en-US" altLang="zh-CN" dirty="0">
              <a:latin typeface="Arial" charset="0"/>
              <a:ea typeface="宋体" charset="0"/>
              <a:cs typeface="Arial" charset="0"/>
            </a:endParaRPr>
          </a:p>
          <a:p>
            <a:pPr lvl="1"/>
            <a:endParaRPr kumimoji="0" lang="en-US" altLang="zh-CN" dirty="0">
              <a:latin typeface="Arial" charset="0"/>
              <a:ea typeface="宋体" charset="0"/>
              <a:cs typeface="Arial" charset="0"/>
            </a:endParaRPr>
          </a:p>
          <a:p>
            <a:pPr lvl="1"/>
            <a:endParaRPr kumimoji="0" lang="en-US" altLang="zh-CN" dirty="0">
              <a:latin typeface="Arial" charset="0"/>
              <a:ea typeface="宋体" charset="0"/>
              <a:cs typeface="Arial" charset="0"/>
            </a:endParaRPr>
          </a:p>
          <a:p>
            <a:pPr lvl="1"/>
            <a:endParaRPr kumimoji="0" lang="en-US" altLang="zh-CN" dirty="0">
              <a:latin typeface="Arial" charset="0"/>
              <a:ea typeface="宋体" charset="0"/>
              <a:cs typeface="Arial" charset="0"/>
            </a:endParaRPr>
          </a:p>
          <a:p>
            <a:pPr lvl="1"/>
            <a:endParaRPr kumimoji="0" lang="en-US" altLang="zh-CN" dirty="0">
              <a:latin typeface="Arial" charset="0"/>
              <a:ea typeface="宋体" charset="0"/>
              <a:cs typeface="Arial" charset="0"/>
            </a:endParaRPr>
          </a:p>
          <a:p>
            <a:pPr lvl="1"/>
            <a:endParaRPr kumimoji="0" lang="zh-CN" altLang="en-US" dirty="0">
              <a:latin typeface="Arial" charset="0"/>
              <a:ea typeface="宋体" charset="0"/>
              <a:cs typeface="Arial" charset="0"/>
            </a:endParaRPr>
          </a:p>
        </p:txBody>
      </p:sp>
      <p:grpSp>
        <p:nvGrpSpPr>
          <p:cNvPr id="5" name="组 4"/>
          <p:cNvGrpSpPr>
            <a:grpSpLocks/>
          </p:cNvGrpSpPr>
          <p:nvPr/>
        </p:nvGrpSpPr>
        <p:grpSpPr bwMode="auto">
          <a:xfrm>
            <a:off x="305909" y="2115344"/>
            <a:ext cx="8553450" cy="3348037"/>
            <a:chOff x="324901" y="1811408"/>
            <a:chExt cx="8554235" cy="3347167"/>
          </a:xfrm>
        </p:grpSpPr>
        <p:sp>
          <p:nvSpPr>
            <p:cNvPr id="6" name="矩形 1"/>
            <p:cNvSpPr>
              <a:spLocks noChangeArrowheads="1"/>
            </p:cNvSpPr>
            <p:nvPr/>
          </p:nvSpPr>
          <p:spPr bwMode="auto">
            <a:xfrm>
              <a:off x="324901" y="1811408"/>
              <a:ext cx="8554235" cy="3347167"/>
            </a:xfrm>
            <a:prstGeom prst="rect">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zh-CN" altLang="en-US"/>
            </a:p>
          </p:txBody>
        </p:sp>
        <p:grpSp>
          <p:nvGrpSpPr>
            <p:cNvPr id="7" name="Group 11"/>
            <p:cNvGrpSpPr>
              <a:grpSpLocks noChangeAspect="1"/>
            </p:cNvGrpSpPr>
            <p:nvPr/>
          </p:nvGrpSpPr>
          <p:grpSpPr bwMode="auto">
            <a:xfrm>
              <a:off x="454273" y="1926623"/>
              <a:ext cx="8424863" cy="3105150"/>
              <a:chOff x="0" y="0"/>
              <a:chExt cx="8775700" cy="2282177"/>
            </a:xfrm>
          </p:grpSpPr>
          <p:pic>
            <p:nvPicPr>
              <p:cNvPr id="8" name="图片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9672"/>
                <a:ext cx="4330700" cy="22725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0"/>
                <a:ext cx="3937000" cy="228217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grpSp>
      <p:sp>
        <p:nvSpPr>
          <p:cNvPr id="10" name="矩形 1"/>
          <p:cNvSpPr>
            <a:spLocks noChangeArrowheads="1"/>
          </p:cNvSpPr>
          <p:nvPr/>
        </p:nvSpPr>
        <p:spPr bwMode="auto">
          <a:xfrm>
            <a:off x="900113" y="3789363"/>
            <a:ext cx="6638925"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lvl="1"/>
            <a:endParaRPr lang="en-US" altLang="zh-CN">
              <a:cs typeface="Arial" charset="0"/>
            </a:endParaRPr>
          </a:p>
        </p:txBody>
      </p:sp>
    </p:spTree>
    <p:extLst>
      <p:ext uri="{BB962C8B-B14F-4D97-AF65-F5344CB8AC3E}">
        <p14:creationId xmlns:p14="http://schemas.microsoft.com/office/powerpoint/2010/main" val="194465737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5"/>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4">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4000" dirty="0">
                <a:latin typeface="Calisto MT" charset="0"/>
                <a:ea typeface="宋体" charset="0"/>
                <a:cs typeface="宋体" charset="0"/>
              </a:rPr>
              <a:t>No Effective Defense Approach</a:t>
            </a:r>
            <a:endParaRPr kumimoji="1" lang="zh-CN" altLang="en-US" dirty="0"/>
          </a:p>
        </p:txBody>
      </p:sp>
      <p:sp>
        <p:nvSpPr>
          <p:cNvPr id="3" name="内容占位符 2"/>
          <p:cNvSpPr>
            <a:spLocks noGrp="1"/>
          </p:cNvSpPr>
          <p:nvPr>
            <p:ph idx="1"/>
          </p:nvPr>
        </p:nvSpPr>
        <p:spPr>
          <a:xfrm>
            <a:off x="345619" y="2053594"/>
            <a:ext cx="7076747" cy="3992563"/>
          </a:xfrm>
        </p:spPr>
        <p:txBody>
          <a:bodyPr/>
          <a:lstStyle/>
          <a:p>
            <a:r>
              <a:rPr lang="en-US" altLang="zh-CN" sz="2800" dirty="0">
                <a:latin typeface="Arial" charset="0"/>
                <a:ea typeface="宋体" charset="0"/>
                <a:cs typeface="Arial" charset="0"/>
              </a:rPr>
              <a:t>Disable third-party cookie</a:t>
            </a:r>
          </a:p>
          <a:p>
            <a:pPr lvl="1"/>
            <a:r>
              <a:rPr lang="en-US" altLang="zh-CN" dirty="0">
                <a:latin typeface="Arial" charset="0"/>
                <a:ea typeface="宋体" charset="0"/>
                <a:cs typeface="Arial" charset="0"/>
              </a:rPr>
              <a:t>Many other locations to store user’s identifiers</a:t>
            </a:r>
          </a:p>
          <a:p>
            <a:r>
              <a:rPr lang="en-US" altLang="zh-CN" sz="2800" dirty="0">
                <a:latin typeface="Arial" charset="0"/>
                <a:ea typeface="宋体" charset="0"/>
                <a:cs typeface="Arial" charset="0"/>
              </a:rPr>
              <a:t>Blacklist-based anti-tracking tools</a:t>
            </a:r>
          </a:p>
          <a:p>
            <a:pPr lvl="1"/>
            <a:r>
              <a:rPr lang="en-US" altLang="zh-CN" dirty="0">
                <a:latin typeface="Arial" charset="0"/>
                <a:ea typeface="宋体" charset="0"/>
                <a:cs typeface="Arial" charset="0"/>
              </a:rPr>
              <a:t>Priori knowledge of tracking servers</a:t>
            </a:r>
          </a:p>
          <a:p>
            <a:r>
              <a:rPr lang="en-US" altLang="zh-CN" sz="2800" i="1" dirty="0">
                <a:latin typeface="Arial" charset="0"/>
                <a:ea typeface="宋体" charset="0"/>
                <a:cs typeface="Arial" charset="0"/>
              </a:rPr>
              <a:t>Do-Not-Track </a:t>
            </a:r>
            <a:r>
              <a:rPr lang="en-US" altLang="zh-CN" sz="2800" dirty="0">
                <a:latin typeface="Arial" charset="0"/>
                <a:ea typeface="宋体" charset="0"/>
                <a:cs typeface="Arial" charset="0"/>
              </a:rPr>
              <a:t>header</a:t>
            </a:r>
          </a:p>
          <a:p>
            <a:pPr lvl="1"/>
            <a:r>
              <a:rPr lang="en-US" altLang="zh-CN" dirty="0">
                <a:latin typeface="Arial" charset="0"/>
                <a:ea typeface="宋体" charset="0"/>
                <a:cs typeface="Arial" charset="0"/>
              </a:rPr>
              <a:t>No enforcement</a:t>
            </a:r>
          </a:p>
        </p:txBody>
      </p:sp>
    </p:spTree>
    <p:extLst>
      <p:ext uri="{BB962C8B-B14F-4D97-AF65-F5344CB8AC3E}">
        <p14:creationId xmlns:p14="http://schemas.microsoft.com/office/powerpoint/2010/main" val="3839943027"/>
      </p:ext>
    </p:extLst>
  </p:cSld>
  <p:clrMapOvr>
    <a:masterClrMapping/>
  </p:clrMapOvr>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TrackingFree</a:t>
            </a:r>
            <a:endParaRPr kumimoji="1" lang="zh-CN" altLang="en-US" dirty="0"/>
          </a:p>
        </p:txBody>
      </p:sp>
      <p:sp>
        <p:nvSpPr>
          <p:cNvPr id="4" name="内容占位符 2"/>
          <p:cNvSpPr>
            <a:spLocks noGrp="1" noChangeArrowheads="1"/>
          </p:cNvSpPr>
          <p:nvPr>
            <p:ph idx="4294967295"/>
          </p:nvPr>
        </p:nvSpPr>
        <p:spPr>
          <a:xfrm>
            <a:off x="703263" y="2073275"/>
            <a:ext cx="4214812" cy="2303463"/>
          </a:xfrm>
          <a:ln>
            <a:headEnd/>
            <a:tailEnd/>
          </a:ln>
        </p:spPr>
        <p:style>
          <a:lnRef idx="2">
            <a:schemeClr val="accent2">
              <a:shade val="50000"/>
            </a:schemeClr>
          </a:lnRef>
          <a:fillRef idx="1">
            <a:schemeClr val="accent2"/>
          </a:fillRef>
          <a:effectRef idx="0">
            <a:schemeClr val="accent2"/>
          </a:effectRef>
          <a:fontRef idx="minor">
            <a:schemeClr val="lt1"/>
          </a:fontRef>
        </p:style>
        <p:txBody>
          <a:bodyPr>
            <a:normAutofit fontScale="92500"/>
          </a:bodyPr>
          <a:lstStyle/>
          <a:p>
            <a:pPr marL="0" indent="0" algn="ctr">
              <a:buFont typeface="Arial" charset="0"/>
              <a:buNone/>
            </a:pPr>
            <a:r>
              <a:rPr kumimoji="0" lang="en-US" altLang="zh-CN" dirty="0">
                <a:latin typeface="Arial" charset="0"/>
                <a:ea typeface="宋体" charset="0"/>
                <a:cs typeface="Arial" charset="0"/>
              </a:rPr>
              <a:t>Goals and Challenges</a:t>
            </a:r>
            <a:endParaRPr kumimoji="0" lang="zh-CN" altLang="en-US" dirty="0">
              <a:latin typeface="Arial" charset="0"/>
              <a:ea typeface="宋体" charset="0"/>
              <a:cs typeface="Arial" charset="0"/>
            </a:endParaRPr>
          </a:p>
          <a:p>
            <a:pPr marL="0" indent="0"/>
            <a:r>
              <a:rPr kumimoji="0" lang="en-US" altLang="zh-CN" dirty="0">
                <a:latin typeface="Arial" charset="0"/>
                <a:ea typeface="宋体" charset="0"/>
                <a:cs typeface="Arial" charset="0"/>
              </a:rPr>
              <a:t> </a:t>
            </a:r>
            <a:r>
              <a:rPr kumimoji="0" lang="en-US" altLang="zh-CN" sz="2000" dirty="0">
                <a:latin typeface="Arial" charset="0"/>
                <a:ea typeface="宋体" charset="0"/>
                <a:cs typeface="Arial" charset="0"/>
              </a:rPr>
              <a:t>Complete Anti-tracking Capability</a:t>
            </a:r>
          </a:p>
          <a:p>
            <a:pPr marL="0" indent="0"/>
            <a:r>
              <a:rPr kumimoji="0" lang="en-US" altLang="zh-CN" sz="2000" dirty="0">
                <a:latin typeface="Arial" charset="0"/>
                <a:ea typeface="宋体" charset="0"/>
                <a:cs typeface="Arial" charset="0"/>
              </a:rPr>
              <a:t>  Backward Compatibility</a:t>
            </a:r>
          </a:p>
          <a:p>
            <a:pPr marL="0" indent="0"/>
            <a:r>
              <a:rPr kumimoji="0" lang="en-US" altLang="zh-CN" sz="2000" dirty="0">
                <a:latin typeface="Arial" charset="0"/>
                <a:ea typeface="宋体" charset="0"/>
                <a:cs typeface="Arial" charset="0"/>
              </a:rPr>
              <a:t>  Affordable Performance</a:t>
            </a:r>
          </a:p>
          <a:p>
            <a:pPr marL="0" indent="0"/>
            <a:endParaRPr kumimoji="0" lang="zh-CN" altLang="en-US" dirty="0">
              <a:latin typeface="Arial" charset="0"/>
              <a:ea typeface="宋体" charset="0"/>
              <a:cs typeface="Arial" charset="0"/>
            </a:endParaRPr>
          </a:p>
        </p:txBody>
      </p:sp>
      <p:sp>
        <p:nvSpPr>
          <p:cNvPr id="5" name="圆角矩形 5"/>
          <p:cNvSpPr>
            <a:spLocks noChangeArrowheads="1"/>
          </p:cNvSpPr>
          <p:nvPr/>
        </p:nvSpPr>
        <p:spPr bwMode="auto">
          <a:xfrm>
            <a:off x="1219200" y="4605338"/>
            <a:ext cx="6845300" cy="1649412"/>
          </a:xfrm>
          <a:prstGeom prst="roundRect">
            <a:avLst>
              <a:gd name="adj" fmla="val 16667"/>
            </a:avLst>
          </a:prstGeom>
          <a:ln>
            <a:headEnd/>
            <a:tailEnd/>
          </a:ln>
        </p:spPr>
        <p:style>
          <a:lnRef idx="2">
            <a:schemeClr val="accent5">
              <a:shade val="50000"/>
            </a:schemeClr>
          </a:lnRef>
          <a:fillRef idx="1">
            <a:schemeClr val="accent5"/>
          </a:fillRef>
          <a:effectRef idx="0">
            <a:schemeClr val="accent5"/>
          </a:effectRef>
          <a:fontRef idx="minor">
            <a:schemeClr val="lt1"/>
          </a:fontRef>
        </p:style>
        <p:txBody>
          <a:bodyPr anchor="ctr"/>
          <a:lstStyle/>
          <a:p>
            <a:r>
              <a:rPr lang="en-US" altLang="zh-CN" sz="2400" b="1" dirty="0">
                <a:solidFill>
                  <a:srgbClr val="FFFFFF"/>
                </a:solidFill>
                <a:latin typeface="Calisto MT" charset="0"/>
                <a:cs typeface="Calisto MT" charset="0"/>
                <a:sym typeface="Calisto MT" charset="0"/>
              </a:rPr>
              <a:t>Core Idea :  TrackingFree partitions client-side states into multiple isolation units so that the identifiers still exist but not unique any more!</a:t>
            </a:r>
            <a:endParaRPr lang="zh-CN" altLang="en-US" sz="2400" b="1" dirty="0">
              <a:solidFill>
                <a:srgbClr val="FFFFFF"/>
              </a:solidFill>
              <a:latin typeface="宋体" charset="0"/>
              <a:sym typeface="宋体" charset="0"/>
            </a:endParaRPr>
          </a:p>
        </p:txBody>
      </p:sp>
      <p:grpSp>
        <p:nvGrpSpPr>
          <p:cNvPr id="6" name="组 5"/>
          <p:cNvGrpSpPr>
            <a:grpSpLocks/>
          </p:cNvGrpSpPr>
          <p:nvPr/>
        </p:nvGrpSpPr>
        <p:grpSpPr bwMode="auto">
          <a:xfrm>
            <a:off x="5040313" y="2073275"/>
            <a:ext cx="3565525" cy="2303463"/>
            <a:chOff x="5040762" y="1845047"/>
            <a:chExt cx="3565525" cy="2646207"/>
          </a:xfrm>
        </p:grpSpPr>
        <p:sp>
          <p:nvSpPr>
            <p:cNvPr id="7" name="矩形 2"/>
            <p:cNvSpPr>
              <a:spLocks noChangeArrowheads="1"/>
            </p:cNvSpPr>
            <p:nvPr/>
          </p:nvSpPr>
          <p:spPr bwMode="auto">
            <a:xfrm>
              <a:off x="5040762" y="1845047"/>
              <a:ext cx="3367775" cy="2646207"/>
            </a:xfrm>
            <a:prstGeom prst="rect">
              <a:avLst/>
            </a:prstGeom>
            <a:solidFill>
              <a:srgbClr val="5F93D6"/>
            </a:solidFill>
            <a:ln w="9525">
              <a:solidFill>
                <a:schemeClr val="tx1"/>
              </a:solidFill>
              <a:round/>
              <a:headEnd/>
              <a:tailEnd/>
            </a:ln>
          </p:spPr>
          <p:txBody>
            <a:bodyPr/>
            <a:lstStyle/>
            <a:p>
              <a:endParaRPr lang="zh-CN" altLang="en-US"/>
            </a:p>
          </p:txBody>
        </p:sp>
        <p:grpSp>
          <p:nvGrpSpPr>
            <p:cNvPr id="8" name="组 11"/>
            <p:cNvGrpSpPr>
              <a:grpSpLocks/>
            </p:cNvGrpSpPr>
            <p:nvPr/>
          </p:nvGrpSpPr>
          <p:grpSpPr bwMode="auto">
            <a:xfrm>
              <a:off x="5040762" y="2183676"/>
              <a:ext cx="3565525" cy="738310"/>
              <a:chOff x="3282316" y="721062"/>
              <a:chExt cx="3565786" cy="738559"/>
            </a:xfrm>
          </p:grpSpPr>
          <p:cxnSp>
            <p:nvCxnSpPr>
              <p:cNvPr id="12" name="直线箭头连接符 31"/>
              <p:cNvCxnSpPr>
                <a:cxnSpLocks noChangeShapeType="1"/>
              </p:cNvCxnSpPr>
              <p:nvPr/>
            </p:nvCxnSpPr>
            <p:spPr bwMode="auto">
              <a:xfrm>
                <a:off x="3282316" y="1459621"/>
                <a:ext cx="3347915" cy="0"/>
              </a:xfrm>
              <a:prstGeom prst="straightConnector1">
                <a:avLst/>
              </a:prstGeom>
              <a:noFill/>
              <a:ln w="31750">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sp>
            <p:nvSpPr>
              <p:cNvPr id="13" name="文本框 35"/>
              <p:cNvSpPr>
                <a:spLocks noChangeArrowheads="1"/>
              </p:cNvSpPr>
              <p:nvPr/>
            </p:nvSpPr>
            <p:spPr bwMode="auto">
              <a:xfrm>
                <a:off x="3386134" y="721062"/>
                <a:ext cx="3461968"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a:solidFill>
                      <a:srgbClr val="000000"/>
                    </a:solidFill>
                    <a:latin typeface="Calisto MT" charset="0"/>
                    <a:cs typeface="Calisto MT" charset="0"/>
                    <a:sym typeface="Calisto MT" charset="0"/>
                  </a:rPr>
                  <a:t>Referer : http://online.wsj.com/</a:t>
                </a:r>
                <a:endParaRPr lang="zh-CN" altLang="en-US">
                  <a:solidFill>
                    <a:srgbClr val="000000"/>
                  </a:solidFill>
                  <a:latin typeface="Calisto MT" charset="0"/>
                  <a:cs typeface="Calisto MT" charset="0"/>
                  <a:sym typeface="Calisto MT" charset="0"/>
                </a:endParaRPr>
              </a:p>
              <a:p>
                <a:r>
                  <a:rPr lang="en-US" altLang="zh-CN">
                    <a:solidFill>
                      <a:srgbClr val="000000"/>
                    </a:solidFill>
                    <a:latin typeface="Calisto MT" charset="0"/>
                    <a:cs typeface="Calisto MT" charset="0"/>
                    <a:sym typeface="Calisto MT" charset="0"/>
                  </a:rPr>
                  <a:t>Cookie : id = 12345</a:t>
                </a:r>
                <a:endParaRPr lang="zh-CN" altLang="en-US">
                  <a:solidFill>
                    <a:srgbClr val="000000"/>
                  </a:solidFill>
                  <a:latin typeface="Calisto MT" charset="0"/>
                  <a:sym typeface="宋体" charset="0"/>
                </a:endParaRPr>
              </a:p>
            </p:txBody>
          </p:sp>
        </p:grpSp>
        <p:grpSp>
          <p:nvGrpSpPr>
            <p:cNvPr id="9" name="组 14"/>
            <p:cNvGrpSpPr>
              <a:grpSpLocks/>
            </p:cNvGrpSpPr>
            <p:nvPr/>
          </p:nvGrpSpPr>
          <p:grpSpPr bwMode="auto">
            <a:xfrm>
              <a:off x="5040762" y="3227555"/>
              <a:ext cx="3408362" cy="707256"/>
              <a:chOff x="3282249" y="752126"/>
              <a:chExt cx="3408103" cy="707495"/>
            </a:xfrm>
          </p:grpSpPr>
          <p:cxnSp>
            <p:nvCxnSpPr>
              <p:cNvPr id="10" name="直线箭头连接符 31"/>
              <p:cNvCxnSpPr>
                <a:cxnSpLocks noChangeShapeType="1"/>
              </p:cNvCxnSpPr>
              <p:nvPr/>
            </p:nvCxnSpPr>
            <p:spPr bwMode="auto">
              <a:xfrm>
                <a:off x="3282249" y="1459621"/>
                <a:ext cx="3347915" cy="0"/>
              </a:xfrm>
              <a:prstGeom prst="straightConnector1">
                <a:avLst/>
              </a:prstGeom>
              <a:noFill/>
              <a:ln w="31750">
                <a:solidFill>
                  <a:schemeClr val="accent2"/>
                </a:solidFill>
                <a:round/>
                <a:headEnd type="arrow" w="med" len="med"/>
                <a:tailEnd type="arrow" w="med" len="med"/>
              </a:ln>
              <a:extLst>
                <a:ext uri="{909E8E84-426E-40dd-AFC4-6F175D3DCCD1}">
                  <a14:hiddenFill xmlns:a14="http://schemas.microsoft.com/office/drawing/2010/main">
                    <a:noFill/>
                  </a14:hiddenFill>
                </a:ext>
              </a:extLst>
            </p:spPr>
          </p:cxnSp>
          <p:sp>
            <p:nvSpPr>
              <p:cNvPr id="11" name="文本框 35"/>
              <p:cNvSpPr>
                <a:spLocks noChangeArrowheads="1"/>
              </p:cNvSpPr>
              <p:nvPr/>
            </p:nvSpPr>
            <p:spPr bwMode="auto">
              <a:xfrm>
                <a:off x="3386067" y="752126"/>
                <a:ext cx="3304285"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p>
                <a:r>
                  <a:rPr lang="en-US" altLang="zh-CN" dirty="0">
                    <a:solidFill>
                      <a:srgbClr val="000000"/>
                    </a:solidFill>
                    <a:latin typeface="Calisto MT" charset="0"/>
                    <a:cs typeface="Calisto MT" charset="0"/>
                    <a:sym typeface="Calisto MT" charset="0"/>
                  </a:rPr>
                  <a:t>Referer : http://</a:t>
                </a:r>
                <a:r>
                  <a:rPr lang="en-US" altLang="zh-CN" dirty="0" err="1">
                    <a:solidFill>
                      <a:srgbClr val="000000"/>
                    </a:solidFill>
                    <a:latin typeface="Calisto MT" charset="0"/>
                    <a:cs typeface="Calisto MT" charset="0"/>
                    <a:sym typeface="Calisto MT" charset="0"/>
                  </a:rPr>
                  <a:t>www.cnn.com</a:t>
                </a:r>
                <a:r>
                  <a:rPr lang="en-US" altLang="zh-CN" dirty="0">
                    <a:solidFill>
                      <a:srgbClr val="000000"/>
                    </a:solidFill>
                    <a:latin typeface="Calisto MT" charset="0"/>
                    <a:cs typeface="Calisto MT" charset="0"/>
                    <a:sym typeface="Calisto MT" charset="0"/>
                  </a:rPr>
                  <a:t>/</a:t>
                </a:r>
                <a:endParaRPr lang="zh-CN" altLang="en-US" dirty="0">
                  <a:solidFill>
                    <a:srgbClr val="000000"/>
                  </a:solidFill>
                  <a:latin typeface="Calisto MT" charset="0"/>
                  <a:cs typeface="Calisto MT" charset="0"/>
                  <a:sym typeface="Calisto MT" charset="0"/>
                </a:endParaRPr>
              </a:p>
              <a:p>
                <a:r>
                  <a:rPr lang="en-US" altLang="zh-CN" dirty="0">
                    <a:solidFill>
                      <a:srgbClr val="000000"/>
                    </a:solidFill>
                    <a:latin typeface="Calisto MT" charset="0"/>
                    <a:cs typeface="Calisto MT" charset="0"/>
                    <a:sym typeface="Calisto MT" charset="0"/>
                  </a:rPr>
                  <a:t>Cookie : id = 24578</a:t>
                </a:r>
                <a:endParaRPr lang="zh-CN" altLang="en-US" dirty="0">
                  <a:solidFill>
                    <a:srgbClr val="000000"/>
                  </a:solidFill>
                  <a:latin typeface="Calisto MT" charset="0"/>
                  <a:sym typeface="宋体" charset="0"/>
                </a:endParaRPr>
              </a:p>
            </p:txBody>
          </p:sp>
        </p:grpSp>
      </p:grpSp>
    </p:spTree>
    <p:extLst>
      <p:ext uri="{BB962C8B-B14F-4D97-AF65-F5344CB8AC3E}">
        <p14:creationId xmlns:p14="http://schemas.microsoft.com/office/powerpoint/2010/main" val="151249799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autoUpdateAnimBg="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err="1"/>
              <a:t>JShield</a:t>
            </a:r>
            <a:r>
              <a:rPr kumimoji="1" lang="en-US" altLang="zh-CN" dirty="0"/>
              <a:t>: Pros and Cons</a:t>
            </a:r>
            <a:endParaRPr kumimoji="1" lang="zh-CN" altLang="en-US" dirty="0"/>
          </a:p>
        </p:txBody>
      </p:sp>
      <p:sp>
        <p:nvSpPr>
          <p:cNvPr id="3" name="内容占位符 2"/>
          <p:cNvSpPr>
            <a:spLocks noGrp="1"/>
          </p:cNvSpPr>
          <p:nvPr>
            <p:ph idx="1"/>
          </p:nvPr>
        </p:nvSpPr>
        <p:spPr>
          <a:xfrm>
            <a:off x="284163" y="1992112"/>
            <a:ext cx="8574087" cy="4441655"/>
          </a:xfrm>
        </p:spPr>
        <p:txBody>
          <a:bodyPr vert="horz" lIns="91440" tIns="45720" rIns="91440" bIns="45720" rtlCol="0" anchor="t">
            <a:normAutofit fontScale="92500" lnSpcReduction="20000"/>
          </a:bodyPr>
          <a:lstStyle/>
          <a:p>
            <a:r>
              <a:rPr lang="en-US" altLang="zh-CN" dirty="0" err="1"/>
              <a:t>JShield</a:t>
            </a:r>
            <a:r>
              <a:rPr lang="en-US" altLang="zh-CN" dirty="0"/>
              <a:t> works very well as a signature-based detection system:</a:t>
            </a:r>
          </a:p>
          <a:p>
            <a:pPr lvl="1"/>
            <a:r>
              <a:rPr lang="en-US" altLang="zh-CN" dirty="0"/>
              <a:t>Deployed by Huawei, </a:t>
            </a:r>
            <a:r>
              <a:rPr lang="en-US" altLang="zh-CN" sz="2400" dirty="0"/>
              <a:t>the world’s largest telecommunication equipment maker.</a:t>
            </a:r>
          </a:p>
          <a:p>
            <a:pPr lvl="1"/>
            <a:r>
              <a:rPr lang="en-US" altLang="zh-CN" sz="2400" dirty="0"/>
              <a:t>Outperformed existing AV on millions of real-world malicious JS samples.</a:t>
            </a:r>
          </a:p>
          <a:p>
            <a:pPr lvl="1"/>
            <a:r>
              <a:rPr lang="en-US" altLang="zh-CN" sz="2400" dirty="0"/>
              <a:t>Filed a US pattern application</a:t>
            </a:r>
            <a:r>
              <a:rPr lang="en-US" altLang="zh-CN" sz="2400" dirty="0" smtClean="0"/>
              <a:t>.</a:t>
            </a:r>
          </a:p>
          <a:p>
            <a:pPr lvl="1"/>
            <a:r>
              <a:rPr lang="en-US" altLang="zh-CN" sz="2400" dirty="0" smtClean="0"/>
              <a:t>Published ASCAC 2014.</a:t>
            </a:r>
            <a:endParaRPr lang="en-US" altLang="zh-CN" sz="2400" dirty="0"/>
          </a:p>
          <a:p>
            <a:r>
              <a:rPr lang="en-US" altLang="zh-CN" sz="2600" dirty="0"/>
              <a:t>However, </a:t>
            </a:r>
            <a:r>
              <a:rPr lang="en-US" altLang="zh-CN" sz="2600" dirty="0" err="1"/>
              <a:t>JShield</a:t>
            </a:r>
            <a:r>
              <a:rPr lang="en-US" altLang="zh-CN" sz="2600" dirty="0"/>
              <a:t> is a reactive security system.</a:t>
            </a:r>
          </a:p>
          <a:p>
            <a:pPr lvl="1"/>
            <a:r>
              <a:rPr lang="en-US" altLang="zh-CN" dirty="0"/>
              <a:t>Requires prior-knowledge of existing vulnerabilities.</a:t>
            </a:r>
          </a:p>
          <a:p>
            <a:pPr lvl="2"/>
            <a:r>
              <a:rPr lang="en-US" altLang="zh-CN" dirty="0"/>
              <a:t>New vulnerabilities are discovered every week.</a:t>
            </a:r>
          </a:p>
          <a:p>
            <a:pPr lvl="1"/>
            <a:r>
              <a:rPr lang="en-US" altLang="zh-CN" dirty="0"/>
              <a:t>It cannot work without signatures.</a:t>
            </a:r>
          </a:p>
          <a:p>
            <a:pPr lvl="2"/>
            <a:r>
              <a:rPr lang="en-US" altLang="zh-CN" dirty="0"/>
              <a:t>Attack has been in the wild before the signatures are ready.</a:t>
            </a:r>
          </a:p>
          <a:p>
            <a:pPr lvl="1"/>
            <a:endParaRPr lang="en-US" altLang="zh-CN" dirty="0"/>
          </a:p>
          <a:p>
            <a:endParaRPr kumimoji="1" lang="zh-CN" altLang="en-US" dirty="0"/>
          </a:p>
        </p:txBody>
      </p:sp>
    </p:spTree>
    <p:extLst>
      <p:ext uri="{BB962C8B-B14F-4D97-AF65-F5344CB8AC3E}">
        <p14:creationId xmlns:p14="http://schemas.microsoft.com/office/powerpoint/2010/main" val="377107500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xEl>
                                              <p:pRg st="6" end="6"/>
                                            </p:txEl>
                                          </p:spTgt>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3">
                                            <p:txEl>
                                              <p:pRg st="8" end="8"/>
                                            </p:tx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3">
                                            <p:txEl>
                                              <p:pRg st="9" end="9"/>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883833"/>
            <a:ext cx="8520134" cy="4275667"/>
          </a:xfrm>
        </p:spPr>
        <p:txBody>
          <a:bodyPr>
            <a:normAutofit/>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p>
          <a:p>
            <a:r>
              <a:rPr kumimoji="1" lang="en-US" altLang="zh-CN" dirty="0"/>
              <a:t>Project: </a:t>
            </a:r>
            <a:r>
              <a:rPr kumimoji="1" lang="en-US" altLang="zh-CN" b="1" i="1" dirty="0"/>
              <a:t>TrackingFree</a:t>
            </a:r>
            <a:r>
              <a:rPr kumimoji="1" lang="en-US" altLang="zh-CN" dirty="0"/>
              <a:t>: anti-tracking browser</a:t>
            </a:r>
            <a:r>
              <a:rPr kumimoji="1" lang="en-US" altLang="zh-CN" dirty="0" smtClean="0"/>
              <a:t>.</a:t>
            </a:r>
          </a:p>
          <a:p>
            <a:pPr lvl="1"/>
            <a:r>
              <a:rPr kumimoji="1" lang="en-US" altLang="zh-CN" dirty="0"/>
              <a:t>Introduction &amp; Background</a:t>
            </a:r>
          </a:p>
          <a:p>
            <a:pPr lvl="1"/>
            <a:r>
              <a:rPr kumimoji="1" lang="en-US" altLang="zh-CN" b="1" u="sng" dirty="0"/>
              <a:t>System Design</a:t>
            </a:r>
          </a:p>
          <a:p>
            <a:pPr lvl="1"/>
            <a:r>
              <a:rPr kumimoji="1" lang="en-US" altLang="zh-CN" dirty="0"/>
              <a:t>Evaluation</a:t>
            </a:r>
          </a:p>
          <a:p>
            <a:pPr lvl="1"/>
            <a:r>
              <a:rPr kumimoji="1" lang="en-US" altLang="zh-CN" dirty="0" smtClean="0"/>
              <a:t>Conclusion</a:t>
            </a:r>
            <a:endParaRPr kumimoji="1" lang="en-US" altLang="zh-CN" dirty="0"/>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3824503997"/>
      </p:ext>
    </p:extLst>
  </p:cSld>
  <p:clrMapOvr>
    <a:masterClrMapping/>
  </p:clrMapOvr>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endParaRPr kumimoji="1" lang="zh-CN" altLang="en-US"/>
          </a:p>
        </p:txBody>
      </p:sp>
      <p:sp>
        <p:nvSpPr>
          <p:cNvPr id="13" name="Rectangle 12"/>
          <p:cNvSpPr>
            <a:spLocks noChangeArrowheads="1"/>
          </p:cNvSpPr>
          <p:nvPr/>
        </p:nvSpPr>
        <p:spPr bwMode="auto">
          <a:xfrm>
            <a:off x="182563" y="174625"/>
            <a:ext cx="8778875" cy="6510338"/>
          </a:xfrm>
          <a:prstGeom prst="rect">
            <a:avLst/>
          </a:prstGeom>
          <a:solidFill>
            <a:srgbClr val="F2F2F2"/>
          </a:solidFill>
          <a:ln>
            <a:noFill/>
          </a:ln>
          <a:extLst>
            <a:ext uri="{91240B29-F687-4f45-9708-019B960494DF}">
              <a14:hiddenLine xmlns:a14="http://schemas.microsoft.com/office/drawing/2010/main" w="9525">
                <a:solidFill>
                  <a:srgbClr val="000000"/>
                </a:solidFill>
                <a:miter lim="800000"/>
                <a:headEnd/>
                <a:tailEnd/>
              </a14:hiddenLine>
            </a:ext>
          </a:extLst>
        </p:spPr>
        <p:txBody>
          <a:bodyPr anchor="ctr"/>
          <a:lstStyle/>
          <a:p>
            <a:endParaRPr lang="zh-CN" altLang="en-US">
              <a:solidFill>
                <a:srgbClr val="FFFFFF"/>
              </a:solidFill>
              <a:latin typeface="Calisto MT" charset="0"/>
              <a:cs typeface="Calisto MT" charset="0"/>
              <a:sym typeface="Calisto MT" charset="0"/>
            </a:endParaRPr>
          </a:p>
        </p:txBody>
      </p:sp>
      <p:grpSp>
        <p:nvGrpSpPr>
          <p:cNvPr id="14" name="组 13"/>
          <p:cNvGrpSpPr>
            <a:grpSpLocks/>
          </p:cNvGrpSpPr>
          <p:nvPr/>
        </p:nvGrpSpPr>
        <p:grpSpPr bwMode="auto">
          <a:xfrm>
            <a:off x="1468438" y="1252538"/>
            <a:ext cx="6134100" cy="4070350"/>
            <a:chOff x="1469063" y="1253082"/>
            <a:chExt cx="6134100" cy="4070522"/>
          </a:xfrm>
        </p:grpSpPr>
        <p:sp>
          <p:nvSpPr>
            <p:cNvPr id="15" name="文本框 2"/>
            <p:cNvSpPr txBox="1">
              <a:spLocks noChangeArrowheads="1"/>
            </p:cNvSpPr>
            <p:nvPr/>
          </p:nvSpPr>
          <p:spPr bwMode="auto">
            <a:xfrm>
              <a:off x="2856943" y="4954272"/>
              <a:ext cx="3186727"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a:t>Regular Browser Architecture</a:t>
              </a:r>
              <a:endParaRPr lang="zh-CN" altLang="en-US" sz="1800"/>
            </a:p>
          </p:txBody>
        </p:sp>
        <p:pic>
          <p:nvPicPr>
            <p:cNvPr id="16" name="图片 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469063" y="1253082"/>
              <a:ext cx="6134100" cy="3505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5" name="幻灯片编号占位符 1"/>
          <p:cNvSpPr>
            <a:spLocks noGrp="1"/>
          </p:cNvSpPr>
          <p:nvPr>
            <p:ph type="sldNum" sz="quarter" idx="12"/>
          </p:nvPr>
        </p:nvSpPr>
        <p:spPr>
          <a:xfrm>
            <a:off x="4191000" y="6356350"/>
            <a:ext cx="762000" cy="271463"/>
          </a:xfrm>
          <a:noFill/>
        </p:spPr>
        <p:txBody>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fld id="{580DDB59-AADE-CE48-8877-C02CD2BF9829}" type="slidenum">
              <a:rPr kumimoji="0" lang="zh-CN" altLang="en-US" sz="1800" b="1">
                <a:ea typeface="MS Mincho" charset="0"/>
                <a:cs typeface="MS Mincho" charset="0"/>
              </a:rPr>
              <a:pPr/>
              <a:t>41</a:t>
            </a:fld>
            <a:endParaRPr kumimoji="0" lang="zh-CN" altLang="en-US" sz="1800">
              <a:ea typeface="MS Mincho" charset="0"/>
              <a:cs typeface="MS Mincho" charset="0"/>
            </a:endParaRPr>
          </a:p>
        </p:txBody>
      </p:sp>
      <p:pic>
        <p:nvPicPr>
          <p:cNvPr id="26" name="图片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1786131" y="417512"/>
            <a:ext cx="5639334" cy="5938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03327854"/>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4"/>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4000" dirty="0">
                <a:latin typeface="Calisto MT" charset="0"/>
                <a:ea typeface="宋体" charset="0"/>
                <a:cs typeface="宋体" charset="0"/>
              </a:rPr>
              <a:t>Contents Allocation Mechanism</a:t>
            </a:r>
            <a:endParaRPr kumimoji="1" lang="zh-CN" altLang="en-US" dirty="0"/>
          </a:p>
        </p:txBody>
      </p:sp>
      <p:sp>
        <p:nvSpPr>
          <p:cNvPr id="3" name="内容占位符 2"/>
          <p:cNvSpPr>
            <a:spLocks noGrp="1"/>
          </p:cNvSpPr>
          <p:nvPr>
            <p:ph idx="1"/>
          </p:nvPr>
        </p:nvSpPr>
        <p:spPr>
          <a:xfrm>
            <a:off x="295618" y="2133600"/>
            <a:ext cx="7076747" cy="3992563"/>
          </a:xfrm>
        </p:spPr>
        <p:txBody>
          <a:bodyPr/>
          <a:lstStyle/>
          <a:p>
            <a:r>
              <a:rPr lang="en-US" altLang="zh-CN" sz="2800" dirty="0">
                <a:latin typeface="Arial" charset="0"/>
                <a:ea typeface="宋体" charset="0"/>
                <a:cs typeface="Arial" charset="0"/>
              </a:rPr>
              <a:t>Initial Contents Allocation</a:t>
            </a:r>
          </a:p>
          <a:p>
            <a:pPr lvl="1"/>
            <a:r>
              <a:rPr lang="en-US" altLang="zh-CN" dirty="0">
                <a:latin typeface="Arial" charset="0"/>
                <a:ea typeface="宋体" charset="0"/>
                <a:cs typeface="Arial" charset="0"/>
              </a:rPr>
              <a:t>Handles those </a:t>
            </a:r>
            <a:r>
              <a:rPr lang="en-US" altLang="zh-CN" dirty="0" smtClean="0">
                <a:latin typeface="Arial" charset="0"/>
                <a:ea typeface="宋体" charset="0"/>
                <a:cs typeface="Arial" charset="0"/>
              </a:rPr>
              <a:t>pages</a:t>
            </a:r>
            <a:r>
              <a:rPr lang="en-US" altLang="zh-CN" dirty="0" smtClean="0">
                <a:latin typeface="Arial" charset="0"/>
                <a:ea typeface="宋体" charset="0"/>
                <a:cs typeface="Arial" charset="0"/>
              </a:rPr>
              <a:t> </a:t>
            </a:r>
            <a:r>
              <a:rPr lang="en-US" altLang="zh-CN" dirty="0">
                <a:latin typeface="Arial" charset="0"/>
                <a:ea typeface="宋体" charset="0"/>
                <a:cs typeface="Arial" charset="0"/>
              </a:rPr>
              <a:t>that are navigated by users directly.</a:t>
            </a:r>
          </a:p>
          <a:p>
            <a:r>
              <a:rPr lang="en-US" altLang="zh-CN" sz="2800" dirty="0">
                <a:latin typeface="Arial" charset="0"/>
                <a:ea typeface="宋体" charset="0"/>
                <a:cs typeface="Arial" charset="0"/>
              </a:rPr>
              <a:t>Derivative Contents Allocation</a:t>
            </a:r>
          </a:p>
          <a:p>
            <a:pPr lvl="1"/>
            <a:r>
              <a:rPr lang="en-US" altLang="zh-CN" dirty="0">
                <a:latin typeface="Arial" charset="0"/>
                <a:ea typeface="宋体" charset="0"/>
                <a:cs typeface="Arial" charset="0"/>
              </a:rPr>
              <a:t>Handles those </a:t>
            </a:r>
            <a:r>
              <a:rPr lang="en-US" altLang="zh-CN" dirty="0" smtClean="0">
                <a:latin typeface="Arial" charset="0"/>
                <a:ea typeface="宋体" charset="0"/>
                <a:cs typeface="Arial" charset="0"/>
              </a:rPr>
              <a:t>pages that </a:t>
            </a:r>
            <a:r>
              <a:rPr lang="en-US" altLang="zh-CN" dirty="0">
                <a:latin typeface="Arial" charset="0"/>
                <a:ea typeface="宋体" charset="0"/>
                <a:cs typeface="Arial" charset="0"/>
              </a:rPr>
              <a:t>are generated due to the contents on other </a:t>
            </a:r>
            <a:r>
              <a:rPr lang="en-US" altLang="zh-CN" dirty="0" smtClean="0">
                <a:latin typeface="Arial" charset="0"/>
                <a:ea typeface="宋体" charset="0"/>
                <a:cs typeface="Arial" charset="0"/>
              </a:rPr>
              <a:t>pages.</a:t>
            </a:r>
            <a:endParaRPr lang="zh-CN" altLang="en-US" dirty="0">
              <a:latin typeface="Arial" charset="0"/>
              <a:ea typeface="宋体" charset="0"/>
              <a:cs typeface="Arial" charset="0"/>
            </a:endParaRPr>
          </a:p>
        </p:txBody>
      </p:sp>
    </p:spTree>
    <p:extLst>
      <p:ext uri="{BB962C8B-B14F-4D97-AF65-F5344CB8AC3E}">
        <p14:creationId xmlns:p14="http://schemas.microsoft.com/office/powerpoint/2010/main" val="2135294985"/>
      </p:ext>
    </p:extLst>
  </p:cSld>
  <p:clrMapOvr>
    <a:masterClrMapping/>
  </p:clrMapOvr>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Initial Contents Allocation </a:t>
            </a:r>
            <a:endParaRPr kumimoji="1" lang="zh-CN" altLang="en-US" dirty="0"/>
          </a:p>
        </p:txBody>
      </p:sp>
      <p:pic>
        <p:nvPicPr>
          <p:cNvPr id="4" name="图片 2" descr="initial-cont-allocation.pdf"/>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108075" y="2231209"/>
            <a:ext cx="31369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图片 1"/>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2231209"/>
            <a:ext cx="3136900" cy="3708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54606017"/>
      </p:ext>
    </p:extLst>
  </p:cSld>
  <p:clrMapOvr>
    <a:masterClrMapping/>
  </p:clrMapOvr>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sz="4000" dirty="0">
                <a:latin typeface="Calisto MT" charset="0"/>
                <a:ea typeface="宋体" charset="0"/>
                <a:cs typeface="宋体" charset="0"/>
              </a:rPr>
              <a:t>Derivative Contents Allocation</a:t>
            </a:r>
            <a:endParaRPr kumimoji="1" lang="zh-CN" altLang="en-US" dirty="0"/>
          </a:p>
        </p:txBody>
      </p:sp>
      <p:sp>
        <p:nvSpPr>
          <p:cNvPr id="4" name="幻灯片编号占位符 5"/>
          <p:cNvSpPr txBox="1">
            <a:spLocks noGrp="1" noChangeArrowheads="1"/>
          </p:cNvSpPr>
          <p:nvPr/>
        </p:nvSpPr>
        <p:spPr bwMode="auto">
          <a:xfrm>
            <a:off x="4191000" y="6356350"/>
            <a:ext cx="762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pPr algn="ctr"/>
            <a:fld id="{C146E25D-E176-7D40-8E83-776E4FB61321}" type="slidenum">
              <a:rPr kumimoji="0" lang="zh-CN" altLang="en-US" sz="1200">
                <a:solidFill>
                  <a:srgbClr val="B0BBBF"/>
                </a:solidFill>
                <a:latin typeface="Calisto MT" charset="0"/>
                <a:ea typeface="MS Mincho" charset="0"/>
                <a:cs typeface="MS Mincho" charset="0"/>
                <a:sym typeface="MS Mincho" charset="0"/>
              </a:rPr>
              <a:pPr algn="ctr"/>
              <a:t>44</a:t>
            </a:fld>
            <a:endParaRPr kumimoji="0" lang="zh-CN" altLang="en-US" sz="1800">
              <a:ea typeface="MS Mincho" charset="0"/>
              <a:cs typeface="MS Mincho" charset="0"/>
              <a:sym typeface="MS Mincho" charset="0"/>
            </a:endParaRPr>
          </a:p>
        </p:txBody>
      </p:sp>
      <p:sp>
        <p:nvSpPr>
          <p:cNvPr id="5" name="内容占位符 2"/>
          <p:cNvSpPr>
            <a:spLocks noGrp="1" noChangeArrowheads="1"/>
          </p:cNvSpPr>
          <p:nvPr>
            <p:ph idx="4294967295"/>
          </p:nvPr>
        </p:nvSpPr>
        <p:spPr>
          <a:xfrm>
            <a:off x="900113" y="2329977"/>
            <a:ext cx="7219950" cy="3562350"/>
          </a:xfrm>
        </p:spPr>
        <p:txBody>
          <a:bodyPr>
            <a:normAutofit fontScale="85000" lnSpcReduction="20000"/>
          </a:bodyPr>
          <a:lstStyle/>
          <a:p>
            <a:pPr>
              <a:lnSpc>
                <a:spcPct val="80000"/>
              </a:lnSpc>
            </a:pPr>
            <a:r>
              <a:rPr kumimoji="0" lang="en-US" altLang="zh-CN" sz="3400" dirty="0">
                <a:latin typeface="Arial" charset="0"/>
                <a:ea typeface="宋体" charset="0"/>
                <a:cs typeface="Arial" charset="0"/>
              </a:rPr>
              <a:t>Principal Switch</a:t>
            </a:r>
          </a:p>
          <a:p>
            <a:pPr lvl="1">
              <a:lnSpc>
                <a:spcPct val="80000"/>
              </a:lnSpc>
              <a:spcBef>
                <a:spcPts val="2000"/>
              </a:spcBef>
            </a:pPr>
            <a:r>
              <a:rPr kumimoji="0" lang="en-US" altLang="zh-CN" sz="2600" dirty="0">
                <a:latin typeface="Arial" charset="0"/>
                <a:ea typeface="宋体" charset="0"/>
                <a:cs typeface="Arial" charset="0"/>
              </a:rPr>
              <a:t>Cross-domain</a:t>
            </a:r>
          </a:p>
          <a:p>
            <a:pPr lvl="1">
              <a:lnSpc>
                <a:spcPct val="80000"/>
              </a:lnSpc>
              <a:spcBef>
                <a:spcPts val="2000"/>
              </a:spcBef>
            </a:pPr>
            <a:r>
              <a:rPr kumimoji="0" lang="en-US" altLang="zh-CN" sz="2600" dirty="0">
                <a:latin typeface="Arial" charset="0"/>
                <a:ea typeface="宋体" charset="0"/>
                <a:cs typeface="Arial" charset="0"/>
              </a:rPr>
              <a:t>User-triggered </a:t>
            </a:r>
          </a:p>
          <a:p>
            <a:pPr>
              <a:lnSpc>
                <a:spcPct val="80000"/>
              </a:lnSpc>
            </a:pPr>
            <a:endParaRPr kumimoji="0" lang="en-US" altLang="zh-CN" sz="3400" dirty="0">
              <a:latin typeface="Arial" charset="0"/>
              <a:ea typeface="宋体" charset="0"/>
              <a:cs typeface="Arial" charset="0"/>
            </a:endParaRPr>
          </a:p>
          <a:p>
            <a:pPr>
              <a:lnSpc>
                <a:spcPct val="80000"/>
              </a:lnSpc>
            </a:pPr>
            <a:r>
              <a:rPr kumimoji="0" lang="en-US" altLang="zh-CN" sz="3400" dirty="0">
                <a:latin typeface="Arial" charset="0"/>
                <a:ea typeface="宋体" charset="0"/>
                <a:cs typeface="Arial" charset="0"/>
              </a:rPr>
              <a:t>Principal Selection</a:t>
            </a:r>
          </a:p>
          <a:p>
            <a:pPr lvl="1"/>
            <a:r>
              <a:rPr kumimoji="0" lang="en-US" altLang="zh-CN" sz="2600" dirty="0">
                <a:latin typeface="Arial" charset="0"/>
                <a:ea typeface="宋体" charset="0"/>
                <a:cs typeface="Arial" charset="0"/>
              </a:rPr>
              <a:t>Maintains an in-degree-bounded graph for principals.</a:t>
            </a:r>
          </a:p>
          <a:p>
            <a:pPr lvl="1"/>
            <a:r>
              <a:rPr kumimoji="0" lang="en-US" altLang="zh-CN" sz="2600" dirty="0">
                <a:latin typeface="Arial" charset="0"/>
                <a:ea typeface="宋体" charset="0"/>
                <a:cs typeface="Arial" charset="0"/>
              </a:rPr>
              <a:t>The in-degree of the graph is set to two.</a:t>
            </a:r>
          </a:p>
        </p:txBody>
      </p:sp>
      <p:pic>
        <p:nvPicPr>
          <p:cNvPr id="6" name="图片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1574800" y="2112490"/>
            <a:ext cx="5989638" cy="37798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 name="图片 6"/>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316413" y="3034827"/>
            <a:ext cx="850900" cy="1828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图片 7"/>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229100" y="3896840"/>
            <a:ext cx="512763" cy="715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 name="图片 8"/>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2992438" y="3876202"/>
            <a:ext cx="457200"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图片 9"/>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4229100" y="5670077"/>
            <a:ext cx="1223963" cy="84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5232469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5">
                                            <p:txEl>
                                              <p:pRg st="0" end="0"/>
                                            </p:txEl>
                                          </p:spTgt>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5">
                                            <p:txEl>
                                              <p:pRg st="1" end="1"/>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5">
                                            <p:txEl>
                                              <p:pRg st="2" end="2"/>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xit" presetSubtype="0" fill="hold" grpId="1"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5">
                                            <p:txEl>
                                              <p:pRg st="5" end="5"/>
                                            </p:txEl>
                                          </p:spTgt>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5">
                                            <p:txEl>
                                              <p:pRg st="6" end="6"/>
                                            </p:txEl>
                                          </p:spTgt>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8"/>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9"/>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nodeType="clickEffect">
                                  <p:stCondLst>
                                    <p:cond delay="0"/>
                                  </p:stCondLst>
                                  <p:childTnLst>
                                    <p:set>
                                      <p:cBhvr>
                                        <p:cTn id="54"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5" grpId="1"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883833"/>
            <a:ext cx="8520134" cy="4275667"/>
          </a:xfrm>
        </p:spPr>
        <p:txBody>
          <a:bodyPr>
            <a:normAutofit/>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p>
          <a:p>
            <a:r>
              <a:rPr kumimoji="1" lang="en-US" altLang="zh-CN" dirty="0"/>
              <a:t>Project: </a:t>
            </a:r>
            <a:r>
              <a:rPr kumimoji="1" lang="en-US" altLang="zh-CN" b="1" i="1" dirty="0"/>
              <a:t>TrackingFree</a:t>
            </a:r>
            <a:r>
              <a:rPr kumimoji="1" lang="en-US" altLang="zh-CN" dirty="0"/>
              <a:t>: anti-tracking browser</a:t>
            </a:r>
            <a:r>
              <a:rPr kumimoji="1" lang="en-US" altLang="zh-CN" dirty="0" smtClean="0"/>
              <a:t>.</a:t>
            </a:r>
          </a:p>
          <a:p>
            <a:pPr lvl="1"/>
            <a:r>
              <a:rPr kumimoji="1" lang="en-US" altLang="zh-CN" dirty="0"/>
              <a:t>Introduction &amp; Background</a:t>
            </a:r>
          </a:p>
          <a:p>
            <a:pPr lvl="1"/>
            <a:r>
              <a:rPr kumimoji="1" lang="en-US" altLang="zh-CN" dirty="0"/>
              <a:t>System Design</a:t>
            </a:r>
          </a:p>
          <a:p>
            <a:pPr lvl="1"/>
            <a:r>
              <a:rPr kumimoji="1" lang="en-US" altLang="zh-CN" b="1" u="sng" dirty="0"/>
              <a:t>Evaluation</a:t>
            </a:r>
          </a:p>
          <a:p>
            <a:pPr lvl="1"/>
            <a:r>
              <a:rPr kumimoji="1" lang="en-US" altLang="zh-CN" dirty="0" smtClean="0"/>
              <a:t>Conclusion</a:t>
            </a:r>
            <a:endParaRPr kumimoji="1" lang="en-US" altLang="zh-CN" dirty="0"/>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2140735493"/>
      </p:ext>
    </p:extLst>
  </p:cSld>
  <p:clrMapOvr>
    <a:masterClrMapping/>
  </p:clrMapOvr>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Evaluation</a:t>
            </a:r>
            <a:endParaRPr kumimoji="1" lang="zh-CN" altLang="en-US" dirty="0"/>
          </a:p>
        </p:txBody>
      </p:sp>
      <p:sp>
        <p:nvSpPr>
          <p:cNvPr id="3" name="内容占位符 2"/>
          <p:cNvSpPr>
            <a:spLocks noGrp="1"/>
          </p:cNvSpPr>
          <p:nvPr>
            <p:ph idx="1"/>
          </p:nvPr>
        </p:nvSpPr>
        <p:spPr>
          <a:xfrm>
            <a:off x="361464" y="2133600"/>
            <a:ext cx="7076747" cy="3992563"/>
          </a:xfrm>
        </p:spPr>
        <p:txBody>
          <a:bodyPr/>
          <a:lstStyle/>
          <a:p>
            <a:r>
              <a:rPr lang="en-US" altLang="zh-CN" sz="2800" dirty="0">
                <a:latin typeface="Arial" charset="0"/>
                <a:ea typeface="宋体" charset="0"/>
                <a:cs typeface="Arial" charset="0"/>
              </a:rPr>
              <a:t>Anti-tracking capability</a:t>
            </a:r>
          </a:p>
          <a:p>
            <a:pPr lvl="1"/>
            <a:r>
              <a:rPr lang="en-US" altLang="zh-CN" dirty="0">
                <a:latin typeface="Arial" charset="0"/>
                <a:ea typeface="宋体" charset="0"/>
                <a:cs typeface="Arial" charset="0"/>
              </a:rPr>
              <a:t>Formal proof</a:t>
            </a:r>
          </a:p>
          <a:p>
            <a:pPr lvl="1"/>
            <a:r>
              <a:rPr lang="en-US" altLang="zh-CN" dirty="0">
                <a:latin typeface="Arial" charset="0"/>
                <a:ea typeface="宋体" charset="0"/>
                <a:cs typeface="Arial" charset="0"/>
              </a:rPr>
              <a:t>Experiments with real world websites</a:t>
            </a:r>
          </a:p>
          <a:p>
            <a:r>
              <a:rPr lang="en-US" altLang="zh-CN" sz="2800" dirty="0">
                <a:latin typeface="Arial" charset="0"/>
                <a:ea typeface="宋体" charset="0"/>
                <a:cs typeface="Arial" charset="0"/>
              </a:rPr>
              <a:t>Compatibility</a:t>
            </a:r>
          </a:p>
          <a:p>
            <a:r>
              <a:rPr lang="en-US" altLang="zh-CN" sz="2800" dirty="0">
                <a:latin typeface="Arial" charset="0"/>
                <a:ea typeface="宋体" charset="0"/>
                <a:cs typeface="Arial" charset="0"/>
              </a:rPr>
              <a:t>Performance</a:t>
            </a:r>
          </a:p>
          <a:p>
            <a:pPr lvl="1"/>
            <a:r>
              <a:rPr lang="en-US" altLang="zh-CN" dirty="0">
                <a:latin typeface="Arial" charset="0"/>
                <a:ea typeface="宋体" charset="0"/>
                <a:cs typeface="Arial" charset="0"/>
              </a:rPr>
              <a:t>Latency</a:t>
            </a:r>
          </a:p>
          <a:p>
            <a:pPr lvl="1"/>
            <a:r>
              <a:rPr lang="en-US" altLang="zh-CN" dirty="0">
                <a:latin typeface="Arial" charset="0"/>
                <a:ea typeface="宋体" charset="0"/>
                <a:cs typeface="Arial" charset="0"/>
              </a:rPr>
              <a:t>Memory usage</a:t>
            </a:r>
          </a:p>
          <a:p>
            <a:pPr lvl="1"/>
            <a:r>
              <a:rPr lang="en-US" altLang="zh-CN" dirty="0">
                <a:latin typeface="Arial" charset="0"/>
                <a:ea typeface="宋体" charset="0"/>
                <a:cs typeface="Arial" charset="0"/>
              </a:rPr>
              <a:t>Disk usage</a:t>
            </a:r>
          </a:p>
        </p:txBody>
      </p:sp>
    </p:spTree>
    <p:extLst>
      <p:ext uri="{BB962C8B-B14F-4D97-AF65-F5344CB8AC3E}">
        <p14:creationId xmlns:p14="http://schemas.microsoft.com/office/powerpoint/2010/main" val="573027003"/>
      </p:ext>
    </p:extLst>
  </p:cSld>
  <p:clrMapOvr>
    <a:masterClrMapping/>
  </p:clrMapOvr>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Formal Proof</a:t>
            </a:r>
            <a:endParaRPr kumimoji="1" lang="zh-CN" altLang="en-US" dirty="0"/>
          </a:p>
        </p:txBody>
      </p:sp>
      <p:sp>
        <p:nvSpPr>
          <p:cNvPr id="3" name="内容占位符 2"/>
          <p:cNvSpPr>
            <a:spLocks noGrp="1"/>
          </p:cNvSpPr>
          <p:nvPr>
            <p:ph idx="1"/>
          </p:nvPr>
        </p:nvSpPr>
        <p:spPr>
          <a:xfrm>
            <a:off x="284163" y="2133600"/>
            <a:ext cx="8574087" cy="3992563"/>
          </a:xfrm>
        </p:spPr>
        <p:txBody>
          <a:bodyPr>
            <a:normAutofit/>
          </a:bodyPr>
          <a:lstStyle/>
          <a:p>
            <a:pPr>
              <a:buFont typeface="Arial" charset="0"/>
              <a:buChar char="•"/>
            </a:pPr>
            <a:r>
              <a:rPr lang="en-US" altLang="zh-CN" dirty="0">
                <a:cs typeface="Arial" charset="0"/>
              </a:rPr>
              <a:t>Methodology</a:t>
            </a:r>
          </a:p>
          <a:p>
            <a:pPr lvl="1">
              <a:buFont typeface="Arial" charset="0"/>
              <a:buChar char="•"/>
            </a:pPr>
            <a:r>
              <a:rPr lang="en-US" altLang="zh-CN" sz="2400" dirty="0">
                <a:cs typeface="Arial" charset="0"/>
              </a:rPr>
              <a:t>Use Alloy to formally analyze</a:t>
            </a:r>
            <a:r>
              <a:rPr lang="zh-CN" altLang="en-US" sz="2400" dirty="0">
                <a:cs typeface="Arial" charset="0"/>
              </a:rPr>
              <a:t> </a:t>
            </a:r>
            <a:r>
              <a:rPr lang="en-US" altLang="zh-CN" sz="2400" dirty="0">
                <a:cs typeface="Arial" charset="0"/>
              </a:rPr>
              <a:t>TrackingFree ’s anti-tracking ability.</a:t>
            </a:r>
          </a:p>
          <a:p>
            <a:pPr lvl="1">
              <a:buFont typeface="Arial" charset="0"/>
              <a:buChar char="•"/>
            </a:pPr>
            <a:r>
              <a:rPr lang="en-US" altLang="zh-CN" sz="2400" dirty="0">
                <a:cs typeface="Arial" charset="0"/>
              </a:rPr>
              <a:t>Describe </a:t>
            </a:r>
            <a:r>
              <a:rPr lang="en-US" altLang="zh-CN" sz="2400" dirty="0" err="1">
                <a:cs typeface="Arial" charset="0"/>
              </a:rPr>
              <a:t>TrackingFree’s</a:t>
            </a:r>
            <a:r>
              <a:rPr lang="en-US" altLang="zh-CN" sz="2400" dirty="0">
                <a:cs typeface="Arial" charset="0"/>
              </a:rPr>
              <a:t> behaviors on an existing Alloy web model [</a:t>
            </a:r>
            <a:r>
              <a:rPr lang="en-US" altLang="zh-CN" sz="2400" dirty="0" err="1">
                <a:cs typeface="Arial" charset="0"/>
              </a:rPr>
              <a:t>Akhawe</a:t>
            </a:r>
            <a:r>
              <a:rPr lang="en-US" altLang="zh-CN" sz="2400" dirty="0">
                <a:cs typeface="Arial" charset="0"/>
              </a:rPr>
              <a:t> et al. CSF 2010].</a:t>
            </a:r>
          </a:p>
          <a:p>
            <a:pPr>
              <a:buFont typeface="Arial" charset="0"/>
              <a:buChar char="•"/>
            </a:pPr>
            <a:r>
              <a:rPr lang="en-US" altLang="zh-CN" dirty="0">
                <a:cs typeface="Arial" charset="0"/>
              </a:rPr>
              <a:t>Results</a:t>
            </a:r>
          </a:p>
          <a:p>
            <a:pPr lvl="1">
              <a:buFont typeface="Arial" charset="0"/>
              <a:buChar char="•"/>
            </a:pPr>
            <a:r>
              <a:rPr lang="en-US" altLang="zh-CN" sz="2400" dirty="0">
                <a:cs typeface="Arial" charset="0"/>
              </a:rPr>
              <a:t>Formally verified that trackers can correlate TrackingFree user’s activities up to three </a:t>
            </a:r>
            <a:r>
              <a:rPr lang="en-US" altLang="zh-CN" sz="2400" dirty="0" smtClean="0">
                <a:cs typeface="Arial" charset="0"/>
              </a:rPr>
              <a:t>principals.</a:t>
            </a:r>
            <a:endParaRPr lang="zh-CN" altLang="en-US" sz="2400" dirty="0">
              <a:cs typeface="Arial" charset="0"/>
            </a:endParaRPr>
          </a:p>
        </p:txBody>
      </p:sp>
    </p:spTree>
    <p:extLst>
      <p:ext uri="{BB962C8B-B14F-4D97-AF65-F5344CB8AC3E}">
        <p14:creationId xmlns:p14="http://schemas.microsoft.com/office/powerpoint/2010/main" val="3986500056"/>
      </p:ext>
    </p:extLst>
  </p:cSld>
  <p:clrMapOvr>
    <a:masterClrMapping/>
  </p:clrMapOvr>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latin typeface="Calisto MT" charset="0"/>
                <a:ea typeface="宋体" charset="0"/>
                <a:cs typeface="宋体" charset="0"/>
              </a:rPr>
              <a:t>Anti-tracking Capability</a:t>
            </a:r>
            <a:r>
              <a:rPr lang="zh-CN" altLang="en-US" dirty="0">
                <a:latin typeface="Calisto MT" charset="0"/>
                <a:ea typeface="宋体" charset="0"/>
                <a:cs typeface="宋体" charset="0"/>
              </a:rPr>
              <a:t/>
            </a:r>
            <a:br>
              <a:rPr lang="zh-CN" altLang="en-US" dirty="0">
                <a:latin typeface="Calisto MT" charset="0"/>
                <a:ea typeface="宋体" charset="0"/>
                <a:cs typeface="宋体" charset="0"/>
              </a:rPr>
            </a:br>
            <a:r>
              <a:rPr lang="en-US" altLang="zh-CN" dirty="0">
                <a:latin typeface="Calisto MT" charset="0"/>
                <a:ea typeface="宋体" charset="0"/>
                <a:cs typeface="宋体" charset="0"/>
              </a:rPr>
              <a:t>with Real World Websites</a:t>
            </a:r>
            <a:endParaRPr kumimoji="1" lang="zh-CN" altLang="en-US" dirty="0"/>
          </a:p>
        </p:txBody>
      </p:sp>
      <p:sp>
        <p:nvSpPr>
          <p:cNvPr id="3" name="内容占位符 2"/>
          <p:cNvSpPr>
            <a:spLocks noGrp="1"/>
          </p:cNvSpPr>
          <p:nvPr>
            <p:ph idx="1"/>
          </p:nvPr>
        </p:nvSpPr>
        <p:spPr>
          <a:xfrm>
            <a:off x="284163" y="2653639"/>
            <a:ext cx="8562632" cy="2426732"/>
          </a:xfrm>
        </p:spPr>
        <p:txBody>
          <a:bodyPr/>
          <a:lstStyle/>
          <a:p>
            <a:r>
              <a:rPr lang="en-US" altLang="zh-CN" dirty="0">
                <a:latin typeface="Arial" charset="0"/>
                <a:ea typeface="宋体" charset="0"/>
                <a:cs typeface="Arial" charset="0"/>
              </a:rPr>
              <a:t>Re-implemented an in-complete but accurate tracking token detection approach [</a:t>
            </a:r>
            <a:r>
              <a:rPr lang="en-US" altLang="zh-CN" dirty="0" err="1">
                <a:latin typeface="Arial" charset="0"/>
                <a:ea typeface="宋体" charset="0"/>
                <a:cs typeface="Arial" charset="0"/>
              </a:rPr>
              <a:t>Roesner</a:t>
            </a:r>
            <a:r>
              <a:rPr lang="en-US" altLang="zh-CN" dirty="0">
                <a:latin typeface="Arial" charset="0"/>
                <a:ea typeface="宋体" charset="0"/>
                <a:cs typeface="Arial" charset="0"/>
              </a:rPr>
              <a:t> et al. NSDI 2012].</a:t>
            </a:r>
          </a:p>
          <a:p>
            <a:r>
              <a:rPr lang="en-US" altLang="zh-CN" dirty="0">
                <a:latin typeface="Arial" charset="0"/>
                <a:ea typeface="宋体" charset="0"/>
                <a:cs typeface="Arial" charset="0"/>
              </a:rPr>
              <a:t>The approach is based on the observation that each tracking request must contain the user’s globally unique identifier.</a:t>
            </a:r>
          </a:p>
          <a:p>
            <a:endParaRPr kumimoji="1" lang="zh-CN" altLang="en-US" dirty="0"/>
          </a:p>
        </p:txBody>
      </p:sp>
    </p:spTree>
    <p:extLst>
      <p:ext uri="{BB962C8B-B14F-4D97-AF65-F5344CB8AC3E}">
        <p14:creationId xmlns:p14="http://schemas.microsoft.com/office/powerpoint/2010/main" val="3221383403"/>
      </p:ext>
    </p:extLst>
  </p:cSld>
  <p:clrMapOvr>
    <a:masterClrMapping/>
  </p:clrMapOvr>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fontScale="90000"/>
          </a:bodyPr>
          <a:lstStyle/>
          <a:p>
            <a:pPr algn="ctr"/>
            <a:r>
              <a:rPr lang="en-US" altLang="zh-CN" dirty="0">
                <a:latin typeface="Calisto MT" charset="0"/>
                <a:ea typeface="宋体" charset="0"/>
                <a:cs typeface="宋体" charset="0"/>
              </a:rPr>
              <a:t>Anti-tracking Capability</a:t>
            </a:r>
            <a:r>
              <a:rPr lang="zh-CN" altLang="en-US" dirty="0">
                <a:latin typeface="Calisto MT" charset="0"/>
                <a:ea typeface="宋体" charset="0"/>
                <a:cs typeface="宋体" charset="0"/>
              </a:rPr>
              <a:t/>
            </a:r>
            <a:br>
              <a:rPr lang="zh-CN" altLang="en-US" dirty="0">
                <a:latin typeface="Calisto MT" charset="0"/>
                <a:ea typeface="宋体" charset="0"/>
                <a:cs typeface="宋体" charset="0"/>
              </a:rPr>
            </a:br>
            <a:r>
              <a:rPr lang="en-US" altLang="zh-CN" dirty="0">
                <a:latin typeface="Calisto MT" charset="0"/>
                <a:ea typeface="宋体" charset="0"/>
                <a:cs typeface="宋体" charset="0"/>
              </a:rPr>
              <a:t>with Real World Web Sites</a:t>
            </a:r>
            <a:endParaRPr kumimoji="1" lang="zh-CN" altLang="en-US" dirty="0"/>
          </a:p>
        </p:txBody>
      </p:sp>
      <p:sp>
        <p:nvSpPr>
          <p:cNvPr id="3" name="内容占位符 2"/>
          <p:cNvSpPr>
            <a:spLocks noGrp="1"/>
          </p:cNvSpPr>
          <p:nvPr>
            <p:ph idx="1"/>
          </p:nvPr>
        </p:nvSpPr>
        <p:spPr/>
        <p:txBody>
          <a:bodyPr/>
          <a:lstStyle/>
          <a:p>
            <a:endParaRPr kumimoji="1" lang="zh-CN" altLang="en-US" dirty="0"/>
          </a:p>
        </p:txBody>
      </p:sp>
      <p:sp>
        <p:nvSpPr>
          <p:cNvPr id="4" name="内容占位符 2"/>
          <p:cNvSpPr txBox="1">
            <a:spLocks noChangeArrowheads="1"/>
          </p:cNvSpPr>
          <p:nvPr/>
        </p:nvSpPr>
        <p:spPr>
          <a:xfrm>
            <a:off x="728663" y="2181225"/>
            <a:ext cx="6908800" cy="2229097"/>
          </a:xfrm>
          <a:prstGeom prst="rect">
            <a:avLst/>
          </a:prstGeom>
        </p:spPr>
        <p:txBody>
          <a:bodyPr vert="horz" lIns="91440" tIns="45720" rIns="91440" bIns="45720" rtlCol="0">
            <a:normAutofit lnSpcReduction="10000"/>
          </a:bodyPr>
          <a:lstStyle>
            <a:lvl1pPr marL="454025" indent="-454025" algn="l" defTabSz="914400" rtl="0" eaLnBrk="1" latinLnBrk="0" hangingPunct="1">
              <a:spcBef>
                <a:spcPts val="2000"/>
              </a:spcBef>
              <a:buClr>
                <a:schemeClr val="bg1">
                  <a:lumMod val="65000"/>
                </a:schemeClr>
              </a:buClr>
              <a:buSzPct val="90000"/>
              <a:buFont typeface="Wingdings" pitchFamily="2" charset="2"/>
              <a:buChar char=""/>
              <a:defRPr sz="2400" kern="1200">
                <a:solidFill>
                  <a:schemeClr val="tx1">
                    <a:lumMod val="85000"/>
                    <a:lumOff val="15000"/>
                  </a:schemeClr>
                </a:solidFill>
                <a:latin typeface="+mn-lt"/>
                <a:ea typeface="+mn-ea"/>
                <a:cs typeface="+mn-cs"/>
              </a:defRPr>
            </a:lvl1pPr>
            <a:lvl2pPr marL="914400" indent="-457200" algn="l" defTabSz="914400" rtl="0" eaLnBrk="1" latinLnBrk="0" hangingPunct="1">
              <a:spcBef>
                <a:spcPts val="600"/>
              </a:spcBef>
              <a:buClr>
                <a:schemeClr val="tx1">
                  <a:lumMod val="75000"/>
                  <a:lumOff val="25000"/>
                </a:schemeClr>
              </a:buClr>
              <a:buSzPct val="90000"/>
              <a:buFont typeface="Wingdings" pitchFamily="2" charset="2"/>
              <a:buChar char=""/>
              <a:defRPr sz="2200" kern="1200">
                <a:solidFill>
                  <a:schemeClr val="tx1">
                    <a:lumMod val="85000"/>
                    <a:lumOff val="15000"/>
                  </a:schemeClr>
                </a:solidFill>
                <a:latin typeface="+mn-lt"/>
                <a:ea typeface="+mn-ea"/>
                <a:cs typeface="+mn-cs"/>
              </a:defRPr>
            </a:lvl2pPr>
            <a:lvl3pPr marL="1260475" indent="-346075" algn="l" defTabSz="914400" rtl="0" eaLnBrk="1" latinLnBrk="0" hangingPunct="1">
              <a:spcBef>
                <a:spcPts val="600"/>
              </a:spcBef>
              <a:buClr>
                <a:schemeClr val="bg1">
                  <a:lumMod val="65000"/>
                </a:schemeClr>
              </a:buClr>
              <a:buSzPct val="90000"/>
              <a:buFont typeface="Wingdings" pitchFamily="2" charset="2"/>
              <a:buChar char=""/>
              <a:defRPr sz="2000" kern="1200">
                <a:solidFill>
                  <a:schemeClr val="tx1">
                    <a:lumMod val="85000"/>
                    <a:lumOff val="15000"/>
                  </a:schemeClr>
                </a:solidFill>
                <a:latin typeface="+mn-lt"/>
                <a:ea typeface="+mn-ea"/>
                <a:cs typeface="+mn-cs"/>
              </a:defRPr>
            </a:lvl3pPr>
            <a:lvl4pPr marL="1600200" indent="-339725" algn="l" defTabSz="914400" rtl="0" eaLnBrk="1" latinLnBrk="0" hangingPunct="1">
              <a:spcBef>
                <a:spcPts val="600"/>
              </a:spcBef>
              <a:buClr>
                <a:schemeClr val="tx1">
                  <a:lumMod val="75000"/>
                  <a:lumOff val="25000"/>
                </a:schemeClr>
              </a:buClr>
              <a:buSzPct val="90000"/>
              <a:buFont typeface="Wingdings" pitchFamily="2" charset="2"/>
              <a:buChar char=""/>
              <a:defRPr sz="1800" kern="1200">
                <a:solidFill>
                  <a:schemeClr val="tx1">
                    <a:lumMod val="85000"/>
                    <a:lumOff val="15000"/>
                  </a:schemeClr>
                </a:solidFill>
                <a:latin typeface="+mn-lt"/>
                <a:ea typeface="+mn-ea"/>
                <a:cs typeface="+mn-cs"/>
              </a:defRPr>
            </a:lvl4pPr>
            <a:lvl5pPr marL="1939925" indent="-331788" algn="l" defTabSz="914400" rtl="0" eaLnBrk="1" latinLnBrk="0" hangingPunct="1">
              <a:spcBef>
                <a:spcPts val="600"/>
              </a:spcBef>
              <a:buClr>
                <a:schemeClr val="bg1">
                  <a:lumMod val="65000"/>
                </a:schemeClr>
              </a:buClr>
              <a:buSzPct val="90000"/>
              <a:buFont typeface="Wingdings" pitchFamily="2" charset="2"/>
              <a:buChar char=""/>
              <a:defRPr sz="1800" kern="1200">
                <a:solidFill>
                  <a:schemeClr val="tx1">
                    <a:lumMod val="85000"/>
                    <a:lumOff val="15000"/>
                  </a:schemeClr>
                </a:solidFill>
                <a:latin typeface="+mn-lt"/>
                <a:ea typeface="+mn-ea"/>
                <a:cs typeface="+mn-cs"/>
              </a:defRPr>
            </a:lvl5pPr>
            <a:lvl6pPr marL="229076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6pPr>
            <a:lvl7pPr marL="2625725"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7pPr>
            <a:lvl8pPr marL="2970213" indent="-344488" algn="l" defTabSz="914400" rtl="0" eaLnBrk="1" latinLnBrk="0" hangingPunct="1">
              <a:spcBef>
                <a:spcPts val="600"/>
              </a:spcBef>
              <a:buClr>
                <a:schemeClr val="tx1">
                  <a:lumMod val="75000"/>
                  <a:lumOff val="25000"/>
                </a:schemeClr>
              </a:buClr>
              <a:buSzPct val="90000"/>
              <a:buFont typeface="Wingdings" pitchFamily="2" charset="2"/>
              <a:buChar char=""/>
              <a:defRPr lang="en-US" sz="1800" kern="1200" dirty="0" smtClean="0">
                <a:solidFill>
                  <a:schemeClr val="tx1">
                    <a:lumMod val="85000"/>
                    <a:lumOff val="15000"/>
                  </a:schemeClr>
                </a:solidFill>
                <a:latin typeface="+mn-lt"/>
                <a:ea typeface="+mn-ea"/>
                <a:cs typeface="+mn-cs"/>
              </a:defRPr>
            </a:lvl8pPr>
            <a:lvl9pPr marL="3313113" indent="-344488" algn="l" defTabSz="914400" rtl="0" eaLnBrk="1" latinLnBrk="0" hangingPunct="1">
              <a:spcBef>
                <a:spcPts val="600"/>
              </a:spcBef>
              <a:buClr>
                <a:schemeClr val="bg1">
                  <a:lumMod val="65000"/>
                </a:schemeClr>
              </a:buClr>
              <a:buSzPct val="90000"/>
              <a:buFont typeface="Wingdings" pitchFamily="2" charset="2"/>
              <a:buChar char=""/>
              <a:defRPr lang="en-US" sz="1800" kern="1200" dirty="0">
                <a:solidFill>
                  <a:schemeClr val="tx1">
                    <a:lumMod val="85000"/>
                    <a:lumOff val="15000"/>
                  </a:schemeClr>
                </a:solidFill>
                <a:latin typeface="+mn-lt"/>
                <a:ea typeface="+mn-ea"/>
                <a:cs typeface="+mn-cs"/>
              </a:defRPr>
            </a:lvl9pPr>
          </a:lstStyle>
          <a:p>
            <a:r>
              <a:rPr lang="en-US" altLang="zh-CN" sz="2800" dirty="0">
                <a:latin typeface="Arial" charset="0"/>
                <a:ea typeface="宋体" charset="0"/>
                <a:cs typeface="Arial" charset="0"/>
              </a:rPr>
              <a:t>Visited 2,032 valid URLs from Alexa Top 500 websites. </a:t>
            </a:r>
          </a:p>
          <a:p>
            <a:r>
              <a:rPr lang="en-US" altLang="zh-CN" sz="2800" dirty="0">
                <a:latin typeface="Arial" charset="0"/>
                <a:ea typeface="宋体" charset="0"/>
                <a:cs typeface="Arial" charset="0"/>
              </a:rPr>
              <a:t>Gathered 647 tracking tokens.</a:t>
            </a:r>
          </a:p>
          <a:p>
            <a:r>
              <a:rPr lang="en-US" altLang="zh-CN" sz="2800" dirty="0">
                <a:solidFill>
                  <a:srgbClr val="3F3F3F"/>
                </a:solidFill>
                <a:cs typeface="Arial" charset="0"/>
                <a:sym typeface="Calisto MT" charset="0"/>
              </a:rPr>
              <a:t>TrackingFree eliminated all of them.</a:t>
            </a:r>
          </a:p>
          <a:p>
            <a:endParaRPr lang="en-US" altLang="zh-CN" sz="2800" dirty="0">
              <a:latin typeface="Arial" charset="0"/>
              <a:ea typeface="宋体" charset="0"/>
              <a:cs typeface="Arial" charset="0"/>
            </a:endParaRPr>
          </a:p>
        </p:txBody>
      </p:sp>
      <p:graphicFrame>
        <p:nvGraphicFramePr>
          <p:cNvPr id="5" name="表格 4"/>
          <p:cNvGraphicFramePr>
            <a:graphicFrameLocks noGrp="1"/>
          </p:cNvGraphicFramePr>
          <p:nvPr>
            <p:extLst>
              <p:ext uri="{D42A27DB-BD31-4B8C-83A1-F6EECF244321}">
                <p14:modId xmlns:p14="http://schemas.microsoft.com/office/powerpoint/2010/main" val="2272449168"/>
              </p:ext>
            </p:extLst>
          </p:nvPr>
        </p:nvGraphicFramePr>
        <p:xfrm>
          <a:off x="728663" y="2057842"/>
          <a:ext cx="7497762" cy="4297504"/>
        </p:xfrm>
        <a:graphic>
          <a:graphicData uri="http://schemas.openxmlformats.org/drawingml/2006/table">
            <a:tbl>
              <a:tblPr firstRow="1" bandRow="1">
                <a:tableStyleId>{5C22544A-7EE6-4342-B048-85BDC9FD1C3A}</a:tableStyleId>
              </a:tblPr>
              <a:tblGrid>
                <a:gridCol w="3092794">
                  <a:extLst>
                    <a:ext uri="{9D8B030D-6E8A-4147-A177-3AD203B41FA5}">
                      <a16:colId xmlns:a16="http://schemas.microsoft.com/office/drawing/2014/main" xmlns="" val="20000"/>
                    </a:ext>
                  </a:extLst>
                </a:gridCol>
                <a:gridCol w="2202484">
                  <a:extLst>
                    <a:ext uri="{9D8B030D-6E8A-4147-A177-3AD203B41FA5}">
                      <a16:colId xmlns:a16="http://schemas.microsoft.com/office/drawing/2014/main" xmlns="" val="20001"/>
                    </a:ext>
                  </a:extLst>
                </a:gridCol>
                <a:gridCol w="2202484">
                  <a:extLst>
                    <a:ext uri="{9D8B030D-6E8A-4147-A177-3AD203B41FA5}">
                      <a16:colId xmlns:a16="http://schemas.microsoft.com/office/drawing/2014/main" xmlns="" val="20002"/>
                    </a:ext>
                  </a:extLst>
                </a:gridCol>
              </a:tblGrid>
              <a:tr h="640040">
                <a:tc>
                  <a:txBody>
                    <a:bodyPr/>
                    <a:lstStyle/>
                    <a:p>
                      <a:r>
                        <a:rPr lang="en-US" altLang="zh-CN" sz="1800" dirty="0"/>
                        <a:t>Tracking Host</a:t>
                      </a:r>
                      <a:endParaRPr lang="zh-CN" altLang="en-US" sz="1800" dirty="0"/>
                    </a:p>
                  </a:txBody>
                  <a:tcPr marL="91432" marR="91432" marT="45712" marB="45712"/>
                </a:tc>
                <a:tc>
                  <a:txBody>
                    <a:bodyPr/>
                    <a:lstStyle/>
                    <a:p>
                      <a:r>
                        <a:rPr lang="en-US" altLang="zh-CN" sz="1800" dirty="0"/>
                        <a:t>Prevalence</a:t>
                      </a:r>
                    </a:p>
                    <a:p>
                      <a:r>
                        <a:rPr lang="en-US" altLang="zh-CN" sz="1800" dirty="0"/>
                        <a:t>(# Domains)</a:t>
                      </a:r>
                      <a:endParaRPr lang="zh-CN" altLang="en-US" sz="1800" dirty="0"/>
                    </a:p>
                  </a:txBody>
                  <a:tcPr marL="91432" marR="91432" marT="45712" marB="45712"/>
                </a:tc>
                <a:tc>
                  <a:txBody>
                    <a:bodyPr/>
                    <a:lstStyle/>
                    <a:p>
                      <a:r>
                        <a:rPr lang="en-US" altLang="zh-CN" sz="1800" dirty="0"/>
                        <a:t>Tracking</a:t>
                      </a:r>
                      <a:r>
                        <a:rPr lang="en-US" altLang="zh-CN" sz="1800" baseline="0" dirty="0"/>
                        <a:t> Token(s)</a:t>
                      </a:r>
                      <a:endParaRPr lang="zh-CN" altLang="en-US" sz="1800" dirty="0"/>
                    </a:p>
                  </a:txBody>
                  <a:tcPr marL="91432" marR="91432" marT="45712" marB="45712"/>
                </a:tc>
                <a:extLst>
                  <a:ext uri="{0D108BD9-81ED-4DB2-BD59-A6C34878D82A}">
                    <a16:rowId xmlns:a16="http://schemas.microsoft.com/office/drawing/2014/main" xmlns="" val="10000"/>
                  </a:ext>
                </a:extLst>
              </a:tr>
              <a:tr h="365732">
                <a:tc>
                  <a:txBody>
                    <a:bodyPr/>
                    <a:lstStyle/>
                    <a:p>
                      <a:r>
                        <a:rPr lang="en-US" altLang="zh-CN" sz="1800" dirty="0" err="1"/>
                        <a:t>b.scorecardresearch.com</a:t>
                      </a:r>
                      <a:endParaRPr lang="zh-CN" altLang="en-US" sz="1800" dirty="0"/>
                    </a:p>
                  </a:txBody>
                  <a:tcPr marL="91432" marR="91432" marT="45712" marB="45712"/>
                </a:tc>
                <a:tc>
                  <a:txBody>
                    <a:bodyPr/>
                    <a:lstStyle/>
                    <a:p>
                      <a:r>
                        <a:rPr lang="en-US" altLang="zh-CN" sz="1800" dirty="0"/>
                        <a:t>133</a:t>
                      </a:r>
                      <a:endParaRPr lang="zh-CN" altLang="en-US" sz="1800" dirty="0"/>
                    </a:p>
                  </a:txBody>
                  <a:tcPr marL="91432" marR="91432" marT="45712" marB="45712"/>
                </a:tc>
                <a:tc>
                  <a:txBody>
                    <a:bodyPr/>
                    <a:lstStyle/>
                    <a:p>
                      <a:r>
                        <a:rPr lang="en-US" altLang="zh-CN" sz="1800" dirty="0"/>
                        <a:t>UIDR</a:t>
                      </a:r>
                      <a:endParaRPr lang="zh-CN" altLang="en-US" sz="1800" dirty="0"/>
                    </a:p>
                  </a:txBody>
                  <a:tcPr marL="91432" marR="91432" marT="45712" marB="45712"/>
                </a:tc>
                <a:extLst>
                  <a:ext uri="{0D108BD9-81ED-4DB2-BD59-A6C34878D82A}">
                    <a16:rowId xmlns:a16="http://schemas.microsoft.com/office/drawing/2014/main" xmlns="" val="10001"/>
                  </a:ext>
                </a:extLst>
              </a:tr>
              <a:tr h="365732">
                <a:tc>
                  <a:txBody>
                    <a:bodyPr/>
                    <a:lstStyle/>
                    <a:p>
                      <a:r>
                        <a:rPr lang="en-US" altLang="zh-CN" sz="1800" dirty="0" err="1"/>
                        <a:t>ad.doubleclick.net</a:t>
                      </a:r>
                      <a:endParaRPr lang="zh-CN" altLang="en-US" sz="1800" dirty="0"/>
                    </a:p>
                  </a:txBody>
                  <a:tcPr marL="91432" marR="91432" marT="45712" marB="45712"/>
                </a:tc>
                <a:tc>
                  <a:txBody>
                    <a:bodyPr/>
                    <a:lstStyle/>
                    <a:p>
                      <a:r>
                        <a:rPr lang="en-US" altLang="zh-CN" sz="1800" dirty="0"/>
                        <a:t>117</a:t>
                      </a:r>
                      <a:endParaRPr lang="zh-CN" altLang="en-US" sz="1800" dirty="0"/>
                    </a:p>
                  </a:txBody>
                  <a:tcPr marL="91432" marR="91432" marT="45712" marB="45712"/>
                </a:tc>
                <a:tc>
                  <a:txBody>
                    <a:bodyPr/>
                    <a:lstStyle/>
                    <a:p>
                      <a:r>
                        <a:rPr lang="en-US" altLang="zh-CN" sz="1800" dirty="0"/>
                        <a:t>id, __gads</a:t>
                      </a:r>
                      <a:endParaRPr lang="zh-CN" altLang="en-US" sz="1800" dirty="0"/>
                    </a:p>
                  </a:txBody>
                  <a:tcPr marL="91432" marR="91432" marT="45712" marB="45712"/>
                </a:tc>
                <a:extLst>
                  <a:ext uri="{0D108BD9-81ED-4DB2-BD59-A6C34878D82A}">
                    <a16:rowId xmlns:a16="http://schemas.microsoft.com/office/drawing/2014/main" xmlns="" val="10002"/>
                  </a:ext>
                </a:extLst>
              </a:tr>
              <a:tr h="365732">
                <a:tc>
                  <a:txBody>
                    <a:bodyPr/>
                    <a:lstStyle/>
                    <a:p>
                      <a:r>
                        <a:rPr lang="en-US" altLang="zh-CN" sz="1800" dirty="0" err="1"/>
                        <a:t>ib.adnxs.com</a:t>
                      </a:r>
                      <a:endParaRPr lang="zh-CN" altLang="en-US" sz="1800" dirty="0"/>
                    </a:p>
                  </a:txBody>
                  <a:tcPr marL="91432" marR="91432" marT="45712" marB="45712"/>
                </a:tc>
                <a:tc>
                  <a:txBody>
                    <a:bodyPr/>
                    <a:lstStyle/>
                    <a:p>
                      <a:r>
                        <a:rPr lang="en-US" altLang="zh-CN" sz="1800" dirty="0"/>
                        <a:t>75</a:t>
                      </a:r>
                      <a:endParaRPr lang="zh-CN" altLang="en-US" sz="1800" dirty="0"/>
                    </a:p>
                  </a:txBody>
                  <a:tcPr marL="91432" marR="91432" marT="45712" marB="45712"/>
                </a:tc>
                <a:tc>
                  <a:txBody>
                    <a:bodyPr/>
                    <a:lstStyle/>
                    <a:p>
                      <a:r>
                        <a:rPr lang="en-US" altLang="zh-CN" sz="1800" dirty="0" err="1"/>
                        <a:t>anj</a:t>
                      </a:r>
                      <a:endParaRPr lang="zh-CN" altLang="en-US" sz="1800" dirty="0"/>
                    </a:p>
                  </a:txBody>
                  <a:tcPr marL="91432" marR="91432" marT="45712" marB="45712"/>
                </a:tc>
                <a:extLst>
                  <a:ext uri="{0D108BD9-81ED-4DB2-BD59-A6C34878D82A}">
                    <a16:rowId xmlns:a16="http://schemas.microsoft.com/office/drawing/2014/main" xmlns="" val="10003"/>
                  </a:ext>
                </a:extLst>
              </a:tr>
              <a:tr h="365732">
                <a:tc>
                  <a:txBody>
                    <a:bodyPr/>
                    <a:lstStyle/>
                    <a:p>
                      <a:r>
                        <a:rPr lang="en-US" altLang="zh-CN" sz="1800" dirty="0" err="1"/>
                        <a:t>p.twitter.com</a:t>
                      </a:r>
                      <a:endParaRPr lang="zh-CN" altLang="en-US" sz="1800" dirty="0"/>
                    </a:p>
                  </a:txBody>
                  <a:tcPr marL="91432" marR="91432" marT="45712" marB="45712"/>
                </a:tc>
                <a:tc>
                  <a:txBody>
                    <a:bodyPr/>
                    <a:lstStyle/>
                    <a:p>
                      <a:r>
                        <a:rPr lang="en-US" altLang="zh-CN" sz="1800" dirty="0"/>
                        <a:t>70</a:t>
                      </a:r>
                      <a:endParaRPr lang="zh-CN" altLang="en-US" sz="1800" dirty="0"/>
                    </a:p>
                  </a:txBody>
                  <a:tcPr marL="91432" marR="91432" marT="45712" marB="45712"/>
                </a:tc>
                <a:tc>
                  <a:txBody>
                    <a:bodyPr/>
                    <a:lstStyle/>
                    <a:p>
                      <a:r>
                        <a:rPr lang="en-US" altLang="zh-CN" sz="1800" dirty="0"/>
                        <a:t>__</a:t>
                      </a:r>
                      <a:r>
                        <a:rPr lang="en-US" altLang="zh-CN" sz="1800" dirty="0" err="1"/>
                        <a:t>utma</a:t>
                      </a:r>
                      <a:endParaRPr lang="en-US" altLang="zh-CN" sz="1800" dirty="0"/>
                    </a:p>
                  </a:txBody>
                  <a:tcPr marL="91432" marR="91432" marT="45712" marB="45712"/>
                </a:tc>
                <a:extLst>
                  <a:ext uri="{0D108BD9-81ED-4DB2-BD59-A6C34878D82A}">
                    <a16:rowId xmlns:a16="http://schemas.microsoft.com/office/drawing/2014/main" xmlns="" val="10004"/>
                  </a:ext>
                </a:extLst>
              </a:tr>
              <a:tr h="365732">
                <a:tc>
                  <a:txBody>
                    <a:bodyPr/>
                    <a:lstStyle/>
                    <a:p>
                      <a:r>
                        <a:rPr lang="en-US" altLang="zh-CN" sz="1800" dirty="0" err="1"/>
                        <a:t>cm.g.doubleclick.net</a:t>
                      </a:r>
                      <a:endParaRPr lang="zh-CN" altLang="en-US" sz="1800" dirty="0"/>
                    </a:p>
                  </a:txBody>
                  <a:tcPr marL="91432" marR="91432" marT="45712" marB="45712"/>
                </a:tc>
                <a:tc>
                  <a:txBody>
                    <a:bodyPr/>
                    <a:lstStyle/>
                    <a:p>
                      <a:r>
                        <a:rPr lang="en-US" altLang="zh-CN" sz="1800" dirty="0"/>
                        <a:t>56</a:t>
                      </a:r>
                      <a:endParaRPr lang="zh-CN" altLang="en-US" sz="1800" dirty="0"/>
                    </a:p>
                  </a:txBody>
                  <a:tcPr marL="91432" marR="91432" marT="45712" marB="45712"/>
                </a:tc>
                <a:tc>
                  <a:txBody>
                    <a:bodyPr/>
                    <a:lstStyle/>
                    <a:p>
                      <a:r>
                        <a:rPr lang="en-US" altLang="zh-CN" sz="1800" dirty="0"/>
                        <a:t>id</a:t>
                      </a:r>
                    </a:p>
                  </a:txBody>
                  <a:tcPr marL="91432" marR="91432" marT="45712" marB="45712"/>
                </a:tc>
                <a:extLst>
                  <a:ext uri="{0D108BD9-81ED-4DB2-BD59-A6C34878D82A}">
                    <a16:rowId xmlns:a16="http://schemas.microsoft.com/office/drawing/2014/main" xmlns="" val="10005"/>
                  </a:ext>
                </a:extLst>
              </a:tr>
              <a:tr h="365732">
                <a:tc>
                  <a:txBody>
                    <a:bodyPr/>
                    <a:lstStyle/>
                    <a:p>
                      <a:r>
                        <a:rPr lang="en-US" altLang="zh-CN" sz="1800" dirty="0" err="1"/>
                        <a:t>ad.yieldmanager.com</a:t>
                      </a:r>
                      <a:endParaRPr lang="zh-CN" altLang="en-US" sz="1800" dirty="0"/>
                    </a:p>
                  </a:txBody>
                  <a:tcPr marL="91432" marR="91432" marT="45712" marB="45712"/>
                </a:tc>
                <a:tc>
                  <a:txBody>
                    <a:bodyPr/>
                    <a:lstStyle/>
                    <a:p>
                      <a:r>
                        <a:rPr lang="en-US" altLang="zh-CN" sz="1800" dirty="0"/>
                        <a:t>52</a:t>
                      </a:r>
                      <a:endParaRPr lang="zh-CN" altLang="en-US" sz="1800" dirty="0"/>
                    </a:p>
                  </a:txBody>
                  <a:tcPr marL="91432" marR="91432" marT="45712" marB="45712"/>
                </a:tc>
                <a:tc>
                  <a:txBody>
                    <a:bodyPr/>
                    <a:lstStyle/>
                    <a:p>
                      <a:r>
                        <a:rPr lang="en-US" altLang="zh-CN" sz="1800" dirty="0" err="1"/>
                        <a:t>bx</a:t>
                      </a:r>
                      <a:endParaRPr lang="zh-CN" altLang="en-US" sz="1800" dirty="0"/>
                    </a:p>
                  </a:txBody>
                  <a:tcPr marL="91432" marR="91432" marT="45712" marB="45712"/>
                </a:tc>
                <a:extLst>
                  <a:ext uri="{0D108BD9-81ED-4DB2-BD59-A6C34878D82A}">
                    <a16:rowId xmlns:a16="http://schemas.microsoft.com/office/drawing/2014/main" xmlns="" val="10006"/>
                  </a:ext>
                </a:extLst>
              </a:tr>
              <a:tr h="365732">
                <a:tc>
                  <a:txBody>
                    <a:bodyPr/>
                    <a:lstStyle/>
                    <a:p>
                      <a:r>
                        <a:rPr lang="en-US" altLang="zh-CN" sz="1800" dirty="0" err="1"/>
                        <a:t>bs.serving-sys.com</a:t>
                      </a:r>
                      <a:endParaRPr lang="zh-CN" altLang="en-US" sz="1800" dirty="0"/>
                    </a:p>
                  </a:txBody>
                  <a:tcPr marL="91432" marR="91432" marT="45712" marB="45712"/>
                </a:tc>
                <a:tc>
                  <a:txBody>
                    <a:bodyPr/>
                    <a:lstStyle/>
                    <a:p>
                      <a:r>
                        <a:rPr lang="en-US" altLang="zh-CN" sz="1800" dirty="0"/>
                        <a:t>40</a:t>
                      </a:r>
                      <a:endParaRPr lang="zh-CN" altLang="en-US" sz="1800" dirty="0"/>
                    </a:p>
                  </a:txBody>
                  <a:tcPr marL="91432" marR="91432" marT="45712" marB="45712"/>
                </a:tc>
                <a:tc>
                  <a:txBody>
                    <a:bodyPr/>
                    <a:lstStyle/>
                    <a:p>
                      <a:r>
                        <a:rPr lang="en-US" altLang="zh-CN" sz="1800" dirty="0"/>
                        <a:t>A4</a:t>
                      </a:r>
                      <a:endParaRPr lang="zh-CN" altLang="en-US" sz="1800" dirty="0"/>
                    </a:p>
                  </a:txBody>
                  <a:tcPr marL="91432" marR="91432" marT="45712" marB="45712"/>
                </a:tc>
                <a:extLst>
                  <a:ext uri="{0D108BD9-81ED-4DB2-BD59-A6C34878D82A}">
                    <a16:rowId xmlns:a16="http://schemas.microsoft.com/office/drawing/2014/main" xmlns="" val="10007"/>
                  </a:ext>
                </a:extLst>
              </a:tr>
              <a:tr h="365732">
                <a:tc>
                  <a:txBody>
                    <a:bodyPr/>
                    <a:lstStyle/>
                    <a:p>
                      <a:r>
                        <a:rPr lang="en-US" altLang="zh-CN" sz="1800" dirty="0" err="1"/>
                        <a:t>cdn.api.twitter.com</a:t>
                      </a:r>
                      <a:endParaRPr lang="zh-CN" altLang="en-US" sz="1800" dirty="0"/>
                    </a:p>
                  </a:txBody>
                  <a:tcPr marL="91432" marR="91432" marT="45712" marB="45712"/>
                </a:tc>
                <a:tc>
                  <a:txBody>
                    <a:bodyPr/>
                    <a:lstStyle/>
                    <a:p>
                      <a:r>
                        <a:rPr lang="en-US" altLang="zh-CN" sz="1800" dirty="0"/>
                        <a:t>40</a:t>
                      </a:r>
                      <a:endParaRPr lang="zh-CN" altLang="en-US" sz="1800" dirty="0"/>
                    </a:p>
                  </a:txBody>
                  <a:tcPr marL="91432" marR="91432" marT="45712" marB="45712"/>
                </a:tc>
                <a:tc>
                  <a:txBody>
                    <a:bodyPr/>
                    <a:lstStyle/>
                    <a:p>
                      <a:r>
                        <a:rPr lang="en-US" altLang="zh-CN" sz="1800" dirty="0"/>
                        <a:t>__</a:t>
                      </a:r>
                      <a:r>
                        <a:rPr lang="en-US" altLang="zh-CN" sz="1800" dirty="0" err="1"/>
                        <a:t>utmz</a:t>
                      </a:r>
                      <a:endParaRPr lang="zh-CN" altLang="en-US" sz="1800" dirty="0"/>
                    </a:p>
                  </a:txBody>
                  <a:tcPr marL="91432" marR="91432" marT="45712" marB="45712"/>
                </a:tc>
                <a:extLst>
                  <a:ext uri="{0D108BD9-81ED-4DB2-BD59-A6C34878D82A}">
                    <a16:rowId xmlns:a16="http://schemas.microsoft.com/office/drawing/2014/main" xmlns="" val="10008"/>
                  </a:ext>
                </a:extLst>
              </a:tr>
              <a:tr h="365732">
                <a:tc>
                  <a:txBody>
                    <a:bodyPr/>
                    <a:lstStyle/>
                    <a:p>
                      <a:r>
                        <a:rPr lang="en-US" altLang="zh-CN" sz="1800" dirty="0"/>
                        <a:t>secure-</a:t>
                      </a:r>
                      <a:r>
                        <a:rPr lang="en-US" altLang="zh-CN" sz="1800" dirty="0" err="1"/>
                        <a:t>us.imrworldwide.com</a:t>
                      </a:r>
                      <a:endParaRPr lang="zh-CN" altLang="en-US" sz="1800" dirty="0"/>
                    </a:p>
                  </a:txBody>
                  <a:tcPr marL="91432" marR="91432" marT="45712" marB="45712"/>
                </a:tc>
                <a:tc>
                  <a:txBody>
                    <a:bodyPr/>
                    <a:lstStyle/>
                    <a:p>
                      <a:r>
                        <a:rPr lang="en-US" altLang="zh-CN" sz="1800" dirty="0"/>
                        <a:t>38</a:t>
                      </a:r>
                      <a:endParaRPr lang="zh-CN" altLang="en-US" sz="1800" dirty="0"/>
                    </a:p>
                  </a:txBody>
                  <a:tcPr marL="91432" marR="91432" marT="45712" marB="45712"/>
                </a:tc>
                <a:tc>
                  <a:txBody>
                    <a:bodyPr/>
                    <a:lstStyle/>
                    <a:p>
                      <a:r>
                        <a:rPr lang="en-US" altLang="zh-CN" sz="1800" dirty="0"/>
                        <a:t>IMRID</a:t>
                      </a:r>
                      <a:endParaRPr lang="zh-CN" altLang="en-US" sz="1800" dirty="0"/>
                    </a:p>
                  </a:txBody>
                  <a:tcPr marL="91432" marR="91432" marT="45712" marB="45712"/>
                </a:tc>
                <a:extLst>
                  <a:ext uri="{0D108BD9-81ED-4DB2-BD59-A6C34878D82A}">
                    <a16:rowId xmlns:a16="http://schemas.microsoft.com/office/drawing/2014/main" xmlns="" val="10009"/>
                  </a:ext>
                </a:extLst>
              </a:tr>
              <a:tr h="365732">
                <a:tc>
                  <a:txBody>
                    <a:bodyPr/>
                    <a:lstStyle/>
                    <a:p>
                      <a:r>
                        <a:rPr lang="en-US" altLang="zh-CN" sz="1800" dirty="0" err="1"/>
                        <a:t>adfarm.mediaplex.com</a:t>
                      </a:r>
                      <a:endParaRPr lang="zh-CN" altLang="en-US" sz="1800" dirty="0"/>
                    </a:p>
                  </a:txBody>
                  <a:tcPr marL="91432" marR="91432" marT="45712" marB="45712"/>
                </a:tc>
                <a:tc>
                  <a:txBody>
                    <a:bodyPr/>
                    <a:lstStyle/>
                    <a:p>
                      <a:r>
                        <a:rPr lang="en-US" altLang="zh-CN" sz="1800" dirty="0"/>
                        <a:t>31</a:t>
                      </a:r>
                      <a:endParaRPr lang="zh-CN" altLang="en-US" sz="1800" dirty="0"/>
                    </a:p>
                  </a:txBody>
                  <a:tcPr marL="91432" marR="91432" marT="45712" marB="45712"/>
                </a:tc>
                <a:tc>
                  <a:txBody>
                    <a:bodyPr/>
                    <a:lstStyle/>
                    <a:p>
                      <a:r>
                        <a:rPr lang="en-US" altLang="zh-CN" sz="1800" dirty="0" err="1"/>
                        <a:t>svid</a:t>
                      </a:r>
                      <a:endParaRPr lang="zh-CN" altLang="en-US" sz="1800" dirty="0"/>
                    </a:p>
                  </a:txBody>
                  <a:tcPr marL="91432" marR="91432" marT="45712" marB="45712"/>
                </a:tc>
                <a:extLst>
                  <a:ext uri="{0D108BD9-81ED-4DB2-BD59-A6C34878D82A}">
                    <a16:rowId xmlns:a16="http://schemas.microsoft.com/office/drawing/2014/main" xmlns="" val="10010"/>
                  </a:ext>
                </a:extLst>
              </a:tr>
            </a:tbl>
          </a:graphicData>
        </a:graphic>
      </p:graphicFrame>
    </p:spTree>
    <p:extLst>
      <p:ext uri="{BB962C8B-B14F-4D97-AF65-F5344CB8AC3E}">
        <p14:creationId xmlns:p14="http://schemas.microsoft.com/office/powerpoint/2010/main" val="1403469782"/>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5"/>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autoUpdateAnimBg="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rmAutofit/>
          </a:bodyPr>
          <a:lstStyle/>
          <a:p>
            <a:pPr algn="ctr"/>
            <a:r>
              <a:rPr kumimoji="1" lang="en-US" altLang="zh-CN" dirty="0"/>
              <a:t>Problem Statement</a:t>
            </a:r>
            <a:endParaRPr kumimoji="1" lang="zh-CN" altLang="en-US" dirty="0"/>
          </a:p>
        </p:txBody>
      </p:sp>
      <p:sp>
        <p:nvSpPr>
          <p:cNvPr id="3" name="内容占位符 2"/>
          <p:cNvSpPr>
            <a:spLocks noGrp="1"/>
          </p:cNvSpPr>
          <p:nvPr>
            <p:ph idx="1"/>
          </p:nvPr>
        </p:nvSpPr>
        <p:spPr>
          <a:xfrm>
            <a:off x="284163" y="2221146"/>
            <a:ext cx="8574087" cy="3345687"/>
          </a:xfrm>
        </p:spPr>
        <p:txBody>
          <a:bodyPr>
            <a:normAutofit/>
          </a:bodyPr>
          <a:lstStyle/>
          <a:p>
            <a:r>
              <a:rPr kumimoji="1" lang="en-US" altLang="zh-CN" dirty="0"/>
              <a:t>Proactive web security and privacy system.</a:t>
            </a:r>
          </a:p>
          <a:p>
            <a:r>
              <a:rPr kumimoji="1" lang="en-US" altLang="zh-CN" dirty="0"/>
              <a:t>Two challenges:</a:t>
            </a:r>
          </a:p>
          <a:p>
            <a:pPr lvl="1"/>
            <a:r>
              <a:rPr kumimoji="1" lang="en-US" altLang="zh-CN" dirty="0" smtClean="0"/>
              <a:t>[Identify Target] How </a:t>
            </a:r>
            <a:r>
              <a:rPr kumimoji="1" lang="en-US" altLang="zh-CN" dirty="0"/>
              <a:t>to tell good/bad when you don’t know the enemy?</a:t>
            </a:r>
          </a:p>
          <a:p>
            <a:pPr lvl="1"/>
            <a:r>
              <a:rPr kumimoji="1" lang="en-US" altLang="zh-CN" dirty="0" smtClean="0"/>
              <a:t>[Preserve Compatibility] How </a:t>
            </a:r>
            <a:r>
              <a:rPr kumimoji="1" lang="en-US" altLang="zh-CN" dirty="0"/>
              <a:t>to strike a balance between security/privacy and compatibility?</a:t>
            </a:r>
          </a:p>
        </p:txBody>
      </p:sp>
    </p:spTree>
    <p:extLst>
      <p:ext uri="{BB962C8B-B14F-4D97-AF65-F5344CB8AC3E}">
        <p14:creationId xmlns:p14="http://schemas.microsoft.com/office/powerpoint/2010/main" val="401835248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Compatibility</a:t>
            </a:r>
            <a:endParaRPr kumimoji="1" lang="zh-CN" altLang="en-US" dirty="0"/>
          </a:p>
        </p:txBody>
      </p:sp>
      <p:sp>
        <p:nvSpPr>
          <p:cNvPr id="3" name="内容占位符 2"/>
          <p:cNvSpPr>
            <a:spLocks noGrp="1"/>
          </p:cNvSpPr>
          <p:nvPr>
            <p:ph idx="1"/>
          </p:nvPr>
        </p:nvSpPr>
        <p:spPr>
          <a:xfrm>
            <a:off x="295618" y="1953588"/>
            <a:ext cx="7076747" cy="886620"/>
          </a:xfrm>
        </p:spPr>
        <p:txBody>
          <a:bodyPr/>
          <a:lstStyle/>
          <a:p>
            <a:r>
              <a:rPr lang="en-US" altLang="zh-CN" dirty="0">
                <a:solidFill>
                  <a:srgbClr val="3F3F3F"/>
                </a:solidFill>
                <a:cs typeface="Arial" charset="0"/>
                <a:sym typeface="Calisto MT" charset="0"/>
              </a:rPr>
              <a:t>Manually tested </a:t>
            </a:r>
            <a:r>
              <a:rPr lang="en-US" altLang="zh-CN" dirty="0" err="1">
                <a:solidFill>
                  <a:srgbClr val="3F3F3F"/>
                </a:solidFill>
                <a:cs typeface="Arial" charset="0"/>
                <a:sym typeface="Calisto MT" charset="0"/>
              </a:rPr>
              <a:t>TrackingFree’s</a:t>
            </a:r>
            <a:r>
              <a:rPr lang="en-US" altLang="zh-CN" dirty="0">
                <a:solidFill>
                  <a:srgbClr val="3F3F3F"/>
                </a:solidFill>
                <a:cs typeface="Arial" charset="0"/>
                <a:sym typeface="Calisto MT" charset="0"/>
              </a:rPr>
              <a:t> compatibility on</a:t>
            </a:r>
            <a:r>
              <a:rPr lang="zh-CN" altLang="en-US" dirty="0">
                <a:solidFill>
                  <a:srgbClr val="3F3F3F"/>
                </a:solidFill>
                <a:cs typeface="Arial" charset="0"/>
                <a:sym typeface="Calisto MT" charset="0"/>
              </a:rPr>
              <a:t> </a:t>
            </a:r>
            <a:r>
              <a:rPr lang="en-US" altLang="zh-CN" dirty="0">
                <a:solidFill>
                  <a:srgbClr val="3F3F3F"/>
                </a:solidFill>
                <a:cs typeface="Arial" charset="0"/>
                <a:sym typeface="Calisto MT" charset="0"/>
              </a:rPr>
              <a:t>69</a:t>
            </a:r>
            <a:r>
              <a:rPr lang="zh-CN" altLang="en-US" dirty="0">
                <a:solidFill>
                  <a:srgbClr val="3F3F3F"/>
                </a:solidFill>
                <a:cs typeface="Arial" charset="0"/>
                <a:sym typeface="Calisto MT" charset="0"/>
              </a:rPr>
              <a:t> </a:t>
            </a:r>
            <a:r>
              <a:rPr lang="en-US" altLang="zh-CN" dirty="0">
                <a:solidFill>
                  <a:srgbClr val="3F3F3F"/>
                </a:solidFill>
                <a:cs typeface="Arial" charset="0"/>
                <a:sym typeface="Calisto MT" charset="0"/>
              </a:rPr>
              <a:t>third-party services from Alexa Top 50 websites.</a:t>
            </a:r>
          </a:p>
          <a:p>
            <a:endParaRPr kumimoji="1" lang="zh-CN" altLang="en-US" dirty="0"/>
          </a:p>
        </p:txBody>
      </p:sp>
      <p:graphicFrame>
        <p:nvGraphicFramePr>
          <p:cNvPr id="5" name="表格 4"/>
          <p:cNvGraphicFramePr>
            <a:graphicFrameLocks noGrp="1"/>
          </p:cNvGraphicFramePr>
          <p:nvPr>
            <p:extLst>
              <p:ext uri="{D42A27DB-BD31-4B8C-83A1-F6EECF244321}">
                <p14:modId xmlns:p14="http://schemas.microsoft.com/office/powerpoint/2010/main" val="4272104550"/>
              </p:ext>
            </p:extLst>
          </p:nvPr>
        </p:nvGraphicFramePr>
        <p:xfrm>
          <a:off x="392113" y="3050055"/>
          <a:ext cx="8315325" cy="3352800"/>
        </p:xfrm>
        <a:graphic>
          <a:graphicData uri="http://schemas.openxmlformats.org/drawingml/2006/table">
            <a:tbl>
              <a:tblPr firstRow="1" bandRow="1">
                <a:tableStyleId>{5C22544A-7EE6-4342-B048-85BDC9FD1C3A}</a:tableStyleId>
              </a:tblPr>
              <a:tblGrid>
                <a:gridCol w="2239764">
                  <a:extLst>
                    <a:ext uri="{9D8B030D-6E8A-4147-A177-3AD203B41FA5}">
                      <a16:colId xmlns:a16="http://schemas.microsoft.com/office/drawing/2014/main" xmlns="" val="20000"/>
                    </a:ext>
                  </a:extLst>
                </a:gridCol>
                <a:gridCol w="3345631">
                  <a:extLst>
                    <a:ext uri="{9D8B030D-6E8A-4147-A177-3AD203B41FA5}">
                      <a16:colId xmlns:a16="http://schemas.microsoft.com/office/drawing/2014/main" xmlns="" val="20001"/>
                    </a:ext>
                  </a:extLst>
                </a:gridCol>
                <a:gridCol w="1435707">
                  <a:extLst>
                    <a:ext uri="{9D8B030D-6E8A-4147-A177-3AD203B41FA5}">
                      <a16:colId xmlns:a16="http://schemas.microsoft.com/office/drawing/2014/main" xmlns="" val="20002"/>
                    </a:ext>
                  </a:extLst>
                </a:gridCol>
                <a:gridCol w="1294223">
                  <a:extLst>
                    <a:ext uri="{9D8B030D-6E8A-4147-A177-3AD203B41FA5}">
                      <a16:colId xmlns:a16="http://schemas.microsoft.com/office/drawing/2014/main" xmlns="" val="20003"/>
                    </a:ext>
                  </a:extLst>
                </a:gridCol>
              </a:tblGrid>
              <a:tr h="552223">
                <a:tc>
                  <a:txBody>
                    <a:bodyPr/>
                    <a:lstStyle/>
                    <a:p>
                      <a:pPr algn="ctr"/>
                      <a:r>
                        <a:rPr lang="en-US" altLang="zh-CN" sz="1800" dirty="0"/>
                        <a:t>Name</a:t>
                      </a:r>
                      <a:endParaRPr lang="zh-CN" altLang="en-US" sz="1800" dirty="0"/>
                    </a:p>
                  </a:txBody>
                  <a:tcPr marL="91446" marR="91446"/>
                </a:tc>
                <a:tc>
                  <a:txBody>
                    <a:bodyPr/>
                    <a:lstStyle/>
                    <a:p>
                      <a:pPr algn="ctr"/>
                      <a:r>
                        <a:rPr lang="en-US" altLang="zh-CN" sz="1800" dirty="0"/>
                        <a:t>Example</a:t>
                      </a:r>
                      <a:endParaRPr lang="zh-CN" altLang="en-US" sz="1800" dirty="0"/>
                    </a:p>
                  </a:txBody>
                  <a:tcPr marL="91446" marR="91446"/>
                </a:tc>
                <a:tc>
                  <a:txBody>
                    <a:bodyPr/>
                    <a:lstStyle/>
                    <a:p>
                      <a:pPr algn="ctr"/>
                      <a:r>
                        <a:rPr lang="en-US" altLang="zh-CN" sz="1800" dirty="0"/>
                        <a:t>#</a:t>
                      </a:r>
                      <a:r>
                        <a:rPr lang="en-US" altLang="zh-CN" sz="1800" baseline="0" dirty="0"/>
                        <a:t> Succeeded </a:t>
                      </a:r>
                    </a:p>
                    <a:p>
                      <a:pPr algn="ctr"/>
                      <a:r>
                        <a:rPr lang="en-US" altLang="zh-CN" sz="1800" baseline="0" dirty="0"/>
                        <a:t>Instance</a:t>
                      </a:r>
                      <a:endParaRPr lang="zh-CN" altLang="en-US" sz="1800" dirty="0"/>
                    </a:p>
                  </a:txBody>
                  <a:tcPr marL="91446" marR="91446"/>
                </a:tc>
                <a:tc>
                  <a:txBody>
                    <a:bodyPr/>
                    <a:lstStyle/>
                    <a:p>
                      <a:pPr algn="ctr"/>
                      <a:r>
                        <a:rPr lang="en-US" altLang="zh-CN" sz="1800" baseline="0" dirty="0"/>
                        <a:t># Total </a:t>
                      </a:r>
                    </a:p>
                    <a:p>
                      <a:pPr algn="ctr"/>
                      <a:r>
                        <a:rPr lang="en-US" altLang="zh-CN" sz="1800" baseline="0" dirty="0"/>
                        <a:t>Instance</a:t>
                      </a:r>
                      <a:endParaRPr lang="zh-CN" altLang="en-US" sz="1800" dirty="0"/>
                    </a:p>
                  </a:txBody>
                  <a:tcPr marL="91446" marR="91446"/>
                </a:tc>
                <a:extLst>
                  <a:ext uri="{0D108BD9-81ED-4DB2-BD59-A6C34878D82A}">
                    <a16:rowId xmlns:a16="http://schemas.microsoft.com/office/drawing/2014/main" xmlns="" val="10000"/>
                  </a:ext>
                </a:extLst>
              </a:tr>
              <a:tr h="657408">
                <a:tc>
                  <a:txBody>
                    <a:bodyPr/>
                    <a:lstStyle/>
                    <a:p>
                      <a:pPr algn="ctr"/>
                      <a:r>
                        <a:rPr kumimoji="0" lang="en-US" altLang="zh-CN" sz="2200" dirty="0">
                          <a:latin typeface="Arial" charset="0"/>
                          <a:ea typeface="宋体" charset="0"/>
                          <a:cs typeface="Arial" charset="0"/>
                        </a:rPr>
                        <a:t>Cross-site online payment</a:t>
                      </a:r>
                      <a:endParaRPr lang="zh-CN" altLang="en-US" sz="2200" dirty="0"/>
                    </a:p>
                  </a:txBody>
                  <a:tcPr marL="91446" marR="91446"/>
                </a:tc>
                <a:tc>
                  <a:txBody>
                    <a:bodyPr/>
                    <a:lstStyle/>
                    <a:p>
                      <a:pPr algn="ctr"/>
                      <a:r>
                        <a:rPr lang="en-US" altLang="zh-CN" sz="2200" dirty="0"/>
                        <a:t>Purchase on </a:t>
                      </a:r>
                      <a:r>
                        <a:rPr lang="en-US" altLang="zh-CN" sz="2200" dirty="0" err="1"/>
                        <a:t>Ebay</a:t>
                      </a:r>
                      <a:r>
                        <a:rPr lang="en-US" altLang="zh-CN" sz="2200" baseline="0" dirty="0"/>
                        <a:t> and make payment on </a:t>
                      </a:r>
                      <a:r>
                        <a:rPr lang="en-US" altLang="zh-CN" sz="2200" baseline="0" dirty="0" err="1"/>
                        <a:t>Paypal</a:t>
                      </a:r>
                      <a:endParaRPr lang="zh-CN" altLang="en-US" sz="2200" dirty="0"/>
                    </a:p>
                  </a:txBody>
                  <a:tcPr marL="91446" marR="91446"/>
                </a:tc>
                <a:tc>
                  <a:txBody>
                    <a:bodyPr/>
                    <a:lstStyle/>
                    <a:p>
                      <a:pPr algn="ctr"/>
                      <a:r>
                        <a:rPr lang="en-US" altLang="zh-CN" sz="2200" dirty="0"/>
                        <a:t>1</a:t>
                      </a:r>
                      <a:endParaRPr lang="zh-CN" altLang="en-US" sz="2200" dirty="0"/>
                    </a:p>
                  </a:txBody>
                  <a:tcPr marL="91446" marR="91446"/>
                </a:tc>
                <a:tc>
                  <a:txBody>
                    <a:bodyPr/>
                    <a:lstStyle/>
                    <a:p>
                      <a:pPr algn="ctr"/>
                      <a:r>
                        <a:rPr lang="en-US" altLang="zh-CN" sz="2200" dirty="0"/>
                        <a:t>1</a:t>
                      </a:r>
                      <a:endParaRPr lang="zh-CN" altLang="en-US" sz="2200" dirty="0"/>
                    </a:p>
                  </a:txBody>
                  <a:tcPr marL="91446" marR="91446"/>
                </a:tc>
                <a:extLst>
                  <a:ext uri="{0D108BD9-81ED-4DB2-BD59-A6C34878D82A}">
                    <a16:rowId xmlns:a16="http://schemas.microsoft.com/office/drawing/2014/main" xmlns="" val="10001"/>
                  </a:ext>
                </a:extLst>
              </a:tr>
              <a:tr h="657408">
                <a:tc>
                  <a:txBody>
                    <a:bodyPr/>
                    <a:lstStyle/>
                    <a:p>
                      <a:pPr algn="ctr"/>
                      <a:r>
                        <a:rPr lang="en-US" altLang="zh-CN" sz="2200" dirty="0"/>
                        <a:t>Cross-site</a:t>
                      </a:r>
                      <a:r>
                        <a:rPr lang="en-US" altLang="zh-CN" sz="2200" baseline="0" dirty="0"/>
                        <a:t> content sharing</a:t>
                      </a:r>
                      <a:endParaRPr lang="zh-CN" altLang="en-US" sz="2200" dirty="0"/>
                    </a:p>
                  </a:txBody>
                  <a:tcPr marL="91446" marR="91446"/>
                </a:tc>
                <a:tc>
                  <a:txBody>
                    <a:bodyPr/>
                    <a:lstStyle/>
                    <a:p>
                      <a:pPr algn="ctr"/>
                      <a:r>
                        <a:rPr lang="en-US" altLang="zh-CN" sz="2200" dirty="0"/>
                        <a:t>Share </a:t>
                      </a:r>
                      <a:r>
                        <a:rPr lang="en-US" altLang="zh-CN" sz="2200" dirty="0" err="1"/>
                        <a:t>Youtube</a:t>
                      </a:r>
                      <a:r>
                        <a:rPr lang="en-US" altLang="zh-CN" sz="2200" dirty="0"/>
                        <a:t> video</a:t>
                      </a:r>
                      <a:r>
                        <a:rPr lang="en-US" altLang="zh-CN" sz="2200" baseline="0" dirty="0"/>
                        <a:t> to </a:t>
                      </a:r>
                      <a:r>
                        <a:rPr lang="en-US" altLang="zh-CN" sz="2200" dirty="0"/>
                        <a:t>Facebook homepage</a:t>
                      </a:r>
                      <a:endParaRPr lang="zh-CN" altLang="en-US" sz="2200" dirty="0"/>
                    </a:p>
                  </a:txBody>
                  <a:tcPr marL="91446" marR="91446"/>
                </a:tc>
                <a:tc>
                  <a:txBody>
                    <a:bodyPr/>
                    <a:lstStyle/>
                    <a:p>
                      <a:pPr algn="ctr"/>
                      <a:r>
                        <a:rPr lang="en-US" altLang="zh-CN" sz="2200" dirty="0"/>
                        <a:t>32</a:t>
                      </a:r>
                      <a:endParaRPr lang="zh-CN" altLang="en-US" sz="2200" dirty="0"/>
                    </a:p>
                  </a:txBody>
                  <a:tcPr marL="91446" marR="91446"/>
                </a:tc>
                <a:tc>
                  <a:txBody>
                    <a:bodyPr/>
                    <a:lstStyle/>
                    <a:p>
                      <a:pPr algn="ctr"/>
                      <a:r>
                        <a:rPr lang="en-US" altLang="zh-CN" sz="2200" dirty="0"/>
                        <a:t>32</a:t>
                      </a:r>
                      <a:endParaRPr lang="zh-CN" altLang="en-US" sz="2200" dirty="0"/>
                    </a:p>
                  </a:txBody>
                  <a:tcPr marL="91446" marR="91446"/>
                </a:tc>
                <a:extLst>
                  <a:ext uri="{0D108BD9-81ED-4DB2-BD59-A6C34878D82A}">
                    <a16:rowId xmlns:a16="http://schemas.microsoft.com/office/drawing/2014/main" xmlns="" val="10002"/>
                  </a:ext>
                </a:extLst>
              </a:tr>
              <a:tr h="657408">
                <a:tc>
                  <a:txBody>
                    <a:bodyPr/>
                    <a:lstStyle/>
                    <a:p>
                      <a:pPr algn="ctr"/>
                      <a:r>
                        <a:rPr lang="en-US" altLang="zh-CN" sz="2200" dirty="0"/>
                        <a:t>Single sign-on</a:t>
                      </a:r>
                      <a:endParaRPr lang="zh-CN" altLang="en-US" sz="2200" dirty="0"/>
                    </a:p>
                  </a:txBody>
                  <a:tcPr marL="91446" marR="91446"/>
                </a:tc>
                <a:tc>
                  <a:txBody>
                    <a:bodyPr/>
                    <a:lstStyle/>
                    <a:p>
                      <a:pPr algn="ctr"/>
                      <a:r>
                        <a:rPr lang="en-US" altLang="zh-CN" sz="2200" dirty="0"/>
                        <a:t>Using Facebook account to</a:t>
                      </a:r>
                      <a:r>
                        <a:rPr lang="en-US" altLang="zh-CN" sz="2200" baseline="0" dirty="0"/>
                        <a:t> login Yahoo</a:t>
                      </a:r>
                      <a:endParaRPr lang="zh-CN" altLang="en-US" sz="2200" dirty="0"/>
                    </a:p>
                  </a:txBody>
                  <a:tcPr marL="91446" marR="91446"/>
                </a:tc>
                <a:tc>
                  <a:txBody>
                    <a:bodyPr/>
                    <a:lstStyle/>
                    <a:p>
                      <a:pPr algn="ctr"/>
                      <a:r>
                        <a:rPr lang="en-US" altLang="zh-CN" sz="2200" dirty="0"/>
                        <a:t>35</a:t>
                      </a:r>
                      <a:endParaRPr lang="zh-CN" altLang="en-US" sz="2200" dirty="0"/>
                    </a:p>
                  </a:txBody>
                  <a:tcPr marL="91446" marR="91446"/>
                </a:tc>
                <a:tc>
                  <a:txBody>
                    <a:bodyPr/>
                    <a:lstStyle/>
                    <a:p>
                      <a:pPr algn="ctr"/>
                      <a:r>
                        <a:rPr lang="en-US" altLang="zh-CN" sz="2200" dirty="0"/>
                        <a:t>36</a:t>
                      </a:r>
                      <a:endParaRPr lang="zh-CN" altLang="en-US" sz="2200" dirty="0"/>
                    </a:p>
                  </a:txBody>
                  <a:tcPr marL="91446" marR="91446"/>
                </a:tc>
                <a:extLst>
                  <a:ext uri="{0D108BD9-81ED-4DB2-BD59-A6C34878D82A}">
                    <a16:rowId xmlns:a16="http://schemas.microsoft.com/office/drawing/2014/main" xmlns="" val="10003"/>
                  </a:ext>
                </a:extLst>
              </a:tr>
              <a:tr h="368150">
                <a:tc gridSpan="2">
                  <a:txBody>
                    <a:bodyPr/>
                    <a:lstStyle/>
                    <a:p>
                      <a:pPr algn="ctr"/>
                      <a:r>
                        <a:rPr lang="en-US" altLang="zh-CN" sz="2200" dirty="0"/>
                        <a:t>Overall Results</a:t>
                      </a:r>
                      <a:endParaRPr lang="zh-CN" altLang="en-US" sz="2200" dirty="0"/>
                    </a:p>
                  </a:txBody>
                  <a:tcPr marL="91446" marR="91446"/>
                </a:tc>
                <a:tc hMerge="1">
                  <a:txBody>
                    <a:bodyPr/>
                    <a:lstStyle/>
                    <a:p>
                      <a:endParaRPr lang="zh-CN" altLang="en-US" dirty="0"/>
                    </a:p>
                  </a:txBody>
                  <a:tcPr/>
                </a:tc>
                <a:tc>
                  <a:txBody>
                    <a:bodyPr/>
                    <a:lstStyle/>
                    <a:p>
                      <a:pPr algn="ctr"/>
                      <a:r>
                        <a:rPr lang="en-US" altLang="zh-CN" sz="2200" dirty="0"/>
                        <a:t>68</a:t>
                      </a:r>
                      <a:endParaRPr lang="zh-CN" altLang="en-US" sz="2200" dirty="0"/>
                    </a:p>
                  </a:txBody>
                  <a:tcPr marL="91446" marR="91446"/>
                </a:tc>
                <a:tc>
                  <a:txBody>
                    <a:bodyPr/>
                    <a:lstStyle/>
                    <a:p>
                      <a:pPr algn="ctr"/>
                      <a:r>
                        <a:rPr lang="en-US" altLang="zh-CN" sz="2200" dirty="0"/>
                        <a:t>69</a:t>
                      </a:r>
                      <a:endParaRPr lang="zh-CN" altLang="en-US" sz="2200" dirty="0"/>
                    </a:p>
                  </a:txBody>
                  <a:tcPr marL="91446" marR="91446"/>
                </a:tc>
                <a:extLst>
                  <a:ext uri="{0D108BD9-81ED-4DB2-BD59-A6C34878D82A}">
                    <a16:rowId xmlns:a16="http://schemas.microsoft.com/office/drawing/2014/main" xmlns="" val="10004"/>
                  </a:ext>
                </a:extLst>
              </a:tr>
            </a:tbl>
          </a:graphicData>
        </a:graphic>
      </p:graphicFrame>
    </p:spTree>
    <p:extLst>
      <p:ext uri="{BB962C8B-B14F-4D97-AF65-F5344CB8AC3E}">
        <p14:creationId xmlns:p14="http://schemas.microsoft.com/office/powerpoint/2010/main" val="2764768203"/>
      </p:ext>
    </p:extLst>
  </p:cSld>
  <p:clrMapOvr>
    <a:masterClrMapping/>
  </p:clrMapOvr>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Performance</a:t>
            </a:r>
            <a:endParaRPr kumimoji="1" lang="zh-CN" altLang="en-US" dirty="0"/>
          </a:p>
        </p:txBody>
      </p:sp>
      <p:graphicFrame>
        <p:nvGraphicFramePr>
          <p:cNvPr id="4" name="Group 9"/>
          <p:cNvGraphicFramePr>
            <a:graphicFrameLocks noGrp="1"/>
          </p:cNvGraphicFramePr>
          <p:nvPr/>
        </p:nvGraphicFramePr>
        <p:xfrm>
          <a:off x="1035050" y="2828925"/>
          <a:ext cx="6719888" cy="1889215"/>
        </p:xfrm>
        <a:graphic>
          <a:graphicData uri="http://schemas.openxmlformats.org/drawingml/2006/table">
            <a:tbl>
              <a:tblPr/>
              <a:tblGrid>
                <a:gridCol w="3084961">
                  <a:extLst>
                    <a:ext uri="{9D8B030D-6E8A-4147-A177-3AD203B41FA5}">
                      <a16:colId xmlns:a16="http://schemas.microsoft.com/office/drawing/2014/main" xmlns="" val="20000"/>
                    </a:ext>
                  </a:extLst>
                </a:gridCol>
                <a:gridCol w="3634927">
                  <a:extLst>
                    <a:ext uri="{9D8B030D-6E8A-4147-A177-3AD203B41FA5}">
                      <a16:colId xmlns:a16="http://schemas.microsoft.com/office/drawing/2014/main" xmlns="" val="20001"/>
                    </a:ext>
                  </a:extLst>
                </a:gridCol>
              </a:tblGrid>
              <a:tr h="517998">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800" b="1" i="0" u="none" strike="noStrike" cap="none" normalizeH="0" baseline="0" dirty="0">
                          <a:ln>
                            <a:noFill/>
                          </a:ln>
                          <a:solidFill>
                            <a:schemeClr val="tx1"/>
                          </a:solidFill>
                          <a:effectLst/>
                          <a:latin typeface="Calisto MT" charset="0"/>
                          <a:ea typeface="宋体" charset="0"/>
                          <a:cs typeface="Calisto MT" charset="0"/>
                          <a:sym typeface="Calisto MT" charset="0"/>
                        </a:rPr>
                        <a:t>Source</a:t>
                      </a:r>
                      <a:endParaRPr kumimoji="0" lang="zh-CN" altLang="en-US" sz="2800" b="1" i="0" u="none" strike="noStrike" cap="none" normalizeH="0" baseline="0" dirty="0">
                        <a:ln>
                          <a:noFill/>
                        </a:ln>
                        <a:solidFill>
                          <a:srgbClr val="3F3F3F"/>
                        </a:solidFill>
                        <a:effectLst/>
                        <a:latin typeface="Calisto MT" charset="0"/>
                        <a:ea typeface="宋体" charset="0"/>
                        <a:cs typeface="宋体" charset="0"/>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800" b="1" i="0" u="none" strike="noStrike" cap="none" normalizeH="0" baseline="0" dirty="0">
                          <a:ln>
                            <a:noFill/>
                          </a:ln>
                          <a:solidFill>
                            <a:schemeClr val="tx1"/>
                          </a:solidFill>
                          <a:effectLst/>
                          <a:latin typeface="Calisto MT" charset="0"/>
                          <a:ea typeface="宋体" charset="0"/>
                          <a:cs typeface="Calisto MT" charset="0"/>
                          <a:sym typeface="Calisto MT" charset="0"/>
                        </a:rPr>
                        <a:t>Overhead</a:t>
                      </a:r>
                      <a:endParaRPr kumimoji="0" lang="zh-CN" altLang="en-US" sz="2800" b="1" i="0" u="none" strike="noStrike" cap="none" normalizeH="0" baseline="0" dirty="0">
                        <a:ln>
                          <a:noFill/>
                        </a:ln>
                        <a:solidFill>
                          <a:srgbClr val="3F3F3F"/>
                        </a:solidFill>
                        <a:effectLst/>
                        <a:latin typeface="Calisto MT" charset="0"/>
                        <a:ea typeface="宋体" charset="0"/>
                        <a:cs typeface="宋体" charset="0"/>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0"/>
                  </a:ext>
                </a:extLst>
              </a:tr>
              <a:tr h="457042">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cap="none" normalizeH="0" baseline="0" dirty="0">
                          <a:ln>
                            <a:noFill/>
                          </a:ln>
                          <a:solidFill>
                            <a:srgbClr val="3F3F3F"/>
                          </a:solidFill>
                          <a:effectLst/>
                          <a:latin typeface="Arial"/>
                          <a:ea typeface="宋体" charset="0"/>
                          <a:cs typeface="Arial"/>
                          <a:sym typeface="宋体" charset="0"/>
                        </a:rPr>
                        <a:t>Latency</a:t>
                      </a: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EDF"/>
                    </a:solidFill>
                  </a:tcPr>
                </a:tc>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cap="none" normalizeH="0" baseline="0" dirty="0">
                          <a:ln>
                            <a:noFill/>
                          </a:ln>
                          <a:solidFill>
                            <a:srgbClr val="3F3F3F"/>
                          </a:solidFill>
                          <a:effectLst/>
                          <a:latin typeface="Arial"/>
                          <a:ea typeface="宋体" charset="0"/>
                          <a:cs typeface="Arial"/>
                          <a:sym typeface="宋体" charset="0"/>
                        </a:rPr>
                        <a:t>~3%-~20%</a:t>
                      </a: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EDF"/>
                    </a:solidFill>
                  </a:tcPr>
                </a:tc>
                <a:extLst>
                  <a:ext uri="{0D108BD9-81ED-4DB2-BD59-A6C34878D82A}">
                    <a16:rowId xmlns:a16="http://schemas.microsoft.com/office/drawing/2014/main" xmlns="" val="10001"/>
                  </a:ext>
                </a:extLst>
              </a:tr>
              <a:tr h="457042">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kern="1200" cap="none" normalizeH="0" baseline="0" dirty="0">
                          <a:ln>
                            <a:noFill/>
                          </a:ln>
                          <a:solidFill>
                            <a:srgbClr val="3F3F3F"/>
                          </a:solidFill>
                          <a:effectLst/>
                          <a:latin typeface="Arial"/>
                          <a:ea typeface="宋体" charset="0"/>
                          <a:cs typeface="Arial"/>
                          <a:sym typeface="Calisto MT" charset="0"/>
                        </a:rPr>
                        <a:t>Memory</a:t>
                      </a:r>
                      <a:endParaRPr kumimoji="0" lang="zh-CN" altLang="en-US" sz="2400" b="0" i="0" u="none" strike="noStrike" kern="1200" cap="none" normalizeH="0" baseline="0" dirty="0">
                        <a:ln>
                          <a:noFill/>
                        </a:ln>
                        <a:solidFill>
                          <a:srgbClr val="3F3F3F"/>
                        </a:solidFill>
                        <a:effectLst/>
                        <a:latin typeface="Arial"/>
                        <a:ea typeface="宋体" charset="0"/>
                        <a:cs typeface="Arial"/>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cap="none" normalizeH="0" baseline="0" dirty="0">
                          <a:ln>
                            <a:noFill/>
                          </a:ln>
                          <a:solidFill>
                            <a:schemeClr val="tx1"/>
                          </a:solidFill>
                          <a:effectLst/>
                          <a:latin typeface="Arial"/>
                          <a:ea typeface="宋体" charset="0"/>
                          <a:cs typeface="Arial"/>
                          <a:sym typeface="Calisto MT" charset="0"/>
                        </a:rPr>
                        <a:t>~25MB/principal</a:t>
                      </a:r>
                      <a:endParaRPr kumimoji="0" lang="zh-CN" altLang="en-US" sz="2400" b="0" i="0" u="none" strike="noStrike" cap="none" normalizeH="0" baseline="0" dirty="0">
                        <a:ln>
                          <a:noFill/>
                        </a:ln>
                        <a:solidFill>
                          <a:srgbClr val="3F3F3F"/>
                        </a:solidFill>
                        <a:effectLst/>
                        <a:latin typeface="Arial"/>
                        <a:ea typeface="宋体" charset="0"/>
                        <a:cs typeface="Arial"/>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xmlns="" val="10002"/>
                  </a:ext>
                </a:extLst>
              </a:tr>
              <a:tr h="457042">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kern="1200" cap="none" normalizeH="0" baseline="0" dirty="0">
                          <a:ln>
                            <a:noFill/>
                          </a:ln>
                          <a:solidFill>
                            <a:srgbClr val="3F3F3F"/>
                          </a:solidFill>
                          <a:effectLst/>
                          <a:latin typeface="Arial"/>
                          <a:ea typeface="宋体" charset="0"/>
                          <a:cs typeface="Arial"/>
                          <a:sym typeface="Calisto MT" charset="0"/>
                        </a:rPr>
                        <a:t>Disk</a:t>
                      </a:r>
                      <a:endParaRPr kumimoji="0" lang="zh-CN" altLang="en-US" sz="2400" b="0" i="0" u="none" strike="noStrike" kern="1200" cap="none" normalizeH="0" baseline="0" dirty="0">
                        <a:ln>
                          <a:noFill/>
                        </a:ln>
                        <a:solidFill>
                          <a:srgbClr val="3F3F3F"/>
                        </a:solidFill>
                        <a:effectLst/>
                        <a:latin typeface="Arial"/>
                        <a:ea typeface="宋体" charset="0"/>
                        <a:cs typeface="Arial"/>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EDF"/>
                    </a:solidFill>
                  </a:tcPr>
                </a:tc>
                <a:tc>
                  <a:txBody>
                    <a:bodyPr/>
                    <a:lstStyle/>
                    <a:p>
                      <a:pPr marL="0" marR="0" lvl="0" indent="0" algn="ctr" defTabSz="914400" rtl="0" eaLnBrk="1" fontAlgn="base" latinLnBrk="0" hangingPunct="1">
                        <a:lnSpc>
                          <a:spcPct val="100000"/>
                        </a:lnSpc>
                        <a:spcBef>
                          <a:spcPct val="0"/>
                        </a:spcBef>
                        <a:spcAft>
                          <a:spcPct val="0"/>
                        </a:spcAft>
                        <a:buClr>
                          <a:srgbClr val="3F3F3F"/>
                        </a:buClr>
                        <a:buSzTx/>
                        <a:buFont typeface="Arial" charset="0"/>
                        <a:buNone/>
                        <a:tabLst/>
                      </a:pPr>
                      <a:r>
                        <a:rPr kumimoji="0" lang="en-US" altLang="zh-CN" sz="2400" b="0" i="0" u="none" strike="noStrike" cap="none" normalizeH="0" baseline="0" dirty="0">
                          <a:ln>
                            <a:noFill/>
                          </a:ln>
                          <a:solidFill>
                            <a:schemeClr val="tx1"/>
                          </a:solidFill>
                          <a:effectLst/>
                          <a:latin typeface="Arial"/>
                          <a:ea typeface="宋体" charset="0"/>
                          <a:cs typeface="Arial"/>
                          <a:sym typeface="Calisto MT" charset="0"/>
                        </a:rPr>
                        <a:t>~0.6MB/principal</a:t>
                      </a:r>
                      <a:endParaRPr kumimoji="0" lang="zh-CN" altLang="en-US" sz="2400" b="0" i="0" u="none" strike="noStrike" cap="none" normalizeH="0" baseline="0" dirty="0">
                        <a:ln>
                          <a:noFill/>
                        </a:ln>
                        <a:solidFill>
                          <a:srgbClr val="3F3F3F"/>
                        </a:solidFill>
                        <a:effectLst/>
                        <a:latin typeface="Arial"/>
                        <a:ea typeface="宋体" charset="0"/>
                        <a:cs typeface="Arial"/>
                        <a:sym typeface="宋体" charset="0"/>
                      </a:endParaRPr>
                    </a:p>
                  </a:txBody>
                  <a:tcPr marT="45652" marB="45652"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BDEDF"/>
                    </a:solidFill>
                  </a:tcPr>
                </a:tc>
                <a:extLst>
                  <a:ext uri="{0D108BD9-81ED-4DB2-BD59-A6C34878D82A}">
                    <a16:rowId xmlns:a16="http://schemas.microsoft.com/office/drawing/2014/main" xmlns="" val="10003"/>
                  </a:ext>
                </a:extLst>
              </a:tr>
            </a:tbl>
          </a:graphicData>
        </a:graphic>
      </p:graphicFrame>
    </p:spTree>
    <p:extLst>
      <p:ext uri="{BB962C8B-B14F-4D97-AF65-F5344CB8AC3E}">
        <p14:creationId xmlns:p14="http://schemas.microsoft.com/office/powerpoint/2010/main" val="3474541079"/>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lang="en-US" altLang="zh-CN" dirty="0">
                <a:latin typeface="Calisto MT" charset="0"/>
                <a:ea typeface="宋体" charset="0"/>
                <a:cs typeface="宋体" charset="0"/>
              </a:rPr>
              <a:t>TrackingFree Conclusion</a:t>
            </a:r>
            <a:endParaRPr kumimoji="1" lang="zh-CN" altLang="en-US" dirty="0"/>
          </a:p>
        </p:txBody>
      </p:sp>
      <p:sp>
        <p:nvSpPr>
          <p:cNvPr id="3" name="内容占位符 2"/>
          <p:cNvSpPr>
            <a:spLocks noGrp="1"/>
          </p:cNvSpPr>
          <p:nvPr>
            <p:ph idx="1"/>
          </p:nvPr>
        </p:nvSpPr>
        <p:spPr>
          <a:xfrm>
            <a:off x="391465" y="2333614"/>
            <a:ext cx="8358774" cy="3992563"/>
          </a:xfrm>
        </p:spPr>
        <p:txBody>
          <a:bodyPr/>
          <a:lstStyle/>
          <a:p>
            <a:r>
              <a:rPr lang="en-US" altLang="zh-CN" dirty="0" err="1">
                <a:latin typeface="Arial" charset="0"/>
                <a:ea typeface="宋体" charset="0"/>
                <a:cs typeface="Arial" charset="0"/>
              </a:rPr>
              <a:t>TrackingFree</a:t>
            </a:r>
            <a:r>
              <a:rPr lang="en-US" altLang="zh-CN" dirty="0">
                <a:latin typeface="Arial" charset="0"/>
                <a:ea typeface="宋体" charset="0"/>
                <a:cs typeface="Arial" charset="0"/>
              </a:rPr>
              <a:t> browser completely protects users from third-party web tracking by isolating web contents.</a:t>
            </a:r>
          </a:p>
          <a:p>
            <a:r>
              <a:rPr lang="en-US" altLang="zh-CN" dirty="0">
                <a:latin typeface="Arial" charset="0"/>
                <a:ea typeface="宋体" charset="0"/>
                <a:cs typeface="Arial" charset="0"/>
              </a:rPr>
              <a:t>We theoretically and experimentally proved </a:t>
            </a:r>
            <a:r>
              <a:rPr lang="en-US" altLang="zh-CN" dirty="0" err="1">
                <a:latin typeface="Arial" charset="0"/>
                <a:ea typeface="宋体" charset="0"/>
                <a:cs typeface="Arial" charset="0"/>
              </a:rPr>
              <a:t>TrackingFree’s</a:t>
            </a:r>
            <a:r>
              <a:rPr lang="en-US" altLang="zh-CN" dirty="0">
                <a:latin typeface="Arial" charset="0"/>
                <a:ea typeface="宋体" charset="0"/>
                <a:cs typeface="Arial" charset="0"/>
              </a:rPr>
              <a:t> anti-tracking capability.</a:t>
            </a:r>
          </a:p>
          <a:p>
            <a:r>
              <a:rPr lang="en-US" altLang="zh-CN" dirty="0">
                <a:latin typeface="Arial" charset="0"/>
                <a:ea typeface="宋体" charset="0"/>
                <a:cs typeface="Arial" charset="0"/>
              </a:rPr>
              <a:t>TrackingFree is backward compatible with existing websites.</a:t>
            </a:r>
          </a:p>
        </p:txBody>
      </p:sp>
    </p:spTree>
    <p:extLst>
      <p:ext uri="{BB962C8B-B14F-4D97-AF65-F5344CB8AC3E}">
        <p14:creationId xmlns:p14="http://schemas.microsoft.com/office/powerpoint/2010/main" val="498486363"/>
      </p:ext>
    </p:extLst>
  </p:cSld>
  <p:clrMapOvr>
    <a:masterClrMapping/>
  </p:clrMapOvr>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2511185"/>
            <a:ext cx="8520134" cy="2694890"/>
          </a:xfrm>
        </p:spPr>
        <p:txBody>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p>
          <a:p>
            <a:r>
              <a:rPr kumimoji="1" lang="en-US" altLang="zh-CN" dirty="0"/>
              <a:t>Project: </a:t>
            </a:r>
            <a:r>
              <a:rPr kumimoji="1" lang="en-US" altLang="zh-CN" b="1" i="1" dirty="0"/>
              <a:t>TrackingFree</a:t>
            </a:r>
            <a:r>
              <a:rPr kumimoji="1" lang="en-US" altLang="zh-CN" dirty="0"/>
              <a:t>: anti-tracking browser.</a:t>
            </a:r>
          </a:p>
          <a:p>
            <a:r>
              <a:rPr kumimoji="1" lang="en-US" altLang="zh-CN" b="1" u="sng" dirty="0"/>
              <a:t>Other </a:t>
            </a:r>
            <a:r>
              <a:rPr kumimoji="1" lang="en-US" altLang="zh-CN" b="1" u="sng" dirty="0" smtClean="0"/>
              <a:t>side </a:t>
            </a:r>
            <a:r>
              <a:rPr kumimoji="1" lang="en-US" altLang="zh-CN" b="1" u="sng" dirty="0"/>
              <a:t>projects</a:t>
            </a:r>
            <a:r>
              <a:rPr kumimoji="1" lang="en-US" altLang="zh-CN" u="sng" dirty="0"/>
              <a:t>.</a:t>
            </a:r>
          </a:p>
          <a:p>
            <a:endParaRPr kumimoji="1" lang="en-US" altLang="zh-CN" dirty="0"/>
          </a:p>
          <a:p>
            <a:endParaRPr kumimoji="1" lang="zh-CN" altLang="en-US" dirty="0"/>
          </a:p>
        </p:txBody>
      </p:sp>
    </p:spTree>
    <p:extLst>
      <p:ext uri="{BB962C8B-B14F-4D97-AF65-F5344CB8AC3E}">
        <p14:creationId xmlns:p14="http://schemas.microsoft.com/office/powerpoint/2010/main" val="1641364200"/>
      </p:ext>
    </p:extLst>
  </p:cSld>
  <p:clrMapOvr>
    <a:masterClrMapping/>
  </p:clrMapOvr>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l"/>
            <a:r>
              <a:rPr kumimoji="1" lang="en-US" altLang="zh-CN" dirty="0"/>
              <a:t>Other Side Projects</a:t>
            </a:r>
            <a:endParaRPr kumimoji="1" lang="zh-CN" altLang="en-US" dirty="0"/>
          </a:p>
        </p:txBody>
      </p:sp>
      <p:sp>
        <p:nvSpPr>
          <p:cNvPr id="3" name="内容占位符 2"/>
          <p:cNvSpPr>
            <a:spLocks noGrp="1"/>
          </p:cNvSpPr>
          <p:nvPr>
            <p:ph idx="1"/>
          </p:nvPr>
        </p:nvSpPr>
        <p:spPr>
          <a:xfrm>
            <a:off x="325618" y="2133601"/>
            <a:ext cx="8454622" cy="3456808"/>
          </a:xfrm>
        </p:spPr>
        <p:txBody>
          <a:bodyPr/>
          <a:lstStyle/>
          <a:p>
            <a:r>
              <a:rPr kumimoji="1" lang="en-US" altLang="zh-CN" dirty="0" err="1"/>
              <a:t>SafePay</a:t>
            </a:r>
            <a:r>
              <a:rPr kumimoji="1" lang="en-US" altLang="zh-CN" dirty="0"/>
              <a:t> [CNS 2015]: a device that protect against credit card forgery with existing magnetic card readers. Won best paper award.</a:t>
            </a:r>
          </a:p>
          <a:p>
            <a:r>
              <a:rPr kumimoji="1" lang="en-US" altLang="zh-CN" dirty="0"/>
              <a:t>HogMap [SDN-NFV 2016]: an SDN-based distributed honeynet market place. </a:t>
            </a:r>
          </a:p>
          <a:p>
            <a:r>
              <a:rPr kumimoji="1" lang="en-US" altLang="zh-CN" dirty="0"/>
              <a:t>Are These Ads Safe [NDSS 2016]: measure if the ads in Android Apps might contain malicious contents. </a:t>
            </a:r>
          </a:p>
          <a:p>
            <a:endParaRPr kumimoji="1" lang="en-US" altLang="zh-CN" dirty="0"/>
          </a:p>
        </p:txBody>
      </p:sp>
      <p:pic>
        <p:nvPicPr>
          <p:cNvPr id="4" name="Mobile Credit Car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239301" y="1892502"/>
            <a:ext cx="5415961" cy="3046478"/>
          </a:xfrm>
          <a:prstGeom prst="rect">
            <a:avLst/>
          </a:prstGeom>
        </p:spPr>
      </p:pic>
      <p:pic>
        <p:nvPicPr>
          <p:cNvPr id="5" name="图片 4"/>
          <p:cNvPicPr>
            <a:picLocks noChangeAspect="1"/>
          </p:cNvPicPr>
          <p:nvPr/>
        </p:nvPicPr>
        <p:blipFill>
          <a:blip r:embed="rId6"/>
          <a:stretch>
            <a:fillRect/>
          </a:stretch>
        </p:blipFill>
        <p:spPr>
          <a:xfrm>
            <a:off x="451143" y="1892502"/>
            <a:ext cx="2463138" cy="1817461"/>
          </a:xfrm>
          <a:prstGeom prst="rect">
            <a:avLst/>
          </a:prstGeom>
        </p:spPr>
      </p:pic>
      <p:pic>
        <p:nvPicPr>
          <p:cNvPr id="6" name="图片 5"/>
          <p:cNvPicPr>
            <a:picLocks noChangeAspect="1"/>
          </p:cNvPicPr>
          <p:nvPr/>
        </p:nvPicPr>
        <p:blipFill>
          <a:blip r:embed="rId6"/>
          <a:stretch>
            <a:fillRect/>
          </a:stretch>
        </p:blipFill>
        <p:spPr>
          <a:xfrm>
            <a:off x="1320011" y="1892502"/>
            <a:ext cx="5948404" cy="4389114"/>
          </a:xfrm>
          <a:prstGeom prst="rect">
            <a:avLst/>
          </a:prstGeom>
        </p:spPr>
      </p:pic>
      <p:grpSp>
        <p:nvGrpSpPr>
          <p:cNvPr id="11" name="组 10"/>
          <p:cNvGrpSpPr/>
          <p:nvPr/>
        </p:nvGrpSpPr>
        <p:grpSpPr>
          <a:xfrm>
            <a:off x="3239301" y="2133601"/>
            <a:ext cx="4050153" cy="3036211"/>
            <a:chOff x="3239301" y="2133601"/>
            <a:chExt cx="4050153" cy="3036211"/>
          </a:xfrm>
        </p:grpSpPr>
        <p:sp>
          <p:nvSpPr>
            <p:cNvPr id="7" name="文本框 6"/>
            <p:cNvSpPr txBox="1"/>
            <p:nvPr/>
          </p:nvSpPr>
          <p:spPr>
            <a:xfrm>
              <a:off x="6020958" y="3060724"/>
              <a:ext cx="1268496" cy="461665"/>
            </a:xfrm>
            <a:prstGeom prst="rect">
              <a:avLst/>
            </a:prstGeom>
            <a:noFill/>
          </p:spPr>
          <p:txBody>
            <a:bodyPr wrap="none" rtlCol="0">
              <a:spAutoFit/>
            </a:bodyPr>
            <a:lstStyle/>
            <a:p>
              <a:r>
                <a:rPr kumimoji="1" lang="en-US" altLang="zh-CN" sz="2400" dirty="0"/>
                <a:t>Solenoid</a:t>
              </a:r>
              <a:endParaRPr kumimoji="1" lang="zh-CN" altLang="en-US" sz="2400" dirty="0"/>
            </a:p>
          </p:txBody>
        </p:sp>
        <p:sp>
          <p:nvSpPr>
            <p:cNvPr id="8" name="文本框 7"/>
            <p:cNvSpPr txBox="1"/>
            <p:nvPr/>
          </p:nvSpPr>
          <p:spPr>
            <a:xfrm>
              <a:off x="5397229" y="4708147"/>
              <a:ext cx="1664789" cy="461665"/>
            </a:xfrm>
            <a:prstGeom prst="rect">
              <a:avLst/>
            </a:prstGeom>
            <a:noFill/>
          </p:spPr>
          <p:txBody>
            <a:bodyPr wrap="none" rtlCol="0">
              <a:spAutoFit/>
            </a:bodyPr>
            <a:lstStyle/>
            <a:p>
              <a:r>
                <a:rPr kumimoji="1" lang="en-US" altLang="zh-CN" sz="2400" dirty="0"/>
                <a:t>Card reader</a:t>
              </a:r>
            </a:p>
          </p:txBody>
        </p:sp>
        <p:sp>
          <p:nvSpPr>
            <p:cNvPr id="9" name="文本框 8"/>
            <p:cNvSpPr txBox="1"/>
            <p:nvPr/>
          </p:nvSpPr>
          <p:spPr>
            <a:xfrm>
              <a:off x="3654465" y="3761854"/>
              <a:ext cx="1334921" cy="461665"/>
            </a:xfrm>
            <a:prstGeom prst="rect">
              <a:avLst/>
            </a:prstGeom>
            <a:noFill/>
          </p:spPr>
          <p:txBody>
            <a:bodyPr wrap="none" rtlCol="0">
              <a:spAutoFit/>
            </a:bodyPr>
            <a:lstStyle/>
            <a:p>
              <a:r>
                <a:rPr kumimoji="1" lang="en-US" altLang="zh-CN" sz="2400" dirty="0"/>
                <a:t>Amplifier</a:t>
              </a:r>
              <a:endParaRPr kumimoji="1" lang="zh-CN" altLang="en-US" sz="2400" dirty="0"/>
            </a:p>
          </p:txBody>
        </p:sp>
        <p:sp>
          <p:nvSpPr>
            <p:cNvPr id="10" name="文本框 9"/>
            <p:cNvSpPr txBox="1"/>
            <p:nvPr/>
          </p:nvSpPr>
          <p:spPr>
            <a:xfrm>
              <a:off x="3239301" y="2133601"/>
              <a:ext cx="1188096" cy="461665"/>
            </a:xfrm>
            <a:prstGeom prst="rect">
              <a:avLst/>
            </a:prstGeom>
            <a:noFill/>
          </p:spPr>
          <p:txBody>
            <a:bodyPr wrap="none" rtlCol="0">
              <a:spAutoFit/>
            </a:bodyPr>
            <a:lstStyle/>
            <a:p>
              <a:r>
                <a:rPr kumimoji="1" lang="en-US" altLang="zh-CN" sz="2400" dirty="0"/>
                <a:t>Android</a:t>
              </a:r>
              <a:endParaRPr kumimoji="1" lang="zh-CN" altLang="en-US" sz="2400" dirty="0"/>
            </a:p>
          </p:txBody>
        </p:sp>
      </p:grpSp>
    </p:spTree>
    <p:extLst>
      <p:ext uri="{BB962C8B-B14F-4D97-AF65-F5344CB8AC3E}">
        <p14:creationId xmlns:p14="http://schemas.microsoft.com/office/powerpoint/2010/main" val="84440141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nodeType="clickEffect">
                                  <p:stCondLst>
                                    <p:cond delay="0"/>
                                  </p:stCondLst>
                                  <p:childTnLst>
                                    <p:set>
                                      <p:cBhvr>
                                        <p:cTn id="18" dur="1" fill="hold">
                                          <p:stCondLst>
                                            <p:cond delay="0"/>
                                          </p:stCondLst>
                                        </p:cTn>
                                        <p:tgtEl>
                                          <p:spTgt spid="11"/>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6"/>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4"/>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xit" presetSubtype="0" fill="hold" nodeType="clickEffect">
                                  <p:stCondLst>
                                    <p:cond delay="0"/>
                                  </p:stCondLst>
                                  <p:childTnLst>
                                    <p:set>
                                      <p:cBhvr>
                                        <p:cTn id="32" dur="1" fill="hold">
                                          <p:stCondLst>
                                            <p:cond delay="0"/>
                                          </p:stCondLst>
                                        </p:cTn>
                                        <p:tgtEl>
                                          <p:spTgt spid="5"/>
                                        </p:tgtEl>
                                        <p:attrNameLst>
                                          <p:attrName>style.visibility</p:attrName>
                                        </p:attrNameLst>
                                      </p:cBhvr>
                                      <p:to>
                                        <p:strVal val="hidden"/>
                                      </p:to>
                                    </p:set>
                                  </p:childTnLst>
                                </p:cTn>
                              </p:par>
                              <p:par>
                                <p:cTn id="33" presetID="1" presetClass="exit" presetSubtype="0" fill="hold" nodeType="withEffect">
                                  <p:stCondLst>
                                    <p:cond delay="0"/>
                                  </p:stCondLst>
                                  <p:childTnLst>
                                    <p:set>
                                      <p:cBhvr>
                                        <p:cTn id="34" dur="1" fill="hold">
                                          <p:stCondLst>
                                            <p:cond delay="0"/>
                                          </p:stCondLst>
                                        </p:cTn>
                                        <p:tgtEl>
                                          <p:spTgt spid="4"/>
                                        </p:tgtEl>
                                        <p:attrNameLst>
                                          <p:attrName>style.visibility</p:attrName>
                                        </p:attrNameLst>
                                      </p:cBhvr>
                                      <p:to>
                                        <p:strVal val="hidden"/>
                                      </p:to>
                                    </p:set>
                                    <p:cmd type="call" cmd="stop">
                                      <p:cBhvr>
                                        <p:cTn id="35" dur="1">
                                          <p:stCondLst>
                                            <p:cond delay="0"/>
                                          </p:stCondLst>
                                        </p:cTn>
                                        <p:tgtEl>
                                          <p:spTgt spid="4"/>
                                        </p:tgtEl>
                                      </p:cBhvr>
                                    </p:cmd>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44" restart="whenNotActive" fill="hold" evtFilter="cancelBubble" nodeType="interactiveSeq">
                <p:stCondLst>
                  <p:cond evt="onClick" delay="0">
                    <p:tgtEl>
                      <p:spTgt spid="4"/>
                    </p:tgtEl>
                  </p:cond>
                </p:stCondLst>
                <p:endSync evt="end" delay="0">
                  <p:rtn val="all"/>
                </p:endSync>
                <p:childTnLst>
                  <p:par>
                    <p:cTn id="45" fill="hold">
                      <p:stCondLst>
                        <p:cond delay="0"/>
                      </p:stCondLst>
                      <p:childTnLst>
                        <p:par>
                          <p:cTn id="46" fill="hold">
                            <p:stCondLst>
                              <p:cond delay="0"/>
                            </p:stCondLst>
                            <p:childTnLst>
                              <p:par>
                                <p:cTn id="47" presetID="2" presetClass="mediacall" presetSubtype="0" fill="hold" nodeType="clickEffect">
                                  <p:stCondLst>
                                    <p:cond delay="0"/>
                                  </p:stCondLst>
                                  <p:childTnLst>
                                    <p:cmd type="call" cmd="togglePause">
                                      <p:cBhvr>
                                        <p:cTn id="48" dur="1" fill="hold"/>
                                        <p:tgtEl>
                                          <p:spTgt spid="4"/>
                                        </p:tgtEl>
                                      </p:cBhvr>
                                    </p:cmd>
                                  </p:childTnLst>
                                </p:cTn>
                              </p:par>
                            </p:childTnLst>
                          </p:cTn>
                        </p:par>
                      </p:childTnLst>
                    </p:cTn>
                  </p:par>
                </p:childTnLst>
              </p:cTn>
              <p:nextCondLst>
                <p:cond evt="onClick" delay="0">
                  <p:tgtEl>
                    <p:spTgt spid="4"/>
                  </p:tgtEl>
                </p:cond>
              </p:nextCondLst>
            </p:seq>
            <p:video>
              <p:cMediaNode vol="80000">
                <p:cTn id="49" fill="hold" display="0">
                  <p:stCondLst>
                    <p:cond delay="indefinite"/>
                  </p:stCondLst>
                </p:cTn>
                <p:tgtEl>
                  <p:spTgt spid="4"/>
                </p:tgtEl>
              </p:cMediaNode>
            </p:video>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内容占位符 4"/>
          <p:cNvSpPr>
            <a:spLocks noGrp="1"/>
          </p:cNvSpPr>
          <p:nvPr>
            <p:ph idx="1"/>
          </p:nvPr>
        </p:nvSpPr>
        <p:spPr>
          <a:xfrm>
            <a:off x="266767" y="1994440"/>
            <a:ext cx="8727189" cy="4863559"/>
          </a:xfrm>
        </p:spPr>
        <p:txBody>
          <a:bodyPr>
            <a:normAutofit/>
          </a:bodyPr>
          <a:lstStyle/>
          <a:p>
            <a:endParaRPr lang="en-US" altLang="zh-CN" dirty="0"/>
          </a:p>
          <a:p>
            <a:pPr lvl="1"/>
            <a:endParaRPr lang="en-US" altLang="zh-CN" dirty="0"/>
          </a:p>
          <a:p>
            <a:endParaRPr lang="en-US" altLang="zh-CN" dirty="0"/>
          </a:p>
        </p:txBody>
      </p:sp>
      <p:sp>
        <p:nvSpPr>
          <p:cNvPr id="4" name="标题 3"/>
          <p:cNvSpPr>
            <a:spLocks noGrp="1"/>
          </p:cNvSpPr>
          <p:nvPr>
            <p:ph type="title"/>
          </p:nvPr>
        </p:nvSpPr>
        <p:spPr/>
        <p:txBody>
          <a:bodyPr/>
          <a:lstStyle/>
          <a:p>
            <a:endParaRPr kumimoji="1" lang="zh-CN" altLang="en-US"/>
          </a:p>
        </p:txBody>
      </p:sp>
      <p:sp>
        <p:nvSpPr>
          <p:cNvPr id="10" name="矩形 9"/>
          <p:cNvSpPr/>
          <p:nvPr/>
        </p:nvSpPr>
        <p:spPr>
          <a:xfrm>
            <a:off x="135706" y="0"/>
            <a:ext cx="8858250" cy="1768304"/>
          </a:xfrm>
          <a:prstGeom prst="rect">
            <a:avLst/>
          </a:prstGeom>
          <a:solidFill>
            <a:srgbClr val="FFFFFF"/>
          </a:solidFill>
          <a:ln>
            <a:noFill/>
          </a:ln>
        </p:spPr>
        <p:style>
          <a:lnRef idx="2">
            <a:schemeClr val="accent3"/>
          </a:lnRef>
          <a:fillRef idx="1">
            <a:schemeClr val="lt1"/>
          </a:fillRef>
          <a:effectRef idx="0">
            <a:schemeClr val="accent3"/>
          </a:effectRef>
          <a:fontRef idx="minor">
            <a:schemeClr val="dk1"/>
          </a:fontRef>
        </p:style>
        <p:txBody>
          <a:bodyPr rtlCol="0" anchor="ctr"/>
          <a:lstStyle/>
          <a:p>
            <a:pPr algn="ctr"/>
            <a:endParaRPr kumimoji="1" lang="zh-CN" altLang="en-US"/>
          </a:p>
        </p:txBody>
      </p:sp>
      <p:sp>
        <p:nvSpPr>
          <p:cNvPr id="3" name="矩形 2"/>
          <p:cNvSpPr/>
          <p:nvPr/>
        </p:nvSpPr>
        <p:spPr>
          <a:xfrm>
            <a:off x="437727" y="1996114"/>
            <a:ext cx="8423339" cy="954107"/>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dirty="0" err="1"/>
              <a:t>Vaibhav</a:t>
            </a:r>
            <a:r>
              <a:rPr lang="en-US" altLang="zh-CN" dirty="0"/>
              <a:t> </a:t>
            </a:r>
            <a:r>
              <a:rPr lang="en-US" altLang="zh-CN" dirty="0" err="1"/>
              <a:t>Rastogi</a:t>
            </a:r>
            <a:r>
              <a:rPr lang="en-US" altLang="zh-CN" dirty="0"/>
              <a:t>, </a:t>
            </a:r>
            <a:r>
              <a:rPr lang="en-US" altLang="zh-CN" dirty="0" err="1"/>
              <a:t>Rui</a:t>
            </a:r>
            <a:r>
              <a:rPr lang="en-US" altLang="zh-CN" dirty="0"/>
              <a:t> Shao, Yan Chen, </a:t>
            </a:r>
            <a:r>
              <a:rPr lang="en-US" altLang="zh-CN" b="1" dirty="0"/>
              <a:t>Xiang Pan</a:t>
            </a:r>
            <a:r>
              <a:rPr lang="en-US" altLang="zh-CN" dirty="0"/>
              <a:t>, </a:t>
            </a:r>
            <a:r>
              <a:rPr lang="en-US" altLang="zh-CN" dirty="0" err="1"/>
              <a:t>Shihong</a:t>
            </a:r>
            <a:r>
              <a:rPr lang="en-US" altLang="zh-CN" dirty="0"/>
              <a:t> </a:t>
            </a:r>
            <a:r>
              <a:rPr lang="en-US" altLang="zh-CN" dirty="0" err="1"/>
              <a:t>Zou</a:t>
            </a:r>
            <a:r>
              <a:rPr lang="en-US" altLang="zh-CN" dirty="0"/>
              <a:t>, and Ryan Riley</a:t>
            </a:r>
          </a:p>
          <a:p>
            <a:r>
              <a:rPr lang="en-US" altLang="zh-CN" sz="2000" i="1" dirty="0">
                <a:solidFill>
                  <a:schemeClr val="accent2">
                    <a:lumMod val="75000"/>
                  </a:schemeClr>
                </a:solidFill>
                <a:latin typeface="Arial Narrow"/>
                <a:cs typeface="Arial Narrow"/>
              </a:rPr>
              <a:t>Are These Ads Safe: Detecting Hidden Attacks through the Mobile App-Web Interfaces</a:t>
            </a:r>
            <a:r>
              <a:rPr lang="en-US" altLang="zh-CN" i="1" dirty="0"/>
              <a:t>, 														   </a:t>
            </a:r>
            <a:r>
              <a:rPr lang="en-US" altLang="zh-CN" dirty="0"/>
              <a:t>(NDSS 2016).</a:t>
            </a:r>
            <a:endParaRPr lang="zh-CN" altLang="en-US" dirty="0"/>
          </a:p>
        </p:txBody>
      </p:sp>
      <p:sp>
        <p:nvSpPr>
          <p:cNvPr id="7" name="矩形 6"/>
          <p:cNvSpPr/>
          <p:nvPr/>
        </p:nvSpPr>
        <p:spPr>
          <a:xfrm>
            <a:off x="434911" y="1189663"/>
            <a:ext cx="8423339" cy="677108"/>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b="1" dirty="0"/>
              <a:t>Xiang Pan</a:t>
            </a:r>
            <a:r>
              <a:rPr lang="en-US" altLang="zh-CN" dirty="0"/>
              <a:t>, Vinod </a:t>
            </a:r>
            <a:r>
              <a:rPr lang="en-US" altLang="zh-CN" dirty="0" err="1"/>
              <a:t>Yegneswaran</a:t>
            </a:r>
            <a:r>
              <a:rPr lang="en-US" altLang="zh-CN" dirty="0"/>
              <a:t>, Yan Chen, Phillip Porras and </a:t>
            </a:r>
            <a:r>
              <a:rPr lang="en-US" altLang="zh-CN" dirty="0" err="1"/>
              <a:t>Seungwon</a:t>
            </a:r>
            <a:r>
              <a:rPr lang="en-US" altLang="zh-CN" dirty="0"/>
              <a:t> Shin</a:t>
            </a:r>
          </a:p>
          <a:p>
            <a:r>
              <a:rPr lang="en-US" altLang="zh-CN" sz="2000" i="1" dirty="0">
                <a:solidFill>
                  <a:schemeClr val="accent2">
                    <a:lumMod val="75000"/>
                  </a:schemeClr>
                </a:solidFill>
                <a:latin typeface="Arial Narrow"/>
                <a:cs typeface="Arial Narrow"/>
              </a:rPr>
              <a:t>HogMap: Using SDNs to Incentivize Collaborative Security Monitoring</a:t>
            </a:r>
            <a:r>
              <a:rPr lang="en-US" altLang="zh-CN" dirty="0"/>
              <a:t>,</a:t>
            </a:r>
            <a:r>
              <a:rPr lang="en-US" altLang="zh-CN" sz="2000" i="1" dirty="0">
                <a:solidFill>
                  <a:schemeClr val="accent2">
                    <a:lumMod val="75000"/>
                  </a:schemeClr>
                </a:solidFill>
                <a:latin typeface="Arial Narrow"/>
                <a:cs typeface="Arial Narrow"/>
              </a:rPr>
              <a:t> </a:t>
            </a:r>
            <a:r>
              <a:rPr lang="en-US" altLang="zh-CN" dirty="0"/>
              <a:t>(SDN/NFV 2016).</a:t>
            </a:r>
            <a:endParaRPr lang="zh-CN" altLang="en-US" dirty="0"/>
          </a:p>
        </p:txBody>
      </p:sp>
      <p:sp>
        <p:nvSpPr>
          <p:cNvPr id="8" name="矩形 7"/>
          <p:cNvSpPr/>
          <p:nvPr/>
        </p:nvSpPr>
        <p:spPr>
          <a:xfrm>
            <a:off x="434911" y="2971888"/>
            <a:ext cx="8423339" cy="1231106"/>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dirty="0" err="1"/>
              <a:t>Yinzhi</a:t>
            </a:r>
            <a:r>
              <a:rPr lang="en-US" altLang="zh-CN" dirty="0"/>
              <a:t> Cao, </a:t>
            </a:r>
            <a:r>
              <a:rPr lang="en-US" altLang="zh-CN" b="1" dirty="0"/>
              <a:t>Xiang Pan</a:t>
            </a:r>
            <a:r>
              <a:rPr lang="en-US" altLang="zh-CN" dirty="0"/>
              <a:t> and Yan Chen,</a:t>
            </a:r>
          </a:p>
          <a:p>
            <a:r>
              <a:rPr lang="en-US" altLang="zh-CN" sz="2000" i="1" dirty="0" err="1">
                <a:solidFill>
                  <a:schemeClr val="accent2">
                    <a:lumMod val="75000"/>
                  </a:schemeClr>
                </a:solidFill>
                <a:latin typeface="Arial Narrow"/>
                <a:cs typeface="Arial Narrow"/>
              </a:rPr>
              <a:t>SafePay</a:t>
            </a:r>
            <a:r>
              <a:rPr lang="en-US" altLang="zh-CN" sz="2000" i="1" dirty="0">
                <a:solidFill>
                  <a:schemeClr val="accent2">
                    <a:lumMod val="75000"/>
                  </a:schemeClr>
                </a:solidFill>
                <a:latin typeface="Arial Narrow"/>
                <a:cs typeface="Arial Narrow"/>
              </a:rPr>
              <a:t>: Protecting against Credit Card Forgery with Existing Magnetic Card Readers</a:t>
            </a:r>
            <a:r>
              <a:rPr lang="en-US" altLang="zh-CN" i="1" dirty="0"/>
              <a:t>,														   </a:t>
            </a:r>
            <a:r>
              <a:rPr lang="en-US" altLang="zh-CN" dirty="0"/>
              <a:t>(CNS 2015).</a:t>
            </a:r>
          </a:p>
          <a:p>
            <a:r>
              <a:rPr lang="en-US" altLang="zh-CN" dirty="0"/>
              <a:t>    Won the </a:t>
            </a:r>
            <a:r>
              <a:rPr lang="en-US" altLang="zh-CN" b="1" dirty="0"/>
              <a:t>Best Paper Award</a:t>
            </a:r>
            <a:r>
              <a:rPr lang="en-US" altLang="zh-CN" dirty="0"/>
              <a:t>. Featured in CCTV-America and over 30 news periodicals.</a:t>
            </a:r>
            <a:endParaRPr lang="zh-CN" altLang="en-US" dirty="0"/>
          </a:p>
        </p:txBody>
      </p:sp>
      <p:sp>
        <p:nvSpPr>
          <p:cNvPr id="9" name="矩形 8"/>
          <p:cNvSpPr/>
          <p:nvPr/>
        </p:nvSpPr>
        <p:spPr>
          <a:xfrm>
            <a:off x="434911" y="4258067"/>
            <a:ext cx="8423339" cy="984885"/>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b="1" dirty="0"/>
              <a:t>Xiang Pan</a:t>
            </a:r>
            <a:r>
              <a:rPr lang="en-US" altLang="zh-CN" dirty="0"/>
              <a:t>, </a:t>
            </a:r>
            <a:r>
              <a:rPr lang="en-US" altLang="zh-CN" dirty="0" err="1"/>
              <a:t>Yinzhi</a:t>
            </a:r>
            <a:r>
              <a:rPr lang="en-US" altLang="zh-CN" dirty="0"/>
              <a:t> Cao and Yan Chen,</a:t>
            </a:r>
          </a:p>
          <a:p>
            <a:r>
              <a:rPr lang="en-US" altLang="zh-CN" sz="2000" i="1" dirty="0">
                <a:solidFill>
                  <a:schemeClr val="accent2">
                    <a:lumMod val="75000"/>
                  </a:schemeClr>
                </a:solidFill>
                <a:latin typeface="Arial Narrow"/>
                <a:cs typeface="Arial Narrow"/>
              </a:rPr>
              <a:t>I Do Not Know What You Visited Last Summer - Protecting users from third-party web tracking with TrackingFree browser</a:t>
            </a:r>
            <a:r>
              <a:rPr lang="en-US" altLang="zh-CN" dirty="0"/>
              <a:t>,                                                               (NDSS 2015).</a:t>
            </a:r>
            <a:endParaRPr lang="zh-CN" altLang="en-US" dirty="0"/>
          </a:p>
        </p:txBody>
      </p:sp>
      <p:sp>
        <p:nvSpPr>
          <p:cNvPr id="11" name="矩形 10"/>
          <p:cNvSpPr/>
          <p:nvPr/>
        </p:nvSpPr>
        <p:spPr>
          <a:xfrm>
            <a:off x="437727" y="5319931"/>
            <a:ext cx="8423339" cy="1261884"/>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dirty="0" err="1"/>
              <a:t>Yinzhi</a:t>
            </a:r>
            <a:r>
              <a:rPr lang="en-US" altLang="zh-CN" dirty="0"/>
              <a:t> Cao, </a:t>
            </a:r>
            <a:r>
              <a:rPr lang="en-US" altLang="zh-CN" b="1" dirty="0"/>
              <a:t>Xiang Pan</a:t>
            </a:r>
            <a:r>
              <a:rPr lang="en-US" altLang="zh-CN" dirty="0"/>
              <a:t> and Yan Chen,</a:t>
            </a:r>
          </a:p>
          <a:p>
            <a:r>
              <a:rPr lang="en-US" altLang="zh-CN" sz="2000" i="1" dirty="0" err="1">
                <a:solidFill>
                  <a:schemeClr val="accent2">
                    <a:lumMod val="75000"/>
                  </a:schemeClr>
                </a:solidFill>
                <a:latin typeface="Arial Narrow"/>
                <a:cs typeface="Arial Narrow"/>
              </a:rPr>
              <a:t>JShield</a:t>
            </a:r>
            <a:r>
              <a:rPr lang="en-US" altLang="zh-CN" sz="2000" i="1" dirty="0">
                <a:solidFill>
                  <a:schemeClr val="accent2">
                    <a:lumMod val="75000"/>
                  </a:schemeClr>
                </a:solidFill>
                <a:latin typeface="Arial Narrow"/>
                <a:cs typeface="Arial Narrow"/>
              </a:rPr>
              <a:t>: Towards Real-time and Vulnerability-based Detection of Polluted Drive-by Download Attacks</a:t>
            </a:r>
            <a:r>
              <a:rPr lang="en-US" altLang="zh-CN" i="1" dirty="0"/>
              <a:t>,                                                                                             </a:t>
            </a:r>
            <a:r>
              <a:rPr lang="en-US" altLang="zh-CN" dirty="0"/>
              <a:t>(ACSAC 2014)</a:t>
            </a:r>
            <a:r>
              <a:rPr lang="en-US" altLang="zh-CN" i="1" dirty="0"/>
              <a:t>.</a:t>
            </a:r>
          </a:p>
          <a:p>
            <a:r>
              <a:rPr lang="en-US" altLang="zh-CN" dirty="0"/>
              <a:t>    Adopted by Huawei Inc., the world’s largest telecommunication equipment maker.</a:t>
            </a:r>
            <a:endParaRPr lang="zh-CN" altLang="en-US" dirty="0"/>
          </a:p>
        </p:txBody>
      </p:sp>
      <p:cxnSp>
        <p:nvCxnSpPr>
          <p:cNvPr id="13" name="直线连接符 12"/>
          <p:cNvCxnSpPr/>
          <p:nvPr/>
        </p:nvCxnSpPr>
        <p:spPr>
          <a:xfrm>
            <a:off x="284163" y="1987797"/>
            <a:ext cx="8414053" cy="0"/>
          </a:xfrm>
          <a:prstGeom prst="line">
            <a:avLst/>
          </a:prstGeom>
          <a:ln>
            <a:solidFill>
              <a:schemeClr val="accent4">
                <a:lumMod val="75000"/>
              </a:schemeClr>
            </a:solidFill>
          </a:ln>
        </p:spPr>
        <p:style>
          <a:lnRef idx="2">
            <a:schemeClr val="accent3"/>
          </a:lnRef>
          <a:fillRef idx="0">
            <a:schemeClr val="accent3"/>
          </a:fillRef>
          <a:effectRef idx="1">
            <a:schemeClr val="accent3"/>
          </a:effectRef>
          <a:fontRef idx="minor">
            <a:schemeClr val="tx1"/>
          </a:fontRef>
        </p:style>
      </p:cxnSp>
      <p:cxnSp>
        <p:nvCxnSpPr>
          <p:cNvPr id="14" name="直线连接符 13"/>
          <p:cNvCxnSpPr/>
          <p:nvPr/>
        </p:nvCxnSpPr>
        <p:spPr>
          <a:xfrm>
            <a:off x="284163" y="2998150"/>
            <a:ext cx="8414053" cy="0"/>
          </a:xfrm>
          <a:prstGeom prst="line">
            <a:avLst/>
          </a:prstGeom>
          <a:ln>
            <a:solidFill>
              <a:srgbClr val="739900"/>
            </a:solidFill>
          </a:ln>
        </p:spPr>
        <p:style>
          <a:lnRef idx="2">
            <a:schemeClr val="accent3"/>
          </a:lnRef>
          <a:fillRef idx="0">
            <a:schemeClr val="accent3"/>
          </a:fillRef>
          <a:effectRef idx="1">
            <a:schemeClr val="accent3"/>
          </a:effectRef>
          <a:fontRef idx="minor">
            <a:schemeClr val="tx1"/>
          </a:fontRef>
        </p:style>
      </p:cxnSp>
      <p:cxnSp>
        <p:nvCxnSpPr>
          <p:cNvPr id="15" name="直线连接符 14"/>
          <p:cNvCxnSpPr/>
          <p:nvPr/>
        </p:nvCxnSpPr>
        <p:spPr>
          <a:xfrm>
            <a:off x="266767" y="4258067"/>
            <a:ext cx="8414053" cy="0"/>
          </a:xfrm>
          <a:prstGeom prst="line">
            <a:avLst/>
          </a:prstGeom>
          <a:ln>
            <a:solidFill>
              <a:srgbClr val="739900"/>
            </a:solidFill>
          </a:ln>
        </p:spPr>
        <p:style>
          <a:lnRef idx="2">
            <a:schemeClr val="accent3"/>
          </a:lnRef>
          <a:fillRef idx="0">
            <a:schemeClr val="accent3"/>
          </a:fillRef>
          <a:effectRef idx="1">
            <a:schemeClr val="accent3"/>
          </a:effectRef>
          <a:fontRef idx="minor">
            <a:schemeClr val="tx1"/>
          </a:fontRef>
        </p:style>
      </p:cxnSp>
      <p:cxnSp>
        <p:nvCxnSpPr>
          <p:cNvPr id="16" name="直线连接符 15"/>
          <p:cNvCxnSpPr/>
          <p:nvPr/>
        </p:nvCxnSpPr>
        <p:spPr>
          <a:xfrm>
            <a:off x="284163" y="5349934"/>
            <a:ext cx="8414053" cy="0"/>
          </a:xfrm>
          <a:prstGeom prst="line">
            <a:avLst/>
          </a:prstGeom>
          <a:ln>
            <a:solidFill>
              <a:srgbClr val="739900"/>
            </a:solidFill>
          </a:ln>
        </p:spPr>
        <p:style>
          <a:lnRef idx="2">
            <a:schemeClr val="accent3"/>
          </a:lnRef>
          <a:fillRef idx="0">
            <a:schemeClr val="accent3"/>
          </a:fillRef>
          <a:effectRef idx="1">
            <a:schemeClr val="accent3"/>
          </a:effectRef>
          <a:fontRef idx="minor">
            <a:schemeClr val="tx1"/>
          </a:fontRef>
        </p:style>
      </p:cxnSp>
      <p:cxnSp>
        <p:nvCxnSpPr>
          <p:cNvPr id="17" name="直线连接符 16"/>
          <p:cNvCxnSpPr/>
          <p:nvPr/>
        </p:nvCxnSpPr>
        <p:spPr>
          <a:xfrm>
            <a:off x="374911" y="1099654"/>
            <a:ext cx="8414053" cy="0"/>
          </a:xfrm>
          <a:prstGeom prst="line">
            <a:avLst/>
          </a:prstGeom>
          <a:ln>
            <a:solidFill>
              <a:schemeClr val="accent4">
                <a:lumMod val="75000"/>
              </a:schemeClr>
            </a:solidFill>
          </a:ln>
        </p:spPr>
        <p:style>
          <a:lnRef idx="2">
            <a:schemeClr val="accent3"/>
          </a:lnRef>
          <a:fillRef idx="0">
            <a:schemeClr val="accent3"/>
          </a:fillRef>
          <a:effectRef idx="1">
            <a:schemeClr val="accent3"/>
          </a:effectRef>
          <a:fontRef idx="minor">
            <a:schemeClr val="tx1"/>
          </a:fontRef>
        </p:style>
      </p:cxnSp>
      <p:sp>
        <p:nvSpPr>
          <p:cNvPr id="18" name="矩形 17"/>
          <p:cNvSpPr/>
          <p:nvPr/>
        </p:nvSpPr>
        <p:spPr>
          <a:xfrm>
            <a:off x="404911" y="137939"/>
            <a:ext cx="8423339" cy="984885"/>
          </a:xfrm>
          <a:prstGeom prst="rect">
            <a:avLst/>
          </a:prstGeom>
        </p:spPr>
        <p:txBody>
          <a:bodyPr wrap="square">
            <a:spAutoFit/>
          </a:bodyPr>
          <a:lstStyle/>
          <a:p>
            <a:pPr marL="285750" indent="-285750">
              <a:buClr>
                <a:schemeClr val="accent5">
                  <a:lumMod val="75000"/>
                </a:schemeClr>
              </a:buClr>
              <a:buFont typeface="Wingdings" charset="2"/>
              <a:buChar char="Ø"/>
            </a:pPr>
            <a:r>
              <a:rPr lang="en-US" altLang="zh-CN" b="1" dirty="0"/>
              <a:t>Xiang Pan</a:t>
            </a:r>
            <a:r>
              <a:rPr lang="en-US" altLang="zh-CN" dirty="0"/>
              <a:t>, </a:t>
            </a:r>
            <a:r>
              <a:rPr lang="en-US" altLang="zh-CN" dirty="0" err="1"/>
              <a:t>Yinzhi</a:t>
            </a:r>
            <a:r>
              <a:rPr lang="en-US" altLang="zh-CN" dirty="0"/>
              <a:t> Cao, Yan Chen, </a:t>
            </a:r>
            <a:r>
              <a:rPr lang="en-US" altLang="zh-CN" dirty="0" err="1"/>
              <a:t>Shuangping</a:t>
            </a:r>
            <a:r>
              <a:rPr lang="en-US" altLang="zh-CN" dirty="0"/>
              <a:t> Liu, Yu Zhou and Yan Chen.</a:t>
            </a:r>
          </a:p>
          <a:p>
            <a:r>
              <a:rPr lang="en-US" altLang="zh-CN" sz="2000" i="1" dirty="0">
                <a:solidFill>
                  <a:schemeClr val="accent2">
                    <a:lumMod val="75000"/>
                  </a:schemeClr>
                </a:solidFill>
                <a:latin typeface="Arial Narrow"/>
                <a:cs typeface="Arial Narrow"/>
              </a:rPr>
              <a:t>CSPAutoGen: Black-box Enforcement of Content Security Policy upon Real-world Websites</a:t>
            </a:r>
            <a:r>
              <a:rPr lang="en-US" altLang="zh-CN" dirty="0"/>
              <a:t>,</a:t>
            </a:r>
            <a:r>
              <a:rPr lang="en-US" altLang="zh-CN" sz="2000" i="1" dirty="0">
                <a:solidFill>
                  <a:schemeClr val="accent2">
                    <a:lumMod val="75000"/>
                  </a:schemeClr>
                </a:solidFill>
                <a:latin typeface="Arial Narrow"/>
                <a:cs typeface="Arial Narrow"/>
              </a:rPr>
              <a:t> 												  </a:t>
            </a:r>
            <a:r>
              <a:rPr lang="en-US" altLang="zh-CN" dirty="0"/>
              <a:t>(CCS 2016).</a:t>
            </a:r>
            <a:endParaRPr lang="zh-CN" altLang="en-US" dirty="0"/>
          </a:p>
        </p:txBody>
      </p:sp>
    </p:spTree>
    <p:extLst>
      <p:ext uri="{BB962C8B-B14F-4D97-AF65-F5344CB8AC3E}">
        <p14:creationId xmlns:p14="http://schemas.microsoft.com/office/powerpoint/2010/main" val="274851765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nodePh="1">
                                  <p:stCondLst>
                                    <p:cond delay="0"/>
                                  </p:stCondLst>
                                  <p:endCondLst>
                                    <p:cond evt="begin" delay="0">
                                      <p:tn val="5"/>
                                    </p:cond>
                                  </p:end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Backup Slides…</a:t>
            </a:r>
            <a:endParaRPr kumimoji="1" lang="zh-CN" altLang="en-US" dirty="0"/>
          </a:p>
        </p:txBody>
      </p:sp>
      <p:sp>
        <p:nvSpPr>
          <p:cNvPr id="3" name="内容占位符 2"/>
          <p:cNvSpPr>
            <a:spLocks noGrp="1"/>
          </p:cNvSpPr>
          <p:nvPr>
            <p:ph idx="1"/>
          </p:nvPr>
        </p:nvSpPr>
        <p:spPr/>
        <p:txBody>
          <a:bodyPr/>
          <a:lstStyle/>
          <a:p>
            <a:endParaRPr kumimoji="1" lang="zh-CN" altLang="en-US"/>
          </a:p>
        </p:txBody>
      </p:sp>
    </p:spTree>
    <p:extLst>
      <p:ext uri="{BB962C8B-B14F-4D97-AF65-F5344CB8AC3E}">
        <p14:creationId xmlns:p14="http://schemas.microsoft.com/office/powerpoint/2010/main" val="1900110062"/>
      </p:ext>
    </p:extLst>
  </p:cSld>
  <p:clrMapOvr>
    <a:masterClrMapping/>
  </p:clrMapOvr>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noAutofit/>
          </a:bodyPr>
          <a:lstStyle/>
          <a:p>
            <a:pPr algn="ctr"/>
            <a:r>
              <a:rPr lang="en-US" altLang="zh-CN" sz="3600" dirty="0">
                <a:latin typeface="Calisto MT" charset="0"/>
                <a:ea typeface="宋体" charset="0"/>
                <a:cs typeface="宋体" charset="0"/>
              </a:rPr>
              <a:t>Case study: Logging Yahoo using Facebook Account</a:t>
            </a:r>
            <a:endParaRPr kumimoji="1" lang="zh-CN" altLang="en-US" sz="3600" dirty="0"/>
          </a:p>
        </p:txBody>
      </p:sp>
      <p:pic>
        <p:nvPicPr>
          <p:cNvPr id="4" name="图片 10"/>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44488" y="1797050"/>
            <a:ext cx="6829425" cy="46307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幻灯片编号占位符 5"/>
          <p:cNvSpPr txBox="1">
            <a:spLocks noGrp="1" noChangeArrowheads="1"/>
          </p:cNvSpPr>
          <p:nvPr/>
        </p:nvSpPr>
        <p:spPr bwMode="auto">
          <a:xfrm>
            <a:off x="4191000" y="6356350"/>
            <a:ext cx="762000" cy="271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pPr algn="ctr"/>
            <a:fld id="{0A312693-31F8-5745-BE56-DF112AB1CC61}" type="slidenum">
              <a:rPr kumimoji="0" lang="zh-CN" altLang="en-US" sz="1200">
                <a:solidFill>
                  <a:srgbClr val="B0BBBF"/>
                </a:solidFill>
                <a:latin typeface="Calisto MT" charset="0"/>
                <a:ea typeface="MS Mincho" charset="0"/>
                <a:cs typeface="MS Mincho" charset="0"/>
                <a:sym typeface="MS Mincho" charset="0"/>
              </a:rPr>
              <a:pPr algn="ctr"/>
              <a:t>57</a:t>
            </a:fld>
            <a:endParaRPr kumimoji="0" lang="zh-CN" altLang="en-US" sz="1800">
              <a:ea typeface="MS Mincho" charset="0"/>
              <a:cs typeface="MS Mincho" charset="0"/>
              <a:sym typeface="MS Mincho" charset="0"/>
            </a:endParaRPr>
          </a:p>
        </p:txBody>
      </p:sp>
      <p:sp>
        <p:nvSpPr>
          <p:cNvPr id="6" name="文本框 9"/>
          <p:cNvSpPr txBox="1">
            <a:spLocks noChangeArrowheads="1"/>
          </p:cNvSpPr>
          <p:nvPr/>
        </p:nvSpPr>
        <p:spPr bwMode="auto">
          <a:xfrm>
            <a:off x="2543175" y="3433763"/>
            <a:ext cx="400050" cy="92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eaVert"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endParaRPr lang="zh-CN" altLang="en-US" sz="1400"/>
          </a:p>
        </p:txBody>
      </p:sp>
      <p:grpSp>
        <p:nvGrpSpPr>
          <p:cNvPr id="7" name="组 6"/>
          <p:cNvGrpSpPr>
            <a:grpSpLocks/>
          </p:cNvGrpSpPr>
          <p:nvPr/>
        </p:nvGrpSpPr>
        <p:grpSpPr bwMode="auto">
          <a:xfrm>
            <a:off x="2519363" y="3425825"/>
            <a:ext cx="460375" cy="1279525"/>
            <a:chOff x="2518658" y="3425924"/>
            <a:chExt cx="461665" cy="1278683"/>
          </a:xfrm>
        </p:grpSpPr>
        <p:cxnSp>
          <p:nvCxnSpPr>
            <p:cNvPr id="8" name="直线箭头连接符 7"/>
            <p:cNvCxnSpPr/>
            <p:nvPr/>
          </p:nvCxnSpPr>
          <p:spPr bwMode="auto">
            <a:xfrm flipV="1">
              <a:off x="2943708" y="3425924"/>
              <a:ext cx="0" cy="1278683"/>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9" name="文本框 15"/>
            <p:cNvSpPr txBox="1">
              <a:spLocks noChangeArrowheads="1"/>
            </p:cNvSpPr>
            <p:nvPr/>
          </p:nvSpPr>
          <p:spPr bwMode="auto">
            <a:xfrm rot="5400000">
              <a:off x="2246514" y="3855366"/>
              <a:ext cx="100595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(1). Logging</a:t>
              </a:r>
            </a:p>
            <a:p>
              <a:r>
                <a:rPr lang="en-US" altLang="zh-CN" sz="1200"/>
                <a:t> using FB</a:t>
              </a:r>
              <a:endParaRPr lang="zh-CN" altLang="en-US" sz="1200"/>
            </a:p>
          </p:txBody>
        </p:sp>
      </p:grpSp>
      <p:grpSp>
        <p:nvGrpSpPr>
          <p:cNvPr id="10" name="组 9"/>
          <p:cNvGrpSpPr>
            <a:grpSpLocks/>
          </p:cNvGrpSpPr>
          <p:nvPr/>
        </p:nvGrpSpPr>
        <p:grpSpPr bwMode="auto">
          <a:xfrm>
            <a:off x="3087688" y="3444875"/>
            <a:ext cx="461962" cy="1290638"/>
            <a:chOff x="2482136" y="3425924"/>
            <a:chExt cx="461666" cy="1291219"/>
          </a:xfrm>
        </p:grpSpPr>
        <p:cxnSp>
          <p:nvCxnSpPr>
            <p:cNvPr id="11" name="直线箭头连接符 10"/>
            <p:cNvCxnSpPr/>
            <p:nvPr/>
          </p:nvCxnSpPr>
          <p:spPr bwMode="auto">
            <a:xfrm flipV="1">
              <a:off x="2943802" y="3425924"/>
              <a:ext cx="0" cy="1278513"/>
            </a:xfrm>
            <a:prstGeom prst="straightConnector1">
              <a:avLst/>
            </a:prstGeom>
            <a:solidFill>
              <a:schemeClr val="accent1"/>
            </a:solidFill>
            <a:ln w="38100" cap="flat" cmpd="sng" algn="ctr">
              <a:solidFill>
                <a:srgbClr val="008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2" name="文本框 30"/>
            <p:cNvSpPr txBox="1">
              <a:spLocks noChangeArrowheads="1"/>
            </p:cNvSpPr>
            <p:nvPr/>
          </p:nvSpPr>
          <p:spPr bwMode="auto">
            <a:xfrm rot="5400000">
              <a:off x="2082027" y="3855368"/>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   (2). Data (Y) </a:t>
              </a:r>
            </a:p>
            <a:p>
              <a:r>
                <a:rPr lang="en-US" altLang="zh-CN" sz="1200"/>
                <a:t>Carried on URL</a:t>
              </a:r>
              <a:endParaRPr lang="zh-CN" altLang="en-US" sz="1200"/>
            </a:p>
          </p:txBody>
        </p:sp>
      </p:grpSp>
      <p:grpSp>
        <p:nvGrpSpPr>
          <p:cNvPr id="13" name="组 12"/>
          <p:cNvGrpSpPr>
            <a:grpSpLocks/>
          </p:cNvGrpSpPr>
          <p:nvPr/>
        </p:nvGrpSpPr>
        <p:grpSpPr bwMode="auto">
          <a:xfrm>
            <a:off x="3670300" y="3425825"/>
            <a:ext cx="461963" cy="1279525"/>
            <a:chOff x="2508814" y="3425924"/>
            <a:chExt cx="461665" cy="1278683"/>
          </a:xfrm>
        </p:grpSpPr>
        <p:cxnSp>
          <p:nvCxnSpPr>
            <p:cNvPr id="14" name="直线箭头连接符 13"/>
            <p:cNvCxnSpPr/>
            <p:nvPr/>
          </p:nvCxnSpPr>
          <p:spPr bwMode="auto">
            <a:xfrm flipV="1">
              <a:off x="2943508" y="3425924"/>
              <a:ext cx="0" cy="1278683"/>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5" name="文本框 33"/>
            <p:cNvSpPr txBox="1">
              <a:spLocks noChangeArrowheads="1"/>
            </p:cNvSpPr>
            <p:nvPr/>
          </p:nvSpPr>
          <p:spPr bwMode="auto">
            <a:xfrm rot="5400000">
              <a:off x="2166063" y="3855366"/>
              <a:ext cx="114716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 (8). Data (F) </a:t>
              </a:r>
            </a:p>
            <a:p>
              <a:r>
                <a:rPr lang="en-US" altLang="zh-CN" sz="1200"/>
                <a:t>Carried on URL</a:t>
              </a:r>
              <a:endParaRPr lang="zh-CN" altLang="en-US" sz="1200"/>
            </a:p>
          </p:txBody>
        </p:sp>
      </p:grpSp>
      <p:grpSp>
        <p:nvGrpSpPr>
          <p:cNvPr id="16" name="组 15"/>
          <p:cNvGrpSpPr>
            <a:grpSpLocks/>
          </p:cNvGrpSpPr>
          <p:nvPr/>
        </p:nvGrpSpPr>
        <p:grpSpPr bwMode="auto">
          <a:xfrm>
            <a:off x="5299075" y="3444875"/>
            <a:ext cx="461963" cy="1290638"/>
            <a:chOff x="2518658" y="3425924"/>
            <a:chExt cx="461665" cy="1291217"/>
          </a:xfrm>
        </p:grpSpPr>
        <p:cxnSp>
          <p:nvCxnSpPr>
            <p:cNvPr id="17" name="直线箭头连接符 16"/>
            <p:cNvCxnSpPr/>
            <p:nvPr/>
          </p:nvCxnSpPr>
          <p:spPr bwMode="auto">
            <a:xfrm flipV="1">
              <a:off x="2943834" y="3425924"/>
              <a:ext cx="0" cy="1278511"/>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18" name="文本框 36"/>
            <p:cNvSpPr txBox="1">
              <a:spLocks noChangeArrowheads="1"/>
            </p:cNvSpPr>
            <p:nvPr/>
          </p:nvSpPr>
          <p:spPr bwMode="auto">
            <a:xfrm rot="5400000">
              <a:off x="2118549" y="3855366"/>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 (4). Data (Y) </a:t>
              </a:r>
            </a:p>
            <a:p>
              <a:r>
                <a:rPr lang="en-US" altLang="zh-CN" sz="1200"/>
                <a:t>Carried on URL</a:t>
              </a:r>
              <a:endParaRPr lang="zh-CN" altLang="en-US" sz="1200"/>
            </a:p>
          </p:txBody>
        </p:sp>
      </p:grpSp>
      <p:grpSp>
        <p:nvGrpSpPr>
          <p:cNvPr id="19" name="组 18"/>
          <p:cNvGrpSpPr>
            <a:grpSpLocks/>
          </p:cNvGrpSpPr>
          <p:nvPr/>
        </p:nvGrpSpPr>
        <p:grpSpPr bwMode="auto">
          <a:xfrm>
            <a:off x="6053138" y="3286125"/>
            <a:ext cx="277812" cy="1455738"/>
            <a:chOff x="2666802" y="3248957"/>
            <a:chExt cx="277000" cy="1455650"/>
          </a:xfrm>
        </p:grpSpPr>
        <p:cxnSp>
          <p:nvCxnSpPr>
            <p:cNvPr id="20" name="直线箭头连接符 19"/>
            <p:cNvCxnSpPr/>
            <p:nvPr/>
          </p:nvCxnSpPr>
          <p:spPr bwMode="auto">
            <a:xfrm flipV="1">
              <a:off x="2943802" y="3425159"/>
              <a:ext cx="0" cy="1279448"/>
            </a:xfrm>
            <a:prstGeom prst="straightConnector1">
              <a:avLst/>
            </a:prstGeom>
            <a:solidFill>
              <a:schemeClr val="accent1"/>
            </a:solidFill>
            <a:ln w="38100" cap="flat" cmpd="sng" algn="ctr">
              <a:solidFill>
                <a:srgbClr val="008000"/>
              </a:solidFill>
              <a:prstDash val="solid"/>
              <a:round/>
              <a:headEnd type="arrow"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1" name="文本框 39"/>
            <p:cNvSpPr txBox="1">
              <a:spLocks noChangeArrowheads="1"/>
            </p:cNvSpPr>
            <p:nvPr/>
          </p:nvSpPr>
          <p:spPr bwMode="auto">
            <a:xfrm rot="5400000">
              <a:off x="2118493" y="3797266"/>
              <a:ext cx="1373618" cy="27699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   (5). Logging FB</a:t>
              </a:r>
              <a:endParaRPr lang="zh-CN" altLang="en-US" sz="1200"/>
            </a:p>
          </p:txBody>
        </p:sp>
      </p:grpSp>
      <p:grpSp>
        <p:nvGrpSpPr>
          <p:cNvPr id="22" name="组 21"/>
          <p:cNvGrpSpPr>
            <a:grpSpLocks/>
          </p:cNvGrpSpPr>
          <p:nvPr/>
        </p:nvGrpSpPr>
        <p:grpSpPr bwMode="auto">
          <a:xfrm>
            <a:off x="6537325" y="3443288"/>
            <a:ext cx="461963" cy="1290637"/>
            <a:chOff x="2482136" y="3425924"/>
            <a:chExt cx="461666" cy="1291219"/>
          </a:xfrm>
        </p:grpSpPr>
        <p:cxnSp>
          <p:nvCxnSpPr>
            <p:cNvPr id="23" name="直线箭头连接符 22"/>
            <p:cNvCxnSpPr/>
            <p:nvPr/>
          </p:nvCxnSpPr>
          <p:spPr bwMode="auto">
            <a:xfrm flipV="1">
              <a:off x="2943802" y="3425924"/>
              <a:ext cx="0" cy="1278513"/>
            </a:xfrm>
            <a:prstGeom prst="straightConnector1">
              <a:avLst/>
            </a:prstGeom>
            <a:solidFill>
              <a:schemeClr val="accent1"/>
            </a:solidFill>
            <a:ln w="38100" cap="flat" cmpd="sng" algn="ctr">
              <a:solidFill>
                <a:srgbClr val="008000"/>
              </a:solidFill>
              <a:prstDash val="solid"/>
              <a:round/>
              <a:headEnd type="arrow" w="med" len="med"/>
              <a:tailEnd type="none"/>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4" name="文本框 45"/>
            <p:cNvSpPr txBox="1">
              <a:spLocks noChangeArrowheads="1"/>
            </p:cNvSpPr>
            <p:nvPr/>
          </p:nvSpPr>
          <p:spPr bwMode="auto">
            <a:xfrm rot="5400000">
              <a:off x="2082027" y="3855368"/>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   (6). Data (F) </a:t>
              </a:r>
            </a:p>
            <a:p>
              <a:r>
                <a:rPr lang="en-US" altLang="zh-CN" sz="1200"/>
                <a:t>Carried on URL</a:t>
              </a:r>
              <a:endParaRPr lang="zh-CN" altLang="en-US" sz="1200"/>
            </a:p>
          </p:txBody>
        </p:sp>
      </p:grpSp>
      <p:grpSp>
        <p:nvGrpSpPr>
          <p:cNvPr id="25" name="组 24"/>
          <p:cNvGrpSpPr>
            <a:grpSpLocks/>
          </p:cNvGrpSpPr>
          <p:nvPr/>
        </p:nvGrpSpPr>
        <p:grpSpPr bwMode="auto">
          <a:xfrm>
            <a:off x="4259263" y="4791075"/>
            <a:ext cx="1262062" cy="479425"/>
            <a:chOff x="4259915" y="4790430"/>
            <a:chExt cx="1261884" cy="480052"/>
          </a:xfrm>
        </p:grpSpPr>
        <p:cxnSp>
          <p:nvCxnSpPr>
            <p:cNvPr id="26" name="直线箭头连接符 25"/>
            <p:cNvCxnSpPr/>
            <p:nvPr/>
          </p:nvCxnSpPr>
          <p:spPr bwMode="auto">
            <a:xfrm flipV="1">
              <a:off x="4321818" y="5270482"/>
              <a:ext cx="1122205" cy="0"/>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7" name="文本框 19"/>
            <p:cNvSpPr txBox="1">
              <a:spLocks noChangeArrowheads="1"/>
            </p:cNvSpPr>
            <p:nvPr/>
          </p:nvSpPr>
          <p:spPr bwMode="auto">
            <a:xfrm>
              <a:off x="4259915" y="4790430"/>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(3). Data (Y)</a:t>
              </a:r>
            </a:p>
            <a:p>
              <a:r>
                <a:rPr lang="en-US" altLang="zh-CN" sz="1200"/>
                <a:t>Carried on URL</a:t>
              </a:r>
              <a:endParaRPr lang="zh-CN" altLang="en-US" sz="1200"/>
            </a:p>
          </p:txBody>
        </p:sp>
      </p:grpSp>
      <p:grpSp>
        <p:nvGrpSpPr>
          <p:cNvPr id="28" name="组 27"/>
          <p:cNvGrpSpPr>
            <a:grpSpLocks/>
          </p:cNvGrpSpPr>
          <p:nvPr/>
        </p:nvGrpSpPr>
        <p:grpSpPr bwMode="auto">
          <a:xfrm>
            <a:off x="4259263" y="5408613"/>
            <a:ext cx="1262062" cy="461962"/>
            <a:chOff x="4259915" y="5409338"/>
            <a:chExt cx="1261884" cy="461665"/>
          </a:xfrm>
        </p:grpSpPr>
        <p:cxnSp>
          <p:nvCxnSpPr>
            <p:cNvPr id="29" name="直线箭头连接符 28"/>
            <p:cNvCxnSpPr/>
            <p:nvPr/>
          </p:nvCxnSpPr>
          <p:spPr bwMode="auto">
            <a:xfrm flipH="1" flipV="1">
              <a:off x="4321818" y="5871003"/>
              <a:ext cx="1077761" cy="0"/>
            </a:xfrm>
            <a:prstGeom prst="straightConnector1">
              <a:avLst/>
            </a:prstGeom>
            <a:solidFill>
              <a:schemeClr val="accent1"/>
            </a:solidFill>
            <a:ln w="38100" cap="flat" cmpd="sng" algn="ctr">
              <a:solidFill>
                <a:srgbClr val="008000"/>
              </a:solidFill>
              <a:prstDash val="solid"/>
              <a:round/>
              <a:headEnd type="none" w="med" len="med"/>
              <a:tailEnd type="arrow"/>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30" name="文本框 53"/>
            <p:cNvSpPr txBox="1">
              <a:spLocks noChangeArrowheads="1"/>
            </p:cNvSpPr>
            <p:nvPr/>
          </p:nvSpPr>
          <p:spPr bwMode="auto">
            <a:xfrm>
              <a:off x="4259915" y="5409338"/>
              <a:ext cx="1261884"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200"/>
                <a:t>(7). Data (F)</a:t>
              </a:r>
            </a:p>
            <a:p>
              <a:r>
                <a:rPr lang="en-US" altLang="zh-CN" sz="1200"/>
                <a:t>Carried on URL</a:t>
              </a:r>
              <a:endParaRPr lang="zh-CN" altLang="en-US" sz="1200"/>
            </a:p>
          </p:txBody>
        </p:sp>
      </p:grpSp>
    </p:spTree>
    <p:extLst>
      <p:ext uri="{BB962C8B-B14F-4D97-AF65-F5344CB8AC3E}">
        <p14:creationId xmlns:p14="http://schemas.microsoft.com/office/powerpoint/2010/main" val="2109187268"/>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8"/>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Principal Communication</a:t>
            </a:r>
            <a:endParaRPr kumimoji="1" lang="zh-CN" altLang="en-US" dirty="0"/>
          </a:p>
        </p:txBody>
      </p:sp>
      <p:sp>
        <p:nvSpPr>
          <p:cNvPr id="4" name="内容占位符 2"/>
          <p:cNvSpPr>
            <a:spLocks noGrp="1" noChangeArrowheads="1"/>
          </p:cNvSpPr>
          <p:nvPr>
            <p:ph idx="4294967295"/>
          </p:nvPr>
        </p:nvSpPr>
        <p:spPr>
          <a:xfrm>
            <a:off x="739775" y="2036763"/>
            <a:ext cx="7345363" cy="3932237"/>
          </a:xfrm>
        </p:spPr>
        <p:txBody>
          <a:bodyPr/>
          <a:lstStyle/>
          <a:p>
            <a:r>
              <a:rPr kumimoji="0" lang="en-US" altLang="zh-CN" dirty="0">
                <a:latin typeface="Arial" charset="0"/>
                <a:ea typeface="宋体" charset="0"/>
                <a:cs typeface="Arial" charset="0"/>
              </a:rPr>
              <a:t>Cross-domain communication is widely used, but break the isolation mechanism.</a:t>
            </a:r>
          </a:p>
          <a:p>
            <a:r>
              <a:rPr kumimoji="0" lang="en-US" altLang="zh-CN" dirty="0">
                <a:latin typeface="Arial" charset="0"/>
                <a:ea typeface="宋体" charset="0"/>
                <a:cs typeface="Arial" charset="0"/>
              </a:rPr>
              <a:t>Our solution: </a:t>
            </a:r>
            <a:r>
              <a:rPr lang="en-US" altLang="zh-CN" dirty="0">
                <a:latin typeface="Arial" charset="0"/>
                <a:ea typeface="宋体" charset="0"/>
                <a:cs typeface="Arial" charset="0"/>
              </a:rPr>
              <a:t> we restrict the use of explicit communication as follows:</a:t>
            </a:r>
            <a:endParaRPr kumimoji="0" lang="zh-CN" altLang="en-US" dirty="0">
              <a:latin typeface="Arial" charset="0"/>
              <a:ea typeface="宋体" charset="0"/>
              <a:cs typeface="Arial" charset="0"/>
            </a:endParaRPr>
          </a:p>
          <a:p>
            <a:pPr marL="350838" lvl="1" indent="0"/>
            <a:r>
              <a:rPr kumimoji="0" lang="en-US" altLang="zh-CN" sz="2000" dirty="0">
                <a:latin typeface="Arial" charset="0"/>
                <a:ea typeface="宋体" charset="0"/>
                <a:cs typeface="Arial" charset="0"/>
              </a:rPr>
              <a:t> Third-party elements in one principle can not explicitly communicate with other principals.</a:t>
            </a:r>
            <a:endParaRPr kumimoji="0" lang="zh-CN" altLang="en-US" sz="2000" dirty="0">
              <a:latin typeface="Arial" charset="0"/>
              <a:ea typeface="宋体" charset="0"/>
              <a:cs typeface="Arial" charset="0"/>
            </a:endParaRPr>
          </a:p>
          <a:p>
            <a:pPr marL="350838" lvl="1" indent="0"/>
            <a:r>
              <a:rPr kumimoji="0" lang="en-US" altLang="zh-CN" sz="2000" dirty="0">
                <a:latin typeface="Arial" charset="0"/>
                <a:ea typeface="宋体" charset="0"/>
                <a:cs typeface="Arial" charset="0"/>
              </a:rPr>
              <a:t> First-party elements can only explicitly communicate with the first-party elements placed in its neighbor principals</a:t>
            </a:r>
            <a:endParaRPr kumimoji="0" lang="zh-CN" altLang="en-US" dirty="0">
              <a:latin typeface="Arial" charset="0"/>
              <a:ea typeface="宋体" charset="0"/>
              <a:cs typeface="Arial" charset="0"/>
            </a:endParaRPr>
          </a:p>
        </p:txBody>
      </p:sp>
      <p:pic>
        <p:nvPicPr>
          <p:cNvPr id="5" name="图片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876300" y="2487613"/>
            <a:ext cx="7391400" cy="3340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文本框 5"/>
          <p:cNvSpPr txBox="1">
            <a:spLocks noChangeArrowheads="1"/>
          </p:cNvSpPr>
          <p:nvPr/>
        </p:nvSpPr>
        <p:spPr bwMode="auto">
          <a:xfrm>
            <a:off x="3879850" y="2579688"/>
            <a:ext cx="6810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b="1">
                <a:solidFill>
                  <a:srgbClr val="008000"/>
                </a:solidFill>
              </a:rPr>
              <a:t>3119</a:t>
            </a:r>
            <a:endParaRPr lang="zh-CN" altLang="en-US" sz="1800" b="1">
              <a:solidFill>
                <a:srgbClr val="008000"/>
              </a:solidFill>
            </a:endParaRPr>
          </a:p>
        </p:txBody>
      </p:sp>
      <p:sp>
        <p:nvSpPr>
          <p:cNvPr id="7" name="文本框 6"/>
          <p:cNvSpPr txBox="1">
            <a:spLocks noChangeArrowheads="1"/>
          </p:cNvSpPr>
          <p:nvPr/>
        </p:nvSpPr>
        <p:spPr bwMode="auto">
          <a:xfrm>
            <a:off x="4065588" y="3721100"/>
            <a:ext cx="696912"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b="1">
                <a:solidFill>
                  <a:srgbClr val="008000"/>
                </a:solidFill>
              </a:rPr>
              <a:t>4852</a:t>
            </a:r>
            <a:endParaRPr lang="zh-CN" altLang="en-US" sz="1800" b="1">
              <a:solidFill>
                <a:srgbClr val="008000"/>
              </a:solidFill>
            </a:endParaRPr>
          </a:p>
        </p:txBody>
      </p:sp>
      <p:sp>
        <p:nvSpPr>
          <p:cNvPr id="8" name="文本框 7"/>
          <p:cNvSpPr txBox="1">
            <a:spLocks noChangeArrowheads="1"/>
          </p:cNvSpPr>
          <p:nvPr/>
        </p:nvSpPr>
        <p:spPr bwMode="auto">
          <a:xfrm>
            <a:off x="4679950" y="5643563"/>
            <a:ext cx="312738"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b="1">
                <a:solidFill>
                  <a:srgbClr val="FF0000"/>
                </a:solidFill>
              </a:rPr>
              <a:t>0</a:t>
            </a:r>
            <a:endParaRPr lang="zh-CN" altLang="en-US" sz="1800" b="1">
              <a:solidFill>
                <a:srgbClr val="FF0000"/>
              </a:solidFill>
            </a:endParaRPr>
          </a:p>
        </p:txBody>
      </p:sp>
      <p:sp>
        <p:nvSpPr>
          <p:cNvPr id="9" name="文本框 8"/>
          <p:cNvSpPr txBox="1">
            <a:spLocks noChangeArrowheads="1"/>
          </p:cNvSpPr>
          <p:nvPr/>
        </p:nvSpPr>
        <p:spPr bwMode="auto">
          <a:xfrm>
            <a:off x="2846388" y="4017963"/>
            <a:ext cx="312737"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kumimoji="1" sz="2400">
                <a:solidFill>
                  <a:schemeClr val="tx1"/>
                </a:solidFill>
                <a:latin typeface="Arial" charset="0"/>
                <a:ea typeface="宋体" charset="0"/>
                <a:cs typeface="宋体" charset="0"/>
              </a:defRPr>
            </a:lvl1pPr>
            <a:lvl2pPr marL="742950" indent="-285750">
              <a:defRPr kumimoji="1" sz="2400">
                <a:solidFill>
                  <a:schemeClr val="tx1"/>
                </a:solidFill>
                <a:latin typeface="Arial" charset="0"/>
                <a:ea typeface="宋体" charset="0"/>
              </a:defRPr>
            </a:lvl2pPr>
            <a:lvl3pPr marL="1143000" indent="-228600">
              <a:defRPr kumimoji="1" sz="2400">
                <a:solidFill>
                  <a:schemeClr val="tx1"/>
                </a:solidFill>
                <a:latin typeface="Arial" charset="0"/>
                <a:ea typeface="宋体" charset="0"/>
              </a:defRPr>
            </a:lvl3pPr>
            <a:lvl4pPr marL="1600200" indent="-228600">
              <a:defRPr kumimoji="1" sz="2400">
                <a:solidFill>
                  <a:schemeClr val="tx1"/>
                </a:solidFill>
                <a:latin typeface="Arial" charset="0"/>
                <a:ea typeface="宋体" charset="0"/>
              </a:defRPr>
            </a:lvl4pPr>
            <a:lvl5pPr marL="2057400" indent="-228600">
              <a:defRPr kumimoji="1" sz="2400">
                <a:solidFill>
                  <a:schemeClr val="tx1"/>
                </a:solidFill>
                <a:latin typeface="Arial" charset="0"/>
                <a:ea typeface="宋体" charset="0"/>
              </a:defRPr>
            </a:lvl5pPr>
            <a:lvl6pPr marL="2514600" indent="-228600" fontAlgn="base">
              <a:spcBef>
                <a:spcPct val="0"/>
              </a:spcBef>
              <a:spcAft>
                <a:spcPct val="0"/>
              </a:spcAft>
              <a:buFont typeface="Arial" charset="0"/>
              <a:defRPr kumimoji="1" sz="2400">
                <a:solidFill>
                  <a:schemeClr val="tx1"/>
                </a:solidFill>
                <a:latin typeface="Arial" charset="0"/>
                <a:ea typeface="宋体" charset="0"/>
              </a:defRPr>
            </a:lvl6pPr>
            <a:lvl7pPr marL="2971800" indent="-228600" fontAlgn="base">
              <a:spcBef>
                <a:spcPct val="0"/>
              </a:spcBef>
              <a:spcAft>
                <a:spcPct val="0"/>
              </a:spcAft>
              <a:buFont typeface="Arial" charset="0"/>
              <a:defRPr kumimoji="1" sz="2400">
                <a:solidFill>
                  <a:schemeClr val="tx1"/>
                </a:solidFill>
                <a:latin typeface="Arial" charset="0"/>
                <a:ea typeface="宋体" charset="0"/>
              </a:defRPr>
            </a:lvl7pPr>
            <a:lvl8pPr marL="3429000" indent="-228600" fontAlgn="base">
              <a:spcBef>
                <a:spcPct val="0"/>
              </a:spcBef>
              <a:spcAft>
                <a:spcPct val="0"/>
              </a:spcAft>
              <a:buFont typeface="Arial" charset="0"/>
              <a:defRPr kumimoji="1" sz="2400">
                <a:solidFill>
                  <a:schemeClr val="tx1"/>
                </a:solidFill>
                <a:latin typeface="Arial" charset="0"/>
                <a:ea typeface="宋体" charset="0"/>
              </a:defRPr>
            </a:lvl8pPr>
            <a:lvl9pPr marL="3886200" indent="-228600" fontAlgn="base">
              <a:spcBef>
                <a:spcPct val="0"/>
              </a:spcBef>
              <a:spcAft>
                <a:spcPct val="0"/>
              </a:spcAft>
              <a:buFont typeface="Arial" charset="0"/>
              <a:defRPr kumimoji="1" sz="2400">
                <a:solidFill>
                  <a:schemeClr val="tx1"/>
                </a:solidFill>
                <a:latin typeface="Arial" charset="0"/>
                <a:ea typeface="宋体" charset="0"/>
              </a:defRPr>
            </a:lvl9pPr>
          </a:lstStyle>
          <a:p>
            <a:r>
              <a:rPr lang="en-US" altLang="zh-CN" sz="1800" b="1">
                <a:solidFill>
                  <a:srgbClr val="FF0000"/>
                </a:solidFill>
              </a:rPr>
              <a:t>6</a:t>
            </a:r>
            <a:endParaRPr lang="zh-CN" altLang="en-US" sz="1800" b="1">
              <a:solidFill>
                <a:srgbClr val="FF0000"/>
              </a:solidFill>
            </a:endParaRPr>
          </a:p>
        </p:txBody>
      </p:sp>
    </p:spTree>
    <p:extLst>
      <p:ext uri="{BB962C8B-B14F-4D97-AF65-F5344CB8AC3E}">
        <p14:creationId xmlns:p14="http://schemas.microsoft.com/office/powerpoint/2010/main" val="549242887"/>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4">
                                            <p:txEl>
                                              <p:pRg st="0" end="0"/>
                                            </p:txEl>
                                          </p:spTgt>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grpId="1" nodeType="clickEffect">
                                  <p:stCondLst>
                                    <p:cond delay="0"/>
                                  </p:stCondLst>
                                  <p:childTnLst>
                                    <p:set>
                                      <p:cBhvr>
                                        <p:cTn id="22" dur="1" fill="hold">
                                          <p:stCondLst>
                                            <p:cond delay="0"/>
                                          </p:stCondLst>
                                        </p:cTn>
                                        <p:tgtEl>
                                          <p:spTgt spid="4">
                                            <p:txEl>
                                              <p:pRg st="1" end="1"/>
                                            </p:txEl>
                                          </p:spTgt>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4">
                                            <p:txEl>
                                              <p:pRg st="2" end="2"/>
                                            </p:txEl>
                                          </p:spTgt>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4">
                                            <p:txEl>
                                              <p:pRg st="3" end="3"/>
                                            </p:txEl>
                                          </p:spTgt>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4" grpId="1" build="p"/>
      <p:bldP spid="6" grpId="0"/>
      <p:bldP spid="7" grpId="0"/>
      <p:bldP spid="8" grpId="0"/>
      <p:bldP spid="9"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Problem Statement</a:t>
            </a:r>
            <a:endParaRPr kumimoji="1" lang="zh-CN" altLang="en-US" dirty="0"/>
          </a:p>
        </p:txBody>
      </p:sp>
      <p:grpSp>
        <p:nvGrpSpPr>
          <p:cNvPr id="5" name="组 4"/>
          <p:cNvGrpSpPr/>
          <p:nvPr/>
        </p:nvGrpSpPr>
        <p:grpSpPr>
          <a:xfrm>
            <a:off x="99221" y="1857877"/>
            <a:ext cx="2559782" cy="3532593"/>
            <a:chOff x="99221" y="2133049"/>
            <a:chExt cx="2559782" cy="3532593"/>
          </a:xfrm>
        </p:grpSpPr>
        <p:grpSp>
          <p:nvGrpSpPr>
            <p:cNvPr id="6" name="组 5"/>
            <p:cNvGrpSpPr/>
            <p:nvPr/>
          </p:nvGrpSpPr>
          <p:grpSpPr>
            <a:xfrm>
              <a:off x="595295" y="2133049"/>
              <a:ext cx="1389025" cy="2430684"/>
              <a:chOff x="426630" y="2986268"/>
              <a:chExt cx="1389025" cy="2430684"/>
            </a:xfrm>
          </p:grpSpPr>
          <p:pic>
            <p:nvPicPr>
              <p:cNvPr id="8" name="图片 7"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34" y="3116365"/>
                <a:ext cx="518329" cy="518329"/>
              </a:xfrm>
              <a:prstGeom prst="rect">
                <a:avLst/>
              </a:prstGeom>
            </p:spPr>
          </p:pic>
          <p:pic>
            <p:nvPicPr>
              <p:cNvPr id="9" name="图片 8"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63" y="3116365"/>
                <a:ext cx="518329" cy="518329"/>
              </a:xfrm>
              <a:prstGeom prst="rect">
                <a:avLst/>
              </a:prstGeom>
            </p:spPr>
          </p:pic>
          <p:pic>
            <p:nvPicPr>
              <p:cNvPr id="10" name="图片 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34" y="3634694"/>
                <a:ext cx="518329" cy="518329"/>
              </a:xfrm>
              <a:prstGeom prst="rect">
                <a:avLst/>
              </a:prstGeom>
            </p:spPr>
          </p:pic>
          <p:pic>
            <p:nvPicPr>
              <p:cNvPr id="11" name="图片 10"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63" y="3634694"/>
                <a:ext cx="518329" cy="518329"/>
              </a:xfrm>
              <a:prstGeom prst="rect">
                <a:avLst/>
              </a:prstGeom>
            </p:spPr>
          </p:pic>
          <p:pic>
            <p:nvPicPr>
              <p:cNvPr id="12" name="图片 11" descr="Activity-Monitor-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31" y="4483412"/>
                <a:ext cx="1170749" cy="933540"/>
              </a:xfrm>
              <a:prstGeom prst="rect">
                <a:avLst/>
              </a:prstGeom>
            </p:spPr>
          </p:pic>
          <p:pic>
            <p:nvPicPr>
              <p:cNvPr id="13" name="图片 12" descr="CS_The_Malware_Problem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09" y="3116365"/>
                <a:ext cx="458854" cy="458854"/>
              </a:xfrm>
              <a:prstGeom prst="rect">
                <a:avLst/>
              </a:prstGeom>
            </p:spPr>
          </p:pic>
          <p:pic>
            <p:nvPicPr>
              <p:cNvPr id="14" name="图片 13" descr="CS_The_Malware_Problem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538" y="3634694"/>
                <a:ext cx="458854" cy="458854"/>
              </a:xfrm>
              <a:prstGeom prst="rect">
                <a:avLst/>
              </a:prstGeom>
            </p:spPr>
          </p:pic>
          <p:sp>
            <p:nvSpPr>
              <p:cNvPr id="15" name="圆角矩形 14"/>
              <p:cNvSpPr/>
              <p:nvPr/>
            </p:nvSpPr>
            <p:spPr>
              <a:xfrm>
                <a:off x="426630" y="2986268"/>
                <a:ext cx="1389025" cy="126990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p>
            </p:txBody>
          </p:sp>
          <p:sp>
            <p:nvSpPr>
              <p:cNvPr id="16" name="下箭头标注 15"/>
              <p:cNvSpPr/>
              <p:nvPr/>
            </p:nvSpPr>
            <p:spPr>
              <a:xfrm>
                <a:off x="932631" y="4256176"/>
                <a:ext cx="347256" cy="227236"/>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a:p>
            </p:txBody>
          </p:sp>
        </p:grpSp>
        <p:sp>
          <p:nvSpPr>
            <p:cNvPr id="7" name="文本框 6"/>
            <p:cNvSpPr txBox="1"/>
            <p:nvPr/>
          </p:nvSpPr>
          <p:spPr>
            <a:xfrm>
              <a:off x="99221" y="4742312"/>
              <a:ext cx="2559782" cy="923330"/>
            </a:xfrm>
            <a:prstGeom prst="rect">
              <a:avLst/>
            </a:prstGeom>
            <a:noFill/>
          </p:spPr>
          <p:txBody>
            <a:bodyPr wrap="square" rtlCol="0">
              <a:spAutoFit/>
            </a:bodyPr>
            <a:lstStyle/>
            <a:p>
              <a:pPr algn="ctr"/>
              <a:r>
                <a:rPr kumimoji="1" lang="en-US" altLang="zh-CN" b="1" dirty="0">
                  <a:solidFill>
                    <a:schemeClr val="accent5">
                      <a:lumMod val="50000"/>
                    </a:schemeClr>
                  </a:solidFill>
                </a:rPr>
                <a:t>1. Principal customization for dynamic analysis. </a:t>
              </a:r>
              <a:endParaRPr kumimoji="1" lang="zh-CN" altLang="en-US" b="1" dirty="0">
                <a:solidFill>
                  <a:schemeClr val="accent5">
                    <a:lumMod val="50000"/>
                  </a:schemeClr>
                </a:solidFill>
              </a:endParaRPr>
            </a:p>
          </p:txBody>
        </p:sp>
      </p:grpSp>
      <p:grpSp>
        <p:nvGrpSpPr>
          <p:cNvPr id="17" name="组 16"/>
          <p:cNvGrpSpPr/>
          <p:nvPr/>
        </p:nvGrpSpPr>
        <p:grpSpPr>
          <a:xfrm>
            <a:off x="6101787" y="1830556"/>
            <a:ext cx="2686280" cy="3256868"/>
            <a:chOff x="6101787" y="2135356"/>
            <a:chExt cx="2686280" cy="3256868"/>
          </a:xfrm>
        </p:grpSpPr>
        <p:grpSp>
          <p:nvGrpSpPr>
            <p:cNvPr id="18" name="组 17"/>
            <p:cNvGrpSpPr/>
            <p:nvPr/>
          </p:nvGrpSpPr>
          <p:grpSpPr>
            <a:xfrm>
              <a:off x="6101787" y="2135356"/>
              <a:ext cx="2543508" cy="2362425"/>
              <a:chOff x="2550002" y="4806121"/>
              <a:chExt cx="1977876" cy="1813771"/>
            </a:xfrm>
          </p:grpSpPr>
          <p:pic>
            <p:nvPicPr>
              <p:cNvPr id="20" name="图片 1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35" y="5183549"/>
                <a:ext cx="1436343" cy="1436343"/>
              </a:xfrm>
              <a:prstGeom prst="rect">
                <a:avLst/>
              </a:prstGeom>
            </p:spPr>
          </p:pic>
          <p:pic>
            <p:nvPicPr>
              <p:cNvPr id="21" name="图片 20" descr="polici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002" y="4806121"/>
                <a:ext cx="1294320" cy="1032943"/>
              </a:xfrm>
              <a:prstGeom prst="rect">
                <a:avLst/>
              </a:prstGeom>
            </p:spPr>
          </p:pic>
        </p:grpSp>
        <p:sp>
          <p:nvSpPr>
            <p:cNvPr id="19" name="文本框 18"/>
            <p:cNvSpPr txBox="1"/>
            <p:nvPr/>
          </p:nvSpPr>
          <p:spPr>
            <a:xfrm>
              <a:off x="6297405" y="4745893"/>
              <a:ext cx="2490662" cy="646331"/>
            </a:xfrm>
            <a:prstGeom prst="rect">
              <a:avLst/>
            </a:prstGeom>
            <a:noFill/>
          </p:spPr>
          <p:txBody>
            <a:bodyPr wrap="square" rtlCol="0">
              <a:spAutoFit/>
            </a:bodyPr>
            <a:lstStyle/>
            <a:p>
              <a:pPr algn="ctr"/>
              <a:r>
                <a:rPr kumimoji="1" lang="en-US" altLang="zh-CN" b="1" dirty="0">
                  <a:solidFill>
                    <a:schemeClr val="accent5">
                      <a:lumMod val="50000"/>
                    </a:schemeClr>
                  </a:solidFill>
                </a:rPr>
                <a:t>3. Automatic principal policy inference. </a:t>
              </a:r>
            </a:p>
          </p:txBody>
        </p:sp>
      </p:grpSp>
      <p:grpSp>
        <p:nvGrpSpPr>
          <p:cNvPr id="22" name="组 21"/>
          <p:cNvGrpSpPr/>
          <p:nvPr/>
        </p:nvGrpSpPr>
        <p:grpSpPr>
          <a:xfrm>
            <a:off x="252657" y="5482007"/>
            <a:ext cx="2501230" cy="1031249"/>
            <a:chOff x="256803" y="5831840"/>
            <a:chExt cx="2501230" cy="731520"/>
          </a:xfrm>
        </p:grpSpPr>
        <p:sp>
          <p:nvSpPr>
            <p:cNvPr id="23" name="圆角矩形 22"/>
            <p:cNvSpPr/>
            <p:nvPr/>
          </p:nvSpPr>
          <p:spPr>
            <a:xfrm>
              <a:off x="284163" y="5831840"/>
              <a:ext cx="2275618" cy="7315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24" name="文本框 23"/>
            <p:cNvSpPr txBox="1"/>
            <p:nvPr/>
          </p:nvSpPr>
          <p:spPr>
            <a:xfrm>
              <a:off x="256803" y="5868571"/>
              <a:ext cx="2501230" cy="654967"/>
            </a:xfrm>
            <a:prstGeom prst="rect">
              <a:avLst/>
            </a:prstGeom>
            <a:noFill/>
            <a:ln>
              <a:noFill/>
            </a:ln>
          </p:spPr>
          <p:txBody>
            <a:bodyPr wrap="square" rtlCol="0">
              <a:spAutoFit/>
            </a:bodyPr>
            <a:lstStyle/>
            <a:p>
              <a:r>
                <a:rPr kumimoji="1" lang="en-US" altLang="zh-CN" dirty="0" err="1">
                  <a:solidFill>
                    <a:schemeClr val="bg1"/>
                  </a:solidFill>
                </a:rPr>
                <a:t>JShield</a:t>
              </a:r>
              <a:r>
                <a:rPr kumimoji="1" lang="en-US" altLang="zh-CN" dirty="0">
                  <a:solidFill>
                    <a:schemeClr val="bg1"/>
                  </a:solidFill>
                </a:rPr>
                <a:t>: a vulnerability- based detection engine.</a:t>
              </a:r>
            </a:p>
            <a:p>
              <a:pPr algn="ctr"/>
              <a:r>
                <a:rPr kumimoji="1" lang="en-US" altLang="zh-CN" dirty="0">
                  <a:solidFill>
                    <a:schemeClr val="bg1"/>
                  </a:solidFill>
                </a:rPr>
                <a:t>ACSAC, 2014</a:t>
              </a:r>
              <a:endParaRPr kumimoji="1" lang="zh-CN" altLang="en-US" dirty="0">
                <a:solidFill>
                  <a:schemeClr val="bg1"/>
                </a:solidFill>
              </a:endParaRPr>
            </a:p>
          </p:txBody>
        </p:sp>
      </p:grpSp>
      <p:sp>
        <p:nvSpPr>
          <p:cNvPr id="25" name="圆角矩形 24"/>
          <p:cNvSpPr/>
          <p:nvPr/>
        </p:nvSpPr>
        <p:spPr>
          <a:xfrm>
            <a:off x="3195309" y="5486732"/>
            <a:ext cx="2416791" cy="9829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dirty="0">
                <a:solidFill>
                  <a:schemeClr val="bg1"/>
                </a:solidFill>
              </a:rPr>
              <a:t>TrackingFree: an anti-tracking browser.</a:t>
            </a:r>
          </a:p>
          <a:p>
            <a:pPr algn="ctr"/>
            <a:r>
              <a:rPr kumimoji="1" lang="en-US" altLang="zh-CN" dirty="0">
                <a:solidFill>
                  <a:schemeClr val="bg1"/>
                </a:solidFill>
              </a:rPr>
              <a:t>NDSS, 2015</a:t>
            </a:r>
            <a:endParaRPr kumimoji="1" lang="zh-CN" altLang="en-US" dirty="0">
              <a:solidFill>
                <a:schemeClr val="bg1"/>
              </a:solidFill>
            </a:endParaRPr>
          </a:p>
        </p:txBody>
      </p:sp>
      <p:sp>
        <p:nvSpPr>
          <p:cNvPr id="26" name="圆角矩形 25"/>
          <p:cNvSpPr/>
          <p:nvPr/>
        </p:nvSpPr>
        <p:spPr>
          <a:xfrm>
            <a:off x="6367588" y="5393274"/>
            <a:ext cx="2490662" cy="997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dirty="0">
                <a:solidFill>
                  <a:schemeClr val="bg1"/>
                </a:solidFill>
              </a:rPr>
              <a:t>CSPAutoGen: a system inferring CSP. </a:t>
            </a:r>
          </a:p>
          <a:p>
            <a:pPr algn="ctr"/>
            <a:r>
              <a:rPr kumimoji="1" lang="en-US" altLang="zh-CN" dirty="0">
                <a:solidFill>
                  <a:schemeClr val="bg1"/>
                </a:solidFill>
              </a:rPr>
              <a:t>CCS, 2016</a:t>
            </a:r>
            <a:endParaRPr kumimoji="1" lang="zh-CN" altLang="en-US" dirty="0">
              <a:solidFill>
                <a:schemeClr val="bg1"/>
              </a:solidFill>
            </a:endParaRPr>
          </a:p>
        </p:txBody>
      </p:sp>
      <p:grpSp>
        <p:nvGrpSpPr>
          <p:cNvPr id="27" name="组 26"/>
          <p:cNvGrpSpPr/>
          <p:nvPr/>
        </p:nvGrpSpPr>
        <p:grpSpPr>
          <a:xfrm>
            <a:off x="3132319" y="1908651"/>
            <a:ext cx="2431646" cy="3241210"/>
            <a:chOff x="3074524" y="2103287"/>
            <a:chExt cx="2431646" cy="3241210"/>
          </a:xfrm>
        </p:grpSpPr>
        <p:grpSp>
          <p:nvGrpSpPr>
            <p:cNvPr id="28" name="组 27"/>
            <p:cNvGrpSpPr/>
            <p:nvPr/>
          </p:nvGrpSpPr>
          <p:grpSpPr>
            <a:xfrm>
              <a:off x="3074524" y="2103287"/>
              <a:ext cx="2431646" cy="2233616"/>
              <a:chOff x="5002889" y="1845336"/>
              <a:chExt cx="3450319" cy="2514905"/>
            </a:xfrm>
          </p:grpSpPr>
          <p:pic>
            <p:nvPicPr>
              <p:cNvPr id="30" name="图片 2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401" y="2263147"/>
                <a:ext cx="622720" cy="622720"/>
              </a:xfrm>
              <a:prstGeom prst="rect">
                <a:avLst/>
              </a:prstGeom>
            </p:spPr>
          </p:pic>
          <p:pic>
            <p:nvPicPr>
              <p:cNvPr id="31" name="图片 30"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21" y="2263147"/>
                <a:ext cx="622720" cy="622720"/>
              </a:xfrm>
              <a:prstGeom prst="rect">
                <a:avLst/>
              </a:prstGeom>
            </p:spPr>
          </p:pic>
          <p:pic>
            <p:nvPicPr>
              <p:cNvPr id="32" name="图片 31"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641" y="2263147"/>
                <a:ext cx="622720" cy="622720"/>
              </a:xfrm>
              <a:prstGeom prst="rect">
                <a:avLst/>
              </a:prstGeom>
            </p:spPr>
          </p:pic>
          <p:pic>
            <p:nvPicPr>
              <p:cNvPr id="33" name="图片 32" descr="apple-tan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0732" y="2316217"/>
                <a:ext cx="325524" cy="406905"/>
              </a:xfrm>
              <a:prstGeom prst="rect">
                <a:avLst/>
              </a:prstGeom>
            </p:spPr>
          </p:pic>
          <p:pic>
            <p:nvPicPr>
              <p:cNvPr id="34" name="图片 33" descr="pear-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535" y="2343002"/>
                <a:ext cx="349235" cy="349235"/>
              </a:xfrm>
              <a:prstGeom prst="rect">
                <a:avLst/>
              </a:prstGeom>
            </p:spPr>
          </p:pic>
          <p:pic>
            <p:nvPicPr>
              <p:cNvPr id="35" name="图片 34" descr="Gcds-Chinese-New-Year-Orange.ic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2021" y="2389479"/>
                <a:ext cx="302758" cy="302758"/>
              </a:xfrm>
              <a:prstGeom prst="rect">
                <a:avLst/>
              </a:prstGeom>
            </p:spPr>
          </p:pic>
          <p:pic>
            <p:nvPicPr>
              <p:cNvPr id="36" name="图片 35" descr="12279745752125314274pitr_Bananas_icon_1.svg.h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2964" y="3303539"/>
                <a:ext cx="597751" cy="411452"/>
              </a:xfrm>
              <a:prstGeom prst="rect">
                <a:avLst/>
              </a:prstGeom>
            </p:spPr>
          </p:pic>
          <p:sp>
            <p:nvSpPr>
              <p:cNvPr id="37" name="下弧形箭头 36"/>
              <p:cNvSpPr/>
              <p:nvPr/>
            </p:nvSpPr>
            <p:spPr>
              <a:xfrm>
                <a:off x="5615629" y="1845336"/>
                <a:ext cx="1607300" cy="378126"/>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solidFill>
                    <a:schemeClr val="tx1"/>
                  </a:solidFill>
                </a:endParaRPr>
              </a:p>
            </p:txBody>
          </p:sp>
          <p:sp>
            <p:nvSpPr>
              <p:cNvPr id="38" name="上箭头 37"/>
              <p:cNvSpPr/>
              <p:nvPr/>
            </p:nvSpPr>
            <p:spPr>
              <a:xfrm>
                <a:off x="7912481" y="3078903"/>
                <a:ext cx="109138" cy="214715"/>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pic>
            <p:nvPicPr>
              <p:cNvPr id="39" name="图片 38"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839" y="2263147"/>
                <a:ext cx="622720" cy="622720"/>
              </a:xfrm>
              <a:prstGeom prst="rect">
                <a:avLst/>
              </a:prstGeom>
            </p:spPr>
          </p:pic>
          <p:pic>
            <p:nvPicPr>
              <p:cNvPr id="40" name="图片 39" descr="020_mail_email_envelope_message-12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6207" y="1884486"/>
                <a:ext cx="286142" cy="198958"/>
              </a:xfrm>
              <a:prstGeom prst="rect">
                <a:avLst/>
              </a:prstGeom>
            </p:spPr>
          </p:pic>
          <p:pic>
            <p:nvPicPr>
              <p:cNvPr id="41" name="图片 40" descr="Wizar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914" y="3557755"/>
                <a:ext cx="802486" cy="802486"/>
              </a:xfrm>
              <a:prstGeom prst="rect">
                <a:avLst/>
              </a:prstGeom>
            </p:spPr>
          </p:pic>
          <p:sp>
            <p:nvSpPr>
              <p:cNvPr id="42" name="圆角矩形 41"/>
              <p:cNvSpPr/>
              <p:nvPr/>
            </p:nvSpPr>
            <p:spPr>
              <a:xfrm>
                <a:off x="5002889" y="2133049"/>
                <a:ext cx="3450319" cy="83954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p>
            </p:txBody>
          </p:sp>
          <p:cxnSp>
            <p:nvCxnSpPr>
              <p:cNvPr id="43" name="直线箭头连接符 42"/>
              <p:cNvCxnSpPr>
                <a:stCxn id="30" idx="2"/>
              </p:cNvCxnSpPr>
              <p:nvPr/>
            </p:nvCxnSpPr>
            <p:spPr>
              <a:xfrm>
                <a:off x="5621761" y="2885867"/>
                <a:ext cx="770153" cy="943700"/>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4" name="直线箭头连接符 43"/>
              <p:cNvCxnSpPr/>
              <p:nvPr/>
            </p:nvCxnSpPr>
            <p:spPr>
              <a:xfrm>
                <a:off x="6323164" y="2827954"/>
                <a:ext cx="239184" cy="802239"/>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5" name="直线箭头连接符 44"/>
              <p:cNvCxnSpPr/>
              <p:nvPr/>
            </p:nvCxnSpPr>
            <p:spPr>
              <a:xfrm flipH="1">
                <a:off x="7012021" y="2885867"/>
                <a:ext cx="136937" cy="744326"/>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6" name="直线箭头连接符 45"/>
              <p:cNvCxnSpPr/>
              <p:nvPr/>
            </p:nvCxnSpPr>
            <p:spPr>
              <a:xfrm flipH="1">
                <a:off x="7222929" y="2876541"/>
                <a:ext cx="606975" cy="953026"/>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grpSp>
        <p:sp>
          <p:nvSpPr>
            <p:cNvPr id="29" name="文本框 28"/>
            <p:cNvSpPr txBox="1"/>
            <p:nvPr/>
          </p:nvSpPr>
          <p:spPr>
            <a:xfrm>
              <a:off x="3113945" y="4698166"/>
              <a:ext cx="2392224" cy="646331"/>
            </a:xfrm>
            <a:prstGeom prst="rect">
              <a:avLst/>
            </a:prstGeom>
            <a:noFill/>
          </p:spPr>
          <p:txBody>
            <a:bodyPr wrap="square" rtlCol="0">
              <a:spAutoFit/>
            </a:bodyPr>
            <a:lstStyle/>
            <a:p>
              <a:pPr algn="ctr"/>
              <a:r>
                <a:rPr kumimoji="1" lang="en-US" altLang="zh-CN" b="1" dirty="0">
                  <a:solidFill>
                    <a:schemeClr val="accent5">
                      <a:lumMod val="50000"/>
                    </a:schemeClr>
                  </a:solidFill>
                </a:rPr>
                <a:t>2. Multiple principal coordination.</a:t>
              </a:r>
              <a:endParaRPr kumimoji="1" lang="zh-CN" altLang="en-US" b="1" dirty="0">
                <a:solidFill>
                  <a:schemeClr val="accent5">
                    <a:lumMod val="50000"/>
                  </a:schemeClr>
                </a:solidFill>
              </a:endParaRPr>
            </a:p>
          </p:txBody>
        </p:sp>
      </p:grpSp>
      <p:pic>
        <p:nvPicPr>
          <p:cNvPr id="4" name="图片 3" descr="browser.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0874" y="2568625"/>
            <a:ext cx="7342533" cy="3095125"/>
          </a:xfrm>
          <a:prstGeom prst="rect">
            <a:avLst/>
          </a:prstGeom>
        </p:spPr>
      </p:pic>
      <p:pic>
        <p:nvPicPr>
          <p:cNvPr id="3" name="图片 2" descr="ClamAVLogo_me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5909" y="2180846"/>
            <a:ext cx="775557" cy="775557"/>
          </a:xfrm>
          <a:prstGeom prst="rect">
            <a:avLst/>
          </a:prstGeom>
        </p:spPr>
      </p:pic>
      <p:grpSp>
        <p:nvGrpSpPr>
          <p:cNvPr id="61" name="组 60"/>
          <p:cNvGrpSpPr/>
          <p:nvPr/>
        </p:nvGrpSpPr>
        <p:grpSpPr>
          <a:xfrm>
            <a:off x="1235069" y="1751321"/>
            <a:ext cx="1320565" cy="741915"/>
            <a:chOff x="1235069" y="1751321"/>
            <a:chExt cx="1320565" cy="741915"/>
          </a:xfrm>
        </p:grpSpPr>
        <p:sp>
          <p:nvSpPr>
            <p:cNvPr id="58" name="右弧形箭头 57"/>
            <p:cNvSpPr/>
            <p:nvPr/>
          </p:nvSpPr>
          <p:spPr>
            <a:xfrm rot="5400000">
              <a:off x="1646601" y="1584202"/>
              <a:ext cx="497502" cy="1320565"/>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effectLst/>
              </a:endParaRPr>
            </a:p>
          </p:txBody>
        </p:sp>
        <p:sp>
          <p:nvSpPr>
            <p:cNvPr id="60" name="乘 59"/>
            <p:cNvSpPr/>
            <p:nvPr/>
          </p:nvSpPr>
          <p:spPr>
            <a:xfrm>
              <a:off x="1870615" y="1751321"/>
              <a:ext cx="22741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grpSp>
        <p:nvGrpSpPr>
          <p:cNvPr id="62" name="组 61"/>
          <p:cNvGrpSpPr/>
          <p:nvPr/>
        </p:nvGrpSpPr>
        <p:grpSpPr>
          <a:xfrm>
            <a:off x="3121024" y="1865185"/>
            <a:ext cx="1320565" cy="736640"/>
            <a:chOff x="1235070" y="1854299"/>
            <a:chExt cx="1320565" cy="736640"/>
          </a:xfrm>
        </p:grpSpPr>
        <p:sp>
          <p:nvSpPr>
            <p:cNvPr id="63" name="右弧形箭头 62"/>
            <p:cNvSpPr/>
            <p:nvPr/>
          </p:nvSpPr>
          <p:spPr>
            <a:xfrm rot="16200000" flipH="1">
              <a:off x="1646602" y="1681905"/>
              <a:ext cx="497502" cy="1320565"/>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effectLst/>
              </a:endParaRPr>
            </a:p>
          </p:txBody>
        </p:sp>
        <p:sp>
          <p:nvSpPr>
            <p:cNvPr id="64" name="乘 63"/>
            <p:cNvSpPr/>
            <p:nvPr/>
          </p:nvSpPr>
          <p:spPr>
            <a:xfrm>
              <a:off x="1870615" y="1854299"/>
              <a:ext cx="22741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grpSp>
        <p:nvGrpSpPr>
          <p:cNvPr id="70" name="组 69"/>
          <p:cNvGrpSpPr/>
          <p:nvPr/>
        </p:nvGrpSpPr>
        <p:grpSpPr>
          <a:xfrm>
            <a:off x="2557347" y="3240800"/>
            <a:ext cx="418282" cy="660894"/>
            <a:chOff x="2557347" y="3240800"/>
            <a:chExt cx="418282" cy="660894"/>
          </a:xfrm>
        </p:grpSpPr>
        <p:sp>
          <p:nvSpPr>
            <p:cNvPr id="68" name="下箭头 67"/>
            <p:cNvSpPr/>
            <p:nvPr/>
          </p:nvSpPr>
          <p:spPr>
            <a:xfrm>
              <a:off x="2753887" y="3240800"/>
              <a:ext cx="221742" cy="660894"/>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69" name="乘 68"/>
            <p:cNvSpPr/>
            <p:nvPr/>
          </p:nvSpPr>
          <p:spPr>
            <a:xfrm>
              <a:off x="2557347" y="3336226"/>
              <a:ext cx="39308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spTree>
    <p:extLst>
      <p:ext uri="{BB962C8B-B14F-4D97-AF65-F5344CB8AC3E}">
        <p14:creationId xmlns:p14="http://schemas.microsoft.com/office/powerpoint/2010/main" val="3563776775"/>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Problem Statement (Cont.)</a:t>
            </a:r>
            <a:endParaRPr kumimoji="1" lang="zh-CN" altLang="en-US" dirty="0"/>
          </a:p>
        </p:txBody>
      </p:sp>
      <p:sp>
        <p:nvSpPr>
          <p:cNvPr id="3" name="内容占位符 2"/>
          <p:cNvSpPr>
            <a:spLocks noGrp="1"/>
          </p:cNvSpPr>
          <p:nvPr>
            <p:ph idx="1"/>
          </p:nvPr>
        </p:nvSpPr>
        <p:spPr>
          <a:xfrm>
            <a:off x="421099" y="2133600"/>
            <a:ext cx="8437151" cy="4320988"/>
          </a:xfrm>
        </p:spPr>
        <p:txBody>
          <a:bodyPr vert="horz" lIns="91440" tIns="45720" rIns="91440" bIns="45720" rtlCol="0" anchor="t">
            <a:normAutofit/>
          </a:bodyPr>
          <a:lstStyle/>
          <a:p>
            <a:r>
              <a:rPr kumimoji="1" lang="en-US" altLang="zh-CN" dirty="0"/>
              <a:t>Two challenges in proactive web security:</a:t>
            </a:r>
          </a:p>
          <a:p>
            <a:pPr lvl="1"/>
            <a:r>
              <a:rPr kumimoji="1" lang="en-US" altLang="zh-CN" dirty="0"/>
              <a:t>[Identify Target] </a:t>
            </a:r>
            <a:r>
              <a:rPr kumimoji="1" lang="en-US" altLang="zh-CN" dirty="0" smtClean="0"/>
              <a:t>Identify </a:t>
            </a:r>
            <a:r>
              <a:rPr kumimoji="1" lang="en-US" altLang="zh-CN" dirty="0"/>
              <a:t>vulnerability or malicious scripts?</a:t>
            </a:r>
          </a:p>
          <a:p>
            <a:pPr lvl="1"/>
            <a:r>
              <a:rPr kumimoji="1" lang="en-US" altLang="zh-CN" dirty="0"/>
              <a:t>[Preserve Compatibility] Preserve </a:t>
            </a:r>
            <a:r>
              <a:rPr kumimoji="1" lang="en-US" altLang="zh-CN" dirty="0"/>
              <a:t>compatibility?</a:t>
            </a:r>
          </a:p>
          <a:p>
            <a:r>
              <a:rPr kumimoji="1" lang="en-US" altLang="zh-CN" dirty="0"/>
              <a:t>Web Security: CSPAutoGen [CCS 2016]</a:t>
            </a:r>
          </a:p>
          <a:p>
            <a:pPr lvl="1"/>
            <a:r>
              <a:rPr kumimoji="1" lang="en-US" altLang="zh-CN" dirty="0"/>
              <a:t>Use template to describe benign script.</a:t>
            </a:r>
          </a:p>
          <a:p>
            <a:pPr lvl="2"/>
            <a:r>
              <a:rPr kumimoji="1" lang="en-US" altLang="zh-CN" dirty="0"/>
              <a:t>Only execute benign script.</a:t>
            </a:r>
          </a:p>
          <a:p>
            <a:pPr lvl="2"/>
            <a:r>
              <a:rPr kumimoji="1" lang="en-US" altLang="zh-CN" dirty="0"/>
              <a:t>No need to identify vulnerability.</a:t>
            </a:r>
          </a:p>
          <a:p>
            <a:pPr lvl="1"/>
            <a:r>
              <a:rPr kumimoji="1" lang="en-US" altLang="zh-CN" dirty="0"/>
              <a:t>Transform scripts being CSP-compatible.</a:t>
            </a:r>
          </a:p>
          <a:p>
            <a:pPr lvl="2"/>
            <a:r>
              <a:rPr kumimoji="1" lang="en-US" altLang="zh-CN" dirty="0"/>
              <a:t>Benign ones allowed, malicious ones blocked.</a:t>
            </a:r>
          </a:p>
          <a:p>
            <a:pPr lvl="2"/>
            <a:r>
              <a:rPr kumimoji="1" lang="en-US" altLang="zh-CN" dirty="0"/>
              <a:t>No benign scripts will be blocked.</a:t>
            </a:r>
          </a:p>
          <a:p>
            <a:pPr lvl="2"/>
            <a:endParaRPr kumimoji="1" lang="en-US" altLang="zh-CN" dirty="0"/>
          </a:p>
          <a:p>
            <a:pPr lvl="1"/>
            <a:endParaRPr kumimoji="1" lang="en-US" altLang="zh-CN" dirty="0"/>
          </a:p>
          <a:p>
            <a:pPr lvl="1"/>
            <a:endParaRPr kumimoji="1" lang="en-US" altLang="zh-CN" dirty="0"/>
          </a:p>
          <a:p>
            <a:endParaRPr kumimoji="1" lang="zh-CN" altLang="en-US" dirty="0"/>
          </a:p>
        </p:txBody>
      </p:sp>
    </p:spTree>
    <p:extLst>
      <p:ext uri="{BB962C8B-B14F-4D97-AF65-F5344CB8AC3E}">
        <p14:creationId xmlns:p14="http://schemas.microsoft.com/office/powerpoint/2010/main" val="1111894634"/>
      </p:ext>
    </p:extLst>
  </p:cSld>
  <p:clrMapOvr>
    <a:masterClrMapping/>
  </p:clrMapOvr>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Problem Statement</a:t>
            </a:r>
            <a:endParaRPr kumimoji="1" lang="zh-CN" altLang="en-US" dirty="0"/>
          </a:p>
        </p:txBody>
      </p:sp>
      <p:grpSp>
        <p:nvGrpSpPr>
          <p:cNvPr id="5" name="组 4"/>
          <p:cNvGrpSpPr/>
          <p:nvPr/>
        </p:nvGrpSpPr>
        <p:grpSpPr>
          <a:xfrm>
            <a:off x="99221" y="1857877"/>
            <a:ext cx="2559782" cy="3532593"/>
            <a:chOff x="99221" y="2133049"/>
            <a:chExt cx="2559782" cy="3532593"/>
          </a:xfrm>
        </p:grpSpPr>
        <p:grpSp>
          <p:nvGrpSpPr>
            <p:cNvPr id="6" name="组 5"/>
            <p:cNvGrpSpPr/>
            <p:nvPr/>
          </p:nvGrpSpPr>
          <p:grpSpPr>
            <a:xfrm>
              <a:off x="595295" y="2133049"/>
              <a:ext cx="1389025" cy="2430684"/>
              <a:chOff x="426630" y="2986268"/>
              <a:chExt cx="1389025" cy="2430684"/>
            </a:xfrm>
          </p:grpSpPr>
          <p:pic>
            <p:nvPicPr>
              <p:cNvPr id="8" name="图片 7"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34" y="3116365"/>
                <a:ext cx="518329" cy="518329"/>
              </a:xfrm>
              <a:prstGeom prst="rect">
                <a:avLst/>
              </a:prstGeom>
            </p:spPr>
          </p:pic>
          <p:pic>
            <p:nvPicPr>
              <p:cNvPr id="9" name="图片 8"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63" y="3116365"/>
                <a:ext cx="518329" cy="518329"/>
              </a:xfrm>
              <a:prstGeom prst="rect">
                <a:avLst/>
              </a:prstGeom>
            </p:spPr>
          </p:pic>
          <p:pic>
            <p:nvPicPr>
              <p:cNvPr id="10" name="图片 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2734" y="3634694"/>
                <a:ext cx="518329" cy="518329"/>
              </a:xfrm>
              <a:prstGeom prst="rect">
                <a:avLst/>
              </a:prstGeom>
            </p:spPr>
          </p:pic>
          <p:pic>
            <p:nvPicPr>
              <p:cNvPr id="11" name="图片 10"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1063" y="3634694"/>
                <a:ext cx="518329" cy="518329"/>
              </a:xfrm>
              <a:prstGeom prst="rect">
                <a:avLst/>
              </a:prstGeom>
            </p:spPr>
          </p:pic>
          <p:pic>
            <p:nvPicPr>
              <p:cNvPr id="12" name="图片 11" descr="Activity-Monitor-icon.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8331" y="4483412"/>
                <a:ext cx="1170749" cy="933540"/>
              </a:xfrm>
              <a:prstGeom prst="rect">
                <a:avLst/>
              </a:prstGeom>
            </p:spPr>
          </p:pic>
          <p:pic>
            <p:nvPicPr>
              <p:cNvPr id="13" name="图片 12" descr="CS_The_Malware_Problem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72209" y="3116365"/>
                <a:ext cx="458854" cy="458854"/>
              </a:xfrm>
              <a:prstGeom prst="rect">
                <a:avLst/>
              </a:prstGeom>
            </p:spPr>
          </p:pic>
          <p:pic>
            <p:nvPicPr>
              <p:cNvPr id="14" name="图片 13" descr="CS_The_Malware_Problem_icon.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190538" y="3634694"/>
                <a:ext cx="458854" cy="458854"/>
              </a:xfrm>
              <a:prstGeom prst="rect">
                <a:avLst/>
              </a:prstGeom>
            </p:spPr>
          </p:pic>
          <p:sp>
            <p:nvSpPr>
              <p:cNvPr id="15" name="圆角矩形 14"/>
              <p:cNvSpPr/>
              <p:nvPr/>
            </p:nvSpPr>
            <p:spPr>
              <a:xfrm>
                <a:off x="426630" y="2986268"/>
                <a:ext cx="1389025" cy="1269908"/>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p>
            </p:txBody>
          </p:sp>
          <p:sp>
            <p:nvSpPr>
              <p:cNvPr id="16" name="下箭头标注 15"/>
              <p:cNvSpPr/>
              <p:nvPr/>
            </p:nvSpPr>
            <p:spPr>
              <a:xfrm>
                <a:off x="932631" y="4256176"/>
                <a:ext cx="347256" cy="227236"/>
              </a:xfrm>
              <a:prstGeom prst="downArrowCallou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kumimoji="1" lang="zh-CN" altLang="en-US"/>
              </a:p>
            </p:txBody>
          </p:sp>
        </p:grpSp>
        <p:sp>
          <p:nvSpPr>
            <p:cNvPr id="7" name="文本框 6"/>
            <p:cNvSpPr txBox="1"/>
            <p:nvPr/>
          </p:nvSpPr>
          <p:spPr>
            <a:xfrm>
              <a:off x="99221" y="4742312"/>
              <a:ext cx="2559782" cy="923330"/>
            </a:xfrm>
            <a:prstGeom prst="rect">
              <a:avLst/>
            </a:prstGeom>
            <a:noFill/>
          </p:spPr>
          <p:txBody>
            <a:bodyPr wrap="square" rtlCol="0">
              <a:spAutoFit/>
            </a:bodyPr>
            <a:lstStyle/>
            <a:p>
              <a:pPr algn="ctr"/>
              <a:r>
                <a:rPr kumimoji="1" lang="en-US" altLang="zh-CN" b="1" dirty="0">
                  <a:solidFill>
                    <a:schemeClr val="accent5">
                      <a:lumMod val="50000"/>
                    </a:schemeClr>
                  </a:solidFill>
                </a:rPr>
                <a:t>1. Principal customization for dynamic analysis. </a:t>
              </a:r>
              <a:endParaRPr kumimoji="1" lang="zh-CN" altLang="en-US" b="1" dirty="0">
                <a:solidFill>
                  <a:schemeClr val="accent5">
                    <a:lumMod val="50000"/>
                  </a:schemeClr>
                </a:solidFill>
              </a:endParaRPr>
            </a:p>
          </p:txBody>
        </p:sp>
      </p:grpSp>
      <p:grpSp>
        <p:nvGrpSpPr>
          <p:cNvPr id="17" name="组 16"/>
          <p:cNvGrpSpPr/>
          <p:nvPr/>
        </p:nvGrpSpPr>
        <p:grpSpPr>
          <a:xfrm>
            <a:off x="6101787" y="1830556"/>
            <a:ext cx="2686280" cy="3256868"/>
            <a:chOff x="6101787" y="2135356"/>
            <a:chExt cx="2686280" cy="3256868"/>
          </a:xfrm>
        </p:grpSpPr>
        <p:grpSp>
          <p:nvGrpSpPr>
            <p:cNvPr id="18" name="组 17"/>
            <p:cNvGrpSpPr/>
            <p:nvPr/>
          </p:nvGrpSpPr>
          <p:grpSpPr>
            <a:xfrm>
              <a:off x="6101787" y="2135356"/>
              <a:ext cx="2543508" cy="2362425"/>
              <a:chOff x="2550002" y="4806121"/>
              <a:chExt cx="1977876" cy="1813771"/>
            </a:xfrm>
          </p:grpSpPr>
          <p:pic>
            <p:nvPicPr>
              <p:cNvPr id="20" name="图片 1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91535" y="5183549"/>
                <a:ext cx="1436343" cy="1436343"/>
              </a:xfrm>
              <a:prstGeom prst="rect">
                <a:avLst/>
              </a:prstGeom>
            </p:spPr>
          </p:pic>
          <p:pic>
            <p:nvPicPr>
              <p:cNvPr id="21" name="图片 20" descr="policies.png"/>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550002" y="4806121"/>
                <a:ext cx="1294320" cy="1032943"/>
              </a:xfrm>
              <a:prstGeom prst="rect">
                <a:avLst/>
              </a:prstGeom>
            </p:spPr>
          </p:pic>
        </p:grpSp>
        <p:sp>
          <p:nvSpPr>
            <p:cNvPr id="19" name="文本框 18"/>
            <p:cNvSpPr txBox="1"/>
            <p:nvPr/>
          </p:nvSpPr>
          <p:spPr>
            <a:xfrm>
              <a:off x="6297405" y="4745893"/>
              <a:ext cx="2490662" cy="646331"/>
            </a:xfrm>
            <a:prstGeom prst="rect">
              <a:avLst/>
            </a:prstGeom>
            <a:noFill/>
          </p:spPr>
          <p:txBody>
            <a:bodyPr wrap="square" rtlCol="0">
              <a:spAutoFit/>
            </a:bodyPr>
            <a:lstStyle/>
            <a:p>
              <a:pPr algn="ctr"/>
              <a:r>
                <a:rPr kumimoji="1" lang="en-US" altLang="zh-CN" b="1" dirty="0">
                  <a:solidFill>
                    <a:schemeClr val="accent5">
                      <a:lumMod val="50000"/>
                    </a:schemeClr>
                  </a:solidFill>
                </a:rPr>
                <a:t>3. Automatic principal policy inference. </a:t>
              </a:r>
            </a:p>
          </p:txBody>
        </p:sp>
      </p:grpSp>
      <p:grpSp>
        <p:nvGrpSpPr>
          <p:cNvPr id="22" name="组 21"/>
          <p:cNvGrpSpPr/>
          <p:nvPr/>
        </p:nvGrpSpPr>
        <p:grpSpPr>
          <a:xfrm>
            <a:off x="252657" y="5482007"/>
            <a:ext cx="2501230" cy="1031249"/>
            <a:chOff x="256803" y="5831840"/>
            <a:chExt cx="2501230" cy="731520"/>
          </a:xfrm>
        </p:grpSpPr>
        <p:sp>
          <p:nvSpPr>
            <p:cNvPr id="23" name="圆角矩形 22"/>
            <p:cNvSpPr/>
            <p:nvPr/>
          </p:nvSpPr>
          <p:spPr>
            <a:xfrm>
              <a:off x="284163" y="5831840"/>
              <a:ext cx="2275618" cy="731520"/>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sp>
          <p:nvSpPr>
            <p:cNvPr id="24" name="文本框 23"/>
            <p:cNvSpPr txBox="1"/>
            <p:nvPr/>
          </p:nvSpPr>
          <p:spPr>
            <a:xfrm>
              <a:off x="256803" y="5868571"/>
              <a:ext cx="2501230" cy="654967"/>
            </a:xfrm>
            <a:prstGeom prst="rect">
              <a:avLst/>
            </a:prstGeom>
            <a:noFill/>
            <a:ln>
              <a:noFill/>
            </a:ln>
          </p:spPr>
          <p:txBody>
            <a:bodyPr wrap="square" rtlCol="0">
              <a:spAutoFit/>
            </a:bodyPr>
            <a:lstStyle/>
            <a:p>
              <a:r>
                <a:rPr kumimoji="1" lang="en-US" altLang="zh-CN" dirty="0" err="1">
                  <a:solidFill>
                    <a:schemeClr val="bg1"/>
                  </a:solidFill>
                </a:rPr>
                <a:t>JShield</a:t>
              </a:r>
              <a:r>
                <a:rPr kumimoji="1" lang="en-US" altLang="zh-CN" dirty="0">
                  <a:solidFill>
                    <a:schemeClr val="bg1"/>
                  </a:solidFill>
                </a:rPr>
                <a:t>: a vulnerability- based detection engine.</a:t>
              </a:r>
            </a:p>
            <a:p>
              <a:pPr algn="ctr"/>
              <a:r>
                <a:rPr kumimoji="1" lang="en-US" altLang="zh-CN" dirty="0">
                  <a:solidFill>
                    <a:schemeClr val="bg1"/>
                  </a:solidFill>
                </a:rPr>
                <a:t>ACSAC, 2014</a:t>
              </a:r>
              <a:endParaRPr kumimoji="1" lang="zh-CN" altLang="en-US" dirty="0">
                <a:solidFill>
                  <a:schemeClr val="bg1"/>
                </a:solidFill>
              </a:endParaRPr>
            </a:p>
          </p:txBody>
        </p:sp>
      </p:grpSp>
      <p:sp>
        <p:nvSpPr>
          <p:cNvPr id="25" name="圆角矩形 24"/>
          <p:cNvSpPr/>
          <p:nvPr/>
        </p:nvSpPr>
        <p:spPr>
          <a:xfrm>
            <a:off x="3195309" y="5486732"/>
            <a:ext cx="2416791" cy="982928"/>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dirty="0">
                <a:solidFill>
                  <a:schemeClr val="bg1"/>
                </a:solidFill>
              </a:rPr>
              <a:t>TrackingFree: an anti-tracking browser.</a:t>
            </a:r>
          </a:p>
          <a:p>
            <a:pPr algn="ctr"/>
            <a:r>
              <a:rPr kumimoji="1" lang="en-US" altLang="zh-CN" dirty="0">
                <a:solidFill>
                  <a:schemeClr val="bg1"/>
                </a:solidFill>
              </a:rPr>
              <a:t>NDSS, 2015</a:t>
            </a:r>
            <a:endParaRPr kumimoji="1" lang="zh-CN" altLang="en-US" dirty="0">
              <a:solidFill>
                <a:schemeClr val="bg1"/>
              </a:solidFill>
            </a:endParaRPr>
          </a:p>
        </p:txBody>
      </p:sp>
      <p:sp>
        <p:nvSpPr>
          <p:cNvPr id="26" name="圆角矩形 25"/>
          <p:cNvSpPr/>
          <p:nvPr/>
        </p:nvSpPr>
        <p:spPr>
          <a:xfrm>
            <a:off x="6367588" y="5393274"/>
            <a:ext cx="2490662" cy="997574"/>
          </a:xfrm>
          <a:prstGeom prst="roundRect">
            <a:avLst/>
          </a:prstGeom>
        </p:spPr>
        <p:style>
          <a:lnRef idx="1">
            <a:schemeClr val="accent5"/>
          </a:lnRef>
          <a:fillRef idx="2">
            <a:schemeClr val="accent5"/>
          </a:fillRef>
          <a:effectRef idx="1">
            <a:schemeClr val="accent5"/>
          </a:effectRef>
          <a:fontRef idx="minor">
            <a:schemeClr val="dk1"/>
          </a:fontRef>
        </p:style>
        <p:txBody>
          <a:bodyPr rtlCol="0" anchor="ctr"/>
          <a:lstStyle/>
          <a:p>
            <a:r>
              <a:rPr kumimoji="1" lang="en-US" altLang="zh-CN" dirty="0">
                <a:solidFill>
                  <a:schemeClr val="bg1"/>
                </a:solidFill>
              </a:rPr>
              <a:t>CSPAutoGen: a system inferring CSP. </a:t>
            </a:r>
          </a:p>
          <a:p>
            <a:pPr algn="ctr"/>
            <a:r>
              <a:rPr kumimoji="1" lang="en-US" altLang="zh-CN" dirty="0">
                <a:solidFill>
                  <a:schemeClr val="bg1"/>
                </a:solidFill>
              </a:rPr>
              <a:t>CCS, 2016</a:t>
            </a:r>
            <a:endParaRPr kumimoji="1" lang="zh-CN" altLang="en-US" dirty="0">
              <a:solidFill>
                <a:schemeClr val="bg1"/>
              </a:solidFill>
            </a:endParaRPr>
          </a:p>
        </p:txBody>
      </p:sp>
      <p:grpSp>
        <p:nvGrpSpPr>
          <p:cNvPr id="27" name="组 26"/>
          <p:cNvGrpSpPr/>
          <p:nvPr/>
        </p:nvGrpSpPr>
        <p:grpSpPr>
          <a:xfrm>
            <a:off x="3132319" y="1908651"/>
            <a:ext cx="2431646" cy="3241210"/>
            <a:chOff x="3074524" y="2103287"/>
            <a:chExt cx="2431646" cy="3241210"/>
          </a:xfrm>
        </p:grpSpPr>
        <p:grpSp>
          <p:nvGrpSpPr>
            <p:cNvPr id="28" name="组 27"/>
            <p:cNvGrpSpPr/>
            <p:nvPr/>
          </p:nvGrpSpPr>
          <p:grpSpPr>
            <a:xfrm>
              <a:off x="3074524" y="2103287"/>
              <a:ext cx="2431646" cy="2233616"/>
              <a:chOff x="5002889" y="1845336"/>
              <a:chExt cx="3450319" cy="2514905"/>
            </a:xfrm>
          </p:grpSpPr>
          <p:pic>
            <p:nvPicPr>
              <p:cNvPr id="30" name="图片 29"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401" y="2263147"/>
                <a:ext cx="622720" cy="622720"/>
              </a:xfrm>
              <a:prstGeom prst="rect">
                <a:avLst/>
              </a:prstGeom>
            </p:spPr>
          </p:pic>
          <p:pic>
            <p:nvPicPr>
              <p:cNvPr id="31" name="图片 30"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5521" y="2263147"/>
                <a:ext cx="622720" cy="622720"/>
              </a:xfrm>
              <a:prstGeom prst="rect">
                <a:avLst/>
              </a:prstGeom>
            </p:spPr>
          </p:pic>
          <p:pic>
            <p:nvPicPr>
              <p:cNvPr id="32" name="图片 31"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0641" y="2263147"/>
                <a:ext cx="622720" cy="622720"/>
              </a:xfrm>
              <a:prstGeom prst="rect">
                <a:avLst/>
              </a:prstGeom>
            </p:spPr>
          </p:pic>
          <p:pic>
            <p:nvPicPr>
              <p:cNvPr id="33" name="图片 32" descr="apple-tango-2.png"/>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470732" y="2316217"/>
                <a:ext cx="325524" cy="406905"/>
              </a:xfrm>
              <a:prstGeom prst="rect">
                <a:avLst/>
              </a:prstGeom>
            </p:spPr>
          </p:pic>
          <p:pic>
            <p:nvPicPr>
              <p:cNvPr id="34" name="图片 33" descr="pear-icon.png"/>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209535" y="2343002"/>
                <a:ext cx="349235" cy="349235"/>
              </a:xfrm>
              <a:prstGeom prst="rect">
                <a:avLst/>
              </a:prstGeom>
            </p:spPr>
          </p:pic>
          <p:pic>
            <p:nvPicPr>
              <p:cNvPr id="35" name="图片 34" descr="Gcds-Chinese-New-Year-Orange.ico"/>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012021" y="2389479"/>
                <a:ext cx="302758" cy="302758"/>
              </a:xfrm>
              <a:prstGeom prst="rect">
                <a:avLst/>
              </a:prstGeom>
            </p:spPr>
          </p:pic>
          <p:pic>
            <p:nvPicPr>
              <p:cNvPr id="36" name="图片 35" descr="12279745752125314274pitr_Bananas_icon_1.svg.hi.png"/>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692964" y="3303539"/>
                <a:ext cx="597751" cy="411452"/>
              </a:xfrm>
              <a:prstGeom prst="rect">
                <a:avLst/>
              </a:prstGeom>
            </p:spPr>
          </p:pic>
          <p:sp>
            <p:nvSpPr>
              <p:cNvPr id="37" name="下弧形箭头 36"/>
              <p:cNvSpPr/>
              <p:nvPr/>
            </p:nvSpPr>
            <p:spPr>
              <a:xfrm>
                <a:off x="5615629" y="1845336"/>
                <a:ext cx="1607300" cy="378126"/>
              </a:xfrm>
              <a:prstGeom prst="curvedDown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solidFill>
                    <a:schemeClr val="tx1"/>
                  </a:solidFill>
                </a:endParaRPr>
              </a:p>
            </p:txBody>
          </p:sp>
          <p:sp>
            <p:nvSpPr>
              <p:cNvPr id="38" name="上箭头 37"/>
              <p:cNvSpPr/>
              <p:nvPr/>
            </p:nvSpPr>
            <p:spPr>
              <a:xfrm>
                <a:off x="7912481" y="3078903"/>
                <a:ext cx="109138" cy="214715"/>
              </a:xfrm>
              <a:prstGeom prst="upArrow">
                <a:avLst/>
              </a:prstGeom>
            </p:spPr>
            <p:style>
              <a:lnRef idx="1">
                <a:schemeClr val="accent5"/>
              </a:lnRef>
              <a:fillRef idx="2">
                <a:schemeClr val="accent5"/>
              </a:fillRef>
              <a:effectRef idx="1">
                <a:schemeClr val="accent5"/>
              </a:effectRef>
              <a:fontRef idx="minor">
                <a:schemeClr val="dk1"/>
              </a:fontRef>
            </p:style>
            <p:txBody>
              <a:bodyPr rtlCol="0" anchor="ctr"/>
              <a:lstStyle/>
              <a:p>
                <a:pPr algn="ctr"/>
                <a:endParaRPr kumimoji="1" lang="zh-CN" altLang="en-US"/>
              </a:p>
            </p:txBody>
          </p:sp>
          <p:pic>
            <p:nvPicPr>
              <p:cNvPr id="39" name="图片 38" descr="sandbox-icon-google-sandbox-1403870597.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87839" y="2263147"/>
                <a:ext cx="622720" cy="622720"/>
              </a:xfrm>
              <a:prstGeom prst="rect">
                <a:avLst/>
              </a:prstGeom>
            </p:spPr>
          </p:pic>
          <p:pic>
            <p:nvPicPr>
              <p:cNvPr id="40" name="图片 39" descr="020_mail_email_envelope_message-128.png"/>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6276207" y="1884486"/>
                <a:ext cx="286142" cy="198958"/>
              </a:xfrm>
              <a:prstGeom prst="rect">
                <a:avLst/>
              </a:prstGeom>
            </p:spPr>
          </p:pic>
          <p:pic>
            <p:nvPicPr>
              <p:cNvPr id="41" name="图片 40" descr="Wizard.png"/>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6391914" y="3557755"/>
                <a:ext cx="802486" cy="802486"/>
              </a:xfrm>
              <a:prstGeom prst="rect">
                <a:avLst/>
              </a:prstGeom>
            </p:spPr>
          </p:pic>
          <p:sp>
            <p:nvSpPr>
              <p:cNvPr id="42" name="圆角矩形 41"/>
              <p:cNvSpPr/>
              <p:nvPr/>
            </p:nvSpPr>
            <p:spPr>
              <a:xfrm>
                <a:off x="5002889" y="2133049"/>
                <a:ext cx="3450319" cy="839545"/>
              </a:xfrm>
              <a:prstGeom prst="roundRect">
                <a:avLst/>
              </a:prstGeom>
              <a:noFill/>
            </p:spPr>
            <p:style>
              <a:lnRef idx="2">
                <a:schemeClr val="accent5"/>
              </a:lnRef>
              <a:fillRef idx="1">
                <a:schemeClr val="lt1"/>
              </a:fillRef>
              <a:effectRef idx="0">
                <a:schemeClr val="accent5"/>
              </a:effectRef>
              <a:fontRef idx="minor">
                <a:schemeClr val="dk1"/>
              </a:fontRef>
            </p:style>
            <p:txBody>
              <a:bodyPr rtlCol="0" anchor="ctr"/>
              <a:lstStyle/>
              <a:p>
                <a:pPr algn="ctr"/>
                <a:endParaRPr kumimoji="1" lang="zh-CN" altLang="en-US"/>
              </a:p>
            </p:txBody>
          </p:sp>
          <p:cxnSp>
            <p:nvCxnSpPr>
              <p:cNvPr id="43" name="直线箭头连接符 42"/>
              <p:cNvCxnSpPr>
                <a:stCxn id="30" idx="2"/>
              </p:cNvCxnSpPr>
              <p:nvPr/>
            </p:nvCxnSpPr>
            <p:spPr>
              <a:xfrm>
                <a:off x="5621761" y="2885867"/>
                <a:ext cx="770153" cy="943700"/>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4" name="直线箭头连接符 43"/>
              <p:cNvCxnSpPr/>
              <p:nvPr/>
            </p:nvCxnSpPr>
            <p:spPr>
              <a:xfrm>
                <a:off x="6323164" y="2827954"/>
                <a:ext cx="239184" cy="802239"/>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5" name="直线箭头连接符 44"/>
              <p:cNvCxnSpPr/>
              <p:nvPr/>
            </p:nvCxnSpPr>
            <p:spPr>
              <a:xfrm flipH="1">
                <a:off x="7012021" y="2885867"/>
                <a:ext cx="136937" cy="744326"/>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cxnSp>
            <p:nvCxnSpPr>
              <p:cNvPr id="46" name="直线箭头连接符 45"/>
              <p:cNvCxnSpPr/>
              <p:nvPr/>
            </p:nvCxnSpPr>
            <p:spPr>
              <a:xfrm flipH="1">
                <a:off x="7222929" y="2876541"/>
                <a:ext cx="606975" cy="953026"/>
              </a:xfrm>
              <a:prstGeom prst="straightConnector1">
                <a:avLst/>
              </a:prstGeom>
              <a:ln>
                <a:headEnd type="arrow"/>
                <a:tailEnd type="arrow"/>
              </a:ln>
            </p:spPr>
            <p:style>
              <a:lnRef idx="2">
                <a:schemeClr val="accent4"/>
              </a:lnRef>
              <a:fillRef idx="0">
                <a:schemeClr val="accent4"/>
              </a:fillRef>
              <a:effectRef idx="1">
                <a:schemeClr val="accent4"/>
              </a:effectRef>
              <a:fontRef idx="minor">
                <a:schemeClr val="tx1"/>
              </a:fontRef>
            </p:style>
          </p:cxnSp>
        </p:grpSp>
        <p:sp>
          <p:nvSpPr>
            <p:cNvPr id="29" name="文本框 28"/>
            <p:cNvSpPr txBox="1"/>
            <p:nvPr/>
          </p:nvSpPr>
          <p:spPr>
            <a:xfrm>
              <a:off x="3113945" y="4698166"/>
              <a:ext cx="2392224" cy="646331"/>
            </a:xfrm>
            <a:prstGeom prst="rect">
              <a:avLst/>
            </a:prstGeom>
            <a:noFill/>
          </p:spPr>
          <p:txBody>
            <a:bodyPr wrap="square" rtlCol="0">
              <a:spAutoFit/>
            </a:bodyPr>
            <a:lstStyle/>
            <a:p>
              <a:pPr algn="ctr"/>
              <a:r>
                <a:rPr kumimoji="1" lang="en-US" altLang="zh-CN" b="1" dirty="0">
                  <a:solidFill>
                    <a:schemeClr val="accent5">
                      <a:lumMod val="50000"/>
                    </a:schemeClr>
                  </a:solidFill>
                </a:rPr>
                <a:t>2. Multiple principal coordination.</a:t>
              </a:r>
              <a:endParaRPr kumimoji="1" lang="zh-CN" altLang="en-US" b="1" dirty="0">
                <a:solidFill>
                  <a:schemeClr val="accent5">
                    <a:lumMod val="50000"/>
                  </a:schemeClr>
                </a:solidFill>
              </a:endParaRPr>
            </a:p>
          </p:txBody>
        </p:sp>
      </p:grpSp>
      <p:pic>
        <p:nvPicPr>
          <p:cNvPr id="4" name="图片 3" descr="browser.pdf"/>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40874" y="2568625"/>
            <a:ext cx="7342533" cy="3095125"/>
          </a:xfrm>
          <a:prstGeom prst="rect">
            <a:avLst/>
          </a:prstGeom>
        </p:spPr>
      </p:pic>
      <p:pic>
        <p:nvPicPr>
          <p:cNvPr id="3" name="图片 2" descr="ClamAVLogo_med.png"/>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2445909" y="2180846"/>
            <a:ext cx="775557" cy="775557"/>
          </a:xfrm>
          <a:prstGeom prst="rect">
            <a:avLst/>
          </a:prstGeom>
        </p:spPr>
      </p:pic>
      <p:grpSp>
        <p:nvGrpSpPr>
          <p:cNvPr id="61" name="组 60"/>
          <p:cNvGrpSpPr/>
          <p:nvPr/>
        </p:nvGrpSpPr>
        <p:grpSpPr>
          <a:xfrm>
            <a:off x="1235069" y="1751321"/>
            <a:ext cx="1320565" cy="741915"/>
            <a:chOff x="1235069" y="1751321"/>
            <a:chExt cx="1320565" cy="741915"/>
          </a:xfrm>
        </p:grpSpPr>
        <p:sp>
          <p:nvSpPr>
            <p:cNvPr id="58" name="右弧形箭头 57"/>
            <p:cNvSpPr/>
            <p:nvPr/>
          </p:nvSpPr>
          <p:spPr>
            <a:xfrm rot="5400000">
              <a:off x="1646601" y="1584202"/>
              <a:ext cx="497502" cy="1320565"/>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effectLst/>
              </a:endParaRPr>
            </a:p>
          </p:txBody>
        </p:sp>
        <p:sp>
          <p:nvSpPr>
            <p:cNvPr id="60" name="乘 59"/>
            <p:cNvSpPr/>
            <p:nvPr/>
          </p:nvSpPr>
          <p:spPr>
            <a:xfrm>
              <a:off x="1870615" y="1751321"/>
              <a:ext cx="22741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grpSp>
        <p:nvGrpSpPr>
          <p:cNvPr id="62" name="组 61"/>
          <p:cNvGrpSpPr/>
          <p:nvPr/>
        </p:nvGrpSpPr>
        <p:grpSpPr>
          <a:xfrm>
            <a:off x="3121024" y="1865185"/>
            <a:ext cx="1320565" cy="736640"/>
            <a:chOff x="1235070" y="1854299"/>
            <a:chExt cx="1320565" cy="736640"/>
          </a:xfrm>
        </p:grpSpPr>
        <p:sp>
          <p:nvSpPr>
            <p:cNvPr id="63" name="右弧形箭头 62"/>
            <p:cNvSpPr/>
            <p:nvPr/>
          </p:nvSpPr>
          <p:spPr>
            <a:xfrm rot="16200000" flipH="1">
              <a:off x="1646602" y="1681905"/>
              <a:ext cx="497502" cy="1320565"/>
            </a:xfrm>
            <a:prstGeom prst="curvedRight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effectLst/>
              </a:endParaRPr>
            </a:p>
          </p:txBody>
        </p:sp>
        <p:sp>
          <p:nvSpPr>
            <p:cNvPr id="64" name="乘 63"/>
            <p:cNvSpPr/>
            <p:nvPr/>
          </p:nvSpPr>
          <p:spPr>
            <a:xfrm>
              <a:off x="1870615" y="1854299"/>
              <a:ext cx="22741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grpSp>
        <p:nvGrpSpPr>
          <p:cNvPr id="70" name="组 69"/>
          <p:cNvGrpSpPr/>
          <p:nvPr/>
        </p:nvGrpSpPr>
        <p:grpSpPr>
          <a:xfrm>
            <a:off x="2557347" y="3240800"/>
            <a:ext cx="418282" cy="660894"/>
            <a:chOff x="2557347" y="3240800"/>
            <a:chExt cx="418282" cy="660894"/>
          </a:xfrm>
        </p:grpSpPr>
        <p:sp>
          <p:nvSpPr>
            <p:cNvPr id="68" name="下箭头 67"/>
            <p:cNvSpPr/>
            <p:nvPr/>
          </p:nvSpPr>
          <p:spPr>
            <a:xfrm>
              <a:off x="2753887" y="3240800"/>
              <a:ext cx="221742" cy="660894"/>
            </a:xfrm>
            <a:prstGeom prst="downArrow">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sp>
          <p:nvSpPr>
            <p:cNvPr id="69" name="乘 68"/>
            <p:cNvSpPr/>
            <p:nvPr/>
          </p:nvSpPr>
          <p:spPr>
            <a:xfrm>
              <a:off x="2557347" y="3336226"/>
              <a:ext cx="393080" cy="429525"/>
            </a:xfrm>
            <a:prstGeom prst="mathMultiply">
              <a:avLst/>
            </a:prstGeom>
            <a:ln/>
          </p:spPr>
          <p:style>
            <a:lnRef idx="1">
              <a:schemeClr val="accent1"/>
            </a:lnRef>
            <a:fillRef idx="3">
              <a:schemeClr val="accent1"/>
            </a:fillRef>
            <a:effectRef idx="2">
              <a:schemeClr val="accent1"/>
            </a:effectRef>
            <a:fontRef idx="minor">
              <a:schemeClr val="lt1"/>
            </a:fontRef>
          </p:style>
          <p:txBody>
            <a:bodyPr/>
            <a:lstStyle/>
            <a:p>
              <a:endParaRPr lang="zh-CN" altLang="en-US"/>
            </a:p>
          </p:txBody>
        </p:sp>
      </p:grpSp>
    </p:spTree>
    <p:extLst>
      <p:ext uri="{BB962C8B-B14F-4D97-AF65-F5344CB8AC3E}">
        <p14:creationId xmlns:p14="http://schemas.microsoft.com/office/powerpoint/2010/main" val="1231938200"/>
      </p:ext>
    </p:extLst>
  </p:cSld>
  <p:clrMapOvr>
    <a:masterClrMapping/>
  </p:clrMapOvr>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1"/>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xit" presetSubtype="0" fill="hold" nodeType="clickEffect">
                                  <p:stCondLst>
                                    <p:cond delay="0"/>
                                  </p:stCondLst>
                                  <p:childTnLst>
                                    <p:set>
                                      <p:cBhvr>
                                        <p:cTn id="22" dur="1" fill="hold">
                                          <p:stCondLst>
                                            <p:cond delay="0"/>
                                          </p:stCondLst>
                                        </p:cTn>
                                        <p:tgtEl>
                                          <p:spTgt spid="70"/>
                                        </p:tgtEl>
                                        <p:attrNameLst>
                                          <p:attrName>style.visibility</p:attrName>
                                        </p:attrNameLst>
                                      </p:cBhvr>
                                      <p:to>
                                        <p:strVal val="hidden"/>
                                      </p:to>
                                    </p:set>
                                  </p:childTnLst>
                                </p:cTn>
                              </p:par>
                              <p:par>
                                <p:cTn id="23" presetID="1" presetClass="exit" presetSubtype="0" fill="hold" nodeType="withEffect">
                                  <p:stCondLst>
                                    <p:cond delay="0"/>
                                  </p:stCondLst>
                                  <p:childTnLst>
                                    <p:set>
                                      <p:cBhvr>
                                        <p:cTn id="24" dur="1" fill="hold">
                                          <p:stCondLst>
                                            <p:cond delay="0"/>
                                          </p:stCondLst>
                                        </p:cTn>
                                        <p:tgtEl>
                                          <p:spTgt spid="61"/>
                                        </p:tgtEl>
                                        <p:attrNameLst>
                                          <p:attrName>style.visibility</p:attrName>
                                        </p:attrNameLst>
                                      </p:cBhvr>
                                      <p:to>
                                        <p:strVal val="hidden"/>
                                      </p:to>
                                    </p:set>
                                  </p:childTnLst>
                                </p:cTn>
                              </p:par>
                              <p:par>
                                <p:cTn id="25" presetID="1" presetClass="exit" presetSubtype="0" fill="hold" nodeType="withEffect">
                                  <p:stCondLst>
                                    <p:cond delay="0"/>
                                  </p:stCondLst>
                                  <p:childTnLst>
                                    <p:set>
                                      <p:cBhvr>
                                        <p:cTn id="26" dur="1" fill="hold">
                                          <p:stCondLst>
                                            <p:cond delay="0"/>
                                          </p:stCondLst>
                                        </p:cTn>
                                        <p:tgtEl>
                                          <p:spTgt spid="62"/>
                                        </p:tgtEl>
                                        <p:attrNameLst>
                                          <p:attrName>style.visibility</p:attrName>
                                        </p:attrNameLst>
                                      </p:cBhvr>
                                      <p:to>
                                        <p:strVal val="hidden"/>
                                      </p:to>
                                    </p:set>
                                  </p:childTnLst>
                                </p:cTn>
                              </p:par>
                              <p:par>
                                <p:cTn id="27" presetID="1" presetClass="exit" presetSubtype="0" fill="hold" nodeType="withEffect">
                                  <p:stCondLst>
                                    <p:cond delay="0"/>
                                  </p:stCondLst>
                                  <p:childTnLst>
                                    <p:set>
                                      <p:cBhvr>
                                        <p:cTn id="28" dur="1" fill="hold">
                                          <p:stCondLst>
                                            <p:cond delay="0"/>
                                          </p:stCondLst>
                                        </p:cTn>
                                        <p:tgtEl>
                                          <p:spTgt spid="4"/>
                                        </p:tgtEl>
                                        <p:attrNameLst>
                                          <p:attrName>style.visibility</p:attrName>
                                        </p:attrNameLst>
                                      </p:cBhvr>
                                      <p:to>
                                        <p:strVal val="hidden"/>
                                      </p:to>
                                    </p:set>
                                  </p:childTnLst>
                                </p:cTn>
                              </p:par>
                              <p:par>
                                <p:cTn id="29" presetID="1" presetClass="exit" presetSubtype="0" fill="hold" nodeType="withEffect">
                                  <p:stCondLst>
                                    <p:cond delay="0"/>
                                  </p:stCondLst>
                                  <p:childTnLst>
                                    <p:set>
                                      <p:cBhvr>
                                        <p:cTn id="30" dur="1" fill="hold">
                                          <p:stCondLst>
                                            <p:cond delay="0"/>
                                          </p:stCondLst>
                                        </p:cTn>
                                        <p:tgtEl>
                                          <p:spTgt spid="3"/>
                                        </p:tgtEl>
                                        <p:attrNameLst>
                                          <p:attrName>style.visibility</p:attrName>
                                        </p:attrNameLst>
                                      </p:cBhvr>
                                      <p:to>
                                        <p:strVal val="hidden"/>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2"/>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nodeType="clickEffect">
                                  <p:stCondLst>
                                    <p:cond delay="0"/>
                                  </p:stCondLst>
                                  <p:childTnLst>
                                    <p:set>
                                      <p:cBhvr>
                                        <p:cTn id="42" dur="1" fill="hold">
                                          <p:stCondLst>
                                            <p:cond delay="0"/>
                                          </p:stCondLst>
                                        </p:cTn>
                                        <p:tgtEl>
                                          <p:spTgt spid="27"/>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2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P spid="2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Problem Statement (Cont.)</a:t>
            </a:r>
            <a:endParaRPr kumimoji="1" lang="zh-CN" altLang="en-US" dirty="0"/>
          </a:p>
        </p:txBody>
      </p:sp>
      <p:sp>
        <p:nvSpPr>
          <p:cNvPr id="3" name="内容占位符 2"/>
          <p:cNvSpPr>
            <a:spLocks noGrp="1"/>
          </p:cNvSpPr>
          <p:nvPr>
            <p:ph idx="1"/>
          </p:nvPr>
        </p:nvSpPr>
        <p:spPr>
          <a:xfrm>
            <a:off x="421099" y="2133600"/>
            <a:ext cx="8437151" cy="4320988"/>
          </a:xfrm>
        </p:spPr>
        <p:txBody>
          <a:bodyPr vert="horz" lIns="91440" tIns="45720" rIns="91440" bIns="45720" rtlCol="0" anchor="t">
            <a:normAutofit/>
          </a:bodyPr>
          <a:lstStyle/>
          <a:p>
            <a:r>
              <a:rPr kumimoji="1" lang="en-US" altLang="zh-CN" dirty="0"/>
              <a:t>Two challenges in proactive web privacy:</a:t>
            </a:r>
          </a:p>
          <a:p>
            <a:pPr lvl="1"/>
            <a:r>
              <a:rPr kumimoji="1" lang="en-US" altLang="zh-CN" dirty="0"/>
              <a:t>[Identify Target] Identify </a:t>
            </a:r>
            <a:r>
              <a:rPr kumimoji="1" lang="en-US" altLang="zh-CN" dirty="0"/>
              <a:t>tracker?</a:t>
            </a:r>
          </a:p>
          <a:p>
            <a:pPr lvl="1"/>
            <a:r>
              <a:rPr kumimoji="1" lang="en-US" altLang="zh-CN" dirty="0"/>
              <a:t>[Preserve Compatibility] Preserve </a:t>
            </a:r>
            <a:r>
              <a:rPr kumimoji="1" lang="en-US" altLang="zh-CN" dirty="0"/>
              <a:t>compatibility?</a:t>
            </a:r>
          </a:p>
          <a:p>
            <a:r>
              <a:rPr kumimoji="1" lang="en-US" altLang="zh-CN" dirty="0"/>
              <a:t>Web Privacy: </a:t>
            </a:r>
            <a:r>
              <a:rPr kumimoji="1" lang="en-US" altLang="zh-CN" dirty="0" err="1"/>
              <a:t>TrackingFree</a:t>
            </a:r>
            <a:r>
              <a:rPr kumimoji="1" lang="en-US" altLang="zh-CN" dirty="0"/>
              <a:t> [NDSS 2015]</a:t>
            </a:r>
          </a:p>
          <a:p>
            <a:pPr lvl="1"/>
            <a:r>
              <a:rPr kumimoji="1" lang="en-US" altLang="zh-CN" dirty="0"/>
              <a:t>Partition client-side storage.</a:t>
            </a:r>
          </a:p>
          <a:p>
            <a:pPr lvl="2"/>
            <a:r>
              <a:rPr kumimoji="1" lang="en-US" altLang="zh-CN" dirty="0"/>
              <a:t>Tracking request will carry different tokens to identify user.</a:t>
            </a:r>
          </a:p>
          <a:p>
            <a:pPr lvl="2"/>
            <a:r>
              <a:rPr kumimoji="1" lang="en-US" altLang="zh-CN" dirty="0"/>
              <a:t>No need to know the trackers.</a:t>
            </a:r>
          </a:p>
          <a:p>
            <a:pPr lvl="1"/>
            <a:r>
              <a:rPr kumimoji="1" lang="en-US" altLang="zh-CN" dirty="0" smtClean="0"/>
              <a:t>Contents allocation mechanism.</a:t>
            </a:r>
          </a:p>
          <a:p>
            <a:pPr lvl="2"/>
            <a:r>
              <a:rPr kumimoji="1" lang="en-US" altLang="zh-CN" dirty="0" smtClean="0"/>
              <a:t>Evaluation shows compatible to most of the websites.</a:t>
            </a:r>
            <a:endParaRPr kumimoji="1" lang="en-US" altLang="zh-CN" dirty="0"/>
          </a:p>
          <a:p>
            <a:pPr lvl="1"/>
            <a:endParaRPr kumimoji="1" lang="en-US" altLang="zh-CN" dirty="0"/>
          </a:p>
          <a:p>
            <a:pPr lvl="1"/>
            <a:endParaRPr kumimoji="1" lang="en-US" altLang="zh-CN" dirty="0"/>
          </a:p>
          <a:p>
            <a:endParaRPr kumimoji="1" lang="zh-CN" altLang="en-US" dirty="0"/>
          </a:p>
        </p:txBody>
      </p:sp>
    </p:spTree>
    <p:extLst>
      <p:ext uri="{BB962C8B-B14F-4D97-AF65-F5344CB8AC3E}">
        <p14:creationId xmlns:p14="http://schemas.microsoft.com/office/powerpoint/2010/main" val="886829519"/>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err="1"/>
              <a:t>RoadMap</a:t>
            </a:r>
            <a:endParaRPr kumimoji="1" lang="zh-CN" altLang="en-US" dirty="0"/>
          </a:p>
        </p:txBody>
      </p:sp>
      <p:sp>
        <p:nvSpPr>
          <p:cNvPr id="3" name="内容占位符 2"/>
          <p:cNvSpPr>
            <a:spLocks noGrp="1"/>
          </p:cNvSpPr>
          <p:nvPr>
            <p:ph idx="1"/>
          </p:nvPr>
        </p:nvSpPr>
        <p:spPr>
          <a:xfrm>
            <a:off x="338116" y="1778000"/>
            <a:ext cx="8520134" cy="4931833"/>
          </a:xfrm>
        </p:spPr>
        <p:txBody>
          <a:bodyPr>
            <a:normAutofit/>
          </a:bodyPr>
          <a:lstStyle/>
          <a:p>
            <a:r>
              <a:rPr kumimoji="1" lang="en-US" altLang="zh-CN" dirty="0"/>
              <a:t>Background &amp; Problem Statement.</a:t>
            </a:r>
          </a:p>
          <a:p>
            <a:r>
              <a:rPr kumimoji="1" lang="en-US" altLang="zh-CN" dirty="0"/>
              <a:t>Project: </a:t>
            </a:r>
            <a:r>
              <a:rPr kumimoji="1" lang="en-US" altLang="zh-CN" b="1" i="1" dirty="0"/>
              <a:t>CSPAutoGen:</a:t>
            </a:r>
            <a:r>
              <a:rPr kumimoji="1" lang="en-US" altLang="zh-CN" dirty="0"/>
              <a:t> automatic CSP inferring system</a:t>
            </a:r>
            <a:r>
              <a:rPr kumimoji="1" lang="en-US" altLang="zh-CN" dirty="0" smtClean="0"/>
              <a:t>.</a:t>
            </a:r>
          </a:p>
          <a:p>
            <a:pPr lvl="1"/>
            <a:r>
              <a:rPr kumimoji="1" lang="en-US" altLang="zh-CN" b="1" u="sng" dirty="0" smtClean="0"/>
              <a:t>CSP Background</a:t>
            </a:r>
          </a:p>
          <a:p>
            <a:pPr lvl="1"/>
            <a:r>
              <a:rPr kumimoji="1" lang="en-US" altLang="zh-CN" dirty="0" smtClean="0"/>
              <a:t>Architecture</a:t>
            </a:r>
          </a:p>
          <a:p>
            <a:pPr lvl="1"/>
            <a:r>
              <a:rPr kumimoji="1" lang="en-US" altLang="zh-CN" dirty="0" smtClean="0"/>
              <a:t>Design</a:t>
            </a:r>
          </a:p>
          <a:p>
            <a:pPr lvl="1"/>
            <a:r>
              <a:rPr kumimoji="1" lang="en-US" altLang="zh-CN" dirty="0" smtClean="0"/>
              <a:t>Evaluation</a:t>
            </a:r>
          </a:p>
          <a:p>
            <a:pPr lvl="1"/>
            <a:r>
              <a:rPr kumimoji="1" lang="en-US" altLang="zh-CN" dirty="0" smtClean="0"/>
              <a:t>Conclusion</a:t>
            </a:r>
            <a:endParaRPr kumimoji="1" lang="en-US" altLang="zh-CN" dirty="0" smtClean="0"/>
          </a:p>
          <a:p>
            <a:r>
              <a:rPr kumimoji="1" lang="en-US" altLang="zh-CN" dirty="0" smtClean="0"/>
              <a:t>Project</a:t>
            </a:r>
            <a:r>
              <a:rPr kumimoji="1" lang="en-US" altLang="zh-CN" dirty="0"/>
              <a:t>: </a:t>
            </a:r>
            <a:r>
              <a:rPr kumimoji="1" lang="en-US" altLang="zh-CN" b="1" i="1" dirty="0"/>
              <a:t>TrackingFree</a:t>
            </a:r>
            <a:r>
              <a:rPr kumimoji="1" lang="en-US" altLang="zh-CN" dirty="0"/>
              <a:t>: anti-tracking browser.</a:t>
            </a:r>
          </a:p>
          <a:p>
            <a:r>
              <a:rPr kumimoji="1" lang="en-US" altLang="zh-CN" dirty="0"/>
              <a:t>Other side projects.</a:t>
            </a:r>
          </a:p>
          <a:p>
            <a:endParaRPr kumimoji="1" lang="en-US" altLang="zh-CN" dirty="0"/>
          </a:p>
          <a:p>
            <a:endParaRPr kumimoji="1" lang="zh-CN" altLang="en-US" dirty="0"/>
          </a:p>
        </p:txBody>
      </p:sp>
    </p:spTree>
    <p:extLst>
      <p:ext uri="{BB962C8B-B14F-4D97-AF65-F5344CB8AC3E}">
        <p14:creationId xmlns:p14="http://schemas.microsoft.com/office/powerpoint/2010/main" val="3339603140"/>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pPr algn="ctr"/>
            <a:r>
              <a:rPr kumimoji="1" lang="en-US" altLang="zh-CN" dirty="0"/>
              <a:t>Content Security Policy (CSP)</a:t>
            </a:r>
            <a:endParaRPr kumimoji="1" lang="zh-CN" altLang="en-US" dirty="0"/>
          </a:p>
        </p:txBody>
      </p:sp>
      <p:sp>
        <p:nvSpPr>
          <p:cNvPr id="3" name="内容占位符 2"/>
          <p:cNvSpPr>
            <a:spLocks noGrp="1"/>
          </p:cNvSpPr>
          <p:nvPr>
            <p:ph idx="1"/>
          </p:nvPr>
        </p:nvSpPr>
        <p:spPr>
          <a:xfrm>
            <a:off x="284163" y="1903046"/>
            <a:ext cx="8127145" cy="4476262"/>
          </a:xfrm>
        </p:spPr>
        <p:txBody>
          <a:bodyPr>
            <a:normAutofit lnSpcReduction="10000"/>
          </a:bodyPr>
          <a:lstStyle/>
          <a:p>
            <a:r>
              <a:rPr kumimoji="1" lang="en-US" altLang="zh-CN" dirty="0"/>
              <a:t>Whitelist-based mechanism against XSS attacks.</a:t>
            </a:r>
          </a:p>
          <a:p>
            <a:r>
              <a:rPr kumimoji="1" lang="en-US" altLang="zh-CN" dirty="0"/>
              <a:t>Supported by </a:t>
            </a:r>
            <a:r>
              <a:rPr kumimoji="1" lang="en-US" altLang="zh-CN" i="1" dirty="0"/>
              <a:t>all</a:t>
            </a:r>
            <a:r>
              <a:rPr kumimoji="1" lang="en-US" altLang="zh-CN" dirty="0"/>
              <a:t> popular browsers.</a:t>
            </a:r>
          </a:p>
          <a:p>
            <a:r>
              <a:rPr kumimoji="1" lang="en-US" altLang="zh-CN" dirty="0"/>
              <a:t>CSP allows website developer to create a whitelist of trusted sources, and instructs the browser to only execute or render resources from those sources.</a:t>
            </a:r>
          </a:p>
          <a:p>
            <a:endParaRPr kumimoji="1" lang="en-US" altLang="zh-CN" dirty="0"/>
          </a:p>
          <a:p>
            <a:r>
              <a:rPr kumimoji="1" lang="en-US" altLang="zh-CN" dirty="0"/>
              <a:t>CSP disables eval and inline scripts by default.</a:t>
            </a:r>
          </a:p>
          <a:p>
            <a:pPr lvl="1"/>
            <a:r>
              <a:rPr kumimoji="1" lang="en-US" altLang="zh-CN" dirty="0"/>
              <a:t>unsafe-inline</a:t>
            </a:r>
          </a:p>
          <a:p>
            <a:pPr lvl="1"/>
            <a:r>
              <a:rPr kumimoji="1" lang="en-US" altLang="zh-CN" dirty="0"/>
              <a:t>unsafe-</a:t>
            </a:r>
            <a:r>
              <a:rPr kumimoji="1" lang="en-US" altLang="zh-CN" dirty="0" err="1"/>
              <a:t>eval</a:t>
            </a:r>
            <a:endParaRPr kumimoji="1" lang="zh-CN" altLang="en-US" dirty="0"/>
          </a:p>
        </p:txBody>
      </p:sp>
      <p:pic>
        <p:nvPicPr>
          <p:cNvPr id="4" name="图片 3"/>
          <p:cNvPicPr>
            <a:picLocks noChangeAspect="1"/>
          </p:cNvPicPr>
          <p:nvPr/>
        </p:nvPicPr>
        <p:blipFill>
          <a:blip r:embed="rId4"/>
          <a:stretch>
            <a:fillRect/>
          </a:stretch>
        </p:blipFill>
        <p:spPr>
          <a:xfrm>
            <a:off x="790328" y="4400549"/>
            <a:ext cx="7191131" cy="469900"/>
          </a:xfrm>
          <a:prstGeom prst="rect">
            <a:avLst/>
          </a:prstGeom>
        </p:spPr>
      </p:pic>
      <p:grpSp>
        <p:nvGrpSpPr>
          <p:cNvPr id="11" name="组 10"/>
          <p:cNvGrpSpPr/>
          <p:nvPr/>
        </p:nvGrpSpPr>
        <p:grpSpPr>
          <a:xfrm>
            <a:off x="284163" y="1793623"/>
            <a:ext cx="8367432" cy="4895613"/>
            <a:chOff x="284163" y="1730029"/>
            <a:chExt cx="8367432" cy="4895613"/>
          </a:xfrm>
        </p:grpSpPr>
        <p:sp>
          <p:nvSpPr>
            <p:cNvPr id="5" name="圆角矩形 4"/>
            <p:cNvSpPr/>
            <p:nvPr/>
          </p:nvSpPr>
          <p:spPr>
            <a:xfrm>
              <a:off x="284163" y="1730029"/>
              <a:ext cx="8367432" cy="4895613"/>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kumimoji="1" lang="zh-CN" altLang="en-US" dirty="0">
                <a:ln>
                  <a:solidFill>
                    <a:schemeClr val="bg1"/>
                  </a:solidFill>
                </a:ln>
              </a:endParaRPr>
            </a:p>
          </p:txBody>
        </p:sp>
        <p:grpSp>
          <p:nvGrpSpPr>
            <p:cNvPr id="7" name="组 6"/>
            <p:cNvGrpSpPr/>
            <p:nvPr/>
          </p:nvGrpSpPr>
          <p:grpSpPr>
            <a:xfrm>
              <a:off x="551109" y="1978640"/>
              <a:ext cx="7713168" cy="4497228"/>
              <a:chOff x="551109" y="1978640"/>
              <a:chExt cx="7713168" cy="4497228"/>
            </a:xfrm>
          </p:grpSpPr>
          <p:pic>
            <p:nvPicPr>
              <p:cNvPr id="8" name="图片 7"/>
              <p:cNvPicPr>
                <a:picLocks noChangeAspect="1"/>
              </p:cNvPicPr>
              <p:nvPr/>
            </p:nvPicPr>
            <p:blipFill>
              <a:blip r:embed="rId5"/>
              <a:stretch>
                <a:fillRect/>
              </a:stretch>
            </p:blipFill>
            <p:spPr>
              <a:xfrm>
                <a:off x="1434677" y="1978640"/>
                <a:ext cx="3617365" cy="2069593"/>
              </a:xfrm>
              <a:prstGeom prst="rect">
                <a:avLst/>
              </a:prstGeom>
            </p:spPr>
          </p:pic>
          <p:pic>
            <p:nvPicPr>
              <p:cNvPr id="10" name="图片 9"/>
              <p:cNvPicPr>
                <a:picLocks noChangeAspect="1"/>
              </p:cNvPicPr>
              <p:nvPr/>
            </p:nvPicPr>
            <p:blipFill>
              <a:blip r:embed="rId6"/>
              <a:stretch>
                <a:fillRect/>
              </a:stretch>
            </p:blipFill>
            <p:spPr>
              <a:xfrm>
                <a:off x="551109" y="4400549"/>
                <a:ext cx="7713168" cy="1644432"/>
              </a:xfrm>
              <a:prstGeom prst="rect">
                <a:avLst/>
              </a:prstGeom>
            </p:spPr>
          </p:pic>
          <p:sp>
            <p:nvSpPr>
              <p:cNvPr id="6" name="文本框 5"/>
              <p:cNvSpPr txBox="1"/>
              <p:nvPr/>
            </p:nvSpPr>
            <p:spPr>
              <a:xfrm>
                <a:off x="3239746" y="6044981"/>
                <a:ext cx="2715144" cy="430887"/>
              </a:xfrm>
              <a:prstGeom prst="rect">
                <a:avLst/>
              </a:prstGeom>
              <a:noFill/>
            </p:spPr>
            <p:txBody>
              <a:bodyPr wrap="none" rtlCol="0">
                <a:spAutoFit/>
              </a:bodyPr>
              <a:lstStyle/>
              <a:p>
                <a:r>
                  <a:rPr kumimoji="1" lang="en-US" altLang="zh-CN" sz="2200" b="1" dirty="0"/>
                  <a:t>Inline Script Example.</a:t>
                </a:r>
                <a:endParaRPr kumimoji="1" lang="zh-CN" altLang="en-US" sz="2200" b="1" dirty="0"/>
              </a:p>
            </p:txBody>
          </p:sp>
          <p:sp>
            <p:nvSpPr>
              <p:cNvPr id="9" name="文本框 8"/>
              <p:cNvSpPr txBox="1"/>
              <p:nvPr/>
            </p:nvSpPr>
            <p:spPr>
              <a:xfrm>
                <a:off x="5061261" y="2695102"/>
                <a:ext cx="2536196" cy="430887"/>
              </a:xfrm>
              <a:prstGeom prst="rect">
                <a:avLst/>
              </a:prstGeom>
              <a:noFill/>
            </p:spPr>
            <p:txBody>
              <a:bodyPr wrap="none" rtlCol="0">
                <a:spAutoFit/>
              </a:bodyPr>
              <a:lstStyle/>
              <a:p>
                <a:r>
                  <a:rPr kumimoji="1" lang="en-US" altLang="zh-CN" sz="2200" b="1" dirty="0"/>
                  <a:t>Eval Script Example.</a:t>
                </a:r>
                <a:endParaRPr kumimoji="1" lang="zh-CN" altLang="en-US" sz="2200" b="1" dirty="0"/>
              </a:p>
            </p:txBody>
          </p:sp>
        </p:grpSp>
      </p:grpSp>
      <p:sp>
        <p:nvSpPr>
          <p:cNvPr id="12" name="幻灯片编号占位符 11"/>
          <p:cNvSpPr>
            <a:spLocks noGrp="1"/>
          </p:cNvSpPr>
          <p:nvPr>
            <p:ph type="sldNum" sz="quarter" idx="12"/>
          </p:nvPr>
        </p:nvSpPr>
        <p:spPr/>
        <p:txBody>
          <a:bodyPr/>
          <a:lstStyle/>
          <a:p>
            <a:fld id="{36CE28E1-84E0-8148-A0A3-AC0385F819F2}" type="slidenum">
              <a:rPr kumimoji="1" lang="zh-CN" altLang="en-US" smtClean="0"/>
              <a:t>9</a:t>
            </a:fld>
            <a:endParaRPr kumimoji="1" lang="zh-CN" altLang="en-US"/>
          </a:p>
        </p:txBody>
      </p:sp>
      <p:sp>
        <p:nvSpPr>
          <p:cNvPr id="13" name="爆炸形 1 12"/>
          <p:cNvSpPr/>
          <p:nvPr/>
        </p:nvSpPr>
        <p:spPr>
          <a:xfrm>
            <a:off x="4434676" y="5502525"/>
            <a:ext cx="3162781" cy="705451"/>
          </a:xfrm>
          <a:prstGeom prst="irregularSeal1">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kumimoji="1" lang="en-US" altLang="zh-CN" sz="2800" dirty="0"/>
              <a:t>“UNSAFE”</a:t>
            </a:r>
            <a:endParaRPr kumimoji="1" lang="zh-CN" altLang="en-US" sz="2800" dirty="0"/>
          </a:p>
        </p:txBody>
      </p:sp>
    </p:spTree>
    <p:custDataLst>
      <p:tags r:id="rId1"/>
    </p:custDataLst>
    <p:extLst>
      <p:ext uri="{BB962C8B-B14F-4D97-AF65-F5344CB8AC3E}">
        <p14:creationId xmlns:p14="http://schemas.microsoft.com/office/powerpoint/2010/main" val="647423650"/>
      </p:ext>
    </p:extLst>
  </p:cSld>
  <p:clrMapOvr>
    <a:masterClrMapping/>
  </p:clrMapOvr>
  <mc:AlternateContent xmlns:mc="http://schemas.openxmlformats.org/markup-compatibility/2006" xmlns:p14="http://schemas.microsoft.com/office/powerpoint/2010/main">
    <mc:Choice Requires="p14">
      <p:transition spd="slow" p14:dur="2000" advTm="584"/>
    </mc:Choice>
    <mc:Fallback xmlns="">
      <p:transition xmlns:p14="http://schemas.microsoft.com/office/powerpoint/2010/main" spd="slow" advTm="584"/>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IMING" val="|0.3|0.1"/>
</p:tagLst>
</file>

<file path=ppt/tags/tag2.xml><?xml version="1.0" encoding="utf-8"?>
<p:tagLst xmlns:a="http://schemas.openxmlformats.org/drawingml/2006/main" xmlns:r="http://schemas.openxmlformats.org/officeDocument/2006/relationships" xmlns:p="http://schemas.openxmlformats.org/presentationml/2006/main">
  <p:tag name="TIMING" val="|0"/>
</p:tagLst>
</file>

<file path=ppt/tags/tag3.xml><?xml version="1.0" encoding="utf-8"?>
<p:tagLst xmlns:a="http://schemas.openxmlformats.org/drawingml/2006/main" xmlns:r="http://schemas.openxmlformats.org/officeDocument/2006/relationships" xmlns:p="http://schemas.openxmlformats.org/presentationml/2006/main">
  <p:tag name="TIMING" val="|0.3|0.3|0.3|0.2|0.1"/>
</p:tagLst>
</file>

<file path=ppt/tags/tag4.xml><?xml version="1.0" encoding="utf-8"?>
<p:tagLst xmlns:a="http://schemas.openxmlformats.org/drawingml/2006/main" xmlns:r="http://schemas.openxmlformats.org/officeDocument/2006/relationships" xmlns:p="http://schemas.openxmlformats.org/presentationml/2006/main">
  <p:tag name="TIMING" val="|0.4|0.3|0.4"/>
</p:tagLst>
</file>

<file path=ppt/theme/theme1.xml><?xml version="1.0" encoding="utf-8"?>
<a:theme xmlns:a="http://schemas.openxmlformats.org/drawingml/2006/main" name="光谱">
  <a:themeElements>
    <a:clrScheme name="光谱">
      <a:dk1>
        <a:sysClr val="windowText" lastClr="000000"/>
      </a:dk1>
      <a:lt1>
        <a:sysClr val="window" lastClr="FFFFFF"/>
      </a:lt1>
      <a:dk2>
        <a:srgbClr val="252731"/>
      </a:dk2>
      <a:lt2>
        <a:srgbClr val="EAE7E4"/>
      </a:lt2>
      <a:accent1>
        <a:srgbClr val="990000"/>
      </a:accent1>
      <a:accent2>
        <a:srgbClr val="FF6600"/>
      </a:accent2>
      <a:accent3>
        <a:srgbClr val="FFBA00"/>
      </a:accent3>
      <a:accent4>
        <a:srgbClr val="99CC00"/>
      </a:accent4>
      <a:accent5>
        <a:srgbClr val="528A02"/>
      </a:accent5>
      <a:accent6>
        <a:srgbClr val="333333"/>
      </a:accent6>
      <a:hlink>
        <a:srgbClr val="660000"/>
      </a:hlink>
      <a:folHlink>
        <a:srgbClr val="CC3300"/>
      </a:folHlink>
    </a:clrScheme>
    <a:fontScheme name="光谱">
      <a:majorFont>
        <a:latin typeface="Corbel"/>
        <a:ea typeface=""/>
        <a:cs typeface=""/>
        <a:font script="Jpan" typeface="ＭＳ ゴシック"/>
        <a:font script="Hans" typeface="宋体"/>
        <a:font script="Hant" typeface="新細明體"/>
      </a:majorFont>
      <a:minorFont>
        <a:latin typeface="Calibri"/>
        <a:ea typeface=""/>
        <a:cs typeface=""/>
        <a:font script="Jpan" typeface="ＭＳ ゴシック"/>
        <a:font script="Hans" typeface="宋体"/>
        <a:font script="Hant" typeface="新細明體"/>
      </a:minorFont>
    </a:fontScheme>
    <a:fmtScheme name="光谱">
      <a:fillStyleLst>
        <a:solidFill>
          <a:schemeClr val="phClr"/>
        </a:solidFill>
        <a:gradFill rotWithShape="1">
          <a:gsLst>
            <a:gs pos="0">
              <a:schemeClr val="phClr">
                <a:tint val="100000"/>
                <a:shade val="70000"/>
                <a:satMod val="150000"/>
              </a:schemeClr>
            </a:gs>
            <a:gs pos="100000">
              <a:schemeClr val="phClr">
                <a:tint val="95000"/>
                <a:satMod val="150000"/>
              </a:schemeClr>
            </a:gs>
          </a:gsLst>
          <a:lin ang="16200000" scaled="1"/>
        </a:gradFill>
        <a:gradFill rotWithShape="1">
          <a:gsLst>
            <a:gs pos="0">
              <a:schemeClr val="phClr">
                <a:tint val="95000"/>
                <a:shade val="70000"/>
                <a:satMod val="150000"/>
              </a:schemeClr>
            </a:gs>
            <a:gs pos="100000">
              <a:schemeClr val="phClr">
                <a:tint val="100000"/>
                <a:shade val="100000"/>
                <a:satMod val="150000"/>
              </a:schemeClr>
            </a:gs>
          </a:gsLst>
          <a:lin ang="16200000" scaled="0"/>
        </a:gradFill>
      </a:fillStyleLst>
      <a:lnStyleLst>
        <a:ln w="12700" cap="flat" cmpd="sng" algn="ctr">
          <a:solidFill>
            <a:schemeClr val="phClr">
              <a:shade val="95000"/>
              <a:satMod val="105000"/>
            </a:schemeClr>
          </a:solidFill>
          <a:prstDash val="solid"/>
        </a:ln>
        <a:ln w="2540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6600000" sx="101000" sy="101000" rotWithShape="0">
              <a:srgbClr val="000000">
                <a:alpha val="75000"/>
              </a:srgbClr>
            </a:outerShdw>
          </a:effectLst>
        </a:effectStyle>
        <a:effectStyle>
          <a:effectLst>
            <a:outerShdw blurRad="50800" dir="5400000" sx="105000" sy="105000" algn="ctr" rotWithShape="0">
              <a:srgbClr val="000000">
                <a:alpha val="40000"/>
              </a:srgbClr>
            </a:outerShdw>
          </a:effectLst>
          <a:scene3d>
            <a:camera prst="orthographicFront">
              <a:rot lat="0" lon="0" rev="0"/>
            </a:camera>
            <a:lightRig rig="balanced" dir="t">
              <a:rot lat="0" lon="0" rev="4800000"/>
            </a:lightRig>
          </a:scene3d>
          <a:sp3d prstMaterial="matte">
            <a:bevelT w="63500" h="50800" prst="angle"/>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主题">
  <a:themeElements>
    <a:clrScheme name="办公室">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办公室">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办公室">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光谱.thmx</Template>
  <TotalTime>7590</TotalTime>
  <Words>10344</Words>
  <Application>Microsoft Macintosh PowerPoint</Application>
  <PresentationFormat>全屏显示(4:3)</PresentationFormat>
  <Paragraphs>946</Paragraphs>
  <Slides>60</Slides>
  <Notes>52</Notes>
  <HiddenSlides>0</HiddenSlides>
  <MMClips>1</MMClips>
  <ScaleCrop>false</ScaleCrop>
  <HeadingPairs>
    <vt:vector size="4" baseType="variant">
      <vt:variant>
        <vt:lpstr>主题</vt:lpstr>
      </vt:variant>
      <vt:variant>
        <vt:i4>1</vt:i4>
      </vt:variant>
      <vt:variant>
        <vt:lpstr>幻灯片标题</vt:lpstr>
      </vt:variant>
      <vt:variant>
        <vt:i4>60</vt:i4>
      </vt:variant>
    </vt:vector>
  </HeadingPairs>
  <TitlesOfParts>
    <vt:vector size="61" baseType="lpstr">
      <vt:lpstr>光谱</vt:lpstr>
      <vt:lpstr>Proactive Web Security and Privacy Systems without Breaking Compatibility.</vt:lpstr>
      <vt:lpstr>Internet is not safe.</vt:lpstr>
      <vt:lpstr>JShield: Vulnerability-based Detection Engine</vt:lpstr>
      <vt:lpstr>JShield: Pros and Cons</vt:lpstr>
      <vt:lpstr>Problem Statement</vt:lpstr>
      <vt:lpstr>Problem Statement (Cont.)</vt:lpstr>
      <vt:lpstr>Problem Statement (Cont.)</vt:lpstr>
      <vt:lpstr>RoadMap</vt:lpstr>
      <vt:lpstr>Content Security Policy (CSP)</vt:lpstr>
      <vt:lpstr>CSP Server Deployment Rate is Low</vt:lpstr>
      <vt:lpstr>Limitation of Existing Works</vt:lpstr>
      <vt:lpstr>RoadMap</vt:lpstr>
      <vt:lpstr>Contributions</vt:lpstr>
      <vt:lpstr>PowerPoint 演示文稿</vt:lpstr>
      <vt:lpstr>CSPAutoGen Architecture </vt:lpstr>
      <vt:lpstr>CSPAutoGen Architecture  (Training Phase)</vt:lpstr>
      <vt:lpstr>CSPAutoGen Architecture  (Rewriting &amp; Runtime Phase)</vt:lpstr>
      <vt:lpstr>RoadMap</vt:lpstr>
      <vt:lpstr>Design: Template Mechanism</vt:lpstr>
      <vt:lpstr>Design: Type System</vt:lpstr>
      <vt:lpstr>Design: Script Processing</vt:lpstr>
      <vt:lpstr>Design: Script Processing (Cont.)</vt:lpstr>
      <vt:lpstr>Design: Pre-included Inline Scripts </vt:lpstr>
      <vt:lpstr>Design: Runtime-included Inline JavaScript</vt:lpstr>
      <vt:lpstr>PowerPoint 演示文稿</vt:lpstr>
      <vt:lpstr>Design: Dynamics Scripts</vt:lpstr>
      <vt:lpstr>PowerPoint 演示文稿</vt:lpstr>
      <vt:lpstr>Design: Dynamics Scripts (Cont.)</vt:lpstr>
      <vt:lpstr>RoadMap</vt:lpstr>
      <vt:lpstr>Evaluation:  Robustness on Unseen Webpages</vt:lpstr>
      <vt:lpstr>Evaluation:  Robustness Over Time. </vt:lpstr>
      <vt:lpstr>Evaluation:  Performance Overhead</vt:lpstr>
      <vt:lpstr>Evaluation: Compatibility</vt:lpstr>
      <vt:lpstr>Conclusion</vt:lpstr>
      <vt:lpstr>RoadMap</vt:lpstr>
      <vt:lpstr>Web Tracking</vt:lpstr>
      <vt:lpstr>Web Tracking is Prevalent and Serious</vt:lpstr>
      <vt:lpstr>No Effective Defense Approach</vt:lpstr>
      <vt:lpstr>TrackingFree</vt:lpstr>
      <vt:lpstr>RoadMap</vt:lpstr>
      <vt:lpstr>PowerPoint 演示文稿</vt:lpstr>
      <vt:lpstr>Contents Allocation Mechanism</vt:lpstr>
      <vt:lpstr>Initial Contents Allocation </vt:lpstr>
      <vt:lpstr>Derivative Contents Allocation</vt:lpstr>
      <vt:lpstr>RoadMap</vt:lpstr>
      <vt:lpstr>Evaluation</vt:lpstr>
      <vt:lpstr>Formal Proof</vt:lpstr>
      <vt:lpstr>Anti-tracking Capability with Real World Websites</vt:lpstr>
      <vt:lpstr>Anti-tracking Capability with Real World Web Sites</vt:lpstr>
      <vt:lpstr>Compatibility</vt:lpstr>
      <vt:lpstr>Performance</vt:lpstr>
      <vt:lpstr>TrackingFree Conclusion</vt:lpstr>
      <vt:lpstr>RoadMap</vt:lpstr>
      <vt:lpstr>Other Side Projects</vt:lpstr>
      <vt:lpstr>PowerPoint 演示文稿</vt:lpstr>
      <vt:lpstr>Backup Slides…</vt:lpstr>
      <vt:lpstr>Case study: Logging Yahoo using Facebook Account</vt:lpstr>
      <vt:lpstr>Principal Communication</vt:lpstr>
      <vt:lpstr>Problem Statement</vt:lpstr>
      <vt:lpstr>Problem Statement</vt:lpstr>
    </vt:vector>
  </TitlesOfParts>
  <Company>Northwestern Univ.</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Protecting Web Users with Sandbox.</dc:title>
  <dc:creator>Pan Xiang</dc:creator>
  <cp:lastModifiedBy>Xiang Pan</cp:lastModifiedBy>
  <cp:revision>384</cp:revision>
  <dcterms:created xsi:type="dcterms:W3CDTF">2017-04-18T04:16:39Z</dcterms:created>
  <dcterms:modified xsi:type="dcterms:W3CDTF">2017-04-27T17:03:59Z</dcterms:modified>
</cp:coreProperties>
</file>