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80" r:id="rId3"/>
    <p:sldId id="266" r:id="rId4"/>
    <p:sldId id="267" r:id="rId5"/>
    <p:sldId id="268" r:id="rId6"/>
    <p:sldId id="282" r:id="rId7"/>
    <p:sldId id="269" r:id="rId8"/>
    <p:sldId id="270" r:id="rId9"/>
    <p:sldId id="294" r:id="rId10"/>
    <p:sldId id="271" r:id="rId11"/>
    <p:sldId id="272" r:id="rId12"/>
    <p:sldId id="273" r:id="rId13"/>
    <p:sldId id="284" r:id="rId14"/>
    <p:sldId id="274" r:id="rId15"/>
    <p:sldId id="283" r:id="rId16"/>
    <p:sldId id="275" r:id="rId17"/>
    <p:sldId id="285" r:id="rId18"/>
    <p:sldId id="276" r:id="rId19"/>
    <p:sldId id="286" r:id="rId20"/>
    <p:sldId id="287" r:id="rId21"/>
    <p:sldId id="278" r:id="rId22"/>
    <p:sldId id="279" r:id="rId23"/>
    <p:sldId id="288" r:id="rId24"/>
    <p:sldId id="258" r:id="rId25"/>
    <p:sldId id="257" r:id="rId26"/>
    <p:sldId id="260" r:id="rId27"/>
    <p:sldId id="289" r:id="rId28"/>
    <p:sldId id="261" r:id="rId29"/>
    <p:sldId id="262" r:id="rId30"/>
    <p:sldId id="290" r:id="rId31"/>
    <p:sldId id="291" r:id="rId32"/>
    <p:sldId id="292" r:id="rId33"/>
    <p:sldId id="263" r:id="rId34"/>
    <p:sldId id="265" r:id="rId35"/>
    <p:sldId id="293" r:id="rId36"/>
    <p:sldId id="264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728" autoAdjust="0"/>
  </p:normalViewPr>
  <p:slideViewPr>
    <p:cSldViewPr>
      <p:cViewPr varScale="1">
        <p:scale>
          <a:sx n="100" d="100"/>
          <a:sy n="100" d="100"/>
        </p:scale>
        <p:origin x="-3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2D79E-4CC3-41E3-A4D4-48476760863F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4DC1A-E2D0-4CB5-9F95-0E664B9D8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Apply principal model to objects</a:t>
            </a:r>
          </a:p>
          <a:p>
            <a:pPr lvl="1"/>
            <a:r>
              <a:rPr lang="en-US" dirty="0" smtClean="0"/>
              <a:t>Apply to &lt;object&gt;, &lt;embed&gt;, &lt;</a:t>
            </a:r>
            <a:r>
              <a:rPr lang="en-US" dirty="0" err="1" smtClean="0"/>
              <a:t>img</a:t>
            </a:r>
            <a:r>
              <a:rPr lang="en-US" dirty="0" smtClean="0"/>
              <a:t>&gt; and so 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4DC1A-E2D0-4CB5-9F95-0E664B9D8ED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6D03-C34B-46EA-A0E9-DC2827CC8B3D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D77A-0EDE-424F-AAC5-7E6511CF25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6D03-C34B-46EA-A0E9-DC2827CC8B3D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D77A-0EDE-424F-AAC5-7E6511CF2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6D03-C34B-46EA-A0E9-DC2827CC8B3D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D77A-0EDE-424F-AAC5-7E6511CF2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6D03-C34B-46EA-A0E9-DC2827CC8B3D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D77A-0EDE-424F-AAC5-7E6511CF2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6D03-C34B-46EA-A0E9-DC2827CC8B3D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D77A-0EDE-424F-AAC5-7E6511CF2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6D03-C34B-46EA-A0E9-DC2827CC8B3D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D77A-0EDE-424F-AAC5-7E6511CF2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6D03-C34B-46EA-A0E9-DC2827CC8B3D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D77A-0EDE-424F-AAC5-7E6511CF2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6D03-C34B-46EA-A0E9-DC2827CC8B3D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D77A-0EDE-424F-AAC5-7E6511CF2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6D03-C34B-46EA-A0E9-DC2827CC8B3D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D77A-0EDE-424F-AAC5-7E6511CF2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6D03-C34B-46EA-A0E9-DC2827CC8B3D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D77A-0EDE-424F-AAC5-7E6511CF25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EDE6D03-C34B-46EA-A0E9-DC2827CC8B3D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5B4D77A-0EDE-424F-AAC5-7E6511CF2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EDE6D03-C34B-46EA-A0E9-DC2827CC8B3D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5B4D77A-0EDE-424F-AAC5-7E6511CF2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355848"/>
            <a:ext cx="8382000" cy="16733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Multi-Principal OS Construction of the Gazelle Web Browser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5784"/>
            <a:ext cx="8077200" cy="1499616"/>
          </a:xfrm>
        </p:spPr>
        <p:txBody>
          <a:bodyPr/>
          <a:lstStyle/>
          <a:p>
            <a:r>
              <a:rPr lang="en-US" dirty="0" smtClean="0"/>
              <a:t>Presented by </a:t>
            </a:r>
            <a:r>
              <a:rPr lang="en-US" dirty="0" err="1" smtClean="0"/>
              <a:t>Vaibhav</a:t>
            </a:r>
            <a:r>
              <a:rPr lang="en-US" dirty="0" smtClean="0"/>
              <a:t> </a:t>
            </a:r>
            <a:r>
              <a:rPr lang="en-US" dirty="0" err="1" smtClean="0"/>
              <a:t>Rastogi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31760"/>
            <a:ext cx="8229600" cy="3512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and Events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display and events ownership and enforce protection</a:t>
            </a:r>
          </a:p>
          <a:p>
            <a:r>
              <a:rPr lang="en-US" dirty="0" smtClean="0"/>
              <a:t>Separate rendering and display management</a:t>
            </a:r>
          </a:p>
          <a:p>
            <a:r>
              <a:rPr lang="en-US" dirty="0" smtClean="0"/>
              <a:t>Traditional </a:t>
            </a:r>
            <a:r>
              <a:rPr lang="en-US" dirty="0" err="1" smtClean="0"/>
              <a:t>OSes</a:t>
            </a:r>
            <a:r>
              <a:rPr lang="en-US" dirty="0" smtClean="0"/>
              <a:t> do not handle cross principal display protection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and Events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Dual ownership</a:t>
            </a:r>
          </a:p>
          <a:p>
            <a:pPr lvl="1"/>
            <a:r>
              <a:rPr lang="en-US" dirty="0" smtClean="0"/>
              <a:t>Landlord – the creator</a:t>
            </a:r>
          </a:p>
          <a:p>
            <a:pPr lvl="1"/>
            <a:r>
              <a:rPr lang="en-US" dirty="0" smtClean="0"/>
              <a:t>Tenant – the resident</a:t>
            </a:r>
          </a:p>
          <a:p>
            <a:r>
              <a:rPr lang="en-US" dirty="0" smtClean="0"/>
              <a:t>Landlord allocates part of  display to tenant</a:t>
            </a:r>
          </a:p>
          <a:p>
            <a:r>
              <a:rPr lang="en-US" dirty="0" smtClean="0"/>
              <a:t>Resources associated with display</a:t>
            </a:r>
          </a:p>
          <a:p>
            <a:pPr lvl="1"/>
            <a:r>
              <a:rPr lang="en-US" dirty="0" smtClean="0"/>
              <a:t>Position, dimensions, content (pixels), location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912" y="2485231"/>
            <a:ext cx="25431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and Events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Position and dimensions</a:t>
            </a:r>
          </a:p>
          <a:p>
            <a:r>
              <a:rPr lang="en-US" dirty="0" smtClean="0"/>
              <a:t>Drawing isolation</a:t>
            </a:r>
          </a:p>
          <a:p>
            <a:r>
              <a:rPr lang="en-US" dirty="0" smtClean="0"/>
              <a:t>Navigation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038600"/>
            <a:ext cx="7098973" cy="2175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Potentially overlapping transparent cross origin overlays.</a:t>
            </a:r>
          </a:p>
          <a:p>
            <a:pPr lvl="1"/>
            <a:r>
              <a:rPr lang="en-US" dirty="0" smtClean="0"/>
              <a:t>The z-axis stack</a:t>
            </a:r>
          </a:p>
          <a:p>
            <a:r>
              <a:rPr lang="en-US" dirty="0" smtClean="0"/>
              <a:t>Requirement: determining if the event owner corresponds to user intent</a:t>
            </a:r>
          </a:p>
          <a:p>
            <a:r>
              <a:rPr lang="en-US" dirty="0" smtClean="0"/>
              <a:t>Low fidelity determination leads to UI redressing attacks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and Events Protection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2D display delegation policy</a:t>
            </a:r>
          </a:p>
          <a:p>
            <a:pPr lvl="1"/>
            <a:r>
              <a:rPr lang="en-US" dirty="0" smtClean="0"/>
              <a:t>No overdrawing allowed</a:t>
            </a:r>
          </a:p>
          <a:p>
            <a:pPr lvl="1"/>
            <a:r>
              <a:rPr lang="en-US" dirty="0" smtClean="0"/>
              <a:t>Severely limited</a:t>
            </a:r>
          </a:p>
          <a:p>
            <a:r>
              <a:rPr lang="en-US" dirty="0" smtClean="0"/>
              <a:t>Opaque overlay policy</a:t>
            </a:r>
          </a:p>
          <a:p>
            <a:pPr lvl="1"/>
            <a:r>
              <a:rPr lang="en-US" dirty="0" smtClean="0"/>
              <a:t>Better but still has limitations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and Events Protection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Trusted computing base assumption</a:t>
            </a:r>
          </a:p>
          <a:p>
            <a:r>
              <a:rPr lang="en-US" dirty="0" smtClean="0"/>
              <a:t>Compromise is contained</a:t>
            </a:r>
          </a:p>
          <a:p>
            <a:pPr lvl="1"/>
            <a:r>
              <a:rPr lang="en-US" dirty="0" smtClean="0"/>
              <a:t>No additional capabilities may be acquired by a compromised instance</a:t>
            </a:r>
          </a:p>
          <a:p>
            <a:r>
              <a:rPr lang="en-US" dirty="0" smtClean="0"/>
              <a:t>Cross origin vulnerabilities</a:t>
            </a:r>
          </a:p>
          <a:p>
            <a:r>
              <a:rPr lang="en-US" dirty="0" smtClean="0"/>
              <a:t>Display vulnerabilities</a:t>
            </a:r>
          </a:p>
          <a:p>
            <a:r>
              <a:rPr lang="en-US" dirty="0" err="1" smtClean="0"/>
              <a:t>Plugin</a:t>
            </a:r>
            <a:r>
              <a:rPr lang="en-US" dirty="0" smtClean="0"/>
              <a:t> vulnerabilities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Browser kernel implemented in C#</a:t>
            </a:r>
          </a:p>
          <a:p>
            <a:r>
              <a:rPr lang="en-US" dirty="0" smtClean="0"/>
              <a:t>Prototype utilizing the IE’s trident renderer</a:t>
            </a:r>
          </a:p>
          <a:p>
            <a:pPr lvl="1"/>
            <a:r>
              <a:rPr lang="en-US" dirty="0" smtClean="0"/>
              <a:t>Compatible with IE 7</a:t>
            </a:r>
          </a:p>
          <a:p>
            <a:pPr lvl="1"/>
            <a:r>
              <a:rPr lang="en-US" dirty="0" smtClean="0"/>
              <a:t>Instrument Trident to redirect resource access to browser kernel</a:t>
            </a:r>
          </a:p>
          <a:p>
            <a:pPr lvl="1"/>
            <a:r>
              <a:rPr lang="en-US" dirty="0" smtClean="0"/>
              <a:t>Sandboxing implemented through interposition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plugin</a:t>
            </a:r>
            <a:r>
              <a:rPr lang="en-US" dirty="0" smtClean="0"/>
              <a:t> support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browsing across same origin, on par with IE and Chrome</a:t>
            </a:r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154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More overhead in cross origin navigation</a:t>
            </a:r>
          </a:p>
          <a:p>
            <a:pPr lvl="1"/>
            <a:r>
              <a:rPr lang="en-US" dirty="0" smtClean="0"/>
              <a:t>May be better in production version</a:t>
            </a:r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154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protection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browsers try to separate host system from Web</a:t>
            </a:r>
          </a:p>
          <a:p>
            <a:r>
              <a:rPr lang="en-US" dirty="0" smtClean="0"/>
              <a:t>Websites evolved into web applications</a:t>
            </a:r>
          </a:p>
          <a:p>
            <a:pPr lvl="1"/>
            <a:r>
              <a:rPr lang="en-US" dirty="0" smtClean="0"/>
              <a:t>Lot of private data on the web</a:t>
            </a:r>
          </a:p>
          <a:p>
            <a:pPr lvl="1"/>
            <a:r>
              <a:rPr lang="en-US" dirty="0" smtClean="0"/>
              <a:t>Financial transactions</a:t>
            </a:r>
          </a:p>
          <a:p>
            <a:r>
              <a:rPr lang="en-US" dirty="0" smtClean="0"/>
              <a:t>Website principals need to be protected from </a:t>
            </a:r>
            <a:r>
              <a:rPr lang="en-US" dirty="0" smtClean="0"/>
              <a:t>each another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Higher memory usage, response time</a:t>
            </a:r>
          </a:p>
          <a:p>
            <a:pPr lvl="1"/>
            <a:r>
              <a:rPr lang="en-US" dirty="0" smtClean="0"/>
              <a:t>User action -&gt; display update – roughly 77 ms</a:t>
            </a:r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154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Chrome</a:t>
            </a:r>
          </a:p>
          <a:p>
            <a:pPr lvl="1"/>
            <a:r>
              <a:rPr lang="en-US" dirty="0" smtClean="0"/>
              <a:t>Site </a:t>
            </a:r>
            <a:r>
              <a:rPr lang="en-US" dirty="0" err="1" smtClean="0"/>
              <a:t>vs</a:t>
            </a:r>
            <a:r>
              <a:rPr lang="en-US" dirty="0" smtClean="0"/>
              <a:t> SOP principal</a:t>
            </a:r>
          </a:p>
          <a:p>
            <a:pPr lvl="1"/>
            <a:r>
              <a:rPr lang="en-US" dirty="0" smtClean="0"/>
              <a:t>Embedded content</a:t>
            </a:r>
          </a:p>
          <a:p>
            <a:pPr lvl="1"/>
            <a:r>
              <a:rPr lang="en-US" dirty="0" err="1" smtClean="0"/>
              <a:t>Plugin</a:t>
            </a:r>
            <a:r>
              <a:rPr lang="en-US" dirty="0" smtClean="0"/>
              <a:t> content</a:t>
            </a:r>
          </a:p>
          <a:p>
            <a:pPr lvl="1"/>
            <a:r>
              <a:rPr lang="en-US" dirty="0" smtClean="0"/>
              <a:t>Enforcement of policies</a:t>
            </a:r>
          </a:p>
          <a:p>
            <a:pPr lvl="1"/>
            <a:r>
              <a:rPr lang="en-US" dirty="0" smtClean="0"/>
              <a:t>goals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 browser</a:t>
            </a:r>
          </a:p>
          <a:p>
            <a:pPr lvl="1"/>
            <a:r>
              <a:rPr lang="en-US" dirty="0" smtClean="0"/>
              <a:t>Browser components also isolated in different processes</a:t>
            </a:r>
          </a:p>
          <a:p>
            <a:pPr lvl="2"/>
            <a:r>
              <a:rPr lang="en-US" dirty="0" smtClean="0"/>
              <a:t>Lot of IPC required</a:t>
            </a:r>
          </a:p>
          <a:p>
            <a:pPr lvl="2"/>
            <a:r>
              <a:rPr lang="en-US" dirty="0" smtClean="0"/>
              <a:t>Failure containment absent</a:t>
            </a:r>
          </a:p>
          <a:p>
            <a:pPr lvl="2"/>
            <a:r>
              <a:rPr lang="en-US" dirty="0" smtClean="0"/>
              <a:t>No display protection</a:t>
            </a:r>
          </a:p>
          <a:p>
            <a:pPr lvl="1"/>
            <a:r>
              <a:rPr lang="en-US" dirty="0" smtClean="0"/>
              <a:t>Incomplete separation of OS logic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Backwards compatibility</a:t>
            </a:r>
          </a:p>
          <a:p>
            <a:r>
              <a:rPr lang="en-US" dirty="0" smtClean="0"/>
              <a:t>Evaluation not very convincing</a:t>
            </a:r>
          </a:p>
          <a:p>
            <a:r>
              <a:rPr lang="en-US" dirty="0" smtClean="0"/>
              <a:t>Others</a:t>
            </a:r>
          </a:p>
          <a:p>
            <a:pPr lvl="1"/>
            <a:r>
              <a:rPr lang="en-US" dirty="0" smtClean="0"/>
              <a:t>Display protection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Cross Origin JavaScript Capability Leaks</a:t>
            </a:r>
            <a:endParaRPr lang="en-US" sz="42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85800" y="3605784"/>
            <a:ext cx="8077200" cy="1499616"/>
          </a:xfrm>
          <a:prstGeom prst="rect">
            <a:avLst/>
          </a:prstGeom>
        </p:spPr>
        <p:txBody>
          <a:bodyPr vert="horz" lIns="118872" tIns="0" rIns="45720" bIns="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Presented by Vaibhav Rastogi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Cross Origin JavaScript Capability Leaks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JavaScript objects of one context should not necessarily be accessible from another </a:t>
            </a:r>
          </a:p>
          <a:p>
            <a:r>
              <a:rPr lang="en-US" dirty="0" smtClean="0"/>
              <a:t>DOM and JavaScript engine have different security models</a:t>
            </a:r>
          </a:p>
          <a:p>
            <a:pPr lvl="1"/>
            <a:r>
              <a:rPr lang="en-US" dirty="0" smtClean="0"/>
              <a:t>DOM – access control</a:t>
            </a:r>
          </a:p>
          <a:p>
            <a:pPr lvl="1"/>
            <a:r>
              <a:rPr lang="en-US" dirty="0" smtClean="0"/>
              <a:t>JavaScript engine – object </a:t>
            </a:r>
            <a:r>
              <a:rPr lang="en-US" dirty="0" err="1" smtClean="0"/>
              <a:t>capabilites</a:t>
            </a:r>
            <a:endParaRPr lang="en-US" dirty="0" smtClean="0"/>
          </a:p>
          <a:p>
            <a:r>
              <a:rPr lang="en-US" dirty="0" smtClean="0"/>
              <a:t>Disparate security models lead to </a:t>
            </a:r>
            <a:r>
              <a:rPr lang="en-US" dirty="0" err="1" smtClean="0"/>
              <a:t>vulnerabilties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to influence an object depends on ability to designate the object</a:t>
            </a:r>
          </a:p>
          <a:p>
            <a:r>
              <a:rPr lang="en-US" dirty="0" smtClean="0"/>
              <a:t>Pointers obtained by</a:t>
            </a:r>
          </a:p>
          <a:p>
            <a:pPr lvl="1"/>
            <a:r>
              <a:rPr lang="en-US" dirty="0" smtClean="0"/>
              <a:t>Accessing properties of accessible objects</a:t>
            </a:r>
          </a:p>
          <a:p>
            <a:pPr lvl="1"/>
            <a:r>
              <a:rPr lang="en-US" dirty="0" smtClean="0"/>
              <a:t>Built in object such as the global object or </a:t>
            </a:r>
            <a:r>
              <a:rPr lang="en-US" dirty="0" err="1" smtClean="0"/>
              <a:t>Object.prototype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a new class of browser vulnerabilities</a:t>
            </a:r>
          </a:p>
          <a:p>
            <a:r>
              <a:rPr lang="en-US" dirty="0" smtClean="0"/>
              <a:t>A dynamic tool for detecting these</a:t>
            </a:r>
          </a:p>
          <a:p>
            <a:r>
              <a:rPr lang="en-US" dirty="0" smtClean="0"/>
              <a:t>Discovered several real vulnerabilities</a:t>
            </a:r>
          </a:p>
          <a:p>
            <a:r>
              <a:rPr lang="en-US" dirty="0" smtClean="0"/>
              <a:t>A new defense mechanism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Capability Leaks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Browser bugs may cause inter context leaks</a:t>
            </a:r>
          </a:p>
          <a:p>
            <a:r>
              <a:rPr lang="en-US" dirty="0" smtClean="0"/>
              <a:t>Malicious script can use the unintentionally leaked pointer to get access to the </a:t>
            </a:r>
            <a:r>
              <a:rPr lang="en-US" dirty="0" err="1" smtClean="0"/>
              <a:t>Object.prototype</a:t>
            </a:r>
            <a:r>
              <a:rPr lang="en-US" dirty="0" smtClean="0"/>
              <a:t> of the victim</a:t>
            </a:r>
          </a:p>
          <a:p>
            <a:r>
              <a:rPr lang="en-US" dirty="0" smtClean="0"/>
              <a:t>Affect non vulnerable sites too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security origin</a:t>
            </a:r>
          </a:p>
          <a:p>
            <a:r>
              <a:rPr lang="en-US" dirty="0" smtClean="0"/>
              <a:t>Mark edges between objects connected with “points-to” relation</a:t>
            </a:r>
          </a:p>
          <a:p>
            <a:r>
              <a:rPr lang="en-US" dirty="0" smtClean="0"/>
              <a:t>Mark cross origin edges as suspicious</a:t>
            </a:r>
          </a:p>
          <a:p>
            <a:r>
              <a:rPr lang="en-US" dirty="0" smtClean="0"/>
              <a:t>Instrument set, delete</a:t>
            </a:r>
          </a:p>
          <a:p>
            <a:r>
              <a:rPr lang="en-US" dirty="0" smtClean="0"/>
              <a:t>Take into account implicit pointers</a:t>
            </a:r>
          </a:p>
          <a:p>
            <a:r>
              <a:rPr lang="en-US" dirty="0" err="1" smtClean="0"/>
              <a:t>Whitelist</a:t>
            </a:r>
            <a:r>
              <a:rPr lang="en-US" dirty="0" smtClean="0"/>
              <a:t> certain edges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Apply multi principal OS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Websites as principals</a:t>
            </a:r>
          </a:p>
          <a:p>
            <a:pPr lvl="1"/>
            <a:r>
              <a:rPr lang="en-US" dirty="0" smtClean="0"/>
              <a:t>Principals to be protected from each other</a:t>
            </a:r>
          </a:p>
          <a:p>
            <a:pPr lvl="1"/>
            <a:r>
              <a:rPr lang="en-US" dirty="0" smtClean="0"/>
              <a:t>OS to be protected from website principals</a:t>
            </a:r>
          </a:p>
          <a:p>
            <a:r>
              <a:rPr lang="en-US" dirty="0" smtClean="0"/>
              <a:t>Browser as </a:t>
            </a:r>
            <a:r>
              <a:rPr lang="en-US" smtClean="0"/>
              <a:t>an OS</a:t>
            </a:r>
            <a:endParaRPr lang="en-US" dirty="0" smtClean="0"/>
          </a:p>
          <a:p>
            <a:pPr lvl="1"/>
            <a:r>
              <a:rPr lang="en-US" dirty="0" smtClean="0"/>
              <a:t>Isolates all principals and the OS from each other</a:t>
            </a:r>
          </a:p>
          <a:p>
            <a:pPr lvl="1"/>
            <a:r>
              <a:rPr lang="en-US" dirty="0" smtClean="0"/>
              <a:t>All OS functions handled by browser kernel</a:t>
            </a:r>
          </a:p>
          <a:p>
            <a:pPr lvl="2"/>
            <a:r>
              <a:rPr lang="en-US" dirty="0" smtClean="0"/>
              <a:t>System call interface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953000"/>
            <a:ext cx="1485900" cy="1524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vulnerability in </a:t>
            </a:r>
            <a:r>
              <a:rPr lang="en-US" dirty="0" err="1" smtClean="0"/>
              <a:t>WebKit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2001837"/>
            <a:ext cx="59055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 </a:t>
            </a:r>
            <a:r>
              <a:rPr lang="en-US" dirty="0" err="1" smtClean="0"/>
              <a:t>iframe</a:t>
            </a:r>
            <a:r>
              <a:rPr lang="en-US" dirty="0" smtClean="0"/>
              <a:t> which has the following function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vulnerability in </a:t>
            </a:r>
            <a:r>
              <a:rPr lang="en-US" dirty="0" err="1" smtClean="0"/>
              <a:t>WebKit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124200"/>
            <a:ext cx="606742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parent frame store a pointer to exploit</a:t>
            </a:r>
          </a:p>
          <a:p>
            <a:endParaRPr lang="en-US" dirty="0" smtClean="0"/>
          </a:p>
          <a:p>
            <a:r>
              <a:rPr lang="en-US" dirty="0" smtClean="0"/>
              <a:t>Navigate to</a:t>
            </a:r>
          </a:p>
          <a:p>
            <a:endParaRPr lang="en-US" dirty="0" smtClean="0"/>
          </a:p>
          <a:p>
            <a:r>
              <a:rPr lang="en-US" dirty="0" smtClean="0"/>
              <a:t>Call 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vulnerability in </a:t>
            </a:r>
            <a:r>
              <a:rPr lang="en-US" dirty="0" err="1" smtClean="0"/>
              <a:t>WebKit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514600"/>
            <a:ext cx="5105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019425"/>
            <a:ext cx="32956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3962400"/>
            <a:ext cx="1724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access control checks throughout JS engine</a:t>
            </a:r>
          </a:p>
          <a:p>
            <a:pPr lvl="1"/>
            <a:r>
              <a:rPr lang="en-US" dirty="0" smtClean="0"/>
              <a:t>Addresses the mismatch in the security models</a:t>
            </a:r>
          </a:p>
          <a:p>
            <a:pPr lvl="1"/>
            <a:r>
              <a:rPr lang="en-US" dirty="0" smtClean="0"/>
              <a:t>Double layer of security</a:t>
            </a:r>
          </a:p>
          <a:p>
            <a:r>
              <a:rPr lang="en-US" dirty="0" smtClean="0"/>
              <a:t>Compare active and target origins to allow/deny access</a:t>
            </a:r>
          </a:p>
          <a:p>
            <a:r>
              <a:rPr lang="en-US" dirty="0" smtClean="0"/>
              <a:t>Inline cache for optimization</a:t>
            </a:r>
          </a:p>
          <a:p>
            <a:r>
              <a:rPr lang="en-US" dirty="0" smtClean="0"/>
              <a:t>1-2% overheads in implementation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other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FBJS, </a:t>
            </a:r>
            <a:r>
              <a:rPr lang="en-US" dirty="0" err="1" smtClean="0"/>
              <a:t>ADSafe</a:t>
            </a:r>
            <a:r>
              <a:rPr lang="en-US" dirty="0" smtClean="0"/>
              <a:t>, </a:t>
            </a:r>
            <a:r>
              <a:rPr lang="en-US" dirty="0" err="1" smtClean="0"/>
              <a:t>Caja</a:t>
            </a:r>
            <a:endParaRPr lang="en-US" dirty="0" smtClean="0"/>
          </a:p>
          <a:p>
            <a:pPr lvl="1"/>
            <a:r>
              <a:rPr lang="en-US" dirty="0" smtClean="0"/>
              <a:t>Restrict JavaScript and DOM API to enforce capability model on DOM </a:t>
            </a:r>
            <a:endParaRPr lang="en-US" dirty="0"/>
          </a:p>
          <a:p>
            <a:pPr lvl="1"/>
            <a:r>
              <a:rPr lang="en-US" dirty="0" smtClean="0"/>
              <a:t>These projects target on new code which can obey such constraints</a:t>
            </a:r>
          </a:p>
          <a:p>
            <a:pPr lvl="1"/>
            <a:r>
              <a:rPr lang="en-US" dirty="0" smtClean="0"/>
              <a:t>They must work in existing browsers – so cannot change the legacy browsers</a:t>
            </a:r>
          </a:p>
          <a:p>
            <a:pPr lvl="1"/>
            <a:r>
              <a:rPr lang="en-US" dirty="0" smtClean="0"/>
              <a:t>The opposite is true for this paper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other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Gazelle, OP</a:t>
            </a:r>
          </a:p>
          <a:p>
            <a:pPr lvl="1"/>
            <a:r>
              <a:rPr lang="en-US" dirty="0" smtClean="0"/>
              <a:t>Suspicious edges are between sandboxes</a:t>
            </a:r>
          </a:p>
          <a:p>
            <a:pPr lvl="1"/>
            <a:r>
              <a:rPr lang="en-US" dirty="0" smtClean="0"/>
              <a:t>However implementations of  cross origin communication APIs like </a:t>
            </a:r>
            <a:r>
              <a:rPr lang="en-US" dirty="0" err="1" smtClean="0"/>
              <a:t>PostMessage</a:t>
            </a:r>
            <a:r>
              <a:rPr lang="en-US" dirty="0" smtClean="0"/>
              <a:t> may change the situation</a:t>
            </a:r>
          </a:p>
          <a:p>
            <a:pPr lvl="1"/>
            <a:r>
              <a:rPr lang="en-US" dirty="0" smtClean="0"/>
              <a:t>Unclear if such vulnerabilities exist</a:t>
            </a:r>
          </a:p>
          <a:p>
            <a:pPr lvl="2"/>
            <a:r>
              <a:rPr lang="en-US" dirty="0" smtClean="0"/>
              <a:t>or is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Thanks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Credits: </a:t>
            </a:r>
          </a:p>
          <a:p>
            <a:pPr>
              <a:buNone/>
            </a:pPr>
            <a:r>
              <a:rPr lang="en-US" dirty="0" smtClean="0"/>
              <a:t>http://www.usenix.org/events/sec09/tech/slides/wang.pdf</a:t>
            </a:r>
          </a:p>
          <a:p>
            <a:pPr>
              <a:buNone/>
            </a:pPr>
            <a:r>
              <a:rPr lang="en-US" dirty="0" smtClean="0"/>
              <a:t>http://www.usenix.org/events/sec09/tech/slides/barth.pdf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Gazelle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Browser kernel</a:t>
            </a:r>
          </a:p>
          <a:p>
            <a:pPr lvl="1"/>
            <a:r>
              <a:rPr lang="en-US" dirty="0" smtClean="0"/>
              <a:t>Provide cross principal protection</a:t>
            </a:r>
          </a:p>
          <a:p>
            <a:pPr lvl="1"/>
            <a:r>
              <a:rPr lang="en-US" dirty="0" smtClean="0"/>
              <a:t>Manage resources</a:t>
            </a:r>
          </a:p>
          <a:p>
            <a:r>
              <a:rPr lang="en-US" dirty="0" smtClean="0"/>
              <a:t>Define principals</a:t>
            </a:r>
          </a:p>
          <a:p>
            <a:pPr lvl="1"/>
            <a:r>
              <a:rPr lang="en-US" dirty="0" smtClean="0"/>
              <a:t>Based on website origins</a:t>
            </a:r>
          </a:p>
          <a:p>
            <a:pPr lvl="1"/>
            <a:r>
              <a:rPr lang="en-US" dirty="0" smtClean="0"/>
              <a:t>Complete isolation of principals</a:t>
            </a:r>
          </a:p>
          <a:p>
            <a:pPr lvl="2"/>
            <a:r>
              <a:rPr lang="en-US" dirty="0" smtClean="0"/>
              <a:t>any sharing is through the kernel</a:t>
            </a:r>
          </a:p>
          <a:p>
            <a:pPr lv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1788" y="2743200"/>
            <a:ext cx="283221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Principals</a:t>
            </a:r>
          </a:p>
          <a:p>
            <a:pPr lvl="1"/>
            <a:r>
              <a:rPr lang="en-US" dirty="0" smtClean="0"/>
              <a:t>SOP – &lt;proto, domain, port&gt;</a:t>
            </a:r>
          </a:p>
          <a:p>
            <a:r>
              <a:rPr lang="en-US" dirty="0" smtClean="0"/>
              <a:t>Define resources</a:t>
            </a:r>
          </a:p>
          <a:p>
            <a:pPr lvl="1"/>
            <a:r>
              <a:rPr lang="en-US" dirty="0" smtClean="0"/>
              <a:t>DOM and script objects, cookies, display, network communications</a:t>
            </a:r>
          </a:p>
          <a:p>
            <a:r>
              <a:rPr lang="en-US" dirty="0" smtClean="0"/>
              <a:t>Make a consistent SOP</a:t>
            </a:r>
          </a:p>
          <a:p>
            <a:pPr lvl="1"/>
            <a:r>
              <a:rPr lang="en-US" dirty="0" err="1" smtClean="0"/>
              <a:t>plugin</a:t>
            </a:r>
            <a:r>
              <a:rPr lang="en-US" dirty="0" smtClean="0"/>
              <a:t> content, cookies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Architecture: 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Browser kernel</a:t>
            </a:r>
          </a:p>
          <a:p>
            <a:pPr lvl="1"/>
            <a:r>
              <a:rPr lang="en-US" dirty="0" smtClean="0"/>
              <a:t>Exclusively manage all system resources</a:t>
            </a:r>
          </a:p>
          <a:p>
            <a:pPr lvl="1"/>
            <a:r>
              <a:rPr lang="en-US" dirty="0" smtClean="0"/>
              <a:t>Enforce all security policies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590925"/>
            <a:ext cx="655320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200400" y="3505200"/>
            <a:ext cx="2667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Architecture: Principals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Abstraction units</a:t>
            </a:r>
          </a:p>
          <a:p>
            <a:pPr lvl="1"/>
            <a:r>
              <a:rPr lang="en-US" dirty="0" smtClean="0"/>
              <a:t>Protection</a:t>
            </a:r>
          </a:p>
          <a:p>
            <a:pPr lvl="1"/>
            <a:r>
              <a:rPr lang="en-US" dirty="0" smtClean="0"/>
              <a:t>Failure containment</a:t>
            </a:r>
          </a:p>
          <a:p>
            <a:pPr lvl="1"/>
            <a:r>
              <a:rPr lang="en-US" dirty="0" smtClean="0"/>
              <a:t>Resource allocation</a:t>
            </a:r>
          </a:p>
          <a:p>
            <a:r>
              <a:rPr lang="en-US" dirty="0" smtClean="0"/>
              <a:t>All above units defined as SOP principals</a:t>
            </a:r>
          </a:p>
          <a:p>
            <a:r>
              <a:rPr lang="en-US" dirty="0" smtClean="0"/>
              <a:t>All units implemented as OS processes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principal’s process includes all browser components</a:t>
            </a:r>
          </a:p>
          <a:p>
            <a:pPr lvl="1"/>
            <a:r>
              <a:rPr lang="en-US" dirty="0" smtClean="0"/>
              <a:t>Failure containment</a:t>
            </a:r>
          </a:p>
          <a:p>
            <a:pPr lvl="1"/>
            <a:r>
              <a:rPr lang="en-US" dirty="0" smtClean="0"/>
              <a:t>Efficiency</a:t>
            </a:r>
          </a:p>
          <a:p>
            <a:r>
              <a:rPr lang="en-US" dirty="0" smtClean="0"/>
              <a:t>Process level sandboxing guarantees containment of memory exploits</a:t>
            </a:r>
          </a:p>
          <a:p>
            <a:r>
              <a:rPr lang="en-US" dirty="0" err="1" smtClean="0"/>
              <a:t>Plugins</a:t>
            </a:r>
            <a:r>
              <a:rPr lang="en-US" dirty="0" smtClean="0"/>
              <a:t> interact with OS through browser kernel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&lt;script&gt;, </a:t>
            </a:r>
            <a:r>
              <a:rPr lang="en-US" dirty="0" err="1" smtClean="0"/>
              <a:t>stylesheets</a:t>
            </a:r>
            <a:endParaRPr lang="en-US" dirty="0" smtClean="0"/>
          </a:p>
          <a:p>
            <a:pPr lvl="1"/>
            <a:r>
              <a:rPr lang="en-US" dirty="0" smtClean="0"/>
              <a:t>Run as </a:t>
            </a:r>
            <a:r>
              <a:rPr lang="en-US" dirty="0" err="1" smtClean="0"/>
              <a:t>includers</a:t>
            </a:r>
            <a:endParaRPr lang="en-US" dirty="0" smtClean="0"/>
          </a:p>
          <a:p>
            <a:r>
              <a:rPr lang="en-US" dirty="0" smtClean="0"/>
              <a:t>&lt;</a:t>
            </a:r>
            <a:r>
              <a:rPr lang="en-US" dirty="0" err="1" smtClean="0"/>
              <a:t>iframe</a:t>
            </a:r>
            <a:r>
              <a:rPr lang="en-US" dirty="0" smtClean="0"/>
              <a:t>&gt;, &lt;object&gt;, &lt;</a:t>
            </a:r>
            <a:r>
              <a:rPr lang="en-US" dirty="0" err="1" smtClean="0"/>
              <a:t>img</a:t>
            </a:r>
            <a:r>
              <a:rPr lang="en-US" dirty="0" smtClean="0"/>
              <a:t>&gt;, &lt;embed&gt;</a:t>
            </a:r>
          </a:p>
          <a:p>
            <a:pPr lvl="1"/>
            <a:r>
              <a:rPr lang="en-US" dirty="0" smtClean="0"/>
              <a:t>Run as providers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145" y="4114800"/>
            <a:ext cx="665625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1003</TotalTime>
  <Words>861</Words>
  <Application>Microsoft Office PowerPoint</Application>
  <PresentationFormat>On-screen Show (4:3)</PresentationFormat>
  <Paragraphs>204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Module</vt:lpstr>
      <vt:lpstr>The Multi-Principal OS Construction of the Gazelle Web Browser</vt:lpstr>
      <vt:lpstr>A new protection scenario</vt:lpstr>
      <vt:lpstr>Apply multi principal OS concepts</vt:lpstr>
      <vt:lpstr>Gazelle</vt:lpstr>
      <vt:lpstr>Security Model</vt:lpstr>
      <vt:lpstr>Architecture: Kernel</vt:lpstr>
      <vt:lpstr>Architecture: Principals</vt:lpstr>
      <vt:lpstr>Architecture</vt:lpstr>
      <vt:lpstr>Architecture</vt:lpstr>
      <vt:lpstr>Architecture</vt:lpstr>
      <vt:lpstr>Display and Events Protection</vt:lpstr>
      <vt:lpstr>Display and Events Protection</vt:lpstr>
      <vt:lpstr>Display and Events Protection</vt:lpstr>
      <vt:lpstr>Display and Events Protection</vt:lpstr>
      <vt:lpstr>Display and Events Protection</vt:lpstr>
      <vt:lpstr>Security Analysis</vt:lpstr>
      <vt:lpstr>Implementation</vt:lpstr>
      <vt:lpstr>Evaluation</vt:lpstr>
      <vt:lpstr>Evaluation</vt:lpstr>
      <vt:lpstr>Evaluation</vt:lpstr>
      <vt:lpstr>Comparison</vt:lpstr>
      <vt:lpstr>Comparison</vt:lpstr>
      <vt:lpstr>Limitations</vt:lpstr>
      <vt:lpstr>Cross Origin JavaScript Capability Leaks</vt:lpstr>
      <vt:lpstr>Cross Origin JavaScript Capability Leaks</vt:lpstr>
      <vt:lpstr>Object Capabilities</vt:lpstr>
      <vt:lpstr>Contributions</vt:lpstr>
      <vt:lpstr>Capability Leaks</vt:lpstr>
      <vt:lpstr>Detection</vt:lpstr>
      <vt:lpstr>A vulnerability in WebKit</vt:lpstr>
      <vt:lpstr>A vulnerability in WebKit</vt:lpstr>
      <vt:lpstr>A vulnerability in WebKit</vt:lpstr>
      <vt:lpstr>Defense</vt:lpstr>
      <vt:lpstr>Comparison with other works</vt:lpstr>
      <vt:lpstr>Comparison with other works</vt:lpstr>
      <vt:lpstr>Slide 36</vt:lpstr>
    </vt:vector>
  </TitlesOfParts>
  <Company>Northwestern Universsity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Multi-Principal OS Construction of the Gazelle Web Browser</dc:title>
  <dc:creator>Vaibhav</dc:creator>
  <cp:lastModifiedBy>Vaibhav</cp:lastModifiedBy>
  <cp:revision>76</cp:revision>
  <dcterms:created xsi:type="dcterms:W3CDTF">2010-04-24T20:12:14Z</dcterms:created>
  <dcterms:modified xsi:type="dcterms:W3CDTF">2010-04-26T15:18:53Z</dcterms:modified>
</cp:coreProperties>
</file>