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6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3" r:id="rId31"/>
    <p:sldId id="285" r:id="rId32"/>
    <p:sldId id="284" r:id="rId33"/>
    <p:sldId id="286" r:id="rId34"/>
    <p:sldId id="315" r:id="rId35"/>
    <p:sldId id="287" r:id="rId36"/>
    <p:sldId id="288" r:id="rId37"/>
    <p:sldId id="289" r:id="rId38"/>
    <p:sldId id="290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8" r:id="rId49"/>
    <p:sldId id="302" r:id="rId50"/>
    <p:sldId id="318" r:id="rId51"/>
    <p:sldId id="303" r:id="rId52"/>
    <p:sldId id="304" r:id="rId53"/>
    <p:sldId id="305" r:id="rId54"/>
    <p:sldId id="317" r:id="rId55"/>
    <p:sldId id="306" r:id="rId56"/>
    <p:sldId id="307" r:id="rId57"/>
    <p:sldId id="309" r:id="rId58"/>
    <p:sldId id="310" r:id="rId59"/>
    <p:sldId id="319" r:id="rId60"/>
    <p:sldId id="311" r:id="rId61"/>
    <p:sldId id="312" r:id="rId62"/>
    <p:sldId id="313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DE80EE-FD9E-4F48-A329-E58E3FDCE624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62E14-C5E1-4BD6-9CDD-D527475CBF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 Analysis of Web-Based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Part 1</a:t>
            </a:r>
          </a:p>
          <a:p>
            <a:endParaRPr lang="en-US" dirty="0" smtClean="0"/>
          </a:p>
          <a:p>
            <a:r>
              <a:rPr lang="en-US" dirty="0" smtClean="0"/>
              <a:t>Authors: Marco </a:t>
            </a:r>
            <a:r>
              <a:rPr lang="en-US" dirty="0" err="1" smtClean="0"/>
              <a:t>Cova</a:t>
            </a:r>
            <a:r>
              <a:rPr lang="en-US" dirty="0" smtClean="0"/>
              <a:t>, </a:t>
            </a:r>
            <a:r>
              <a:rPr lang="en-US" i="1" dirty="0" smtClean="0"/>
              <a:t>et al.</a:t>
            </a:r>
          </a:p>
          <a:p>
            <a:r>
              <a:rPr lang="en-US" dirty="0" smtClean="0"/>
              <a:t>Presented by: Brett Parker and Tyler Maclean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security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choices</a:t>
            </a:r>
          </a:p>
          <a:p>
            <a:pPr lvl="1"/>
            <a:r>
              <a:rPr lang="en-US" dirty="0" smtClean="0"/>
              <a:t>SQL injection</a:t>
            </a:r>
          </a:p>
          <a:p>
            <a:r>
              <a:rPr lang="en-US" dirty="0" smtClean="0"/>
              <a:t>Trust relations</a:t>
            </a:r>
          </a:p>
          <a:p>
            <a:pPr lvl="1"/>
            <a:r>
              <a:rPr lang="en-US" dirty="0" smtClean="0"/>
              <a:t>Cross site scripting (XSS)</a:t>
            </a:r>
          </a:p>
          <a:p>
            <a:r>
              <a:rPr lang="en-US" dirty="0" smtClean="0"/>
              <a:t>Web protocol implementations</a:t>
            </a:r>
          </a:p>
          <a:p>
            <a:pPr lvl="1"/>
            <a:r>
              <a:rPr lang="en-US" dirty="0" smtClean="0"/>
              <a:t>Response splitting</a:t>
            </a:r>
          </a:p>
          <a:p>
            <a:r>
              <a:rPr lang="en-US" dirty="0" smtClean="0"/>
              <a:t>Features provided by languages</a:t>
            </a:r>
          </a:p>
          <a:p>
            <a:pPr lvl="1"/>
            <a:r>
              <a:rPr lang="en-US" dirty="0" smtClean="0"/>
              <a:t>PHP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vulnerabilities?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higher-level language</a:t>
            </a:r>
          </a:p>
          <a:p>
            <a:r>
              <a:rPr lang="en-US" dirty="0" smtClean="0"/>
              <a:t>Use testing tools</a:t>
            </a:r>
          </a:p>
          <a:p>
            <a:r>
              <a:rPr lang="en-US" dirty="0" smtClean="0"/>
              <a:t>Code reviews and audits</a:t>
            </a:r>
          </a:p>
          <a:p>
            <a:r>
              <a:rPr lang="en-US" dirty="0" smtClean="0"/>
              <a:t>Web application firewalls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Intro, Background, Trends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Technologies</a:t>
            </a:r>
          </a:p>
          <a:p>
            <a:r>
              <a:rPr lang="en-US" dirty="0" smtClean="0"/>
              <a:t>Attacks</a:t>
            </a:r>
          </a:p>
          <a:p>
            <a:r>
              <a:rPr lang="en-US" dirty="0" smtClean="0"/>
              <a:t>Vulnerability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“Common Gateway Interface”</a:t>
            </a:r>
          </a:p>
          <a:p>
            <a:r>
              <a:rPr lang="en-US" dirty="0" smtClean="0"/>
              <a:t>Mechanism that a server can use to interact with external applications</a:t>
            </a:r>
          </a:p>
          <a:p>
            <a:r>
              <a:rPr lang="en-US" dirty="0" smtClean="0"/>
              <a:t>Can be written in almost any language and run on almost any server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Server receives request for CGI program</a:t>
            </a:r>
          </a:p>
          <a:p>
            <a:pPr marL="514350" indent="-514350">
              <a:buAutoNum type="arabicPeriod"/>
            </a:pPr>
            <a:r>
              <a:rPr lang="en-US" dirty="0" smtClean="0"/>
              <a:t>Server creates new process to run specified application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Server passes to the application the data from the user’s request</a:t>
            </a:r>
          </a:p>
          <a:p>
            <a:pPr marL="514350" indent="-514350">
              <a:buAutoNum type="arabicPeriod"/>
            </a:pPr>
            <a:r>
              <a:rPr lang="en-US" dirty="0" smtClean="0"/>
              <a:t>Program runs, generates output, and passes output back to server</a:t>
            </a:r>
          </a:p>
          <a:p>
            <a:pPr marL="514350" indent="-514350">
              <a:buAutoNum type="arabicPeriod"/>
            </a:pPr>
            <a:r>
              <a:rPr lang="en-US" dirty="0" smtClean="0"/>
              <a:t>Server passes output back to client</a:t>
            </a:r>
          </a:p>
          <a:p>
            <a:pPr marL="514350" indent="-514350">
              <a:buAutoNum type="arabicPeriod"/>
            </a:pPr>
            <a:r>
              <a:rPr lang="en-US" dirty="0" smtClean="0"/>
              <a:t>CGI process quits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Example in Perl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252" y="1933575"/>
            <a:ext cx="589174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Language-independent</a:t>
            </a:r>
          </a:p>
          <a:p>
            <a:pPr lvl="2"/>
            <a:r>
              <a:rPr lang="en-US" dirty="0" smtClean="0"/>
              <a:t>Programs can be written in many languages</a:t>
            </a:r>
          </a:p>
          <a:p>
            <a:pPr lvl="2"/>
            <a:r>
              <a:rPr lang="en-US" dirty="0" smtClean="0"/>
              <a:t>Components can be written in different languages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Significant impact on server through creation of new processes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FastCGI</a:t>
            </a:r>
            <a:endParaRPr lang="en-US" dirty="0" smtClean="0"/>
          </a:p>
          <a:p>
            <a:pPr lvl="1"/>
            <a:r>
              <a:rPr lang="en-US" dirty="0" smtClean="0"/>
              <a:t>Creates pool of processes that can be reused</a:t>
            </a:r>
          </a:p>
          <a:p>
            <a:r>
              <a:rPr lang="en-US" dirty="0" smtClean="0"/>
              <a:t>API Extensions</a:t>
            </a:r>
          </a:p>
          <a:p>
            <a:pPr lvl="1"/>
            <a:r>
              <a:rPr lang="en-US" dirty="0" smtClean="0"/>
              <a:t>ISAPI for Microsoft IIS</a:t>
            </a:r>
          </a:p>
          <a:p>
            <a:pPr lvl="1"/>
            <a:r>
              <a:rPr lang="en-US" dirty="0" smtClean="0"/>
              <a:t>API for Apache</a:t>
            </a:r>
          </a:p>
          <a:p>
            <a:pPr lvl="1"/>
            <a:r>
              <a:rPr lang="en-US" dirty="0" smtClean="0"/>
              <a:t>Uses fewer resources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server extended with frameworks used to develop web applications – “</a:t>
            </a:r>
            <a:r>
              <a:rPr lang="en-US" dirty="0" err="1" smtClean="0"/>
              <a:t>plugins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Interpreted or compiled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Perl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J2EE</a:t>
            </a:r>
          </a:p>
          <a:p>
            <a:pPr lvl="1"/>
            <a:r>
              <a:rPr lang="en-US" dirty="0" smtClean="0"/>
              <a:t>ASP.NET</a:t>
            </a:r>
          </a:p>
          <a:p>
            <a:pPr lvl="1"/>
            <a:r>
              <a:rPr lang="en-US" dirty="0" smtClean="0"/>
              <a:t>Java Server Pages (JSP)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867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Intro, Background, Trends</a:t>
            </a:r>
          </a:p>
          <a:p>
            <a:r>
              <a:rPr lang="en-US" dirty="0" smtClean="0"/>
              <a:t>Technologies</a:t>
            </a:r>
          </a:p>
          <a:p>
            <a:r>
              <a:rPr lang="en-US" dirty="0" smtClean="0"/>
              <a:t>Attacks</a:t>
            </a:r>
          </a:p>
          <a:p>
            <a:r>
              <a:rPr lang="en-US" dirty="0" smtClean="0"/>
              <a:t>Vulnerability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971675"/>
            <a:ext cx="8067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Intro, Background, Trends</a:t>
            </a:r>
          </a:p>
          <a:p>
            <a:r>
              <a:rPr lang="en-US" dirty="0" smtClean="0"/>
              <a:t>Technologies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Attacks</a:t>
            </a:r>
          </a:p>
          <a:p>
            <a:r>
              <a:rPr lang="en-US" dirty="0" smtClean="0"/>
              <a:t>Vulnerability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broken?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Validation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languages allow dynamic composition and interpretation of code (ex: PHP)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preg_replace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system()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passthru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backticks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shell_exec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exec()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pcntl_exec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popen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proc_open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i="1" dirty="0" smtClean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2057400"/>
            <a:ext cx="73088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3228975"/>
            <a:ext cx="6864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324600"/>
            <a:ext cx="4314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4495800" y="26670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7936" y="57912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Sanitization</a:t>
            </a:r>
          </a:p>
          <a:p>
            <a:pPr lvl="1"/>
            <a:r>
              <a:rPr lang="en-US" dirty="0" smtClean="0"/>
              <a:t>Malicious user input is removed before processing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escapeshellarg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espaceshellcmd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languages allow dynamic inclusion of files from other locations, used to run other functions or present content to user</a:t>
            </a:r>
          </a:p>
          <a:p>
            <a:r>
              <a:rPr lang="en-US" dirty="0" smtClean="0"/>
              <a:t>PHP allows this from remote sites!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$skin</a:t>
            </a:r>
            <a:r>
              <a:rPr lang="en-US" dirty="0" smtClean="0"/>
              <a:t>”  having value of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http://[attacker-site]</a:t>
            </a:r>
            <a:r>
              <a:rPr lang="en-US" dirty="0" smtClean="0"/>
              <a:t>” causes execution of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http://[attacker-site]/header.tpl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52850"/>
            <a:ext cx="7905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site scripting (XSS)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Attacker forces a client (web browser) to run attacker-supplied code (</a:t>
            </a:r>
            <a:r>
              <a:rPr lang="en-US" dirty="0" err="1" smtClean="0"/>
              <a:t>Javascript</a:t>
            </a:r>
            <a:r>
              <a:rPr lang="en-US" dirty="0" smtClean="0"/>
              <a:t>) in the context of a trusted website</a:t>
            </a:r>
          </a:p>
          <a:p>
            <a:pPr lvl="1"/>
            <a:r>
              <a:rPr lang="en-US" dirty="0" smtClean="0"/>
              <a:t>TRUST ISSUE FROM BEFORE!</a:t>
            </a:r>
          </a:p>
          <a:p>
            <a:r>
              <a:rPr lang="en-US" dirty="0" smtClean="0"/>
              <a:t>Browser violates </a:t>
            </a:r>
            <a:r>
              <a:rPr lang="en-US" i="1" dirty="0" smtClean="0"/>
              <a:t>same origin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Documents loaded from one site can only get or set the properties of documents from the same site </a:t>
            </a:r>
          </a:p>
          <a:p>
            <a:r>
              <a:rPr lang="en-US" dirty="0" smtClean="0"/>
              <a:t>Allows attacker to steal private information</a:t>
            </a:r>
          </a:p>
          <a:p>
            <a:pPr lvl="1"/>
            <a:r>
              <a:rPr lang="en-US" dirty="0" smtClean="0"/>
              <a:t>Bank account info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Session information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6532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Non-persistent (reflected)</a:t>
            </a:r>
          </a:p>
          <a:p>
            <a:pPr lvl="1"/>
            <a:r>
              <a:rPr lang="en-US" dirty="0" smtClean="0"/>
              <a:t>User is tricked into visiting a specially-crafter link with the malicious code embedded</a:t>
            </a:r>
          </a:p>
          <a:p>
            <a:pPr lvl="1"/>
            <a:r>
              <a:rPr lang="en-US" dirty="0" smtClean="0"/>
              <a:t>When the user visits the page, the code is immediately executed (reflected) at the user</a:t>
            </a:r>
          </a:p>
          <a:p>
            <a:r>
              <a:rPr lang="en-US" i="1" dirty="0" smtClean="0"/>
              <a:t>Persistent (stored)</a:t>
            </a:r>
          </a:p>
          <a:p>
            <a:pPr lvl="1"/>
            <a:r>
              <a:rPr lang="en-US" dirty="0" smtClean="0"/>
              <a:t>Malicious code is stored in the vulnerable application</a:t>
            </a:r>
          </a:p>
          <a:p>
            <a:pPr lvl="1"/>
            <a:r>
              <a:rPr lang="en-US" dirty="0" smtClean="0"/>
              <a:t>Later, the code is presented and executed at the user</a:t>
            </a:r>
          </a:p>
          <a:p>
            <a:pPr lvl="1"/>
            <a:r>
              <a:rPr lang="en-US" dirty="0" smtClean="0"/>
              <a:t>Blogs, forums, etc. </a:t>
            </a:r>
          </a:p>
          <a:p>
            <a:r>
              <a:rPr lang="en-US" i="1" dirty="0" smtClean="0"/>
              <a:t>DOM-based</a:t>
            </a:r>
          </a:p>
          <a:p>
            <a:pPr lvl="1"/>
            <a:r>
              <a:rPr lang="en-US" dirty="0" smtClean="0"/>
              <a:t>Elements of the DOM data structure used maliciously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web 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of web-based applications over the years</a:t>
            </a:r>
          </a:p>
          <a:p>
            <a:r>
              <a:rPr lang="en-US" dirty="0" smtClean="0"/>
              <a:t>Businesses rely on web-apps to provide service access</a:t>
            </a:r>
          </a:p>
          <a:p>
            <a:r>
              <a:rPr lang="en-US" dirty="0" smtClean="0"/>
              <a:t>Web-apps are used in security-critical environments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Military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XSS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http://www.webappsec.org/projects/articles/071105.shtml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3657600"/>
            <a:ext cx="8296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2286000"/>
            <a:ext cx="8324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738" y="5762625"/>
            <a:ext cx="7248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495800" y="31242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51816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web application uses </a:t>
            </a:r>
            <a:r>
              <a:rPr lang="en-US" dirty="0" err="1" smtClean="0"/>
              <a:t>unsanitized</a:t>
            </a:r>
            <a:r>
              <a:rPr lang="en-US" dirty="0" smtClean="0"/>
              <a:t> user data to compose queries that are later passed to database for evaluation</a:t>
            </a:r>
          </a:p>
          <a:p>
            <a:r>
              <a:rPr lang="en-US" dirty="0" smtClean="0"/>
              <a:t>Attacker can</a:t>
            </a:r>
          </a:p>
          <a:p>
            <a:pPr lvl="1"/>
            <a:r>
              <a:rPr lang="en-US" dirty="0" smtClean="0"/>
              <a:t>Determine structure of databases/tables</a:t>
            </a:r>
          </a:p>
          <a:p>
            <a:pPr lvl="1"/>
            <a:r>
              <a:rPr lang="en-US" dirty="0" smtClean="0"/>
              <a:t>Create/delete/change users or permissions</a:t>
            </a:r>
          </a:p>
          <a:p>
            <a:pPr lvl="1"/>
            <a:r>
              <a:rPr lang="en-US" dirty="0" smtClean="0"/>
              <a:t>use it expose personal information if the result of the query is later rendered in the page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3505200"/>
            <a:ext cx="7658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1571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343400" y="29718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085" y="1981200"/>
            <a:ext cx="5301223" cy="227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4419601"/>
            <a:ext cx="5267252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web apps use HTTP, which is </a:t>
            </a:r>
            <a:r>
              <a:rPr lang="en-US" dirty="0" err="1" smtClean="0"/>
              <a:t>statelss</a:t>
            </a:r>
            <a:endParaRPr lang="en-US" dirty="0" smtClean="0"/>
          </a:p>
          <a:p>
            <a:r>
              <a:rPr lang="en-US" dirty="0" smtClean="0"/>
              <a:t>But sometimes, we want to maintain a state</a:t>
            </a:r>
          </a:p>
          <a:p>
            <a:pPr lvl="1"/>
            <a:r>
              <a:rPr lang="en-US" dirty="0" smtClean="0"/>
              <a:t>Shopping cart</a:t>
            </a:r>
          </a:p>
          <a:p>
            <a:r>
              <a:rPr lang="en-US" dirty="0" smtClean="0"/>
              <a:t>How to maintain session state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Server-side session data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client keeps session state, attacker (dishonest user) can modify state mechanism (ex: cookie, hidden field) </a:t>
            </a:r>
          </a:p>
          <a:p>
            <a:pPr lvl="1"/>
            <a:r>
              <a:rPr lang="en-US" dirty="0" smtClean="0"/>
              <a:t>Price of an item in shopping cart</a:t>
            </a:r>
          </a:p>
          <a:p>
            <a:pPr lvl="1"/>
            <a:r>
              <a:rPr lang="en-US" dirty="0" smtClean="0"/>
              <a:t>Prevent by using cryptographic techniques</a:t>
            </a:r>
          </a:p>
          <a:p>
            <a:r>
              <a:rPr lang="en-US" i="1" dirty="0" smtClean="0"/>
              <a:t>Session fixation</a:t>
            </a:r>
          </a:p>
          <a:p>
            <a:pPr lvl="1"/>
            <a:r>
              <a:rPr lang="en-US" dirty="0" smtClean="0"/>
              <a:t>Attacker sets up session and obtains session ID</a:t>
            </a:r>
          </a:p>
          <a:p>
            <a:pPr lvl="1"/>
            <a:r>
              <a:rPr lang="en-US" dirty="0" smtClean="0"/>
              <a:t>Lures the victim into accessing the target application using their fixed session ID</a:t>
            </a:r>
          </a:p>
          <a:p>
            <a:pPr lvl="1"/>
            <a:r>
              <a:rPr lang="en-US" dirty="0" smtClean="0"/>
              <a:t>Waits for client to perform authentication/authorization</a:t>
            </a:r>
          </a:p>
          <a:p>
            <a:pPr lvl="1"/>
            <a:r>
              <a:rPr lang="en-US" dirty="0" smtClean="0"/>
              <a:t>Impersonates the session using session ID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Attacker injects header termination characters and then his own specially-crafted header</a:t>
            </a:r>
          </a:p>
          <a:p>
            <a:r>
              <a:rPr lang="en-US" dirty="0" smtClean="0"/>
              <a:t>When the server generates the response, it will contain multiple copies of certain header lines (the correct one and the attacker-generated one) </a:t>
            </a:r>
          </a:p>
          <a:p>
            <a:r>
              <a:rPr lang="en-US" dirty="0" smtClean="0"/>
              <a:t>Intermediate servers on the way back might interpret this response as containing two documents – the original one requested and the one crafted by the attacker</a:t>
            </a:r>
          </a:p>
          <a:p>
            <a:r>
              <a:rPr lang="en-US" dirty="0" smtClean="0"/>
              <a:t>Used for </a:t>
            </a:r>
            <a:r>
              <a:rPr lang="en-US" i="1" dirty="0" smtClean="0"/>
              <a:t>web cache poisoning </a:t>
            </a:r>
          </a:p>
          <a:p>
            <a:pPr lvl="1"/>
            <a:r>
              <a:rPr lang="en-US" dirty="0" smtClean="0"/>
              <a:t>Attacker inserts his own malicious code into the cache using this method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splitting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33900"/>
            <a:ext cx="685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638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343400" y="41529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43400" y="5676900"/>
            <a:ext cx="22646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350" y="6324600"/>
            <a:ext cx="337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response splitting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http://projects.webappsec.org/HTTP-Response-Splitting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vulnerable?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apps are composition of various infrastructure components</a:t>
            </a:r>
          </a:p>
          <a:p>
            <a:pPr lvl="1"/>
            <a:r>
              <a:rPr lang="en-US" dirty="0" smtClean="0"/>
              <a:t>Server-side</a:t>
            </a:r>
          </a:p>
          <a:p>
            <a:pPr lvl="1"/>
            <a:r>
              <a:rPr lang="en-US" dirty="0" smtClean="0"/>
              <a:t>Client-side</a:t>
            </a:r>
          </a:p>
          <a:p>
            <a:r>
              <a:rPr lang="en-US" dirty="0" smtClean="0"/>
              <a:t>Infrastructure developed by experienced programmers with solid security skills</a:t>
            </a:r>
          </a:p>
          <a:p>
            <a:r>
              <a:rPr lang="en-US" dirty="0" smtClean="0"/>
              <a:t>Applications developed by inexperienced programmers who have little mind for security</a:t>
            </a:r>
          </a:p>
          <a:p>
            <a:r>
              <a:rPr lang="en-US" dirty="0" smtClean="0"/>
              <a:t>Vulnerabilities create entry points for entire networks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Intro, Background, Trends</a:t>
            </a:r>
          </a:p>
          <a:p>
            <a:r>
              <a:rPr lang="en-US" dirty="0" smtClean="0"/>
              <a:t>Technologies</a:t>
            </a:r>
          </a:p>
          <a:p>
            <a:r>
              <a:rPr lang="en-US" dirty="0" smtClean="0"/>
              <a:t>Attacks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Vulnerability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assessing the security of an application through auditing of either the application’s code or the application’s behavior for possible security problems</a:t>
            </a:r>
          </a:p>
          <a:p>
            <a:r>
              <a:rPr lang="en-US" dirty="0" smtClean="0"/>
              <a:t>Detection models</a:t>
            </a:r>
          </a:p>
          <a:p>
            <a:pPr lvl="1"/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Positive </a:t>
            </a:r>
          </a:p>
          <a:p>
            <a:r>
              <a:rPr lang="en-US" dirty="0" smtClean="0"/>
              <a:t>Analysis techniques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Dynamic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Model known vulnerabilities using expert knowledge</a:t>
            </a:r>
          </a:p>
          <a:p>
            <a:pPr lvl="1"/>
            <a:r>
              <a:rPr lang="en-US" dirty="0" smtClean="0"/>
              <a:t>Match the models against application</a:t>
            </a:r>
          </a:p>
          <a:p>
            <a:pPr lvl="1"/>
            <a:r>
              <a:rPr lang="en-US" dirty="0" smtClean="0"/>
              <a:t>Identify instances of vulnerabilities</a:t>
            </a:r>
          </a:p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Model “normal” or “expected” behavior using machine learning techniques</a:t>
            </a:r>
          </a:p>
          <a:p>
            <a:pPr lvl="1"/>
            <a:r>
              <a:rPr lang="en-US" dirty="0" smtClean="0"/>
              <a:t>Match the models against application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err="1" smtClean="0"/>
              <a:t>abnormailities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Pre-execution techniques for predicting runtime properties of the analyzed program</a:t>
            </a:r>
          </a:p>
          <a:p>
            <a:pPr lvl="1"/>
            <a:r>
              <a:rPr lang="en-US" dirty="0" smtClean="0"/>
              <a:t>Does not require application to be deployed or executed</a:t>
            </a:r>
          </a:p>
          <a:p>
            <a:pPr lvl="1"/>
            <a:r>
              <a:rPr lang="en-US" dirty="0" smtClean="0"/>
              <a:t>Account for all possible inputs to the application</a:t>
            </a:r>
          </a:p>
          <a:p>
            <a:pPr lvl="1"/>
            <a:r>
              <a:rPr lang="en-US" dirty="0" smtClean="0"/>
              <a:t>Have no performance impact on running application</a:t>
            </a:r>
          </a:p>
          <a:p>
            <a:pPr lvl="1"/>
            <a:r>
              <a:rPr lang="en-US" dirty="0" smtClean="0"/>
              <a:t>Does not require modification of dev environment</a:t>
            </a:r>
          </a:p>
          <a:p>
            <a:pPr lvl="1"/>
            <a:r>
              <a:rPr lang="en-US" dirty="0" smtClean="0"/>
              <a:t>In theory, no false negatives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Series of checks to detect vulnerabilities at runtime</a:t>
            </a:r>
          </a:p>
          <a:p>
            <a:pPr lvl="1"/>
            <a:r>
              <a:rPr lang="en-US" dirty="0" smtClean="0"/>
              <a:t>Analysis done on a “live” application</a:t>
            </a:r>
          </a:p>
          <a:p>
            <a:pPr lvl="1"/>
            <a:r>
              <a:rPr lang="en-US" dirty="0" smtClean="0"/>
              <a:t>Less prone to false positives</a:t>
            </a:r>
          </a:p>
          <a:p>
            <a:pPr lvl="1"/>
            <a:r>
              <a:rPr lang="en-US" dirty="0" smtClean="0"/>
              <a:t>More prone to false negatives, since not all inputs are tested, and not all execution paths are exercised </a:t>
            </a:r>
          </a:p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Combination of both!</a:t>
            </a:r>
          </a:p>
          <a:p>
            <a:pPr lvl="1"/>
            <a:r>
              <a:rPr lang="en-US" dirty="0" smtClean="0"/>
              <a:t>Used in practice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detection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vulnerabilities modeled, then application is checked for instances of the model </a:t>
            </a:r>
          </a:p>
          <a:p>
            <a:r>
              <a:rPr lang="en-US" dirty="0" smtClean="0"/>
              <a:t>Assumption that web-specific vulnerabilities are the result of </a:t>
            </a:r>
            <a:r>
              <a:rPr lang="en-US" i="1" dirty="0" smtClean="0"/>
              <a:t>insecure data flow in application</a:t>
            </a:r>
            <a:endParaRPr lang="en-US" dirty="0" smtClean="0"/>
          </a:p>
          <a:p>
            <a:r>
              <a:rPr lang="en-US" dirty="0" smtClean="0"/>
              <a:t>Models attempt to identify instances where </a:t>
            </a:r>
            <a:r>
              <a:rPr lang="en-US" dirty="0" err="1" smtClean="0"/>
              <a:t>untrusted</a:t>
            </a:r>
            <a:r>
              <a:rPr lang="en-US" dirty="0" smtClean="0"/>
              <a:t> user input propagates the security-critical areas of the application without being checked/sanitized </a:t>
            </a:r>
          </a:p>
          <a:p>
            <a:r>
              <a:rPr lang="en-US" dirty="0" smtClean="0"/>
              <a:t>This is called </a:t>
            </a:r>
            <a:r>
              <a:rPr lang="en-US" i="1" dirty="0" smtClean="0"/>
              <a:t>taint propagation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input or data is marked as “tainted” and its propagation through application is traced (statically or dynamically) to check if it reaches any security-critical areas</a:t>
            </a:r>
          </a:p>
          <a:p>
            <a:r>
              <a:rPr lang="en-US" dirty="0" smtClean="0"/>
              <a:t>Models data flow as </a:t>
            </a:r>
            <a:r>
              <a:rPr lang="en-US" i="1" dirty="0" smtClean="0"/>
              <a:t>source </a:t>
            </a:r>
            <a:r>
              <a:rPr lang="en-US" dirty="0" smtClean="0"/>
              <a:t>and </a:t>
            </a:r>
            <a:r>
              <a:rPr lang="en-US" i="1" dirty="0" smtClean="0"/>
              <a:t>sink</a:t>
            </a:r>
            <a:endParaRPr lang="en-US" dirty="0" smtClean="0"/>
          </a:p>
          <a:p>
            <a:r>
              <a:rPr lang="en-US" dirty="0" smtClean="0"/>
              <a:t>Language extended with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tained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untainted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tremendously over the last five years</a:t>
            </a:r>
          </a:p>
          <a:p>
            <a:r>
              <a:rPr lang="en-US" dirty="0" smtClean="0"/>
              <a:t>On of the most commonly used languages on the web</a:t>
            </a:r>
          </a:p>
          <a:p>
            <a:r>
              <a:rPr lang="en-US" dirty="0" smtClean="0"/>
              <a:t>1,500,000 sites using PHP in March 2000</a:t>
            </a:r>
          </a:p>
          <a:p>
            <a:r>
              <a:rPr lang="en-US" dirty="0" smtClean="0"/>
              <a:t>21,000,000 sites using PHP in March 2006</a:t>
            </a:r>
          </a:p>
          <a:p>
            <a:r>
              <a:rPr lang="en-US" dirty="0" smtClean="0"/>
              <a:t>Most popular Apache module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analysis on source code of application in attempt to determine where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tainted</a:t>
            </a:r>
            <a:r>
              <a:rPr lang="en-US" dirty="0" smtClean="0"/>
              <a:t> data can reach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WebSSARI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the first works to do taint propagation analysis for finding vulnerabilities in PHP</a:t>
            </a:r>
          </a:p>
          <a:p>
            <a:r>
              <a:rPr lang="en-US" dirty="0" smtClean="0"/>
              <a:t>Targets XSS, SQL injection, script injection</a:t>
            </a:r>
          </a:p>
          <a:p>
            <a:r>
              <a:rPr lang="en-US" dirty="0" smtClean="0"/>
              <a:t>PHP is extended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tainted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untainted</a:t>
            </a:r>
          </a:p>
          <a:p>
            <a:r>
              <a:rPr lang="en-US" dirty="0" smtClean="0"/>
              <a:t>3 user-provided files</a:t>
            </a:r>
          </a:p>
          <a:p>
            <a:pPr lvl="1"/>
            <a:r>
              <a:rPr lang="en-US" dirty="0" smtClean="0"/>
              <a:t>Preconditions to sensitive function</a:t>
            </a:r>
          </a:p>
          <a:p>
            <a:pPr lvl="1"/>
            <a:r>
              <a:rPr lang="en-US" dirty="0" err="1" smtClean="0"/>
              <a:t>Postconditions</a:t>
            </a:r>
            <a:r>
              <a:rPr lang="en-US" dirty="0" smtClean="0"/>
              <a:t> for sanitization functions</a:t>
            </a:r>
          </a:p>
          <a:p>
            <a:pPr lvl="1"/>
            <a:r>
              <a:rPr lang="en-US" dirty="0" smtClean="0"/>
              <a:t>All possible sources of user input </a:t>
            </a:r>
          </a:p>
          <a:p>
            <a:r>
              <a:rPr lang="en-US" dirty="0" smtClean="0"/>
              <a:t>If tainted data reaches security-critical area, program inserts </a:t>
            </a:r>
            <a:r>
              <a:rPr lang="en-US" i="1" dirty="0" smtClean="0"/>
              <a:t>runtime guards</a:t>
            </a:r>
            <a:r>
              <a:rPr lang="en-US" dirty="0" smtClean="0"/>
              <a:t> or </a:t>
            </a:r>
            <a:r>
              <a:rPr lang="en-US" i="1" dirty="0" smtClean="0"/>
              <a:t>sanitization routines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web vulnerability analysis – </a:t>
            </a:r>
            <a:r>
              <a:rPr lang="en-US" dirty="0" smtClean="0"/>
              <a:t>allows one to identify security problems in web-based applications at early stages of development and deployment</a:t>
            </a:r>
          </a:p>
          <a:p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Detection model (positive vs. negative)</a:t>
            </a:r>
          </a:p>
          <a:p>
            <a:pPr lvl="1"/>
            <a:r>
              <a:rPr lang="en-US" dirty="0" smtClean="0"/>
              <a:t>Analysis technique (static vs. </a:t>
            </a:r>
            <a:r>
              <a:rPr lang="en-US" smtClean="0"/>
              <a:t>dynamic)</a:t>
            </a: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WebSSARI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2023110"/>
            <a:ext cx="5567362" cy="445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WebSSARI</a:t>
            </a:r>
            <a:r>
              <a:rPr lang="en-US" dirty="0" smtClean="0"/>
              <a:t>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intra-procedural analysis</a:t>
            </a:r>
          </a:p>
          <a:p>
            <a:r>
              <a:rPr lang="en-US" dirty="0" smtClean="0"/>
              <a:t>Dynamic variables, arrays, data structures are considered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tainted</a:t>
            </a:r>
            <a:r>
              <a:rPr lang="en-US" dirty="0" smtClean="0"/>
              <a:t>; reduced precision </a:t>
            </a:r>
          </a:p>
          <a:p>
            <a:r>
              <a:rPr lang="en-US" dirty="0" smtClean="0"/>
              <a:t>Limited support for sanitization routines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Xie</a:t>
            </a:r>
            <a:r>
              <a:rPr lang="en-US" dirty="0" smtClean="0"/>
              <a:t> and Aiken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i="1" dirty="0" smtClean="0"/>
              <a:t>symbolic execution</a:t>
            </a:r>
            <a:r>
              <a:rPr lang="en-US" dirty="0" smtClean="0"/>
              <a:t> to model the effect of statements inside flow of program using Control Flow Graphs (CFGs) </a:t>
            </a:r>
          </a:p>
          <a:p>
            <a:r>
              <a:rPr lang="en-US" dirty="0" smtClean="0"/>
              <a:t>Supports inter-procedural analysis</a:t>
            </a:r>
          </a:p>
          <a:p>
            <a:r>
              <a:rPr lang="en-US" dirty="0" smtClean="0"/>
              <a:t>Supports PHP arrays, common data structures, but only a limited set of them</a:t>
            </a:r>
          </a:p>
          <a:p>
            <a:r>
              <a:rPr lang="en-US" dirty="0" smtClean="0"/>
              <a:t>No support for object-oriented features of PHP</a:t>
            </a:r>
          </a:p>
          <a:p>
            <a:r>
              <a:rPr lang="en-US" dirty="0" smtClean="0"/>
              <a:t>Requires manual sanitization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Livshits</a:t>
            </a:r>
            <a:r>
              <a:rPr lang="en-US" dirty="0" smtClean="0"/>
              <a:t> and 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Java language</a:t>
            </a:r>
          </a:p>
          <a:p>
            <a:r>
              <a:rPr lang="en-US" dirty="0" smtClean="0"/>
              <a:t>Pointer analysis techniques used on </a:t>
            </a:r>
            <a:r>
              <a:rPr lang="en-US" dirty="0" err="1" smtClean="0"/>
              <a:t>bytecode</a:t>
            </a:r>
            <a:r>
              <a:rPr lang="en-US" dirty="0" smtClean="0"/>
              <a:t>-level image of the program </a:t>
            </a:r>
          </a:p>
          <a:p>
            <a:r>
              <a:rPr lang="en-US" dirty="0" smtClean="0"/>
              <a:t>Uses program query language (PQL) to describe vulnerabilities to be identified</a:t>
            </a:r>
          </a:p>
          <a:p>
            <a:r>
              <a:rPr lang="en-US" dirty="0" smtClean="0"/>
              <a:t>But, this requires each vulnerability to be tested by manually describing it in PQL, so unknown vulnerabilities cannot be detected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Livshits</a:t>
            </a:r>
            <a:r>
              <a:rPr lang="en-US" dirty="0" smtClean="0"/>
              <a:t> and Lam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534400" cy="1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parse and understand flow of dynamic scripting languages (PHP)</a:t>
            </a:r>
          </a:p>
          <a:p>
            <a:pPr lvl="1"/>
            <a:r>
              <a:rPr lang="en-US" dirty="0" smtClean="0"/>
              <a:t>Weakly-typed</a:t>
            </a:r>
          </a:p>
          <a:p>
            <a:pPr lvl="1"/>
            <a:r>
              <a:rPr lang="en-US" dirty="0" smtClean="0"/>
              <a:t>Dynamic code inclusion</a:t>
            </a:r>
          </a:p>
          <a:p>
            <a:pPr lvl="1"/>
            <a:r>
              <a:rPr lang="en-US" dirty="0" smtClean="0"/>
              <a:t>Arbitrary code evaluation </a:t>
            </a:r>
          </a:p>
          <a:p>
            <a:r>
              <a:rPr lang="en-US" dirty="0" smtClean="0"/>
              <a:t>Susceptible to false positives due to over-analysis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interpreter or program itself to collect information as the program runs</a:t>
            </a:r>
          </a:p>
          <a:p>
            <a:r>
              <a:rPr lang="en-US" dirty="0" smtClean="0"/>
              <a:t>Track and analyze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tainted</a:t>
            </a:r>
            <a:r>
              <a:rPr lang="en-US" dirty="0" smtClean="0"/>
              <a:t> data as application executes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Taint mode</a:t>
            </a:r>
          </a:p>
          <a:p>
            <a:pPr lvl="1"/>
            <a:r>
              <a:rPr lang="en-US" dirty="0" smtClean="0"/>
              <a:t>Interpreter executed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–T</a:t>
            </a:r>
            <a:r>
              <a:rPr lang="en-US" dirty="0" smtClean="0"/>
              <a:t> command-line switch ensures that no data from outside environment (user input, environment variables) can be used in security-critical functions (shell, file modification)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Nguyen-</a:t>
            </a:r>
            <a:r>
              <a:rPr lang="en-US" dirty="0" err="1" smtClean="0"/>
              <a:t>Tuong</a:t>
            </a:r>
            <a:r>
              <a:rPr lang="en-US" dirty="0" smtClean="0"/>
              <a:t>, </a:t>
            </a:r>
            <a:r>
              <a:rPr lang="en-US" i="1" dirty="0" smtClean="0"/>
              <a:t>et al.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PHP interpreter to identify data originated from </a:t>
            </a:r>
            <a:r>
              <a:rPr lang="en-US" dirty="0" err="1" smtClean="0"/>
              <a:t>untrusted</a:t>
            </a:r>
            <a:r>
              <a:rPr lang="en-US" dirty="0" smtClean="0"/>
              <a:t> sources </a:t>
            </a:r>
          </a:p>
          <a:p>
            <a:r>
              <a:rPr lang="en-US" dirty="0" smtClean="0"/>
              <a:t>Strings are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tainted</a:t>
            </a:r>
            <a:r>
              <a:rPr lang="en-US" dirty="0" smtClean="0"/>
              <a:t> at granularity of single character</a:t>
            </a:r>
          </a:p>
          <a:p>
            <a:r>
              <a:rPr lang="en-US" dirty="0" smtClean="0"/>
              <a:t>Tainting is propagated across function calls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Nguyen-</a:t>
            </a:r>
            <a:r>
              <a:rPr lang="en-US" dirty="0" err="1" smtClean="0"/>
              <a:t>Tuong</a:t>
            </a:r>
            <a:r>
              <a:rPr lang="en-US" dirty="0" smtClean="0"/>
              <a:t>, </a:t>
            </a:r>
            <a:r>
              <a:rPr lang="en-US" i="1" dirty="0" smtClean="0"/>
              <a:t>et al.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057400"/>
            <a:ext cx="7505700" cy="424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attack web apps?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Widely accessible</a:t>
            </a:r>
          </a:p>
          <a:p>
            <a:pPr marL="514350" indent="-514350">
              <a:buAutoNum type="arabicPeriod"/>
            </a:pPr>
            <a:r>
              <a:rPr lang="en-US" dirty="0" smtClean="0"/>
              <a:t>Interface with backend components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Web technology inexpensive</a:t>
            </a:r>
          </a:p>
          <a:p>
            <a:pPr marL="514350" indent="-514350">
              <a:buAutoNum type="arabicPeriod"/>
            </a:pPr>
            <a:r>
              <a:rPr lang="en-US" dirty="0" smtClean="0"/>
              <a:t>Novices develop without security in mind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Haldar</a:t>
            </a:r>
            <a:r>
              <a:rPr lang="en-US" dirty="0" smtClean="0"/>
              <a:t>, </a:t>
            </a:r>
            <a:r>
              <a:rPr lang="en-US" i="1" dirty="0" smtClean="0"/>
              <a:t>et al.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JVM extended to support propagation of </a:t>
            </a:r>
            <a:r>
              <a:rPr lang="en-US" dirty="0" err="1" smtClean="0"/>
              <a:t>taintedness</a:t>
            </a:r>
            <a:r>
              <a:rPr lang="en-US" dirty="0" smtClean="0"/>
              <a:t> for system classes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java.lang.String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java.lang.StringBuffer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 err="1" smtClean="0"/>
              <a:t>anlysis</a:t>
            </a:r>
            <a:r>
              <a:rPr lang="en-US" dirty="0" smtClean="0"/>
              <a:t> adv/</a:t>
            </a:r>
            <a:r>
              <a:rPr lang="en-US" dirty="0" err="1" smtClean="0"/>
              <a:t>disavd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Modified interpreter is transparent to application</a:t>
            </a:r>
          </a:p>
          <a:p>
            <a:pPr lvl="1"/>
            <a:r>
              <a:rPr lang="en-US" dirty="0" smtClean="0"/>
              <a:t>No complex analysis framework needed because all information collected comes from program execution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Analysis only performed on executed paths; nothing discovered about paths not taken</a:t>
            </a:r>
          </a:p>
          <a:p>
            <a:pPr lvl="1"/>
            <a:r>
              <a:rPr lang="en-US" dirty="0" smtClean="0"/>
              <a:t>Possible impact on application functionality</a:t>
            </a:r>
          </a:p>
          <a:p>
            <a:pPr lvl="1"/>
            <a:r>
              <a:rPr lang="en-US" dirty="0" smtClean="0"/>
              <a:t>Can suffer from false positives and false negatives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Precision depends highly on complexities of dynamic features in language 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Issues of completeness of analysis</a:t>
            </a:r>
          </a:p>
          <a:p>
            <a:pPr lvl="1"/>
            <a:r>
              <a:rPr lang="en-US" dirty="0" smtClean="0"/>
              <a:t>Application stability/performance overhead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approaches on Wednesday!</a:t>
            </a:r>
          </a:p>
          <a:p>
            <a:r>
              <a:rPr lang="en-US" dirty="0" smtClean="0"/>
              <a:t>Questions?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web vulnerabilities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7572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Symantec catalogued 1,100 new vulnerabilities in web-based applications in 2005 which represented over half the total new vulnerabilities </a:t>
            </a:r>
          </a:p>
          <a:p>
            <a:r>
              <a:rPr lang="en-US" dirty="0" smtClean="0"/>
              <a:t>59% increase from previous semester</a:t>
            </a:r>
          </a:p>
          <a:p>
            <a:r>
              <a:rPr lang="en-US" dirty="0" smtClean="0"/>
              <a:t>109% increase from previous year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57225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Symantec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1713</Words>
  <Application>Microsoft Office PowerPoint</Application>
  <PresentationFormat>On-screen Show (4:3)</PresentationFormat>
  <Paragraphs>309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Flow</vt:lpstr>
      <vt:lpstr>Vulnerability Analysis of Web-Based Applications</vt:lpstr>
      <vt:lpstr>Outline</vt:lpstr>
      <vt:lpstr>Why web applications?</vt:lpstr>
      <vt:lpstr>Why vulnerable?</vt:lpstr>
      <vt:lpstr>Vulnerability analysis</vt:lpstr>
      <vt:lpstr>Why attack web apps? </vt:lpstr>
      <vt:lpstr>Model of web vulnerabilities</vt:lpstr>
      <vt:lpstr>Trends</vt:lpstr>
      <vt:lpstr>Symantec chart</vt:lpstr>
      <vt:lpstr>Sources of security problems</vt:lpstr>
      <vt:lpstr>How to prevent vulnerabilities? </vt:lpstr>
      <vt:lpstr>Outline</vt:lpstr>
      <vt:lpstr>CGI Overview</vt:lpstr>
      <vt:lpstr>CGI Lifecycle</vt:lpstr>
      <vt:lpstr>CGI Example in Perl</vt:lpstr>
      <vt:lpstr>CGI Advantages/Disadvantages</vt:lpstr>
      <vt:lpstr>CGI Improvements</vt:lpstr>
      <vt:lpstr>Web application frameworks</vt:lpstr>
      <vt:lpstr>PHP example</vt:lpstr>
      <vt:lpstr>JSP example</vt:lpstr>
      <vt:lpstr>Outline</vt:lpstr>
      <vt:lpstr>Behavior of web apps</vt:lpstr>
      <vt:lpstr>Interpreter injection</vt:lpstr>
      <vt:lpstr>PHP eval() example</vt:lpstr>
      <vt:lpstr>How to prevent?</vt:lpstr>
      <vt:lpstr>Filename injection</vt:lpstr>
      <vt:lpstr>PHP example</vt:lpstr>
      <vt:lpstr>Cross site scripting (XSS)</vt:lpstr>
      <vt:lpstr>3 Types of XSS</vt:lpstr>
      <vt:lpstr>Another XSS example</vt:lpstr>
      <vt:lpstr>XSS example</vt:lpstr>
      <vt:lpstr>SQL injection</vt:lpstr>
      <vt:lpstr>SQL injection example</vt:lpstr>
      <vt:lpstr>SQL injection example</vt:lpstr>
      <vt:lpstr>Session hijacking</vt:lpstr>
      <vt:lpstr>Session hijacking</vt:lpstr>
      <vt:lpstr>Response splitting</vt:lpstr>
      <vt:lpstr>Response splitting example</vt:lpstr>
      <vt:lpstr>Another response splitting example</vt:lpstr>
      <vt:lpstr>Outline</vt:lpstr>
      <vt:lpstr>Vulnerability analysis</vt:lpstr>
      <vt:lpstr>Detection models</vt:lpstr>
      <vt:lpstr>Analysis techniques</vt:lpstr>
      <vt:lpstr>Analysis techniques</vt:lpstr>
      <vt:lpstr>Negative detection model </vt:lpstr>
      <vt:lpstr>Taint propagation</vt:lpstr>
      <vt:lpstr>PHP popularity</vt:lpstr>
      <vt:lpstr>Static analysis</vt:lpstr>
      <vt:lpstr>WebSSARI</vt:lpstr>
      <vt:lpstr>WebSSARI</vt:lpstr>
      <vt:lpstr>WebSSARI weaknesses</vt:lpstr>
      <vt:lpstr>Xie and Aiken</vt:lpstr>
      <vt:lpstr>Livshits and Lam</vt:lpstr>
      <vt:lpstr>Livshits and Lam</vt:lpstr>
      <vt:lpstr>Weaknesses of static analysis</vt:lpstr>
      <vt:lpstr>Dynamic analysis</vt:lpstr>
      <vt:lpstr>Perl</vt:lpstr>
      <vt:lpstr>Nguyen-Tuong, et al. </vt:lpstr>
      <vt:lpstr>Nguyen-Tuong, et al. </vt:lpstr>
      <vt:lpstr>Haldar, et al. </vt:lpstr>
      <vt:lpstr>Dynamic anlysis adv/disavd</vt:lpstr>
      <vt:lpstr>Static vs. dynamic summary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Vulnerability Analysis of Web-Based Applications</dc:title>
  <dc:creator>Brett Parker</dc:creator>
  <cp:lastModifiedBy>Brett Parker</cp:lastModifiedBy>
  <cp:revision>122</cp:revision>
  <dcterms:created xsi:type="dcterms:W3CDTF">2010-04-08T22:15:54Z</dcterms:created>
  <dcterms:modified xsi:type="dcterms:W3CDTF">2010-04-12T06:37:49Z</dcterms:modified>
</cp:coreProperties>
</file>