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2.xml" ContentType="application/vnd.openxmlformats-officedocument.presentationml.notesSlide+xml"/>
  <Override PartName="/ppt/tags/tag3.xml" ContentType="application/vnd.openxmlformats-officedocument.presentationml.tags+xml"/>
  <Override PartName="/ppt/notesSlides/notesSlide13.xml" ContentType="application/vnd.openxmlformats-officedocument.presentationml.notesSlide+xml"/>
  <Override PartName="/ppt/tags/tag4.xml" ContentType="application/vnd.openxmlformats-officedocument.presentationml.tags+xml"/>
  <Override PartName="/ppt/notesSlides/notesSlide1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3" r:id="rId15"/>
    <p:sldId id="274" r:id="rId16"/>
    <p:sldId id="268" r:id="rId17"/>
    <p:sldId id="275" r:id="rId18"/>
    <p:sldId id="277" r:id="rId19"/>
    <p:sldId id="278" r:id="rId20"/>
    <p:sldId id="279" r:id="rId21"/>
    <p:sldId id="280" r:id="rId22"/>
    <p:sldId id="283" r:id="rId23"/>
    <p:sldId id="281" r:id="rId24"/>
    <p:sldId id="282" r:id="rId25"/>
    <p:sldId id="284" r:id="rId26"/>
    <p:sldId id="285" r:id="rId27"/>
    <p:sldId id="286" r:id="rId28"/>
    <p:sldId id="287" r:id="rId29"/>
    <p:sldId id="290" r:id="rId30"/>
    <p:sldId id="28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739" autoAdjust="0"/>
  </p:normalViewPr>
  <p:slideViewPr>
    <p:cSldViewPr>
      <p:cViewPr varScale="1">
        <p:scale>
          <a:sx n="36" d="100"/>
          <a:sy n="36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E1687-1790-4219-A086-C79214A61672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BABF3-BD66-4844-8B10-44257DA1B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2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B0AD447-4214-4363-8546-0832E76E78C3}" type="datetime8">
              <a:rPr lang="en-US"/>
              <a:pPr/>
              <a:t>3/31/2012 20:58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eaLnBrk="1" hangingPunct="1"/>
            <a:r>
              <a:rPr lang="en-US"/>
              <a:t>© 2004 Microsoft Corporation. All rights reserved.</a:t>
            </a:r>
          </a:p>
          <a:p>
            <a:r>
              <a:rPr lang="en-US"/>
              <a:t>This presentation is for informational purposes only. Microsoft makes no warranties, express or implied, in this summary.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A3E3FD-DD85-4DB6-AD0C-AC79586379FF}" type="slidenum">
              <a:rPr lang="en-US"/>
              <a:pPr/>
              <a:t>3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38DC163-71D8-42A8-B0DA-0D00B5F04422}" type="datetime8">
              <a:rPr lang="en-US"/>
              <a:pPr/>
              <a:t>3/31/2012 20:58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eaLnBrk="1" hangingPunct="1"/>
            <a:r>
              <a:rPr lang="en-US"/>
              <a:t>© 2004 Microsoft Corporation. All rights reserved.</a:t>
            </a:r>
          </a:p>
          <a:p>
            <a:r>
              <a:rPr lang="en-US"/>
              <a:t>This presentation is for informational purposes only. Microsoft makes no warranties, express or implied, in this summary.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C1CBC2-4121-4C19-8926-2C2DBDAC7777}" type="slidenum">
              <a:rPr lang="en-US"/>
              <a:pPr/>
              <a:t>16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D16D1B8-37B6-4CBA-ABC6-8074AC387CF2}" type="datetime8">
              <a:rPr lang="en-US"/>
              <a:pPr/>
              <a:t>3/31/2012 20:58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eaLnBrk="1" hangingPunct="1"/>
            <a:r>
              <a:rPr lang="en-US"/>
              <a:t>© 2004 Microsoft Corporation. All rights reserved.</a:t>
            </a:r>
          </a:p>
          <a:p>
            <a:r>
              <a:rPr lang="en-US"/>
              <a:t>This presentation is for informational purposes only. Microsoft makes no warranties, express or implied, in this summary.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0CFD76-61E0-4C11-AC41-921955020BAF}" type="slidenum">
              <a:rPr lang="en-US"/>
              <a:pPr/>
              <a:t>17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A98B708F-D335-4581-A330-56E874ACBF68}" type="slidenum">
              <a:rPr lang="en-US" altLang="zh-CN">
                <a:solidFill>
                  <a:srgbClr val="800080"/>
                </a:solidFill>
              </a:rPr>
              <a:pPr eaLnBrk="1" hangingPunct="1"/>
              <a:t>22</a:t>
            </a:fld>
            <a:endParaRPr lang="en-US" altLang="zh-CN">
              <a:solidFill>
                <a:srgbClr val="800080"/>
              </a:solidFill>
            </a:endParaRPr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r" eaLnBrk="1" hangingPunct="1"/>
            <a:fld id="{69DA8B1F-2874-4A93-AEA6-F794CCA5BFED}" type="slidenum">
              <a:rPr lang="en-US" altLang="zh-CN" sz="1200">
                <a:solidFill>
                  <a:srgbClr val="000000"/>
                </a:solidFill>
                <a:cs typeface="Arial" charset="0"/>
              </a:rPr>
              <a:pPr algn="r" eaLnBrk="1" hangingPunct="1"/>
              <a:t>22</a:t>
            </a:fld>
            <a:endParaRPr lang="en-US" altLang="zh-CN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Multiple PDU matching problem (MPM)</a:t>
            </a:r>
          </a:p>
          <a:p>
            <a:pPr marL="0" lvl="2" eaLnBrk="1" hangingPunct="1"/>
            <a:r>
              <a:rPr lang="en-US" sz="2000" smtClean="0"/>
              <a:t>Associate array</a:t>
            </a:r>
          </a:p>
          <a:p>
            <a:pPr eaLnBrk="1" hangingPunct="1"/>
            <a:endParaRPr lang="en-US" smtClean="0">
              <a:solidFill>
                <a:srgbClr val="0000FF"/>
              </a:solidFill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4F9A1D8A-5DE4-4150-AAC9-43E463472A77}" type="slidenum">
              <a:rPr lang="en-US" altLang="zh-CN">
                <a:solidFill>
                  <a:srgbClr val="800080"/>
                </a:solidFill>
              </a:rPr>
              <a:pPr eaLnBrk="1" hangingPunct="1"/>
              <a:t>23</a:t>
            </a:fld>
            <a:endParaRPr lang="en-US" altLang="zh-CN">
              <a:solidFill>
                <a:srgbClr val="800080"/>
              </a:solidFill>
            </a:endParaRPr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C522740A-8F27-4064-B31A-B220F18511C8}" type="slidenum">
              <a:rPr lang="en-US" altLang="zh-CN" sz="1200" i="1">
                <a:solidFill>
                  <a:srgbClr val="800080"/>
                </a:solidFill>
                <a:cs typeface="Arial" charset="0"/>
              </a:rPr>
              <a:pPr algn="r"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23</a:t>
            </a:fld>
            <a:endParaRPr lang="en-US" altLang="zh-CN" sz="1200" i="1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4198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B87E273E-D04D-471A-A277-06E12DBFFF0C}" type="slidenum">
              <a:rPr lang="en-US" altLang="zh-CN" sz="1200" i="1">
                <a:solidFill>
                  <a:srgbClr val="800080"/>
                </a:solidFill>
                <a:cs typeface="Arial" charset="0"/>
              </a:rPr>
              <a:pPr algn="r"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23</a:t>
            </a:fld>
            <a:endParaRPr lang="en-US" altLang="zh-CN" sz="1200" i="1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/>
          <a:lstStyle/>
          <a:p>
            <a:pPr eaLnBrk="1" hangingPunct="1"/>
            <a:r>
              <a:rPr lang="en-US" smtClean="0"/>
              <a:t>Matcher Implementation</a:t>
            </a:r>
          </a:p>
          <a:p>
            <a:pPr marL="741363" lvl="1" indent="-284163" eaLnBrk="1" hangingPunct="1"/>
            <a:r>
              <a:rPr lang="en-US" smtClean="0"/>
              <a:t>Integer range checking: Binary search tree</a:t>
            </a:r>
          </a:p>
          <a:p>
            <a:pPr marL="741363" lvl="1" indent="-284163" eaLnBrk="1" hangingPunct="1"/>
            <a:r>
              <a:rPr lang="en-US" smtClean="0"/>
              <a:t>String exact matching: Trie</a:t>
            </a:r>
          </a:p>
          <a:p>
            <a:pPr marL="741363" lvl="1" indent="-284163" eaLnBrk="1" hangingPunct="1"/>
            <a:r>
              <a:rPr lang="en-US" smtClean="0"/>
              <a:t>String regular expression: DFA, XFA, etc.</a:t>
            </a:r>
          </a:p>
          <a:p>
            <a:pPr marL="741363" lvl="1" indent="-284163" eaLnBrk="1" hangingPunct="1"/>
            <a:r>
              <a:rPr lang="en-US" smtClean="0"/>
              <a:t>String length checking: Binary search tree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6BAAA23B-57FC-4812-AB73-11788B437668}" type="slidenum">
              <a:rPr lang="en-US" altLang="zh-CN">
                <a:solidFill>
                  <a:srgbClr val="800080"/>
                </a:solidFill>
              </a:rPr>
              <a:pPr eaLnBrk="1" hangingPunct="1"/>
              <a:t>24</a:t>
            </a:fld>
            <a:endParaRPr lang="en-US" altLang="zh-CN">
              <a:solidFill>
                <a:srgbClr val="800080"/>
              </a:solidFill>
            </a:endParaRPr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r" eaLnBrk="1" hangingPunct="1"/>
            <a:fld id="{B2C8920B-3F40-4E04-A35F-30D8C9F54554}" type="slidenum">
              <a:rPr lang="en-US" altLang="zh-CN" sz="1200">
                <a:solidFill>
                  <a:srgbClr val="000000"/>
                </a:solidFill>
                <a:cs typeface="Arial" charset="0"/>
              </a:rPr>
              <a:pPr algn="r" eaLnBrk="1" hangingPunct="1"/>
              <a:t>24</a:t>
            </a:fld>
            <a:endParaRPr lang="en-US" altLang="zh-CN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D9A0E357-B898-4A43-A1D5-E03D8D02975C}" type="slidenum">
              <a:rPr lang="en-US" altLang="zh-CN">
                <a:solidFill>
                  <a:srgbClr val="800080"/>
                </a:solidFill>
              </a:rPr>
              <a:pPr eaLnBrk="1" hangingPunct="1"/>
              <a:t>26</a:t>
            </a:fld>
            <a:endParaRPr lang="en-US" altLang="zh-CN">
              <a:solidFill>
                <a:srgbClr val="800080"/>
              </a:solidFill>
            </a:endParaRPr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D39C1389-40DF-442A-BA6C-3D9E2CB56A9E}" type="slidenum">
              <a:rPr lang="en-US" altLang="zh-CN" sz="1200" i="1">
                <a:solidFill>
                  <a:srgbClr val="800080"/>
                </a:solidFill>
                <a:cs typeface="Arial" charset="0"/>
              </a:rPr>
              <a:pPr algn="r"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26</a:t>
            </a:fld>
            <a:endParaRPr lang="en-US" altLang="zh-CN" sz="1200" i="1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4710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0756E186-D915-4CB8-84E1-85A00C49091B}" type="slidenum">
              <a:rPr lang="en-US" altLang="zh-CN" sz="1200" i="1">
                <a:solidFill>
                  <a:srgbClr val="800080"/>
                </a:solidFill>
                <a:cs typeface="Arial" charset="0"/>
              </a:rPr>
              <a:pPr algn="r"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26</a:t>
            </a:fld>
            <a:endParaRPr lang="en-US" altLang="zh-CN" sz="1200" i="1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471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4AC08EB3-1DF7-4C1A-BBFB-97BA34EEDA6E}" type="slidenum">
              <a:rPr lang="en-US" altLang="zh-CN">
                <a:solidFill>
                  <a:srgbClr val="800080"/>
                </a:solidFill>
              </a:rPr>
              <a:pPr eaLnBrk="1" hangingPunct="1"/>
              <a:t>27</a:t>
            </a:fld>
            <a:endParaRPr lang="en-US" altLang="zh-CN">
              <a:solidFill>
                <a:srgbClr val="800080"/>
              </a:solidFill>
            </a:endParaRPr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102A0D54-BC72-4FAB-B368-53647FB2C120}" type="slidenum">
              <a:rPr lang="en-US" altLang="zh-CN" sz="1200" i="1">
                <a:solidFill>
                  <a:srgbClr val="800080"/>
                </a:solidFill>
                <a:cs typeface="Arial" charset="0"/>
              </a:rPr>
              <a:pPr algn="r"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27</a:t>
            </a:fld>
            <a:endParaRPr lang="en-US" altLang="zh-CN" sz="1200" i="1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4813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5AA41822-1759-46BF-8258-5468279E7488}" type="slidenum">
              <a:rPr lang="en-US" altLang="zh-CN" sz="1200" i="1">
                <a:solidFill>
                  <a:srgbClr val="800080"/>
                </a:solidFill>
                <a:cs typeface="Arial" charset="0"/>
              </a:rPr>
              <a:pPr algn="r"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27</a:t>
            </a:fld>
            <a:endParaRPr lang="en-US" altLang="zh-CN" sz="1200" i="1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48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0E2930D-D096-4824-8368-EA7CFE01876F}" type="datetime8">
              <a:rPr lang="en-US"/>
              <a:pPr/>
              <a:t>3/31/2012 20:58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eaLnBrk="1" hangingPunct="1"/>
            <a:r>
              <a:rPr lang="en-US"/>
              <a:t>© 2004 Microsoft Corporation. All rights reserved.</a:t>
            </a:r>
          </a:p>
          <a:p>
            <a:r>
              <a:rPr lang="en-US"/>
              <a:t>This presentation is for informational purposes only. Microsoft makes no warranties, express or implied, in this summary.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E0E9DF-8913-454F-B1E3-EF91BBAFED5B}" type="slidenum">
              <a:rPr lang="en-US"/>
              <a:pPr/>
              <a:t>4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3F2DE9C-5515-41BF-81BE-6E246009C6CC}" type="datetime8">
              <a:rPr lang="en-US"/>
              <a:pPr/>
              <a:t>3/31/2012 20:58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eaLnBrk="1" hangingPunct="1"/>
            <a:r>
              <a:rPr lang="en-US"/>
              <a:t>© 2004 Microsoft Corporation. All rights reserved.</a:t>
            </a:r>
          </a:p>
          <a:p>
            <a:r>
              <a:rPr lang="en-US"/>
              <a:t>This presentation is for informational purposes only. Microsoft makes no warranties, express or implied, in this summary.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DC3C39-DC09-43ED-8449-BA4E9D180BFE}" type="slidenum">
              <a:rPr lang="en-US"/>
              <a:pPr/>
              <a:t>5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9351F26-97BE-42DF-9105-40FE1A41BCA9}" type="datetime8">
              <a:rPr lang="en-US"/>
              <a:pPr/>
              <a:t>3/31/2012 20:58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eaLnBrk="1" hangingPunct="1"/>
            <a:r>
              <a:rPr lang="en-US"/>
              <a:t>© 2004 Microsoft Corporation. All rights reserved.</a:t>
            </a:r>
          </a:p>
          <a:p>
            <a:r>
              <a:rPr lang="en-US"/>
              <a:t>This presentation is for informational purposes only. Microsoft makes no warranties, express or implied, in this summary.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7782DE-B883-49CC-8E67-00D3A70083AD}" type="slidenum">
              <a:rPr lang="en-US"/>
              <a:pPr/>
              <a:t>7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08CFD47-AC80-4E9E-8F67-9C296EC02EBC}" type="datetime8">
              <a:rPr lang="en-US"/>
              <a:pPr/>
              <a:t>3/31/2012 20:58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eaLnBrk="1" hangingPunct="1"/>
            <a:r>
              <a:rPr lang="en-US"/>
              <a:t>© 2004 Microsoft Corporation. All rights reserved.</a:t>
            </a:r>
          </a:p>
          <a:p>
            <a:r>
              <a:rPr lang="en-US"/>
              <a:t>This presentation is for informational purposes only. Microsoft makes no warranties, express or implied, in this summary.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9BF1E2-76CF-4813-AE49-98702AD46592}" type="slidenum">
              <a:rPr lang="en-US"/>
              <a:pPr/>
              <a:t>8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4AFDB07-A0B7-481C-8D4F-4263CE5E7059}" type="datetime8">
              <a:rPr lang="en-US"/>
              <a:pPr/>
              <a:t>3/31/2012 20:58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eaLnBrk="1" hangingPunct="1"/>
            <a:r>
              <a:rPr lang="en-US"/>
              <a:t>© 2004 Microsoft Corporation. All rights reserved.</a:t>
            </a:r>
          </a:p>
          <a:p>
            <a:r>
              <a:rPr lang="en-US"/>
              <a:t>This presentation is for informational purposes only. Microsoft makes no warranties, express or implied, in this summary.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5E5AD0-4EBB-40CF-A108-456B1B927CAE}" type="slidenum">
              <a:rPr lang="en-US"/>
              <a:pPr/>
              <a:t>9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5969346-7945-4CA0-B1B7-8CFC03CDCDF5}" type="datetime8">
              <a:rPr lang="en-US"/>
              <a:pPr/>
              <a:t>3/31/2012 20:58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eaLnBrk="1" hangingPunct="1"/>
            <a:r>
              <a:rPr lang="en-US"/>
              <a:t>© 2004 Microsoft Corporation. All rights reserved.</a:t>
            </a:r>
          </a:p>
          <a:p>
            <a:r>
              <a:rPr lang="en-US"/>
              <a:t>This presentation is for informational purposes only. Microsoft makes no warranties, express or implied, in this summary.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B2C86E-A649-4ED4-A2D3-77FE8F9D76F5}" type="slidenum">
              <a:rPr lang="en-US"/>
              <a:pPr/>
              <a:t>11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5BE6256-4AF5-4A76-99CC-E3221F061691}" type="datetime8">
              <a:rPr lang="en-US"/>
              <a:pPr/>
              <a:t>3/31/2012 20:58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eaLnBrk="1" hangingPunct="1"/>
            <a:r>
              <a:rPr lang="en-US"/>
              <a:t>© 2004 Microsoft Corporation. All rights reserved.</a:t>
            </a:r>
          </a:p>
          <a:p>
            <a:r>
              <a:rPr lang="en-US"/>
              <a:t>This presentation is for informational purposes only. Microsoft makes no warranties, express or implied, in this summary.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A3E32-A493-451F-BB74-39F65CD91437}" type="slidenum">
              <a:rPr lang="en-US"/>
              <a:pPr/>
              <a:t>12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17D3BC6-CF6F-490F-8922-7AF912A2F89B}" type="datetime8">
              <a:rPr lang="en-US"/>
              <a:pPr/>
              <a:t>3/31/2012 20:58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eaLnBrk="1" hangingPunct="1"/>
            <a:r>
              <a:rPr lang="en-US"/>
              <a:t>© 2004 Microsoft Corporation. All rights reserved.</a:t>
            </a:r>
          </a:p>
          <a:p>
            <a:r>
              <a:rPr lang="en-US"/>
              <a:t>This presentation is for informational purposes only. Microsoft makes no warranties, express or implied, in this summary.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BF1A37-9293-46A7-8F00-27D4CAA58FAB}" type="slidenum">
              <a:rPr lang="en-US"/>
              <a:pPr/>
              <a:t>14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Backus-Naur</a:t>
            </a:r>
            <a:r>
              <a:rPr lang="en-US" baseline="0" dirty="0" smtClean="0"/>
              <a:t> Form for context-free grammars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72F8-F271-40A7-B9D4-9484275A30E9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FF81-A1CB-497B-A656-A226195A7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7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72F8-F271-40A7-B9D4-9484275A30E9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FF81-A1CB-497B-A656-A226195A7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94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72F8-F271-40A7-B9D4-9484275A30E9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FF81-A1CB-497B-A656-A226195A7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0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72F8-F271-40A7-B9D4-9484275A30E9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FF81-A1CB-497B-A656-A226195A7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72F8-F271-40A7-B9D4-9484275A30E9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FF81-A1CB-497B-A656-A226195A7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0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72F8-F271-40A7-B9D4-9484275A30E9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FF81-A1CB-497B-A656-A226195A7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5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72F8-F271-40A7-B9D4-9484275A30E9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FF81-A1CB-497B-A656-A226195A7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8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72F8-F271-40A7-B9D4-9484275A30E9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FF81-A1CB-497B-A656-A226195A7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5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72F8-F271-40A7-B9D4-9484275A30E9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FF81-A1CB-497B-A656-A226195A7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0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72F8-F271-40A7-B9D4-9484275A30E9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FF81-A1CB-497B-A656-A226195A7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5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72F8-F271-40A7-B9D4-9484275A30E9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FF81-A1CB-497B-A656-A226195A7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4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972F8-F271-40A7-B9D4-9484275A30E9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3FF81-A1CB-497B-A656-A226195A7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2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3.bin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27063" y="1809750"/>
            <a:ext cx="7772400" cy="1739900"/>
          </a:xfrm>
        </p:spPr>
        <p:txBody>
          <a:bodyPr>
            <a:normAutofit fontScale="90000"/>
          </a:bodyPr>
          <a:lstStyle/>
          <a:p>
            <a:r>
              <a:rPr lang="en-US"/>
              <a:t>Shield: Vulnerability-Driven End-Host Firewall for Preventing Known Vulnerability Attacks</a:t>
            </a:r>
          </a:p>
        </p:txBody>
      </p:sp>
      <p:sp>
        <p:nvSpPr>
          <p:cNvPr id="154633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Sigcomm</a:t>
            </a:r>
            <a:r>
              <a:rPr lang="en-US" dirty="0" smtClean="0"/>
              <a:t> ’04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996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93113" cy="1298575"/>
          </a:xfrm>
        </p:spPr>
        <p:txBody>
          <a:bodyPr>
            <a:normAutofit fontScale="90000"/>
          </a:bodyPr>
          <a:lstStyle/>
          <a:p>
            <a:r>
              <a:rPr lang="en-US" dirty="0"/>
              <a:t>Flexibility: separate mechanism from policy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00188"/>
            <a:ext cx="8388350" cy="51800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b="1" i="1">
                <a:solidFill>
                  <a:srgbClr val="FF0066"/>
                </a:solidFill>
              </a:rPr>
              <a:t>Mechanism</a:t>
            </a:r>
            <a:r>
              <a:rPr lang="en-US"/>
              <a:t>: protocol analysis – reconstruct message and session semantics: e.g., parsing, state machine operations</a:t>
            </a:r>
          </a:p>
          <a:p>
            <a:pPr lvl="1">
              <a:lnSpc>
                <a:spcPct val="80000"/>
              </a:lnSpc>
            </a:pPr>
            <a:r>
              <a:rPr lang="en-US"/>
              <a:t>GAPA: generic application-level protocol analyzer</a:t>
            </a:r>
          </a:p>
          <a:p>
            <a:pPr>
              <a:lnSpc>
                <a:spcPct val="80000"/>
              </a:lnSpc>
            </a:pPr>
            <a:r>
              <a:rPr lang="en-US" b="1" i="1">
                <a:solidFill>
                  <a:srgbClr val="FF0066"/>
                </a:solidFill>
              </a:rPr>
              <a:t>Policy</a:t>
            </a:r>
            <a:r>
              <a:rPr lang="en-US"/>
              <a:t>: a language that describes protocol state machine, message formats, and specific vulnerabilities</a:t>
            </a:r>
          </a:p>
          <a:p>
            <a:pPr lvl="1">
              <a:lnSpc>
                <a:spcPct val="80000"/>
              </a:lnSpc>
            </a:pPr>
            <a:r>
              <a:rPr lang="en-US"/>
              <a:t>GAPAL: GAPA language</a:t>
            </a:r>
          </a:p>
          <a:p>
            <a:pPr>
              <a:lnSpc>
                <a:spcPct val="80000"/>
              </a:lnSpc>
            </a:pPr>
            <a:r>
              <a:rPr lang="en-US"/>
              <a:t>Shield policy: a GAPAL script that blocks according to a vulnerability</a:t>
            </a:r>
          </a:p>
        </p:txBody>
      </p:sp>
    </p:spTree>
    <p:extLst>
      <p:ext uri="{BB962C8B-B14F-4D97-AF65-F5344CB8AC3E}">
        <p14:creationId xmlns:p14="http://schemas.microsoft.com/office/powerpoint/2010/main" val="244592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Achieving Shield Fidelity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165225"/>
            <a:ext cx="8388350" cy="5446713"/>
          </a:xfrm>
        </p:spPr>
        <p:txBody>
          <a:bodyPr/>
          <a:lstStyle/>
          <a:p>
            <a:r>
              <a:rPr lang="en-US" dirty="0"/>
              <a:t>Infidelity results in evasion or false positives</a:t>
            </a:r>
          </a:p>
          <a:p>
            <a:r>
              <a:rPr lang="en-US" dirty="0"/>
              <a:t>Sources of inconsistencies:</a:t>
            </a:r>
          </a:p>
          <a:p>
            <a:pPr lvl="1"/>
            <a:r>
              <a:rPr lang="en-US" dirty="0"/>
              <a:t>Misunderstanding of the protocol or message format</a:t>
            </a:r>
          </a:p>
          <a:p>
            <a:pPr lvl="2"/>
            <a:r>
              <a:rPr lang="en-US" dirty="0"/>
              <a:t>Test suites or trace-driven debugging</a:t>
            </a:r>
          </a:p>
          <a:p>
            <a:pPr lvl="1"/>
            <a:r>
              <a:rPr lang="en-US" dirty="0"/>
              <a:t>Event dispatching logic: </a:t>
            </a:r>
          </a:p>
          <a:p>
            <a:pPr lvl="2"/>
            <a:r>
              <a:rPr lang="en-US" dirty="0"/>
              <a:t>Session as an abstraction independent of socket or host pair</a:t>
            </a:r>
          </a:p>
          <a:p>
            <a:pPr lvl="1"/>
            <a:r>
              <a:rPr lang="en-US" dirty="0"/>
              <a:t>Scattered message arrivals: </a:t>
            </a:r>
          </a:p>
          <a:p>
            <a:pPr lvl="2"/>
            <a:r>
              <a:rPr lang="en-US" dirty="0"/>
              <a:t>Message as an abstraction independent of the </a:t>
            </a:r>
            <a:r>
              <a:rPr lang="en-US" dirty="0" smtClean="0"/>
              <a:t>packet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3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Achieve DoS-resilience: 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Session state:</a:t>
            </a:r>
          </a:p>
          <a:p>
            <a:pPr lvl="1"/>
            <a:r>
              <a:rPr lang="en-US" dirty="0"/>
              <a:t>Current protocol state</a:t>
            </a:r>
          </a:p>
          <a:p>
            <a:pPr lvl="1"/>
            <a:r>
              <a:rPr lang="en-US" dirty="0"/>
              <a:t>Parsing state</a:t>
            </a:r>
          </a:p>
          <a:p>
            <a:pPr lvl="1"/>
            <a:r>
              <a:rPr lang="en-US" dirty="0"/>
              <a:t>Handler </a:t>
            </a:r>
            <a:r>
              <a:rPr lang="en-US" dirty="0" smtClean="0"/>
              <a:t>continuation</a:t>
            </a:r>
            <a:endParaRPr lang="en-US" dirty="0"/>
          </a:p>
          <a:p>
            <a:r>
              <a:rPr lang="en-US" dirty="0"/>
              <a:t>Parsing:</a:t>
            </a:r>
          </a:p>
          <a:p>
            <a:pPr lvl="1"/>
            <a:r>
              <a:rPr lang="en-US" dirty="0"/>
              <a:t>Exploit-checking only -- much streamlined parsing</a:t>
            </a:r>
          </a:p>
          <a:p>
            <a:pPr lvl="1"/>
            <a:r>
              <a:rPr lang="en-US" dirty="0"/>
              <a:t>Aggressive byte skipping</a:t>
            </a:r>
          </a:p>
          <a:p>
            <a:pPr lvl="1"/>
            <a:r>
              <a:rPr lang="en-US" dirty="0"/>
              <a:t>Save the partial </a:t>
            </a:r>
            <a:r>
              <a:rPr lang="en-US" b="1" i="1" dirty="0"/>
              <a:t>field</a:t>
            </a:r>
            <a:r>
              <a:rPr lang="en-US" dirty="0"/>
              <a:t> only (instead of partial message)</a:t>
            </a:r>
          </a:p>
        </p:txBody>
      </p:sp>
    </p:spTree>
    <p:extLst>
      <p:ext uri="{BB962C8B-B14F-4D97-AF65-F5344CB8AC3E}">
        <p14:creationId xmlns:p14="http://schemas.microsoft.com/office/powerpoint/2010/main" val="27444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Achieving Safety: GAPAL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20813"/>
            <a:ext cx="8388350" cy="413067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1600" b="1"/>
              <a:t>Protocol</a:t>
            </a:r>
            <a:r>
              <a:rPr lang="en-US" sz="1600"/>
              <a:t> &lt;protoName&gt; {</a:t>
            </a:r>
          </a:p>
          <a:p>
            <a:pPr>
              <a:buFont typeface="Wingdings" pitchFamily="2" charset="2"/>
              <a:buNone/>
            </a:pPr>
            <a:r>
              <a:rPr lang="en-US" sz="1600"/>
              <a:t>  </a:t>
            </a:r>
            <a:r>
              <a:rPr lang="en-US" sz="1600" b="1"/>
              <a:t>uses</a:t>
            </a:r>
            <a:r>
              <a:rPr lang="en-US" sz="1600"/>
              <a:t> &lt;lowerLayerName&gt;</a:t>
            </a:r>
          </a:p>
          <a:p>
            <a:pPr>
              <a:buFont typeface="Wingdings" pitchFamily="2" charset="2"/>
              <a:buNone/>
            </a:pPr>
            <a:r>
              <a:rPr lang="en-US" sz="1600" b="1"/>
              <a:t>  transport</a:t>
            </a:r>
            <a:r>
              <a:rPr lang="en-US" sz="1600"/>
              <a:t> = { TCP|UDP/&lt;port&gt; }</a:t>
            </a:r>
          </a:p>
          <a:p>
            <a:pPr>
              <a:buFont typeface="Wingdings" pitchFamily="2" charset="2"/>
              <a:buNone/>
            </a:pPr>
            <a:r>
              <a:rPr lang="en-US" sz="1600"/>
              <a:t>  </a:t>
            </a:r>
          </a:p>
          <a:p>
            <a:pPr>
              <a:buFont typeface="Wingdings" pitchFamily="2" charset="2"/>
              <a:buNone/>
            </a:pPr>
            <a:r>
              <a:rPr lang="en-US" sz="1600"/>
              <a:t> // session-local vars</a:t>
            </a:r>
          </a:p>
          <a:p>
            <a:pPr>
              <a:buFont typeface="Wingdings" pitchFamily="2" charset="2"/>
              <a:buNone/>
            </a:pPr>
            <a:r>
              <a:rPr lang="en-US" sz="1600"/>
              <a:t>  &lt;baseType&gt; &lt;varName&gt;; </a:t>
            </a:r>
          </a:p>
          <a:p>
            <a:pPr>
              <a:buFont typeface="Wingdings" pitchFamily="2" charset="2"/>
              <a:buNone/>
            </a:pPr>
            <a:endParaRPr lang="en-US" sz="1600"/>
          </a:p>
          <a:p>
            <a:pPr>
              <a:buFont typeface="Wingdings" pitchFamily="2" charset="2"/>
              <a:buNone/>
            </a:pPr>
            <a:r>
              <a:rPr lang="en-US" sz="1600"/>
              <a:t>  </a:t>
            </a:r>
            <a:r>
              <a:rPr lang="en-US" sz="1600" b="1"/>
              <a:t>grammar</a:t>
            </a:r>
            <a:r>
              <a:rPr lang="en-US" sz="1600"/>
              <a:t> {</a:t>
            </a:r>
          </a:p>
          <a:p>
            <a:pPr>
              <a:buFont typeface="Wingdings" pitchFamily="2" charset="2"/>
              <a:buNone/>
            </a:pPr>
            <a:r>
              <a:rPr lang="en-US" sz="1600"/>
              <a:t>     // msg-local vars</a:t>
            </a:r>
          </a:p>
          <a:p>
            <a:pPr>
              <a:buFont typeface="Wingdings" pitchFamily="2" charset="2"/>
              <a:buNone/>
            </a:pPr>
            <a:r>
              <a:rPr lang="en-US" sz="1600"/>
              <a:t>     &lt;baseType&gt; &lt;varName&gt;;</a:t>
            </a:r>
          </a:p>
          <a:p>
            <a:pPr>
              <a:buFont typeface="Wingdings" pitchFamily="2" charset="2"/>
              <a:buNone/>
            </a:pPr>
            <a:r>
              <a:rPr lang="en-US" sz="1600"/>
              <a:t>     NonTerminal </a:t>
            </a:r>
            <a:r>
              <a:rPr lang="en-US" sz="1600">
                <a:sym typeface="Wingdings" pitchFamily="2" charset="2"/>
              </a:rPr>
              <a:t> &lt;name&gt;:&lt;type&gt; </a:t>
            </a:r>
          </a:p>
          <a:p>
            <a:pPr>
              <a:buFont typeface="Wingdings" pitchFamily="2" charset="2"/>
              <a:buNone/>
            </a:pPr>
            <a:r>
              <a:rPr lang="en-US" sz="1600">
                <a:sym typeface="Wingdings" pitchFamily="2" charset="2"/>
              </a:rPr>
              <a:t>			{ &lt;code&gt;}</a:t>
            </a:r>
          </a:p>
          <a:p>
            <a:pPr>
              <a:buFont typeface="Wingdings" pitchFamily="2" charset="2"/>
              <a:buNone/>
            </a:pPr>
            <a:r>
              <a:rPr lang="en-US" sz="1600"/>
              <a:t>			….</a:t>
            </a:r>
          </a:p>
          <a:p>
            <a:pPr>
              <a:buFont typeface="Wingdings" pitchFamily="2" charset="2"/>
              <a:buNone/>
            </a:pPr>
            <a:r>
              <a:rPr lang="en-US" sz="1600"/>
              <a:t>  }; </a:t>
            </a:r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4572000" y="1219200"/>
            <a:ext cx="4267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71500" indent="-571500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80000"/>
              <a:buFont typeface="Wingdings" pitchFamily="2" charset="2"/>
              <a:buNone/>
            </a:pPr>
            <a:r>
              <a:rPr lang="en-US" sz="1600">
                <a:effectLst/>
              </a:rPr>
              <a:t>State-machine </a:t>
            </a:r>
            <a:r>
              <a:rPr lang="en-US" sz="1600" b="0">
                <a:effectLst/>
              </a:rPr>
              <a:t>&lt;name&gt; {</a:t>
            </a:r>
          </a:p>
          <a:p>
            <a:pPr marL="571500" indent="-571500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80000"/>
              <a:buFont typeface="Wingdings" pitchFamily="2" charset="2"/>
              <a:buNone/>
            </a:pPr>
            <a:r>
              <a:rPr lang="en-US" sz="1600" b="0">
                <a:effectLst/>
              </a:rPr>
              <a:t>  (&lt;state&gt;, IN|OUT|Timeout) </a:t>
            </a:r>
            <a:r>
              <a:rPr lang="en-US" sz="1600" b="0">
                <a:effectLst/>
                <a:sym typeface="Wingdings" pitchFamily="2" charset="2"/>
              </a:rPr>
              <a:t> handler;</a:t>
            </a:r>
          </a:p>
          <a:p>
            <a:pPr marL="571500" indent="-571500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80000"/>
              <a:buFont typeface="Wingdings" pitchFamily="2" charset="2"/>
              <a:buNone/>
            </a:pPr>
            <a:r>
              <a:rPr lang="en-US" sz="1600" b="0">
                <a:effectLst/>
                <a:sym typeface="Wingdings" pitchFamily="2" charset="2"/>
              </a:rPr>
              <a:t>  initial-state = &lt;stateName&gt;;</a:t>
            </a:r>
          </a:p>
          <a:p>
            <a:pPr marL="571500" indent="-571500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80000"/>
              <a:buFont typeface="Wingdings" pitchFamily="2" charset="2"/>
              <a:buNone/>
            </a:pPr>
            <a:r>
              <a:rPr lang="en-US" sz="1600" b="0">
                <a:effectLst/>
                <a:sym typeface="Wingdings" pitchFamily="2" charset="2"/>
              </a:rPr>
              <a:t>  final-state = &lt;stateName&gt;;</a:t>
            </a:r>
            <a:endParaRPr lang="en-US" sz="1600" b="0">
              <a:effectLst/>
            </a:endParaRPr>
          </a:p>
          <a:p>
            <a:pPr marL="571500" indent="-571500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80000"/>
              <a:buFont typeface="Wingdings" pitchFamily="2" charset="2"/>
              <a:buNone/>
            </a:pPr>
            <a:r>
              <a:rPr lang="en-US" sz="1600" b="0">
                <a:effectLst/>
              </a:rPr>
              <a:t>};</a:t>
            </a:r>
          </a:p>
          <a:p>
            <a:pPr marL="571500" indent="-571500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80000"/>
              <a:buFont typeface="Wingdings" pitchFamily="2" charset="2"/>
              <a:buNone/>
            </a:pPr>
            <a:endParaRPr lang="en-US" sz="1600" b="0">
              <a:effectLst/>
            </a:endParaRPr>
          </a:p>
          <a:p>
            <a:pPr marL="571500" indent="-571500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80000"/>
              <a:buFont typeface="Wingdings" pitchFamily="2" charset="2"/>
              <a:buNone/>
            </a:pPr>
            <a:r>
              <a:rPr lang="en-US" sz="1600">
                <a:effectLst/>
              </a:rPr>
              <a:t>Session-identifier</a:t>
            </a:r>
            <a:r>
              <a:rPr lang="en-US" sz="1600" b="0">
                <a:effectLst/>
              </a:rPr>
              <a:t> (&lt;startNonTerminal&gt;) {</a:t>
            </a:r>
          </a:p>
          <a:p>
            <a:pPr marL="571500" indent="-571500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80000"/>
              <a:buFont typeface="Wingdings" pitchFamily="2" charset="2"/>
              <a:buNone/>
            </a:pPr>
            <a:r>
              <a:rPr lang="en-US" sz="1600" b="0">
                <a:effectLst/>
              </a:rPr>
              <a:t>  &lt;code&gt;</a:t>
            </a:r>
          </a:p>
          <a:p>
            <a:pPr marL="571500" indent="-571500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80000"/>
              <a:buFont typeface="Wingdings" pitchFamily="2" charset="2"/>
              <a:buNone/>
            </a:pPr>
            <a:r>
              <a:rPr lang="en-US" sz="1600" b="0">
                <a:effectLst/>
              </a:rPr>
              <a:t>  return &lt;session ID&gt;;</a:t>
            </a:r>
          </a:p>
          <a:p>
            <a:pPr marL="571500" indent="-571500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80000"/>
              <a:buFont typeface="Wingdings" pitchFamily="2" charset="2"/>
              <a:buNone/>
            </a:pPr>
            <a:r>
              <a:rPr lang="en-US" sz="1600" b="0">
                <a:effectLst/>
              </a:rPr>
              <a:t>};</a:t>
            </a:r>
          </a:p>
          <a:p>
            <a:pPr marL="571500" indent="-571500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80000"/>
              <a:buFont typeface="Wingdings" pitchFamily="2" charset="2"/>
              <a:buNone/>
            </a:pPr>
            <a:endParaRPr lang="en-US" sz="1600" b="0">
              <a:effectLst/>
            </a:endParaRPr>
          </a:p>
          <a:p>
            <a:pPr marL="571500" indent="-571500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80000"/>
              <a:buFont typeface="Wingdings" pitchFamily="2" charset="2"/>
              <a:buNone/>
            </a:pPr>
            <a:r>
              <a:rPr lang="en-US" sz="1600">
                <a:effectLst/>
              </a:rPr>
              <a:t>Handler</a:t>
            </a:r>
            <a:r>
              <a:rPr lang="en-US" sz="1600" b="0">
                <a:effectLst/>
              </a:rPr>
              <a:t> &lt;name&gt; (&lt;startNonTerminal&gt;) {</a:t>
            </a:r>
          </a:p>
          <a:p>
            <a:pPr marL="571500" indent="-571500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80000"/>
              <a:buFont typeface="Wingdings" pitchFamily="2" charset="2"/>
              <a:buNone/>
            </a:pPr>
            <a:r>
              <a:rPr lang="en-US" sz="1600" b="0">
                <a:effectLst/>
              </a:rPr>
              <a:t>  // handler-local vars</a:t>
            </a:r>
          </a:p>
          <a:p>
            <a:pPr marL="571500" indent="-571500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80000"/>
              <a:buFont typeface="Wingdings" pitchFamily="2" charset="2"/>
              <a:buNone/>
            </a:pPr>
            <a:r>
              <a:rPr lang="en-US" sz="1600" b="0">
                <a:effectLst/>
              </a:rPr>
              <a:t>  &lt;baseType&gt; &lt;varName&gt;;</a:t>
            </a:r>
          </a:p>
          <a:p>
            <a:pPr marL="571500" indent="-571500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80000"/>
              <a:buFont typeface="Wingdings" pitchFamily="2" charset="2"/>
              <a:buNone/>
            </a:pPr>
            <a:r>
              <a:rPr lang="en-US" sz="1600" b="0">
                <a:effectLst/>
              </a:rPr>
              <a:t>  &lt;grammar visitor&gt;</a:t>
            </a:r>
          </a:p>
          <a:p>
            <a:pPr marL="571500" indent="-571500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80000"/>
              <a:buFont typeface="Wingdings" pitchFamily="2" charset="2"/>
              <a:buNone/>
            </a:pPr>
            <a:r>
              <a:rPr lang="en-US" sz="1600" b="0">
                <a:effectLst/>
              </a:rPr>
              <a:t>  &lt;post-parsing code&gt;</a:t>
            </a:r>
          </a:p>
          <a:p>
            <a:pPr marL="571500" indent="-571500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80000"/>
              <a:buFont typeface="Wingdings" pitchFamily="2" charset="2"/>
              <a:buNone/>
            </a:pPr>
            <a:r>
              <a:rPr lang="en-US" sz="1600" b="0">
                <a:effectLst/>
              </a:rPr>
              <a:t>  return “&lt;nextState&gt;;</a:t>
            </a:r>
          </a:p>
          <a:p>
            <a:pPr marL="571500" indent="-571500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80000"/>
              <a:buFont typeface="Wingdings" pitchFamily="2" charset="2"/>
              <a:buNone/>
            </a:pPr>
            <a:r>
              <a:rPr lang="en-US" sz="1600" b="0">
                <a:effectLst/>
              </a:rPr>
              <a:t>};</a:t>
            </a:r>
          </a:p>
          <a:p>
            <a:pPr marL="571500" indent="-571500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80000"/>
              <a:buFont typeface="Wingdings" pitchFamily="2" charset="2"/>
              <a:buNone/>
            </a:pPr>
            <a:endParaRPr lang="en-US" sz="1600" b="0">
              <a:effectLst/>
            </a:endParaRPr>
          </a:p>
          <a:p>
            <a:pPr marL="571500" indent="-571500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80000"/>
              <a:buFont typeface="Wingdings" pitchFamily="2" charset="2"/>
              <a:buNone/>
            </a:pPr>
            <a:r>
              <a:rPr lang="en-US" sz="1600" b="0">
                <a:effectLst/>
              </a:rPr>
              <a:t>}; // protocol</a:t>
            </a:r>
          </a:p>
        </p:txBody>
      </p:sp>
    </p:spTree>
    <p:extLst>
      <p:ext uri="{BB962C8B-B14F-4D97-AF65-F5344CB8AC3E}">
        <p14:creationId xmlns:p14="http://schemas.microsoft.com/office/powerpoint/2010/main" val="355189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93113" cy="641350"/>
          </a:xfrm>
        </p:spPr>
        <p:txBody>
          <a:bodyPr>
            <a:normAutofit fontScale="90000"/>
          </a:bodyPr>
          <a:lstStyle/>
          <a:p>
            <a:r>
              <a:rPr lang="en-US" sz="4000"/>
              <a:t>Key Properties of a GAPAL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0300"/>
            <a:ext cx="8229600" cy="5335588"/>
          </a:xfrm>
        </p:spPr>
        <p:txBody>
          <a:bodyPr/>
          <a:lstStyle/>
          <a:p>
            <a:r>
              <a:rPr lang="en-US" sz="2800" dirty="0"/>
              <a:t>Completeness</a:t>
            </a:r>
          </a:p>
          <a:p>
            <a:pPr lvl="1"/>
            <a:r>
              <a:rPr lang="en-US" sz="2400" dirty="0"/>
              <a:t>Binary as well as text-based protocols</a:t>
            </a:r>
          </a:p>
          <a:p>
            <a:pPr lvl="1"/>
            <a:r>
              <a:rPr lang="en-US" sz="2400" dirty="0"/>
              <a:t>Layering</a:t>
            </a:r>
          </a:p>
          <a:p>
            <a:r>
              <a:rPr lang="en-US" sz="2800" dirty="0"/>
              <a:t>Ease of authoring protocol descriptions</a:t>
            </a:r>
          </a:p>
          <a:p>
            <a:pPr lvl="1"/>
            <a:r>
              <a:rPr lang="en-US" sz="2400" dirty="0"/>
              <a:t>Payload parsing grammar similar to BNF </a:t>
            </a:r>
          </a:p>
          <a:p>
            <a:pPr lvl="1"/>
            <a:r>
              <a:rPr lang="en-US" sz="2400" dirty="0"/>
              <a:t>E.g., HTTP RFC spec - text ~= GPA policy for HTTP</a:t>
            </a:r>
          </a:p>
          <a:p>
            <a:r>
              <a:rPr lang="en-US" sz="2800" dirty="0"/>
              <a:t>Safety</a:t>
            </a:r>
          </a:p>
          <a:p>
            <a:pPr lvl="1"/>
            <a:r>
              <a:rPr lang="en-US" sz="2400" dirty="0"/>
              <a:t>Strong typing</a:t>
            </a:r>
          </a:p>
          <a:p>
            <a:pPr lvl="1"/>
            <a:r>
              <a:rPr lang="en-US" sz="2400" dirty="0"/>
              <a:t>No dynamic memory allocation</a:t>
            </a:r>
          </a:p>
          <a:p>
            <a:pPr lvl="1"/>
            <a:r>
              <a:rPr lang="en-US" sz="2400" dirty="0"/>
              <a:t>No general-purpose loops or iterators</a:t>
            </a:r>
          </a:p>
          <a:p>
            <a:pPr lvl="1"/>
            <a:r>
              <a:rPr lang="en-US" sz="2400" dirty="0"/>
              <a:t>Semantic checking and optimization at compile time</a:t>
            </a:r>
          </a:p>
        </p:txBody>
      </p:sp>
    </p:spTree>
    <p:extLst>
      <p:ext uri="{BB962C8B-B14F-4D97-AF65-F5344CB8AC3E}">
        <p14:creationId xmlns:p14="http://schemas.microsoft.com/office/powerpoint/2010/main" val="22499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GAPA as a General Facility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20813"/>
            <a:ext cx="8388350" cy="4349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Rapid protocol analysis enabler for IDSes, firewalls, and network monitors; and allow flexible customization</a:t>
            </a:r>
          </a:p>
          <a:p>
            <a:pPr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Easy authoring of Shield vulnerability signature</a:t>
            </a:r>
          </a:p>
          <a:p>
            <a:pPr lvl="1">
              <a:lnSpc>
                <a:spcPct val="80000"/>
              </a:lnSpc>
            </a:pPr>
            <a:r>
              <a:rPr lang="en-US"/>
              <a:t>Vulnerability signature authoring as refinement of previously specified protocol</a:t>
            </a:r>
          </a:p>
          <a:p>
            <a:pPr lvl="1">
              <a:lnSpc>
                <a:spcPct val="80000"/>
              </a:lnSpc>
            </a:pPr>
            <a:r>
              <a:rPr lang="en-US"/>
              <a:t>Merging vulnerability signatures of the same application becomes trivial</a:t>
            </a:r>
          </a:p>
        </p:txBody>
      </p:sp>
    </p:spTree>
    <p:extLst>
      <p:ext uri="{BB962C8B-B14F-4D97-AF65-F5344CB8AC3E}">
        <p14:creationId xmlns:p14="http://schemas.microsoft.com/office/powerpoint/2010/main" val="426631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54" name="Group 2"/>
          <p:cNvGrpSpPr>
            <a:grpSpLocks/>
          </p:cNvGrpSpPr>
          <p:nvPr/>
        </p:nvGrpSpPr>
        <p:grpSpPr bwMode="auto">
          <a:xfrm>
            <a:off x="2681288" y="3609975"/>
            <a:ext cx="1189037" cy="584200"/>
            <a:chOff x="1689" y="2144"/>
            <a:chExt cx="749" cy="368"/>
          </a:xfrm>
        </p:grpSpPr>
        <p:sp>
          <p:nvSpPr>
            <p:cNvPr id="177155" name="Text Box 3"/>
            <p:cNvSpPr txBox="1">
              <a:spLocks noChangeArrowheads="1"/>
            </p:cNvSpPr>
            <p:nvPr/>
          </p:nvSpPr>
          <p:spPr bwMode="auto">
            <a:xfrm>
              <a:off x="1759" y="2144"/>
              <a:ext cx="65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effectLst/>
                </a:rPr>
                <a:t>Raw bytes</a:t>
              </a:r>
            </a:p>
            <a:p>
              <a:pPr algn="ctr"/>
              <a:r>
                <a:rPr lang="en-US" sz="1600">
                  <a:effectLst/>
                </a:rPr>
                <a:t>Spec ID</a:t>
              </a:r>
            </a:p>
          </p:txBody>
        </p:sp>
        <p:sp>
          <p:nvSpPr>
            <p:cNvPr id="177156" name="Line 4"/>
            <p:cNvSpPr>
              <a:spLocks noChangeShapeType="1"/>
            </p:cNvSpPr>
            <p:nvPr/>
          </p:nvSpPr>
          <p:spPr bwMode="auto">
            <a:xfrm>
              <a:off x="1689" y="2323"/>
              <a:ext cx="7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7157" name="Group 5"/>
          <p:cNvGrpSpPr>
            <a:grpSpLocks/>
          </p:cNvGrpSpPr>
          <p:nvPr/>
        </p:nvGrpSpPr>
        <p:grpSpPr bwMode="auto">
          <a:xfrm>
            <a:off x="5356225" y="3609975"/>
            <a:ext cx="1349375" cy="584200"/>
            <a:chOff x="3374" y="2144"/>
            <a:chExt cx="850" cy="368"/>
          </a:xfrm>
        </p:grpSpPr>
        <p:sp>
          <p:nvSpPr>
            <p:cNvPr id="177158" name="Text Box 6"/>
            <p:cNvSpPr txBox="1">
              <a:spLocks noChangeArrowheads="1"/>
            </p:cNvSpPr>
            <p:nvPr/>
          </p:nvSpPr>
          <p:spPr bwMode="auto">
            <a:xfrm>
              <a:off x="3489" y="2144"/>
              <a:ext cx="61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effectLst/>
                </a:rPr>
                <a:t>Event for </a:t>
              </a:r>
            </a:p>
            <a:p>
              <a:pPr algn="ctr"/>
              <a:r>
                <a:rPr lang="en-US" sz="1600">
                  <a:effectLst/>
                </a:rPr>
                <a:t>Session </a:t>
              </a:r>
              <a:r>
                <a:rPr lang="en-US" sz="1600" i="1">
                  <a:effectLst/>
                </a:rPr>
                <a:t>i</a:t>
              </a:r>
            </a:p>
          </p:txBody>
        </p:sp>
        <p:sp>
          <p:nvSpPr>
            <p:cNvPr id="177159" name="Line 7"/>
            <p:cNvSpPr>
              <a:spLocks noChangeShapeType="1"/>
            </p:cNvSpPr>
            <p:nvPr/>
          </p:nvSpPr>
          <p:spPr bwMode="auto">
            <a:xfrm flipV="1">
              <a:off x="3374" y="2304"/>
              <a:ext cx="850" cy="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7160" name="Group 8"/>
          <p:cNvGrpSpPr>
            <a:grpSpLocks/>
          </p:cNvGrpSpPr>
          <p:nvPr/>
        </p:nvGrpSpPr>
        <p:grpSpPr bwMode="auto">
          <a:xfrm>
            <a:off x="4724400" y="4092575"/>
            <a:ext cx="1981200" cy="1497013"/>
            <a:chOff x="2976" y="2448"/>
            <a:chExt cx="1248" cy="943"/>
          </a:xfrm>
        </p:grpSpPr>
        <p:sp>
          <p:nvSpPr>
            <p:cNvPr id="177161" name="Line 9"/>
            <p:cNvSpPr>
              <a:spLocks noChangeShapeType="1"/>
            </p:cNvSpPr>
            <p:nvPr/>
          </p:nvSpPr>
          <p:spPr bwMode="auto">
            <a:xfrm flipH="1">
              <a:off x="3000" y="2448"/>
              <a:ext cx="1224" cy="9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162" name="Text Box 10"/>
            <p:cNvSpPr txBox="1">
              <a:spLocks noChangeArrowheads="1"/>
            </p:cNvSpPr>
            <p:nvPr/>
          </p:nvSpPr>
          <p:spPr bwMode="auto">
            <a:xfrm>
              <a:off x="2976" y="2880"/>
              <a:ext cx="1111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effectLst/>
                </a:rPr>
                <a:t>Interpret (Handler)</a:t>
              </a:r>
            </a:p>
          </p:txBody>
        </p:sp>
      </p:grpSp>
      <p:grpSp>
        <p:nvGrpSpPr>
          <p:cNvPr id="177164" name="Group 12"/>
          <p:cNvGrpSpPr>
            <a:grpSpLocks/>
          </p:cNvGrpSpPr>
          <p:nvPr/>
        </p:nvGrpSpPr>
        <p:grpSpPr bwMode="auto">
          <a:xfrm>
            <a:off x="1343025" y="5024441"/>
            <a:ext cx="1784350" cy="903288"/>
            <a:chOff x="846" y="3035"/>
            <a:chExt cx="1124" cy="569"/>
          </a:xfrm>
        </p:grpSpPr>
        <p:sp>
          <p:nvSpPr>
            <p:cNvPr id="177165" name="Text Box 13"/>
            <p:cNvSpPr txBox="1">
              <a:spLocks noChangeArrowheads="1"/>
            </p:cNvSpPr>
            <p:nvPr/>
          </p:nvSpPr>
          <p:spPr bwMode="auto">
            <a:xfrm>
              <a:off x="987" y="3035"/>
              <a:ext cx="80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effectLst/>
                </a:rPr>
                <a:t>ParsePayload</a:t>
              </a:r>
            </a:p>
          </p:txBody>
        </p:sp>
        <p:sp>
          <p:nvSpPr>
            <p:cNvPr id="177166" name="Text Box 14"/>
            <p:cNvSpPr txBox="1">
              <a:spLocks noChangeArrowheads="1"/>
            </p:cNvSpPr>
            <p:nvPr/>
          </p:nvSpPr>
          <p:spPr bwMode="auto">
            <a:xfrm>
              <a:off x="1259" y="3213"/>
              <a:ext cx="37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effectLst/>
                </a:rPr>
                <a:t>Drop</a:t>
              </a:r>
            </a:p>
          </p:txBody>
        </p:sp>
        <p:sp>
          <p:nvSpPr>
            <p:cNvPr id="177167" name="Line 15"/>
            <p:cNvSpPr>
              <a:spLocks noChangeShapeType="1"/>
            </p:cNvSpPr>
            <p:nvPr/>
          </p:nvSpPr>
          <p:spPr bwMode="auto">
            <a:xfrm>
              <a:off x="846" y="3213"/>
              <a:ext cx="11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168" name="Line 16"/>
            <p:cNvSpPr>
              <a:spLocks noChangeShapeType="1"/>
            </p:cNvSpPr>
            <p:nvPr/>
          </p:nvSpPr>
          <p:spPr bwMode="auto">
            <a:xfrm>
              <a:off x="846" y="3391"/>
              <a:ext cx="10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169" name="Line 17"/>
            <p:cNvSpPr>
              <a:spLocks noChangeShapeType="1"/>
            </p:cNvSpPr>
            <p:nvPr/>
          </p:nvSpPr>
          <p:spPr bwMode="auto">
            <a:xfrm flipH="1">
              <a:off x="846" y="3569"/>
              <a:ext cx="11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170" name="Text Box 18"/>
            <p:cNvSpPr txBox="1">
              <a:spLocks noChangeArrowheads="1"/>
            </p:cNvSpPr>
            <p:nvPr/>
          </p:nvSpPr>
          <p:spPr bwMode="auto">
            <a:xfrm>
              <a:off x="846" y="3391"/>
              <a:ext cx="103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effectLst/>
                </a:rPr>
                <a:t>TearDownSession</a:t>
              </a:r>
            </a:p>
          </p:txBody>
        </p:sp>
      </p:grpSp>
      <p:grpSp>
        <p:nvGrpSpPr>
          <p:cNvPr id="177171" name="Group 19"/>
          <p:cNvGrpSpPr>
            <a:grpSpLocks/>
          </p:cNvGrpSpPr>
          <p:nvPr/>
        </p:nvGrpSpPr>
        <p:grpSpPr bwMode="auto">
          <a:xfrm>
            <a:off x="5281613" y="1392239"/>
            <a:ext cx="3494087" cy="646113"/>
            <a:chOff x="3327" y="747"/>
            <a:chExt cx="2201" cy="407"/>
          </a:xfrm>
        </p:grpSpPr>
        <p:sp>
          <p:nvSpPr>
            <p:cNvPr id="177172" name="Line 20"/>
            <p:cNvSpPr>
              <a:spLocks noChangeShapeType="1"/>
            </p:cNvSpPr>
            <p:nvPr/>
          </p:nvSpPr>
          <p:spPr bwMode="auto">
            <a:xfrm flipH="1">
              <a:off x="4404" y="944"/>
              <a:ext cx="11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173" name="Text Box 21"/>
            <p:cNvSpPr txBox="1">
              <a:spLocks noChangeArrowheads="1"/>
            </p:cNvSpPr>
            <p:nvPr/>
          </p:nvSpPr>
          <p:spPr bwMode="auto">
            <a:xfrm>
              <a:off x="4952" y="747"/>
              <a:ext cx="55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effectLst/>
                </a:rPr>
                <a:t>New </a:t>
              </a:r>
            </a:p>
            <a:p>
              <a:pPr algn="ctr"/>
              <a:r>
                <a:rPr lang="en-US" sz="1800">
                  <a:effectLst/>
                </a:rPr>
                <a:t>Policies</a:t>
              </a:r>
            </a:p>
          </p:txBody>
        </p:sp>
        <p:sp>
          <p:nvSpPr>
            <p:cNvPr id="177174" name="Line 22"/>
            <p:cNvSpPr>
              <a:spLocks noChangeShapeType="1"/>
            </p:cNvSpPr>
            <p:nvPr/>
          </p:nvSpPr>
          <p:spPr bwMode="auto">
            <a:xfrm flipH="1">
              <a:off x="3327" y="944"/>
              <a:ext cx="4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7175" name="Group 23"/>
          <p:cNvGrpSpPr>
            <a:grpSpLocks/>
          </p:cNvGrpSpPr>
          <p:nvPr/>
        </p:nvGrpSpPr>
        <p:grpSpPr bwMode="auto">
          <a:xfrm>
            <a:off x="3349625" y="942975"/>
            <a:ext cx="4683125" cy="5157788"/>
            <a:chOff x="2110" y="454"/>
            <a:chExt cx="2950" cy="3249"/>
          </a:xfrm>
        </p:grpSpPr>
        <p:grpSp>
          <p:nvGrpSpPr>
            <p:cNvPr id="177176" name="Group 24"/>
            <p:cNvGrpSpPr>
              <a:grpSpLocks/>
            </p:cNvGrpSpPr>
            <p:nvPr/>
          </p:nvGrpSpPr>
          <p:grpSpPr bwMode="auto">
            <a:xfrm>
              <a:off x="2110" y="454"/>
              <a:ext cx="1203" cy="898"/>
              <a:chOff x="2016" y="384"/>
              <a:chExt cx="1233" cy="968"/>
            </a:xfrm>
          </p:grpSpPr>
          <p:sp>
            <p:nvSpPr>
              <p:cNvPr id="177177" name="AutoShape 25"/>
              <p:cNvSpPr>
                <a:spLocks noChangeArrowheads="1"/>
              </p:cNvSpPr>
              <p:nvPr/>
            </p:nvSpPr>
            <p:spPr bwMode="auto">
              <a:xfrm>
                <a:off x="2016" y="384"/>
                <a:ext cx="1137" cy="872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800" b="0">
                  <a:effectLst/>
                </a:endParaRPr>
              </a:p>
            </p:txBody>
          </p:sp>
          <p:sp>
            <p:nvSpPr>
              <p:cNvPr id="177178" name="AutoShape 26"/>
              <p:cNvSpPr>
                <a:spLocks noChangeArrowheads="1"/>
              </p:cNvSpPr>
              <p:nvPr/>
            </p:nvSpPr>
            <p:spPr bwMode="auto">
              <a:xfrm>
                <a:off x="2064" y="432"/>
                <a:ext cx="1138" cy="872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800" b="0">
                  <a:effectLst/>
                </a:endParaRPr>
              </a:p>
            </p:txBody>
          </p:sp>
          <p:sp>
            <p:nvSpPr>
              <p:cNvPr id="177179" name="AutoShape 27"/>
              <p:cNvSpPr>
                <a:spLocks noChangeArrowheads="1"/>
              </p:cNvSpPr>
              <p:nvPr/>
            </p:nvSpPr>
            <p:spPr bwMode="auto">
              <a:xfrm>
                <a:off x="2112" y="480"/>
                <a:ext cx="1137" cy="872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 i="1">
                    <a:effectLst/>
                  </a:rPr>
                  <a:t>Per-App</a:t>
                </a:r>
              </a:p>
              <a:p>
                <a:pPr algn="ctr"/>
                <a:r>
                  <a:rPr lang="en-US" sz="1800" i="1">
                    <a:effectLst/>
                  </a:rPr>
                  <a:t>Spec</a:t>
                </a:r>
                <a:endParaRPr lang="en-US" sz="1800">
                  <a:effectLst/>
                </a:endParaRPr>
              </a:p>
            </p:txBody>
          </p:sp>
        </p:grpSp>
        <p:grpSp>
          <p:nvGrpSpPr>
            <p:cNvPr id="177180" name="Group 28"/>
            <p:cNvGrpSpPr>
              <a:grpSpLocks/>
            </p:cNvGrpSpPr>
            <p:nvPr/>
          </p:nvGrpSpPr>
          <p:grpSpPr bwMode="auto">
            <a:xfrm>
              <a:off x="4123" y="3169"/>
              <a:ext cx="937" cy="534"/>
              <a:chOff x="4123" y="3169"/>
              <a:chExt cx="937" cy="534"/>
            </a:xfrm>
          </p:grpSpPr>
          <p:sp>
            <p:nvSpPr>
              <p:cNvPr id="177181" name="AutoShape 29"/>
              <p:cNvSpPr>
                <a:spLocks noChangeArrowheads="1"/>
              </p:cNvSpPr>
              <p:nvPr/>
            </p:nvSpPr>
            <p:spPr bwMode="auto">
              <a:xfrm>
                <a:off x="4217" y="3258"/>
                <a:ext cx="843" cy="445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>
                    <a:effectLst/>
                  </a:rPr>
                  <a:t>Session</a:t>
                </a:r>
              </a:p>
              <a:p>
                <a:pPr algn="ctr"/>
                <a:r>
                  <a:rPr lang="en-US" sz="1800">
                    <a:effectLst/>
                  </a:rPr>
                  <a:t>State</a:t>
                </a:r>
              </a:p>
            </p:txBody>
          </p:sp>
          <p:sp>
            <p:nvSpPr>
              <p:cNvPr id="177182" name="AutoShape 30"/>
              <p:cNvSpPr>
                <a:spLocks noChangeArrowheads="1"/>
              </p:cNvSpPr>
              <p:nvPr/>
            </p:nvSpPr>
            <p:spPr bwMode="auto">
              <a:xfrm>
                <a:off x="4170" y="3213"/>
                <a:ext cx="843" cy="445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>
                    <a:effectLst/>
                  </a:rPr>
                  <a:t>Session</a:t>
                </a:r>
              </a:p>
              <a:p>
                <a:pPr algn="ctr"/>
                <a:r>
                  <a:rPr lang="en-US" sz="1800">
                    <a:effectLst/>
                  </a:rPr>
                  <a:t>State</a:t>
                </a:r>
              </a:p>
            </p:txBody>
          </p:sp>
          <p:sp>
            <p:nvSpPr>
              <p:cNvPr id="177183" name="AutoShape 31"/>
              <p:cNvSpPr>
                <a:spLocks noChangeArrowheads="1"/>
              </p:cNvSpPr>
              <p:nvPr/>
            </p:nvSpPr>
            <p:spPr bwMode="auto">
              <a:xfrm>
                <a:off x="4123" y="3169"/>
                <a:ext cx="843" cy="445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>
                    <a:effectLst/>
                  </a:rPr>
                  <a:t>Session</a:t>
                </a:r>
              </a:p>
              <a:p>
                <a:pPr algn="ctr"/>
                <a:r>
                  <a:rPr lang="en-US" sz="1800">
                    <a:effectLst/>
                  </a:rPr>
                  <a:t>State </a:t>
                </a:r>
                <a:r>
                  <a:rPr lang="en-US" sz="1800" i="1">
                    <a:effectLst/>
                  </a:rPr>
                  <a:t>i</a:t>
                </a:r>
              </a:p>
            </p:txBody>
          </p:sp>
        </p:grpSp>
      </p:grpSp>
      <p:grpSp>
        <p:nvGrpSpPr>
          <p:cNvPr id="177184" name="Group 32"/>
          <p:cNvGrpSpPr>
            <a:grpSpLocks/>
          </p:cNvGrpSpPr>
          <p:nvPr/>
        </p:nvGrpSpPr>
        <p:grpSpPr bwMode="auto">
          <a:xfrm>
            <a:off x="2344738" y="2339976"/>
            <a:ext cx="2268538" cy="1017588"/>
            <a:chOff x="1477" y="1344"/>
            <a:chExt cx="1429" cy="641"/>
          </a:xfrm>
        </p:grpSpPr>
        <p:sp>
          <p:nvSpPr>
            <p:cNvPr id="177185" name="Text Box 33"/>
            <p:cNvSpPr txBox="1">
              <a:spLocks noChangeArrowheads="1"/>
            </p:cNvSpPr>
            <p:nvPr/>
          </p:nvSpPr>
          <p:spPr bwMode="auto">
            <a:xfrm>
              <a:off x="1477" y="1462"/>
              <a:ext cx="1429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600">
                  <a:effectLst/>
                </a:rPr>
                <a:t>How to parse message</a:t>
              </a:r>
            </a:p>
            <a:p>
              <a:pPr algn="r"/>
              <a:r>
                <a:rPr lang="en-US" sz="1600">
                  <a:effectLst/>
                </a:rPr>
                <a:t>How to identify a session</a:t>
              </a:r>
            </a:p>
            <a:p>
              <a:pPr algn="r"/>
              <a:endParaRPr lang="en-US" sz="1600">
                <a:effectLst/>
              </a:endParaRPr>
            </a:p>
          </p:txBody>
        </p:sp>
        <p:sp>
          <p:nvSpPr>
            <p:cNvPr id="177186" name="Line 34"/>
            <p:cNvSpPr>
              <a:spLocks noChangeShapeType="1"/>
            </p:cNvSpPr>
            <p:nvPr/>
          </p:nvSpPr>
          <p:spPr bwMode="auto">
            <a:xfrm>
              <a:off x="2906" y="1344"/>
              <a:ext cx="0" cy="6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7187" name="Group 35"/>
          <p:cNvGrpSpPr>
            <a:grpSpLocks/>
          </p:cNvGrpSpPr>
          <p:nvPr/>
        </p:nvGrpSpPr>
        <p:grpSpPr bwMode="auto">
          <a:xfrm>
            <a:off x="5281614" y="2198688"/>
            <a:ext cx="2268538" cy="1130300"/>
            <a:chOff x="3327" y="1255"/>
            <a:chExt cx="1429" cy="712"/>
          </a:xfrm>
        </p:grpSpPr>
        <p:sp>
          <p:nvSpPr>
            <p:cNvPr id="177188" name="Text Box 36"/>
            <p:cNvSpPr txBox="1">
              <a:spLocks noChangeArrowheads="1"/>
            </p:cNvSpPr>
            <p:nvPr/>
          </p:nvSpPr>
          <p:spPr bwMode="auto">
            <a:xfrm>
              <a:off x="3407" y="1548"/>
              <a:ext cx="134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effectLst/>
                </a:rPr>
                <a:t>HandlerAt(State, Event)</a:t>
              </a:r>
            </a:p>
          </p:txBody>
        </p:sp>
        <p:sp>
          <p:nvSpPr>
            <p:cNvPr id="177189" name="Line 37"/>
            <p:cNvSpPr>
              <a:spLocks noChangeShapeType="1"/>
            </p:cNvSpPr>
            <p:nvPr/>
          </p:nvSpPr>
          <p:spPr bwMode="auto">
            <a:xfrm flipH="1" flipV="1">
              <a:off x="3327" y="1255"/>
              <a:ext cx="1311" cy="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7190" name="Group 38"/>
          <p:cNvGrpSpPr>
            <a:grpSpLocks/>
          </p:cNvGrpSpPr>
          <p:nvPr/>
        </p:nvGrpSpPr>
        <p:grpSpPr bwMode="auto">
          <a:xfrm>
            <a:off x="1195388" y="1350963"/>
            <a:ext cx="6773862" cy="4592637"/>
            <a:chOff x="753" y="721"/>
            <a:chExt cx="4267" cy="2893"/>
          </a:xfrm>
        </p:grpSpPr>
        <p:sp>
          <p:nvSpPr>
            <p:cNvPr id="177191" name="Rectangle 39"/>
            <p:cNvSpPr>
              <a:spLocks noChangeArrowheads="1"/>
            </p:cNvSpPr>
            <p:nvPr/>
          </p:nvSpPr>
          <p:spPr bwMode="auto">
            <a:xfrm>
              <a:off x="2438" y="1967"/>
              <a:ext cx="936" cy="75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>
                  <a:effectLst/>
                </a:rPr>
                <a:t>Session</a:t>
              </a:r>
            </a:p>
            <a:p>
              <a:pPr algn="ctr"/>
              <a:r>
                <a:rPr lang="en-US" sz="1800">
                  <a:effectLst/>
                </a:rPr>
                <a:t>Dispatcher</a:t>
              </a:r>
            </a:p>
          </p:txBody>
        </p:sp>
        <p:sp>
          <p:nvSpPr>
            <p:cNvPr id="177192" name="Rectangle 40"/>
            <p:cNvSpPr>
              <a:spLocks noChangeArrowheads="1"/>
            </p:cNvSpPr>
            <p:nvPr/>
          </p:nvSpPr>
          <p:spPr bwMode="auto">
            <a:xfrm>
              <a:off x="3796" y="721"/>
              <a:ext cx="608" cy="44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>
                  <a:effectLst/>
                </a:rPr>
                <a:t>Policy</a:t>
              </a:r>
            </a:p>
            <a:p>
              <a:pPr algn="ctr"/>
              <a:r>
                <a:rPr lang="en-US" sz="1800">
                  <a:effectLst/>
                </a:rPr>
                <a:t>Loader</a:t>
              </a:r>
            </a:p>
          </p:txBody>
        </p:sp>
        <p:sp>
          <p:nvSpPr>
            <p:cNvPr id="177193" name="Rectangle 41"/>
            <p:cNvSpPr>
              <a:spLocks noChangeArrowheads="1"/>
            </p:cNvSpPr>
            <p:nvPr/>
          </p:nvSpPr>
          <p:spPr bwMode="auto">
            <a:xfrm>
              <a:off x="753" y="2101"/>
              <a:ext cx="936" cy="44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>
                  <a:effectLst/>
                </a:rPr>
                <a:t>Application</a:t>
              </a:r>
            </a:p>
            <a:p>
              <a:pPr algn="ctr"/>
              <a:r>
                <a:rPr lang="en-US" sz="1800">
                  <a:effectLst/>
                </a:rPr>
                <a:t>Dispatcher</a:t>
              </a:r>
            </a:p>
          </p:txBody>
        </p:sp>
        <p:sp>
          <p:nvSpPr>
            <p:cNvPr id="177194" name="Rectangle 42"/>
            <p:cNvSpPr>
              <a:spLocks noChangeArrowheads="1"/>
            </p:cNvSpPr>
            <p:nvPr/>
          </p:nvSpPr>
          <p:spPr bwMode="auto">
            <a:xfrm>
              <a:off x="4224" y="1968"/>
              <a:ext cx="796" cy="623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>
                  <a:effectLst/>
                </a:rPr>
                <a:t>State </a:t>
              </a:r>
            </a:p>
            <a:p>
              <a:pPr algn="ctr"/>
              <a:r>
                <a:rPr lang="en-US" sz="1800">
                  <a:effectLst/>
                </a:rPr>
                <a:t>Machine</a:t>
              </a:r>
            </a:p>
            <a:p>
              <a:pPr algn="ctr"/>
              <a:r>
                <a:rPr lang="en-US" sz="1800">
                  <a:effectLst/>
                </a:rPr>
                <a:t>Engine</a:t>
              </a:r>
              <a:endParaRPr lang="en-US" sz="1800" i="1">
                <a:effectLst/>
              </a:endParaRPr>
            </a:p>
          </p:txBody>
        </p:sp>
        <p:sp>
          <p:nvSpPr>
            <p:cNvPr id="177195" name="Rectangle 43"/>
            <p:cNvSpPr>
              <a:spLocks noChangeArrowheads="1"/>
            </p:cNvSpPr>
            <p:nvPr/>
          </p:nvSpPr>
          <p:spPr bwMode="auto">
            <a:xfrm>
              <a:off x="2017" y="3124"/>
              <a:ext cx="983" cy="49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>
                  <a:effectLst/>
                </a:rPr>
                <a:t>Shield</a:t>
              </a:r>
            </a:p>
            <a:p>
              <a:pPr algn="ctr"/>
              <a:r>
                <a:rPr lang="en-US" sz="1800">
                  <a:effectLst/>
                </a:rPr>
                <a:t>Interpreter</a:t>
              </a:r>
            </a:p>
          </p:txBody>
        </p:sp>
      </p:grpSp>
      <p:grpSp>
        <p:nvGrpSpPr>
          <p:cNvPr id="177196" name="Group 44"/>
          <p:cNvGrpSpPr>
            <a:grpSpLocks/>
          </p:cNvGrpSpPr>
          <p:nvPr/>
        </p:nvGrpSpPr>
        <p:grpSpPr bwMode="auto">
          <a:xfrm>
            <a:off x="4762500" y="5540383"/>
            <a:ext cx="1782763" cy="338138"/>
            <a:chOff x="3000" y="3360"/>
            <a:chExt cx="1123" cy="213"/>
          </a:xfrm>
        </p:grpSpPr>
        <p:sp>
          <p:nvSpPr>
            <p:cNvPr id="177197" name="Line 45"/>
            <p:cNvSpPr>
              <a:spLocks noChangeShapeType="1"/>
            </p:cNvSpPr>
            <p:nvPr/>
          </p:nvSpPr>
          <p:spPr bwMode="auto">
            <a:xfrm>
              <a:off x="3000" y="3391"/>
              <a:ext cx="11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98" name="Text Box 46"/>
            <p:cNvSpPr txBox="1">
              <a:spLocks noChangeArrowheads="1"/>
            </p:cNvSpPr>
            <p:nvPr/>
          </p:nvSpPr>
          <p:spPr bwMode="auto">
            <a:xfrm>
              <a:off x="3143" y="3360"/>
              <a:ext cx="79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effectLst/>
                </a:rPr>
                <a:t>SetNextState</a:t>
              </a:r>
              <a:endParaRPr lang="en-US" sz="1600" i="1">
                <a:effectLst/>
              </a:endParaRPr>
            </a:p>
          </p:txBody>
        </p:sp>
      </p:grpSp>
      <p:grpSp>
        <p:nvGrpSpPr>
          <p:cNvPr id="177199" name="Group 47"/>
          <p:cNvGrpSpPr>
            <a:grpSpLocks/>
          </p:cNvGrpSpPr>
          <p:nvPr/>
        </p:nvGrpSpPr>
        <p:grpSpPr bwMode="auto">
          <a:xfrm>
            <a:off x="76200" y="3559175"/>
            <a:ext cx="1119188" cy="584200"/>
            <a:chOff x="48" y="2112"/>
            <a:chExt cx="705" cy="368"/>
          </a:xfrm>
        </p:grpSpPr>
        <p:sp>
          <p:nvSpPr>
            <p:cNvPr id="177200" name="Line 48"/>
            <p:cNvSpPr>
              <a:spLocks noChangeShapeType="1"/>
            </p:cNvSpPr>
            <p:nvPr/>
          </p:nvSpPr>
          <p:spPr bwMode="auto">
            <a:xfrm>
              <a:off x="144" y="2323"/>
              <a:ext cx="6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201" name="Text Box 49"/>
            <p:cNvSpPr txBox="1">
              <a:spLocks noChangeArrowheads="1"/>
            </p:cNvSpPr>
            <p:nvPr/>
          </p:nvSpPr>
          <p:spPr bwMode="auto">
            <a:xfrm>
              <a:off x="48" y="2112"/>
              <a:ext cx="65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effectLst/>
                </a:rPr>
                <a:t>Raw bytes</a:t>
              </a:r>
            </a:p>
            <a:p>
              <a:pPr algn="ctr"/>
              <a:r>
                <a:rPr lang="en-US" sz="1600">
                  <a:effectLst/>
                </a:rPr>
                <a:t>Port #</a:t>
              </a:r>
            </a:p>
          </p:txBody>
        </p:sp>
      </p:grpSp>
      <p:grpSp>
        <p:nvGrpSpPr>
          <p:cNvPr id="177202" name="Group 50"/>
          <p:cNvGrpSpPr>
            <a:grpSpLocks/>
          </p:cNvGrpSpPr>
          <p:nvPr/>
        </p:nvGrpSpPr>
        <p:grpSpPr bwMode="auto">
          <a:xfrm>
            <a:off x="6864350" y="4321175"/>
            <a:ext cx="900112" cy="915988"/>
            <a:chOff x="4324" y="2592"/>
            <a:chExt cx="567" cy="577"/>
          </a:xfrm>
        </p:grpSpPr>
        <p:sp>
          <p:nvSpPr>
            <p:cNvPr id="177203" name="Line 51"/>
            <p:cNvSpPr>
              <a:spLocks noChangeShapeType="1"/>
            </p:cNvSpPr>
            <p:nvPr/>
          </p:nvSpPr>
          <p:spPr bwMode="auto">
            <a:xfrm flipV="1">
              <a:off x="4593" y="2592"/>
              <a:ext cx="15" cy="5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204" name="Text Box 52"/>
            <p:cNvSpPr txBox="1">
              <a:spLocks noChangeArrowheads="1"/>
            </p:cNvSpPr>
            <p:nvPr/>
          </p:nvSpPr>
          <p:spPr bwMode="auto">
            <a:xfrm>
              <a:off x="4324" y="2870"/>
              <a:ext cx="56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effectLst/>
                </a:rPr>
                <a:t>CurState</a:t>
              </a:r>
            </a:p>
          </p:txBody>
        </p:sp>
      </p:grpSp>
      <p:cxnSp>
        <p:nvCxnSpPr>
          <p:cNvPr id="177205" name="AutoShape 53"/>
          <p:cNvCxnSpPr>
            <a:cxnSpLocks noChangeShapeType="1"/>
          </p:cNvCxnSpPr>
          <p:nvPr/>
        </p:nvCxnSpPr>
        <p:spPr bwMode="auto">
          <a:xfrm>
            <a:off x="4495800" y="6000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206" name="AutoShape 54"/>
          <p:cNvCxnSpPr>
            <a:cxnSpLocks noChangeShapeType="1"/>
          </p:cNvCxnSpPr>
          <p:nvPr/>
        </p:nvCxnSpPr>
        <p:spPr bwMode="auto">
          <a:xfrm>
            <a:off x="4495800" y="6000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7207" name="Group 55"/>
          <p:cNvGrpSpPr>
            <a:grpSpLocks/>
          </p:cNvGrpSpPr>
          <p:nvPr/>
        </p:nvGrpSpPr>
        <p:grpSpPr bwMode="auto">
          <a:xfrm>
            <a:off x="1104900" y="1570038"/>
            <a:ext cx="2206625" cy="1971675"/>
            <a:chOff x="720" y="859"/>
            <a:chExt cx="1390" cy="1242"/>
          </a:xfrm>
        </p:grpSpPr>
        <p:cxnSp>
          <p:nvCxnSpPr>
            <p:cNvPr id="177208" name="AutoShape 56"/>
            <p:cNvCxnSpPr>
              <a:cxnSpLocks noChangeShapeType="1"/>
              <a:stCxn id="177177" idx="1"/>
              <a:endCxn id="177193" idx="0"/>
            </p:cNvCxnSpPr>
            <p:nvPr/>
          </p:nvCxnSpPr>
          <p:spPr bwMode="auto">
            <a:xfrm rot="10800000" flipV="1">
              <a:off x="1221" y="859"/>
              <a:ext cx="889" cy="124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7209" name="Text Box 57"/>
            <p:cNvSpPr txBox="1">
              <a:spLocks noChangeArrowheads="1"/>
            </p:cNvSpPr>
            <p:nvPr/>
          </p:nvSpPr>
          <p:spPr bwMode="auto">
            <a:xfrm>
              <a:off x="720" y="1152"/>
              <a:ext cx="87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effectLst/>
                </a:rPr>
                <a:t>Exe-&gt;Spec ID</a:t>
              </a:r>
            </a:p>
          </p:txBody>
        </p:sp>
      </p:grpSp>
      <p:sp>
        <p:nvSpPr>
          <p:cNvPr id="177212" name="Rectangle 60"/>
          <p:cNvSpPr>
            <a:spLocks noGrp="1" noChangeArrowheads="1"/>
          </p:cNvSpPr>
          <p:nvPr>
            <p:ph type="title"/>
          </p:nvPr>
        </p:nvSpPr>
        <p:spPr>
          <a:xfrm>
            <a:off x="750888" y="142875"/>
            <a:ext cx="7402512" cy="6413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4000" dirty="0"/>
              <a:t>Shield Architecture</a:t>
            </a:r>
          </a:p>
        </p:txBody>
      </p:sp>
      <p:sp>
        <p:nvSpPr>
          <p:cNvPr id="177213" name="Rectangle 61"/>
          <p:cNvSpPr>
            <a:spLocks noChangeArrowheads="1"/>
          </p:cNvSpPr>
          <p:nvPr/>
        </p:nvSpPr>
        <p:spPr bwMode="auto">
          <a:xfrm>
            <a:off x="838200" y="815975"/>
            <a:ext cx="7315200" cy="5410200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3253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7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7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7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7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7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7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7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7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93113" cy="1190625"/>
          </a:xfrm>
        </p:spPr>
        <p:txBody>
          <a:bodyPr>
            <a:normAutofit/>
          </a:bodyPr>
          <a:lstStyle/>
          <a:p>
            <a:r>
              <a:rPr lang="en-US" sz="4000" dirty="0"/>
              <a:t>Shield </a:t>
            </a:r>
            <a:r>
              <a:rPr lang="en-US" sz="4000" dirty="0" smtClean="0"/>
              <a:t>Implementation and </a:t>
            </a:r>
            <a:r>
              <a:rPr lang="en-US" sz="4000" dirty="0"/>
              <a:t>Evaluation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20813"/>
            <a:ext cx="8388350" cy="5283200"/>
          </a:xfrm>
        </p:spPr>
        <p:txBody>
          <a:bodyPr/>
          <a:lstStyle/>
          <a:p>
            <a:r>
              <a:rPr lang="en-US" sz="2400"/>
              <a:t>First prototype implemented as Windows Layered Service Provider (LSP)</a:t>
            </a:r>
          </a:p>
          <a:p>
            <a:pPr lvl="1"/>
            <a:r>
              <a:rPr lang="en-US" sz="2000"/>
              <a:t>Working shields for vulnerabilities behind Blaster, Slammer, and CodeRed</a:t>
            </a:r>
          </a:p>
          <a:p>
            <a:pPr lvl="1"/>
            <a:r>
              <a:rPr lang="en-US" sz="2000"/>
              <a:t>Near-zero false positives</a:t>
            </a:r>
          </a:p>
          <a:p>
            <a:pPr lvl="1"/>
            <a:r>
              <a:rPr lang="en-US" sz="2000"/>
              <a:t>Performance and scalability results promising: </a:t>
            </a:r>
          </a:p>
          <a:p>
            <a:pPr lvl="2"/>
            <a:r>
              <a:rPr lang="en-US" sz="1800"/>
              <a:t>Negligible overhead for end user machines</a:t>
            </a:r>
          </a:p>
          <a:p>
            <a:pPr lvl="2"/>
            <a:r>
              <a:rPr lang="en-US" sz="1800"/>
              <a:t>14-30% throughput overhead for an artificial scenario stressing Shield</a:t>
            </a:r>
          </a:p>
          <a:p>
            <a:r>
              <a:rPr lang="en-US" sz="2400"/>
              <a:t>Second prototype based on GAPAL</a:t>
            </a:r>
          </a:p>
          <a:p>
            <a:pPr lvl="1"/>
            <a:r>
              <a:rPr lang="en-US" sz="2000"/>
              <a:t>48Mbps for CodeRed, 72Mbps for host header, 8-18Mbps for Blaster</a:t>
            </a:r>
          </a:p>
          <a:p>
            <a:r>
              <a:rPr lang="en-US" sz="2400"/>
              <a:t>MSRC 2003 Bulletin study (49 bulletins)</a:t>
            </a:r>
          </a:p>
          <a:p>
            <a:pPr lvl="1"/>
            <a:r>
              <a:rPr lang="en-US" sz="2000"/>
              <a:t>All 12 worm-able vulnerabilities are easily shield-able</a:t>
            </a:r>
          </a:p>
          <a:p>
            <a:pPr lvl="1"/>
            <a:r>
              <a:rPr lang="en-US" sz="2000"/>
              <a:t>Some of the other 37 may also be shield-able</a:t>
            </a:r>
          </a:p>
        </p:txBody>
      </p:sp>
    </p:spTree>
    <p:extLst>
      <p:ext uri="{BB962C8B-B14F-4D97-AF65-F5344CB8AC3E}">
        <p14:creationId xmlns:p14="http://schemas.microsoft.com/office/powerpoint/2010/main" val="145901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Across Defenses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784843"/>
              </p:ext>
            </p:extLst>
          </p:nvPr>
        </p:nvGraphicFramePr>
        <p:xfrm>
          <a:off x="457200" y="1600200"/>
          <a:ext cx="82296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916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Software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Firewall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Traditional 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Shield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 Window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After patching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After </a:t>
                      </a:r>
                      <a:r>
                        <a:rPr lang="en-US" dirty="0" err="1" smtClean="0"/>
                        <a:t>vul</a:t>
                      </a:r>
                      <a:r>
                        <a:rPr lang="en-US" baseline="0" dirty="0" smtClean="0"/>
                        <a:t> discovery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After </a:t>
                      </a:r>
                      <a:r>
                        <a:rPr lang="en-US" dirty="0" err="1" smtClean="0"/>
                        <a:t>vul</a:t>
                      </a:r>
                      <a:r>
                        <a:rPr lang="en-US" baseline="0" dirty="0" smtClean="0"/>
                        <a:t> discovery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After </a:t>
                      </a:r>
                      <a:r>
                        <a:rPr lang="en-US" dirty="0" err="1" smtClean="0"/>
                        <a:t>vul</a:t>
                      </a:r>
                      <a:r>
                        <a:rPr lang="en-US" baseline="0" dirty="0" smtClean="0"/>
                        <a:t> discovery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Vul</a:t>
                      </a:r>
                      <a:r>
                        <a:rPr lang="en-US" dirty="0" smtClean="0"/>
                        <a:t>-specific?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Service-specific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Exploit-specific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r>
                        <a:rPr lang="en-US" baseline="0" dirty="0" smtClean="0"/>
                        <a:t> 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r>
                        <a:rPr lang="en-US" baseline="0" dirty="0" smtClean="0"/>
                        <a:t> to Application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Easy to Deploy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False Alarming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32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throughput</a:t>
            </a:r>
          </a:p>
          <a:p>
            <a:pPr lvl="1"/>
            <a:r>
              <a:rPr lang="en-US" dirty="0" smtClean="0"/>
              <a:t>Parallelization across protocols?</a:t>
            </a:r>
          </a:p>
          <a:p>
            <a:r>
              <a:rPr lang="en-US" dirty="0" smtClean="0"/>
              <a:t>Difficult to write application-level protocol</a:t>
            </a:r>
          </a:p>
          <a:p>
            <a:pPr lvl="1"/>
            <a:r>
              <a:rPr lang="en-US" dirty="0" smtClean="0"/>
              <a:t>Automatic protocol generation?</a:t>
            </a:r>
            <a:endParaRPr lang="en-US" dirty="0"/>
          </a:p>
          <a:p>
            <a:r>
              <a:rPr lang="en-US" dirty="0" smtClean="0"/>
              <a:t>Protocol parser is coupled with signature, resulting in poor extensibility.</a:t>
            </a:r>
          </a:p>
          <a:p>
            <a:pPr lvl="1"/>
            <a:r>
              <a:rPr lang="en-US" dirty="0" smtClean="0"/>
              <a:t>Decouple protocol parser with signature engine.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30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93113" cy="1190625"/>
          </a:xfrm>
        </p:spPr>
        <p:txBody>
          <a:bodyPr>
            <a:normAutofit fontScale="90000"/>
          </a:bodyPr>
          <a:lstStyle/>
          <a:p>
            <a:r>
              <a:rPr lang="en-US" sz="4000"/>
              <a:t>Software patching </a:t>
            </a:r>
            <a:r>
              <a:rPr lang="en-US" sz="4000" b="1" i="1">
                <a:solidFill>
                  <a:srgbClr val="FF5050"/>
                </a:solidFill>
              </a:rPr>
              <a:t>not</a:t>
            </a:r>
            <a:r>
              <a:rPr lang="en-US" sz="4000"/>
              <a:t> an effective first-line defense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20813"/>
            <a:ext cx="8388350" cy="4183062"/>
          </a:xfrm>
        </p:spPr>
        <p:txBody>
          <a:bodyPr>
            <a:normAutofit lnSpcReduction="10000"/>
          </a:bodyPr>
          <a:lstStyle/>
          <a:p>
            <a:endParaRPr lang="en-US" sz="1600"/>
          </a:p>
          <a:p>
            <a:r>
              <a:rPr lang="en-US"/>
              <a:t>Sasser, MSBlast, CodeRed, Slammer, Nimda, Slapper all exploited </a:t>
            </a:r>
            <a:r>
              <a:rPr lang="en-US" b="1" i="1">
                <a:solidFill>
                  <a:srgbClr val="FF5050"/>
                </a:solidFill>
              </a:rPr>
              <a:t>known</a:t>
            </a:r>
            <a:r>
              <a:rPr lang="en-US"/>
              <a:t> vulnerabilities whose patches were released </a:t>
            </a:r>
            <a:r>
              <a:rPr lang="en-US" b="1" i="1">
                <a:solidFill>
                  <a:srgbClr val="FF5050"/>
                </a:solidFill>
              </a:rPr>
              <a:t>months or weeks</a:t>
            </a:r>
            <a:r>
              <a:rPr lang="en-US"/>
              <a:t> before</a:t>
            </a:r>
          </a:p>
          <a:p>
            <a:endParaRPr lang="en-US" sz="1000"/>
          </a:p>
          <a:p>
            <a:r>
              <a:rPr lang="en-US"/>
              <a:t>90+% of attacks exploit known vulnerabilities [Arbaugh2002]</a:t>
            </a:r>
          </a:p>
          <a:p>
            <a:endParaRPr lang="en-US" sz="1000"/>
          </a:p>
          <a:p>
            <a:r>
              <a:rPr lang="en-US"/>
              <a:t>People don’t patch immediately</a:t>
            </a:r>
          </a:p>
        </p:txBody>
      </p:sp>
    </p:spTree>
    <p:extLst>
      <p:ext uri="{BB962C8B-B14F-4D97-AF65-F5344CB8AC3E}">
        <p14:creationId xmlns:p14="http://schemas.microsoft.com/office/powerpoint/2010/main" val="274149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27063" y="1809750"/>
            <a:ext cx="7772400" cy="17399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NetShield</a:t>
            </a:r>
            <a:r>
              <a:rPr lang="en-US" dirty="0" smtClean="0"/>
              <a:t>: Massive Semantics-Based Vulnerability Signature Matching  for High-Speed Networks</a:t>
            </a:r>
            <a:endParaRPr lang="en-US" dirty="0"/>
          </a:p>
        </p:txBody>
      </p:sp>
      <p:sp>
        <p:nvSpPr>
          <p:cNvPr id="154633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Sigcomm</a:t>
            </a:r>
            <a:r>
              <a:rPr lang="en-US" dirty="0" smtClean="0"/>
              <a:t> ’10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5185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5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Motivation of NetShield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589088" y="1447800"/>
          <a:ext cx="5715000" cy="471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Visio" r:id="rId4" imgW="3209841" imgH="2648062" progId="Visio.Drawing.11">
                  <p:embed/>
                </p:oleObj>
              </mc:Choice>
              <mc:Fallback>
                <p:oleObj name="Visio" r:id="rId4" imgW="3209841" imgH="264806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088" y="1447800"/>
                        <a:ext cx="5715000" cy="471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7590" name="Oval 6"/>
          <p:cNvSpPr>
            <a:spLocks noChangeArrowheads="1"/>
          </p:cNvSpPr>
          <p:nvPr/>
        </p:nvSpPr>
        <p:spPr bwMode="auto">
          <a:xfrm>
            <a:off x="2209800" y="1600200"/>
            <a:ext cx="1828800" cy="1371600"/>
          </a:xfrm>
          <a:prstGeom prst="ellips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07591" name="Oval 7"/>
          <p:cNvSpPr>
            <a:spLocks noChangeArrowheads="1"/>
          </p:cNvSpPr>
          <p:nvPr/>
        </p:nvSpPr>
        <p:spPr bwMode="auto">
          <a:xfrm>
            <a:off x="5165725" y="4495800"/>
            <a:ext cx="1828800" cy="1066800"/>
          </a:xfrm>
          <a:prstGeom prst="ellips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07592" name="Oval 8"/>
          <p:cNvSpPr>
            <a:spLocks noChangeArrowheads="1"/>
          </p:cNvSpPr>
          <p:nvPr/>
        </p:nvSpPr>
        <p:spPr bwMode="auto">
          <a:xfrm>
            <a:off x="5138738" y="1676400"/>
            <a:ext cx="1828800" cy="1219200"/>
          </a:xfrm>
          <a:prstGeom prst="ellips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205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293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A11C6593-73E4-4CC7-8EB8-94FFCAAEC242}" type="slidenum">
              <a:rPr lang="en-US" altLang="zh-CN">
                <a:solidFill>
                  <a:srgbClr val="000000"/>
                </a:solidFill>
              </a:rPr>
              <a:pPr eaLnBrk="1" hangingPunct="1"/>
              <a:t>21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11935438"/>
      </p:ext>
    </p:extLst>
  </p:cSld>
  <p:clrMapOvr>
    <a:masterClrMapping/>
  </p:clrMapOvr>
  <p:transition advTm="317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590" grpId="0" animBg="1"/>
      <p:bldP spid="707590" grpId="1" animBg="1"/>
      <p:bldP spid="707591" grpId="0" animBg="1"/>
      <p:bldP spid="707591" grpId="1" animBg="1"/>
      <p:bldP spid="70759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448B0479-EDC3-4E33-8675-22D402F22E35}" type="slidenum">
              <a:rPr lang="en-US" altLang="zh-CN">
                <a:solidFill>
                  <a:srgbClr val="000000"/>
                </a:solidFill>
              </a:rPr>
              <a:pPr eaLnBrk="1" hangingPunct="1"/>
              <a:t>22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6933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Matching Problem Formulation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9100" y="990600"/>
            <a:ext cx="8305800" cy="2590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Suppose we have </a:t>
            </a:r>
            <a:r>
              <a:rPr lang="en-US" sz="2800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solidFill>
                  <a:srgbClr val="009900"/>
                </a:solidFill>
              </a:rPr>
              <a:t> signatures</a:t>
            </a:r>
            <a:r>
              <a:rPr lang="en-US" sz="2800" dirty="0" smtClean="0"/>
              <a:t>, defined on </a:t>
            </a:r>
            <a:r>
              <a:rPr lang="en-US" sz="2800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solidFill>
                  <a:srgbClr val="009900"/>
                </a:solidFill>
              </a:rPr>
              <a:t> matching dimensions (matchers)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 matcher is a </a:t>
            </a:r>
            <a:r>
              <a:rPr lang="en-US" sz="2400" dirty="0" smtClean="0">
                <a:solidFill>
                  <a:srgbClr val="0000FF"/>
                </a:solidFill>
              </a:rPr>
              <a:t>two-tuple (field, operation)</a:t>
            </a:r>
            <a:r>
              <a:rPr lang="en-US" sz="2400" dirty="0" smtClean="0"/>
              <a:t> or a four-tuple for the associative array elements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Translate the </a:t>
            </a:r>
            <a:r>
              <a:rPr lang="en-US" sz="2400" i="1" dirty="0" smtClean="0">
                <a:latin typeface="Times New Roman" pitchFamily="18" charset="0"/>
              </a:rPr>
              <a:t>n</a:t>
            </a:r>
            <a:r>
              <a:rPr lang="en-US" sz="2400" dirty="0" smtClean="0"/>
              <a:t> signatures to a </a:t>
            </a:r>
            <a:r>
              <a:rPr lang="en-US" sz="2400" i="1" dirty="0" smtClean="0">
                <a:latin typeface="Times New Roman" pitchFamily="18" charset="0"/>
              </a:rPr>
              <a:t>n</a:t>
            </a:r>
            <a:r>
              <a:rPr lang="en-US" sz="2400" dirty="0" smtClean="0"/>
              <a:t> by </a:t>
            </a:r>
            <a:r>
              <a:rPr lang="en-US" sz="2400" i="1" dirty="0" smtClean="0">
                <a:latin typeface="Times New Roman" pitchFamily="18" charset="0"/>
              </a:rPr>
              <a:t>k</a:t>
            </a:r>
            <a:r>
              <a:rPr lang="en-US" sz="2400" dirty="0" smtClean="0"/>
              <a:t> table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This translation unlocks the potential of matching  multiple signatures simultaneously</a:t>
            </a:r>
            <a:r>
              <a:rPr lang="en-US" sz="2400" dirty="0" smtClean="0"/>
              <a:t> </a:t>
            </a:r>
          </a:p>
        </p:txBody>
      </p:sp>
      <p:sp>
        <p:nvSpPr>
          <p:cNvPr id="729094" name="Text Box 6"/>
          <p:cNvSpPr txBox="1">
            <a:spLocks noChangeArrowheads="1"/>
          </p:cNvSpPr>
          <p:nvPr/>
        </p:nvSpPr>
        <p:spPr bwMode="auto">
          <a:xfrm>
            <a:off x="914400" y="36576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cs typeface="Arial" charset="0"/>
              </a:rPr>
              <a:t>Rule 4: URI.Filename=“fp40reg.dll” &amp;&amp; len(Headers[“host”])&gt;300</a:t>
            </a:r>
          </a:p>
        </p:txBody>
      </p:sp>
      <p:sp>
        <p:nvSpPr>
          <p:cNvPr id="729095" name="Rectangle 7"/>
          <p:cNvSpPr>
            <a:spLocks noChangeArrowheads="1"/>
          </p:cNvSpPr>
          <p:nvPr/>
        </p:nvSpPr>
        <p:spPr bwMode="auto">
          <a:xfrm>
            <a:off x="152400" y="5562600"/>
            <a:ext cx="8839200" cy="381000"/>
          </a:xfrm>
          <a:prstGeom prst="rect">
            <a:avLst/>
          </a:prstGeom>
          <a:noFill/>
          <a:ln w="38100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graphicFrame>
        <p:nvGraphicFramePr>
          <p:cNvPr id="729140" name="Group 52"/>
          <p:cNvGraphicFramePr>
            <a:graphicFrameLocks noGrp="1"/>
          </p:cNvGraphicFramePr>
          <p:nvPr/>
        </p:nvGraphicFramePr>
        <p:xfrm>
          <a:off x="152400" y="3962400"/>
          <a:ext cx="8839200" cy="2377440"/>
        </p:xfrm>
        <a:graphic>
          <a:graphicData uri="http://schemas.openxmlformats.org/drawingml/2006/table">
            <a:tbl>
              <a:tblPr/>
              <a:tblGrid>
                <a:gridCol w="990600"/>
                <a:gridCol w="1447800"/>
                <a:gridCol w="1676400"/>
                <a:gridCol w="47244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RuleID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Method ==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Filename ==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Header == 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DELETE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POST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Header.php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awstats.pl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fp40reg.dll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name==“host”; len(value)&gt;300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name==“User-Agent”; len(value)&gt;544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93986617"/>
      </p:ext>
    </p:extLst>
  </p:cSld>
  <p:clrMapOvr>
    <a:masterClrMapping/>
  </p:clrMapOvr>
  <p:transition advTm="10725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094" grpId="0"/>
      <p:bldP spid="72909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12838"/>
          </a:xfrm>
        </p:spPr>
        <p:txBody>
          <a:bodyPr/>
          <a:lstStyle/>
          <a:p>
            <a:pPr eaLnBrk="1" hangingPunct="1"/>
            <a:r>
              <a:rPr lang="en-US" dirty="0" smtClean="0"/>
              <a:t>Matching Algorithms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914400"/>
            <a:ext cx="8504238" cy="563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FF"/>
                </a:solidFill>
              </a:rPr>
              <a:t>Candidate Selection Algorithm</a:t>
            </a:r>
          </a:p>
          <a:p>
            <a:pPr eaLnBrk="1" hangingPunct="1">
              <a:buFontTx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Pre-computation</a:t>
            </a:r>
            <a:r>
              <a:rPr lang="en-US" dirty="0" smtClean="0"/>
              <a:t>: Decides the rule order and matcher order</a:t>
            </a:r>
          </a:p>
          <a:p>
            <a:pPr eaLnBrk="1" hangingPunct="1">
              <a:buFontTx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Runtime</a:t>
            </a:r>
            <a:r>
              <a:rPr lang="en-US" dirty="0" smtClean="0"/>
              <a:t>: Decomposition. Match each matcher separately and iteratively combine the results efficiently</a:t>
            </a:r>
          </a:p>
        </p:txBody>
      </p:sp>
      <p:graphicFrame>
        <p:nvGraphicFramePr>
          <p:cNvPr id="731176" name="Group 40"/>
          <p:cNvGraphicFramePr>
            <a:graphicFrameLocks noGrp="1"/>
          </p:cNvGraphicFramePr>
          <p:nvPr/>
        </p:nvGraphicFramePr>
        <p:xfrm>
          <a:off x="1676400" y="5076825"/>
          <a:ext cx="5486400" cy="1554480"/>
        </p:xfrm>
        <a:graphic>
          <a:graphicData uri="http://schemas.openxmlformats.org/drawingml/2006/table">
            <a:tbl>
              <a:tblPr/>
              <a:tblGrid>
                <a:gridCol w="1096963"/>
                <a:gridCol w="1096962"/>
                <a:gridCol w="1098550"/>
                <a:gridCol w="1096963"/>
                <a:gridCol w="1096962"/>
              </a:tblGrid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1172" name="AutoShape 36"/>
          <p:cNvSpPr>
            <a:spLocks noChangeArrowheads="1"/>
          </p:cNvSpPr>
          <p:nvPr/>
        </p:nvSpPr>
        <p:spPr bwMode="auto">
          <a:xfrm>
            <a:off x="2057400" y="4695825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31173" name="Rectangle 37"/>
          <p:cNvSpPr>
            <a:spLocks noChangeArrowheads="1"/>
          </p:cNvSpPr>
          <p:nvPr/>
        </p:nvSpPr>
        <p:spPr bwMode="auto">
          <a:xfrm>
            <a:off x="1692275" y="5076825"/>
            <a:ext cx="1087438" cy="15240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31177" name="AutoShape 41"/>
          <p:cNvSpPr>
            <a:spLocks noChangeArrowheads="1"/>
          </p:cNvSpPr>
          <p:nvPr/>
        </p:nvSpPr>
        <p:spPr bwMode="auto">
          <a:xfrm>
            <a:off x="3200400" y="4695825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31178" name="Rectangle 42"/>
          <p:cNvSpPr>
            <a:spLocks noChangeArrowheads="1"/>
          </p:cNvSpPr>
          <p:nvPr/>
        </p:nvSpPr>
        <p:spPr bwMode="auto">
          <a:xfrm>
            <a:off x="2762250" y="5076825"/>
            <a:ext cx="1096963" cy="15240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20514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67C7B04E-ABEA-46AA-A906-423B56F5F9DE}" type="slidenum">
              <a:rPr lang="en-US" altLang="zh-CN">
                <a:solidFill>
                  <a:srgbClr val="000000"/>
                </a:solidFill>
              </a:rPr>
              <a:pPr eaLnBrk="1" hangingPunct="1"/>
              <a:t>23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4004404"/>
      </p:ext>
    </p:extLst>
  </p:cSld>
  <p:clrMapOvr>
    <a:masterClrMapping/>
  </p:clrMapOvr>
  <p:transition advTm="5698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1172" grpId="0" animBg="1"/>
      <p:bldP spid="731172" grpId="1" animBg="1"/>
      <p:bldP spid="731173" grpId="0" animBg="1"/>
      <p:bldP spid="731173" grpId="1" animBg="1"/>
      <p:bldP spid="731177" grpId="0" animBg="1"/>
      <p:bldP spid="73117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7AAB0238-8C28-4B8F-88AF-E1022ED70DFE}" type="slidenum">
              <a:rPr lang="en-US" altLang="zh-CN">
                <a:solidFill>
                  <a:srgbClr val="000000"/>
                </a:solidFill>
              </a:rPr>
              <a:pPr eaLnBrk="1" hangingPunct="1"/>
              <a:t>24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077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r" eaLnBrk="1" hangingPunct="1"/>
            <a:fld id="{C006768F-B645-442B-88C5-7428E4869F02}" type="slidenum">
              <a:rPr lang="en-US" altLang="zh-CN" sz="1400">
                <a:solidFill>
                  <a:srgbClr val="000000"/>
                </a:solidFill>
                <a:cs typeface="Arial" charset="0"/>
              </a:rPr>
              <a:pPr algn="r" eaLnBrk="1" hangingPunct="1"/>
              <a:t>24</a:t>
            </a:fld>
            <a:endParaRPr lang="en-US" altLang="zh-CN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Step 2: Iterative Matching</a:t>
            </a:r>
          </a:p>
        </p:txBody>
      </p:sp>
      <p:graphicFrame>
        <p:nvGraphicFramePr>
          <p:cNvPr id="735413" name="Group 181"/>
          <p:cNvGraphicFramePr>
            <a:graphicFrameLocks noGrp="1"/>
          </p:cNvGraphicFramePr>
          <p:nvPr/>
        </p:nvGraphicFramePr>
        <p:xfrm>
          <a:off x="685800" y="3962400"/>
          <a:ext cx="8458200" cy="2377440"/>
        </p:xfrm>
        <a:graphic>
          <a:graphicData uri="http://schemas.openxmlformats.org/drawingml/2006/table">
            <a:tbl>
              <a:tblPr/>
              <a:tblGrid>
                <a:gridCol w="990600"/>
                <a:gridCol w="1447800"/>
                <a:gridCol w="1600200"/>
                <a:gridCol w="44196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RuleID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Method ==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Filename ==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Header == 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DELETE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POST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Header.php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awstats.pl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fp40reg.dll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name==“host”; len(value)&gt;300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name==“User-Agent”; len(value)&gt;544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735289" name="Rectangle 57"/>
          <p:cNvSpPr>
            <a:spLocks noChangeArrowheads="1"/>
          </p:cNvSpPr>
          <p:nvPr/>
        </p:nvSpPr>
        <p:spPr bwMode="auto">
          <a:xfrm>
            <a:off x="1447800" y="990600"/>
            <a:ext cx="5257800" cy="6858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>
              <a:lnSpc>
                <a:spcPct val="85000"/>
              </a:lnSpc>
            </a:pPr>
            <a:r>
              <a:rPr lang="en-US" sz="2000">
                <a:solidFill>
                  <a:srgbClr val="CC3300"/>
                </a:solidFill>
                <a:cs typeface="Arial" charset="0"/>
              </a:rPr>
              <a:t>PDU={Method=POST, Filename=fp40reg.dll, </a:t>
            </a:r>
          </a:p>
          <a:p>
            <a:pPr marL="342900" indent="-342900">
              <a:lnSpc>
                <a:spcPct val="85000"/>
              </a:lnSpc>
            </a:pPr>
            <a:r>
              <a:rPr lang="en-US" sz="2000">
                <a:solidFill>
                  <a:srgbClr val="CC3300"/>
                </a:solidFill>
                <a:cs typeface="Arial" charset="0"/>
              </a:rPr>
              <a:t>Header: name=“host”, len(value)=450}</a:t>
            </a:r>
          </a:p>
        </p:txBody>
      </p:sp>
      <p:sp>
        <p:nvSpPr>
          <p:cNvPr id="735294" name="Rectangle 62"/>
          <p:cNvSpPr>
            <a:spLocks noChangeArrowheads="1"/>
          </p:cNvSpPr>
          <p:nvPr/>
        </p:nvSpPr>
        <p:spPr bwMode="auto">
          <a:xfrm>
            <a:off x="1447800" y="175260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rgbClr val="CC3300"/>
                </a:solidFill>
                <a:cs typeface="Arial" charset="0"/>
              </a:rPr>
              <a:t>S</a:t>
            </a:r>
            <a:r>
              <a:rPr lang="en-US" sz="2800" b="1" baseline="-25000">
                <a:solidFill>
                  <a:srgbClr val="CC3300"/>
                </a:solidFill>
                <a:cs typeface="Arial" charset="0"/>
              </a:rPr>
              <a:t>1</a:t>
            </a:r>
            <a:r>
              <a:rPr lang="en-US" sz="2800" b="1">
                <a:solidFill>
                  <a:srgbClr val="CC3300"/>
                </a:solidFill>
                <a:cs typeface="Arial" charset="0"/>
              </a:rPr>
              <a:t>={2} </a:t>
            </a:r>
            <a:r>
              <a:rPr lang="en-US" sz="2400">
                <a:solidFill>
                  <a:srgbClr val="000000"/>
                </a:solidFill>
                <a:cs typeface="Arial" charset="0"/>
              </a:rPr>
              <a:t>Candidates after match Column 1 (method==)</a:t>
            </a:r>
          </a:p>
        </p:txBody>
      </p:sp>
      <p:sp>
        <p:nvSpPr>
          <p:cNvPr id="735332" name="Rectangle 100"/>
          <p:cNvSpPr>
            <a:spLocks noChangeArrowheads="1"/>
          </p:cNvSpPr>
          <p:nvPr/>
        </p:nvSpPr>
        <p:spPr bwMode="auto">
          <a:xfrm>
            <a:off x="14478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rgbClr val="CC3300"/>
                </a:solidFill>
                <a:cs typeface="Arial" charset="0"/>
              </a:rPr>
              <a:t>S</a:t>
            </a:r>
            <a:r>
              <a:rPr lang="en-US" sz="2800" b="1" baseline="-25000">
                <a:solidFill>
                  <a:srgbClr val="CC3300"/>
                </a:solidFill>
                <a:cs typeface="Arial" charset="0"/>
              </a:rPr>
              <a:t>2</a:t>
            </a:r>
            <a:r>
              <a:rPr lang="en-US" sz="2800" b="1">
                <a:solidFill>
                  <a:srgbClr val="CC3300"/>
                </a:solidFill>
                <a:cs typeface="Arial" charset="0"/>
              </a:rPr>
              <a:t>=</a:t>
            </a:r>
          </a:p>
        </p:txBody>
      </p:sp>
      <p:sp>
        <p:nvSpPr>
          <p:cNvPr id="3119" name="Oval 102"/>
          <p:cNvSpPr>
            <a:spLocks noChangeArrowheads="1"/>
          </p:cNvSpPr>
          <p:nvPr/>
        </p:nvSpPr>
        <p:spPr bwMode="auto">
          <a:xfrm>
            <a:off x="6248400" y="2438400"/>
            <a:ext cx="228600" cy="304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grpSp>
        <p:nvGrpSpPr>
          <p:cNvPr id="2" name="Group 120"/>
          <p:cNvGrpSpPr>
            <a:grpSpLocks/>
          </p:cNvGrpSpPr>
          <p:nvPr/>
        </p:nvGrpSpPr>
        <p:grpSpPr bwMode="auto">
          <a:xfrm>
            <a:off x="2057400" y="2133600"/>
            <a:ext cx="1447800" cy="457200"/>
            <a:chOff x="1296" y="1344"/>
            <a:chExt cx="912" cy="288"/>
          </a:xfrm>
        </p:grpSpPr>
        <p:grpSp>
          <p:nvGrpSpPr>
            <p:cNvPr id="3175" name="Group 106"/>
            <p:cNvGrpSpPr>
              <a:grpSpLocks noChangeAspect="1"/>
            </p:cNvGrpSpPr>
            <p:nvPr/>
          </p:nvGrpSpPr>
          <p:grpSpPr bwMode="auto">
            <a:xfrm>
              <a:off x="1584" y="1392"/>
              <a:ext cx="192" cy="192"/>
              <a:chOff x="4272" y="1632"/>
              <a:chExt cx="288" cy="288"/>
            </a:xfrm>
          </p:grpSpPr>
          <p:sp>
            <p:nvSpPr>
              <p:cNvPr id="3178" name="Oval 103"/>
              <p:cNvSpPr>
                <a:spLocks noChangeAspect="1" noChangeArrowheads="1"/>
              </p:cNvSpPr>
              <p:nvPr/>
            </p:nvSpPr>
            <p:spPr bwMode="auto">
              <a:xfrm>
                <a:off x="4272" y="1632"/>
                <a:ext cx="288" cy="288"/>
              </a:xfrm>
              <a:prstGeom prst="ellipse">
                <a:avLst/>
              </a:prstGeom>
              <a:noFill/>
              <a:ln w="38100" algn="ctr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FontTx/>
                  <a:buChar char="•"/>
                </a:pPr>
                <a:endParaRPr lang="en-US" sz="2800" i="1">
                  <a:solidFill>
                    <a:srgbClr val="99CC00"/>
                  </a:solidFill>
                  <a:cs typeface="Arial" charset="0"/>
                </a:endParaRPr>
              </a:p>
            </p:txBody>
          </p:sp>
          <p:sp>
            <p:nvSpPr>
              <p:cNvPr id="3179" name="Line 104"/>
              <p:cNvSpPr>
                <a:spLocks noChangeAspect="1" noChangeShapeType="1"/>
              </p:cNvSpPr>
              <p:nvPr/>
            </p:nvSpPr>
            <p:spPr bwMode="auto">
              <a:xfrm>
                <a:off x="4320" y="1680"/>
                <a:ext cx="192" cy="192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" name="Line 105"/>
              <p:cNvSpPr>
                <a:spLocks noChangeAspect="1" noChangeShapeType="1"/>
              </p:cNvSpPr>
              <p:nvPr/>
            </p:nvSpPr>
            <p:spPr bwMode="auto">
              <a:xfrm flipH="1">
                <a:off x="4320" y="1680"/>
                <a:ext cx="192" cy="192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6" name="Rectangle 107"/>
            <p:cNvSpPr>
              <a:spLocks noChangeArrowheads="1"/>
            </p:cNvSpPr>
            <p:nvPr/>
          </p:nvSpPr>
          <p:spPr bwMode="auto">
            <a:xfrm>
              <a:off x="1296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 b="1">
                  <a:solidFill>
                    <a:srgbClr val="CC3300"/>
                  </a:solidFill>
                  <a:cs typeface="Arial" charset="0"/>
                </a:rPr>
                <a:t>S</a:t>
              </a:r>
              <a:r>
                <a:rPr lang="en-US" sz="2800" b="1" baseline="-25000">
                  <a:solidFill>
                    <a:srgbClr val="CC3300"/>
                  </a:solidFill>
                  <a:cs typeface="Arial" charset="0"/>
                </a:rPr>
                <a:t>1</a:t>
              </a:r>
              <a:endParaRPr lang="en-US" sz="2800" b="1">
                <a:solidFill>
                  <a:srgbClr val="CC3300"/>
                </a:solidFill>
                <a:cs typeface="Arial" charset="0"/>
              </a:endParaRPr>
            </a:p>
          </p:txBody>
        </p:sp>
        <p:sp>
          <p:nvSpPr>
            <p:cNvPr id="3177" name="Rectangle 108"/>
            <p:cNvSpPr>
              <a:spLocks noChangeArrowheads="1"/>
            </p:cNvSpPr>
            <p:nvPr/>
          </p:nvSpPr>
          <p:spPr bwMode="auto">
            <a:xfrm>
              <a:off x="1776" y="1344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 b="1">
                  <a:solidFill>
                    <a:srgbClr val="009900"/>
                  </a:solidFill>
                  <a:cs typeface="Arial" charset="0"/>
                </a:rPr>
                <a:t>A</a:t>
              </a:r>
              <a:r>
                <a:rPr lang="en-US" sz="2800" b="1" baseline="-25000">
                  <a:solidFill>
                    <a:srgbClr val="009900"/>
                  </a:solidFill>
                  <a:cs typeface="Arial" charset="0"/>
                </a:rPr>
                <a:t>2</a:t>
              </a:r>
              <a:endParaRPr lang="en-US" sz="2800" b="1">
                <a:solidFill>
                  <a:srgbClr val="009900"/>
                </a:solidFill>
                <a:cs typeface="Arial" charset="0"/>
              </a:endParaRPr>
            </a:p>
          </p:txBody>
        </p:sp>
      </p:grpSp>
      <p:sp>
        <p:nvSpPr>
          <p:cNvPr id="735341" name="Rectangle 109"/>
          <p:cNvSpPr>
            <a:spLocks noChangeArrowheads="1"/>
          </p:cNvSpPr>
          <p:nvPr/>
        </p:nvSpPr>
        <p:spPr bwMode="auto">
          <a:xfrm>
            <a:off x="684213" y="4343400"/>
            <a:ext cx="990600" cy="795338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35342" name="Rectangle 110"/>
          <p:cNvSpPr>
            <a:spLocks noChangeArrowheads="1"/>
          </p:cNvSpPr>
          <p:nvPr/>
        </p:nvSpPr>
        <p:spPr bwMode="auto">
          <a:xfrm>
            <a:off x="685800" y="5137150"/>
            <a:ext cx="990600" cy="8128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35343" name="Rectangle 111"/>
          <p:cNvSpPr>
            <a:spLocks noChangeArrowheads="1"/>
          </p:cNvSpPr>
          <p:nvPr/>
        </p:nvSpPr>
        <p:spPr bwMode="auto">
          <a:xfrm>
            <a:off x="684213" y="5943600"/>
            <a:ext cx="990600" cy="3810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35344" name="Rectangle 112"/>
          <p:cNvSpPr>
            <a:spLocks noChangeArrowheads="1"/>
          </p:cNvSpPr>
          <p:nvPr/>
        </p:nvSpPr>
        <p:spPr bwMode="auto">
          <a:xfrm>
            <a:off x="32004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rgbClr val="CC3300"/>
                </a:solidFill>
                <a:cs typeface="Arial" charset="0"/>
              </a:rPr>
              <a:t>+</a:t>
            </a:r>
            <a:r>
              <a:rPr lang="en-US" sz="2800" b="1">
                <a:solidFill>
                  <a:srgbClr val="0000FF"/>
                </a:solidFill>
                <a:cs typeface="Arial" charset="0"/>
              </a:rPr>
              <a:t>B</a:t>
            </a:r>
            <a:r>
              <a:rPr lang="en-US" sz="2800" b="1" baseline="-25000">
                <a:solidFill>
                  <a:srgbClr val="0000FF"/>
                </a:solidFill>
                <a:cs typeface="Arial" charset="0"/>
              </a:rPr>
              <a:t>2</a:t>
            </a:r>
            <a:endParaRPr lang="en-US" sz="2800" b="1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735345" name="Rectangle 113"/>
          <p:cNvSpPr>
            <a:spLocks noChangeArrowheads="1"/>
          </p:cNvSpPr>
          <p:nvPr/>
        </p:nvSpPr>
        <p:spPr bwMode="auto">
          <a:xfrm>
            <a:off x="1676400" y="4343400"/>
            <a:ext cx="1447800" cy="795338"/>
          </a:xfrm>
          <a:prstGeom prst="rect">
            <a:avLst/>
          </a:prstGeom>
          <a:noFill/>
          <a:ln w="38100" algn="ctr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35346" name="AutoShape 114"/>
          <p:cNvSpPr>
            <a:spLocks noChangeArrowheads="1"/>
          </p:cNvSpPr>
          <p:nvPr/>
        </p:nvSpPr>
        <p:spPr bwMode="auto">
          <a:xfrm>
            <a:off x="2133600" y="35814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35347" name="AutoShape 115"/>
          <p:cNvSpPr>
            <a:spLocks noChangeArrowheads="1"/>
          </p:cNvSpPr>
          <p:nvPr/>
        </p:nvSpPr>
        <p:spPr bwMode="auto">
          <a:xfrm>
            <a:off x="3733800" y="35814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35348" name="Rectangle 116"/>
          <p:cNvSpPr>
            <a:spLocks noChangeArrowheads="1"/>
          </p:cNvSpPr>
          <p:nvPr/>
        </p:nvSpPr>
        <p:spPr bwMode="auto">
          <a:xfrm>
            <a:off x="3124200" y="4343400"/>
            <a:ext cx="1600200" cy="795338"/>
          </a:xfrm>
          <a:prstGeom prst="rect">
            <a:avLst/>
          </a:prstGeom>
          <a:noFill/>
          <a:ln w="38100" algn="ctr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35350" name="Rectangle 118"/>
          <p:cNvSpPr>
            <a:spLocks noChangeArrowheads="1"/>
          </p:cNvSpPr>
          <p:nvPr/>
        </p:nvSpPr>
        <p:spPr bwMode="auto">
          <a:xfrm>
            <a:off x="3124200" y="5148263"/>
            <a:ext cx="1600200" cy="795337"/>
          </a:xfrm>
          <a:prstGeom prst="rect">
            <a:avLst/>
          </a:prstGeom>
          <a:noFill/>
          <a:ln w="38100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35353" name="Rectangle 121"/>
          <p:cNvSpPr>
            <a:spLocks noChangeArrowheads="1"/>
          </p:cNvSpPr>
          <p:nvPr/>
        </p:nvSpPr>
        <p:spPr bwMode="auto">
          <a:xfrm>
            <a:off x="38100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rgbClr val="CC3300"/>
                </a:solidFill>
                <a:cs typeface="Arial" charset="0"/>
              </a:rPr>
              <a:t>={2}</a:t>
            </a:r>
          </a:p>
        </p:txBody>
      </p:sp>
      <p:grpSp>
        <p:nvGrpSpPr>
          <p:cNvPr id="4" name="Group 123"/>
          <p:cNvGrpSpPr>
            <a:grpSpLocks noChangeAspect="1"/>
          </p:cNvGrpSpPr>
          <p:nvPr/>
        </p:nvGrpSpPr>
        <p:grpSpPr bwMode="auto">
          <a:xfrm>
            <a:off x="4648200" y="2209800"/>
            <a:ext cx="304800" cy="304800"/>
            <a:chOff x="4272" y="1632"/>
            <a:chExt cx="288" cy="288"/>
          </a:xfrm>
        </p:grpSpPr>
        <p:sp>
          <p:nvSpPr>
            <p:cNvPr id="3172" name="Oval 124"/>
            <p:cNvSpPr>
              <a:spLocks noChangeAspect="1" noChangeArrowheads="1"/>
            </p:cNvSpPr>
            <p:nvPr/>
          </p:nvSpPr>
          <p:spPr bwMode="auto">
            <a:xfrm>
              <a:off x="4272" y="1632"/>
              <a:ext cx="288" cy="288"/>
            </a:xfrm>
            <a:prstGeom prst="ellipse">
              <a:avLst/>
            </a:prstGeom>
            <a:noFill/>
            <a:ln w="38100" algn="ctr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3173" name="Line 125"/>
            <p:cNvSpPr>
              <a:spLocks noChangeAspect="1" noChangeShapeType="1"/>
            </p:cNvSpPr>
            <p:nvPr/>
          </p:nvSpPr>
          <p:spPr bwMode="auto">
            <a:xfrm>
              <a:off x="4320" y="1680"/>
              <a:ext cx="192" cy="192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4" name="Line 126"/>
            <p:cNvSpPr>
              <a:spLocks noChangeAspect="1" noChangeShapeType="1"/>
            </p:cNvSpPr>
            <p:nvPr/>
          </p:nvSpPr>
          <p:spPr bwMode="auto">
            <a:xfrm flipH="1">
              <a:off x="4320" y="1680"/>
              <a:ext cx="192" cy="192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5361" name="Rectangle 129"/>
          <p:cNvSpPr>
            <a:spLocks noChangeArrowheads="1"/>
          </p:cNvSpPr>
          <p:nvPr/>
        </p:nvSpPr>
        <p:spPr bwMode="auto">
          <a:xfrm>
            <a:off x="4953000" y="21336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rgbClr val="CC3300"/>
                </a:solidFill>
                <a:cs typeface="Arial" charset="0"/>
              </a:rPr>
              <a:t>{}+{4}={}+{4}={4}</a:t>
            </a:r>
          </a:p>
        </p:txBody>
      </p:sp>
      <p:grpSp>
        <p:nvGrpSpPr>
          <p:cNvPr id="5" name="Group 142"/>
          <p:cNvGrpSpPr>
            <a:grpSpLocks/>
          </p:cNvGrpSpPr>
          <p:nvPr/>
        </p:nvGrpSpPr>
        <p:grpSpPr bwMode="auto">
          <a:xfrm>
            <a:off x="1447800" y="2590800"/>
            <a:ext cx="6477000" cy="457200"/>
            <a:chOff x="960" y="1632"/>
            <a:chExt cx="4080" cy="288"/>
          </a:xfrm>
        </p:grpSpPr>
        <p:sp>
          <p:nvSpPr>
            <p:cNvPr id="3160" name="Rectangle 130"/>
            <p:cNvSpPr>
              <a:spLocks noChangeArrowheads="1"/>
            </p:cNvSpPr>
            <p:nvPr/>
          </p:nvSpPr>
          <p:spPr bwMode="auto">
            <a:xfrm>
              <a:off x="960" y="1632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 b="1">
                  <a:solidFill>
                    <a:srgbClr val="CC3300"/>
                  </a:solidFill>
                  <a:cs typeface="Arial" charset="0"/>
                </a:rPr>
                <a:t>S</a:t>
              </a:r>
              <a:r>
                <a:rPr lang="en-US" sz="2800" b="1" baseline="-25000">
                  <a:solidFill>
                    <a:srgbClr val="CC3300"/>
                  </a:solidFill>
                  <a:cs typeface="Arial" charset="0"/>
                </a:rPr>
                <a:t>3</a:t>
              </a:r>
              <a:r>
                <a:rPr lang="en-US" sz="2800" b="1">
                  <a:solidFill>
                    <a:srgbClr val="CC3300"/>
                  </a:solidFill>
                  <a:cs typeface="Arial" charset="0"/>
                </a:rPr>
                <a:t>=S</a:t>
              </a:r>
              <a:r>
                <a:rPr lang="en-US" sz="2800" b="1" baseline="-25000">
                  <a:solidFill>
                    <a:srgbClr val="CC3300"/>
                  </a:solidFill>
                  <a:cs typeface="Arial" charset="0"/>
                </a:rPr>
                <a:t>2</a:t>
              </a:r>
            </a:p>
          </p:txBody>
        </p:sp>
        <p:grpSp>
          <p:nvGrpSpPr>
            <p:cNvPr id="3161" name="Group 131"/>
            <p:cNvGrpSpPr>
              <a:grpSpLocks noChangeAspect="1"/>
            </p:cNvGrpSpPr>
            <p:nvPr/>
          </p:nvGrpSpPr>
          <p:grpSpPr bwMode="auto">
            <a:xfrm>
              <a:off x="1632" y="1680"/>
              <a:ext cx="192" cy="192"/>
              <a:chOff x="4272" y="1632"/>
              <a:chExt cx="288" cy="288"/>
            </a:xfrm>
          </p:grpSpPr>
          <p:sp>
            <p:nvSpPr>
              <p:cNvPr id="3169" name="Oval 132"/>
              <p:cNvSpPr>
                <a:spLocks noChangeAspect="1" noChangeArrowheads="1"/>
              </p:cNvSpPr>
              <p:nvPr/>
            </p:nvSpPr>
            <p:spPr bwMode="auto">
              <a:xfrm>
                <a:off x="4272" y="1632"/>
                <a:ext cx="288" cy="288"/>
              </a:xfrm>
              <a:prstGeom prst="ellipse">
                <a:avLst/>
              </a:prstGeom>
              <a:noFill/>
              <a:ln w="38100" algn="ctr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FontTx/>
                  <a:buChar char="•"/>
                </a:pPr>
                <a:endParaRPr lang="en-US" sz="2800" i="1">
                  <a:solidFill>
                    <a:srgbClr val="99CC00"/>
                  </a:solidFill>
                  <a:cs typeface="Arial" charset="0"/>
                </a:endParaRPr>
              </a:p>
            </p:txBody>
          </p:sp>
          <p:sp>
            <p:nvSpPr>
              <p:cNvPr id="3170" name="Line 133"/>
              <p:cNvSpPr>
                <a:spLocks noChangeAspect="1" noChangeShapeType="1"/>
              </p:cNvSpPr>
              <p:nvPr/>
            </p:nvSpPr>
            <p:spPr bwMode="auto">
              <a:xfrm>
                <a:off x="4320" y="1680"/>
                <a:ext cx="192" cy="192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1" name="Line 134"/>
              <p:cNvSpPr>
                <a:spLocks noChangeAspect="1" noChangeShapeType="1"/>
              </p:cNvSpPr>
              <p:nvPr/>
            </p:nvSpPr>
            <p:spPr bwMode="auto">
              <a:xfrm flipH="1">
                <a:off x="4320" y="1680"/>
                <a:ext cx="192" cy="192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62" name="Rectangle 135"/>
            <p:cNvSpPr>
              <a:spLocks noChangeArrowheads="1"/>
            </p:cNvSpPr>
            <p:nvPr/>
          </p:nvSpPr>
          <p:spPr bwMode="auto">
            <a:xfrm>
              <a:off x="1824" y="1632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 b="1">
                  <a:solidFill>
                    <a:srgbClr val="000000"/>
                  </a:solidFill>
                  <a:cs typeface="Arial" charset="0"/>
                </a:rPr>
                <a:t>A</a:t>
              </a:r>
              <a:r>
                <a:rPr lang="en-US" sz="2800" b="1" baseline="-25000">
                  <a:solidFill>
                    <a:srgbClr val="000000"/>
                  </a:solidFill>
                  <a:cs typeface="Arial" charset="0"/>
                </a:rPr>
                <a:t>3</a:t>
              </a:r>
              <a:r>
                <a:rPr lang="en-US" sz="2800" b="1">
                  <a:solidFill>
                    <a:srgbClr val="CC3300"/>
                  </a:solidFill>
                  <a:cs typeface="Arial" charset="0"/>
                </a:rPr>
                <a:t>+</a:t>
              </a:r>
              <a:r>
                <a:rPr lang="en-US" sz="2800" b="1">
                  <a:solidFill>
                    <a:srgbClr val="6600CC"/>
                  </a:solidFill>
                  <a:cs typeface="Arial" charset="0"/>
                </a:rPr>
                <a:t>B</a:t>
              </a:r>
              <a:r>
                <a:rPr lang="en-US" sz="2800" b="1" baseline="-25000">
                  <a:solidFill>
                    <a:srgbClr val="6600CC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3163" name="Rectangle 136"/>
            <p:cNvSpPr>
              <a:spLocks noChangeArrowheads="1"/>
            </p:cNvSpPr>
            <p:nvPr/>
          </p:nvSpPr>
          <p:spPr bwMode="auto">
            <a:xfrm>
              <a:off x="2448" y="1632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 b="1">
                  <a:solidFill>
                    <a:srgbClr val="CC3300"/>
                  </a:solidFill>
                  <a:cs typeface="Arial" charset="0"/>
                </a:rPr>
                <a:t>={4}</a:t>
              </a:r>
            </a:p>
          </p:txBody>
        </p:sp>
        <p:grpSp>
          <p:nvGrpSpPr>
            <p:cNvPr id="3164" name="Group 137"/>
            <p:cNvGrpSpPr>
              <a:grpSpLocks noChangeAspect="1"/>
            </p:cNvGrpSpPr>
            <p:nvPr/>
          </p:nvGrpSpPr>
          <p:grpSpPr bwMode="auto">
            <a:xfrm>
              <a:off x="2976" y="1680"/>
              <a:ext cx="192" cy="192"/>
              <a:chOff x="4272" y="1632"/>
              <a:chExt cx="288" cy="288"/>
            </a:xfrm>
          </p:grpSpPr>
          <p:sp>
            <p:nvSpPr>
              <p:cNvPr id="3166" name="Oval 138"/>
              <p:cNvSpPr>
                <a:spLocks noChangeAspect="1" noChangeArrowheads="1"/>
              </p:cNvSpPr>
              <p:nvPr/>
            </p:nvSpPr>
            <p:spPr bwMode="auto">
              <a:xfrm>
                <a:off x="4272" y="1632"/>
                <a:ext cx="288" cy="288"/>
              </a:xfrm>
              <a:prstGeom prst="ellipse">
                <a:avLst/>
              </a:prstGeom>
              <a:noFill/>
              <a:ln w="38100" algn="ctr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  <a:buFontTx/>
                  <a:buChar char="•"/>
                </a:pPr>
                <a:endParaRPr lang="en-US" sz="2800" i="1">
                  <a:solidFill>
                    <a:srgbClr val="99CC00"/>
                  </a:solidFill>
                  <a:cs typeface="Arial" charset="0"/>
                </a:endParaRPr>
              </a:p>
            </p:txBody>
          </p:sp>
          <p:sp>
            <p:nvSpPr>
              <p:cNvPr id="3167" name="Line 139"/>
              <p:cNvSpPr>
                <a:spLocks noChangeAspect="1" noChangeShapeType="1"/>
              </p:cNvSpPr>
              <p:nvPr/>
            </p:nvSpPr>
            <p:spPr bwMode="auto">
              <a:xfrm>
                <a:off x="4320" y="1680"/>
                <a:ext cx="192" cy="192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8" name="Line 140"/>
              <p:cNvSpPr>
                <a:spLocks noChangeAspect="1" noChangeShapeType="1"/>
              </p:cNvSpPr>
              <p:nvPr/>
            </p:nvSpPr>
            <p:spPr bwMode="auto">
              <a:xfrm flipH="1">
                <a:off x="4320" y="1680"/>
                <a:ext cx="192" cy="192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65" name="Rectangle 141"/>
            <p:cNvSpPr>
              <a:spLocks noChangeArrowheads="1"/>
            </p:cNvSpPr>
            <p:nvPr/>
          </p:nvSpPr>
          <p:spPr bwMode="auto">
            <a:xfrm>
              <a:off x="3168" y="1632"/>
              <a:ext cx="18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 b="1">
                  <a:solidFill>
                    <a:srgbClr val="CC3300"/>
                  </a:solidFill>
                  <a:cs typeface="Arial" charset="0"/>
                </a:rPr>
                <a:t>{4}+{}={4}+{}={4}</a:t>
              </a:r>
            </a:p>
          </p:txBody>
        </p:sp>
      </p:grpSp>
      <p:sp>
        <p:nvSpPr>
          <p:cNvPr id="735375" name="AutoShape 143"/>
          <p:cNvSpPr>
            <a:spLocks noChangeArrowheads="1"/>
          </p:cNvSpPr>
          <p:nvPr/>
        </p:nvSpPr>
        <p:spPr bwMode="auto">
          <a:xfrm>
            <a:off x="6096000" y="35814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35376" name="Rectangle 144"/>
          <p:cNvSpPr>
            <a:spLocks noChangeArrowheads="1"/>
          </p:cNvSpPr>
          <p:nvPr/>
        </p:nvSpPr>
        <p:spPr bwMode="auto">
          <a:xfrm>
            <a:off x="4724400" y="4343400"/>
            <a:ext cx="4405313" cy="1600200"/>
          </a:xfrm>
          <a:prstGeom prst="rect">
            <a:avLst/>
          </a:prstGeom>
          <a:noFill/>
          <a:ln w="38100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35377" name="Rectangle 145"/>
          <p:cNvSpPr>
            <a:spLocks noChangeArrowheads="1"/>
          </p:cNvSpPr>
          <p:nvPr/>
        </p:nvSpPr>
        <p:spPr bwMode="auto">
          <a:xfrm>
            <a:off x="4724400" y="5943600"/>
            <a:ext cx="4405313" cy="381000"/>
          </a:xfrm>
          <a:prstGeom prst="rect">
            <a:avLst/>
          </a:prstGeom>
          <a:noFill/>
          <a:ln w="38100" algn="ctr">
            <a:solidFill>
              <a:srgbClr val="66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grpSp>
        <p:nvGrpSpPr>
          <p:cNvPr id="8" name="Group 146"/>
          <p:cNvGrpSpPr>
            <a:grpSpLocks/>
          </p:cNvGrpSpPr>
          <p:nvPr/>
        </p:nvGrpSpPr>
        <p:grpSpPr bwMode="auto">
          <a:xfrm>
            <a:off x="990600" y="3200400"/>
            <a:ext cx="7391400" cy="3276600"/>
            <a:chOff x="528" y="1008"/>
            <a:chExt cx="4656" cy="2064"/>
          </a:xfrm>
        </p:grpSpPr>
        <p:sp>
          <p:nvSpPr>
            <p:cNvPr id="3145" name="Rectangle 147"/>
            <p:cNvSpPr>
              <a:spLocks noChangeArrowheads="1"/>
            </p:cNvSpPr>
            <p:nvPr/>
          </p:nvSpPr>
          <p:spPr bwMode="auto">
            <a:xfrm>
              <a:off x="528" y="1008"/>
              <a:ext cx="4656" cy="206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graphicFrame>
          <p:nvGraphicFramePr>
            <p:cNvPr id="3074" name="Object 148"/>
            <p:cNvGraphicFramePr>
              <a:graphicFrameLocks noChangeAspect="1"/>
            </p:cNvGraphicFramePr>
            <p:nvPr/>
          </p:nvGraphicFramePr>
          <p:xfrm>
            <a:off x="1872" y="1056"/>
            <a:ext cx="1200" cy="5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" name="Equation" r:id="rId5" imgW="545760" imgH="228600" progId="Equation.3">
                    <p:embed/>
                  </p:oleObj>
                </mc:Choice>
                <mc:Fallback>
                  <p:oleObj name="Equation" r:id="rId5" imgW="5457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1056"/>
                          <a:ext cx="1200" cy="5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46" name="Oval 149"/>
            <p:cNvSpPr>
              <a:spLocks noChangeArrowheads="1"/>
            </p:cNvSpPr>
            <p:nvPr/>
          </p:nvSpPr>
          <p:spPr bwMode="auto">
            <a:xfrm>
              <a:off x="576" y="1920"/>
              <a:ext cx="816" cy="528"/>
            </a:xfrm>
            <a:prstGeom prst="ellipse">
              <a:avLst/>
            </a:prstGeom>
            <a:noFill/>
            <a:ln w="28575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 i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Si</a:t>
              </a:r>
            </a:p>
          </p:txBody>
        </p:sp>
        <p:sp>
          <p:nvSpPr>
            <p:cNvPr id="3147" name="Oval 150"/>
            <p:cNvSpPr>
              <a:spLocks noChangeArrowheads="1"/>
            </p:cNvSpPr>
            <p:nvPr/>
          </p:nvSpPr>
          <p:spPr bwMode="auto">
            <a:xfrm>
              <a:off x="1200" y="2064"/>
              <a:ext cx="144" cy="14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3148" name="Oval 151"/>
            <p:cNvSpPr>
              <a:spLocks noChangeArrowheads="1"/>
            </p:cNvSpPr>
            <p:nvPr/>
          </p:nvSpPr>
          <p:spPr bwMode="auto">
            <a:xfrm>
              <a:off x="960" y="1920"/>
              <a:ext cx="144" cy="14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3149" name="Oval 152"/>
            <p:cNvSpPr>
              <a:spLocks noChangeArrowheads="1"/>
            </p:cNvSpPr>
            <p:nvPr/>
          </p:nvSpPr>
          <p:spPr bwMode="auto">
            <a:xfrm>
              <a:off x="672" y="2016"/>
              <a:ext cx="144" cy="14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rgbClr val="99CC00"/>
                </a:solidFill>
                <a:cs typeface="Arial" charset="0"/>
              </a:endParaRPr>
            </a:p>
          </p:txBody>
        </p:sp>
        <p:sp>
          <p:nvSpPr>
            <p:cNvPr id="3150" name="AutoShape 153"/>
            <p:cNvSpPr>
              <a:spLocks noChangeArrowheads="1"/>
            </p:cNvSpPr>
            <p:nvPr/>
          </p:nvSpPr>
          <p:spPr bwMode="auto">
            <a:xfrm>
              <a:off x="1344" y="2112"/>
              <a:ext cx="384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" name="Oval 154"/>
            <p:cNvSpPr>
              <a:spLocks noChangeArrowheads="1"/>
            </p:cNvSpPr>
            <p:nvPr/>
          </p:nvSpPr>
          <p:spPr bwMode="auto">
            <a:xfrm>
              <a:off x="4224" y="2016"/>
              <a:ext cx="816" cy="528"/>
            </a:xfrm>
            <a:prstGeom prst="ellips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endParaRPr lang="en-US" sz="28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075" name="Object 155"/>
            <p:cNvGraphicFramePr>
              <a:graphicFrameLocks noChangeAspect="1"/>
            </p:cNvGraphicFramePr>
            <p:nvPr/>
          </p:nvGraphicFramePr>
          <p:xfrm>
            <a:off x="4272" y="2112"/>
            <a:ext cx="768" cy="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" name="Equation" r:id="rId7" imgW="545760" imgH="228600" progId="Equation.3">
                    <p:embed/>
                  </p:oleObj>
                </mc:Choice>
                <mc:Fallback>
                  <p:oleObj name="Equation" r:id="rId7" imgW="5457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2112"/>
                          <a:ext cx="768" cy="3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52" name="Line 156"/>
            <p:cNvSpPr>
              <a:spLocks noChangeShapeType="1"/>
            </p:cNvSpPr>
            <p:nvPr/>
          </p:nvSpPr>
          <p:spPr bwMode="auto">
            <a:xfrm flipV="1">
              <a:off x="1728" y="1728"/>
              <a:ext cx="288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3" name="Line 157"/>
            <p:cNvSpPr>
              <a:spLocks noChangeShapeType="1"/>
            </p:cNvSpPr>
            <p:nvPr/>
          </p:nvSpPr>
          <p:spPr bwMode="auto">
            <a:xfrm>
              <a:off x="1728" y="2208"/>
              <a:ext cx="288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4" name="Rectangle 158"/>
            <p:cNvSpPr>
              <a:spLocks noChangeArrowheads="1"/>
            </p:cNvSpPr>
            <p:nvPr/>
          </p:nvSpPr>
          <p:spPr bwMode="auto">
            <a:xfrm>
              <a:off x="2016" y="1536"/>
              <a:ext cx="864" cy="336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>
                  <a:solidFill>
                    <a:srgbClr val="FF0000"/>
                  </a:solidFill>
                  <a:cs typeface="Arial" charset="0"/>
                </a:rPr>
                <a:t>Don’t care </a:t>
              </a:r>
            </a:p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>
                  <a:solidFill>
                    <a:srgbClr val="FF0000"/>
                  </a:solidFill>
                  <a:cs typeface="Arial" charset="0"/>
                </a:rPr>
                <a:t>matcher </a:t>
              </a:r>
              <a:r>
                <a:rPr lang="en-US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i+1</a:t>
              </a:r>
            </a:p>
          </p:txBody>
        </p:sp>
        <p:sp>
          <p:nvSpPr>
            <p:cNvPr id="3155" name="Rectangle 159"/>
            <p:cNvSpPr>
              <a:spLocks noChangeArrowheads="1"/>
            </p:cNvSpPr>
            <p:nvPr/>
          </p:nvSpPr>
          <p:spPr bwMode="auto">
            <a:xfrm>
              <a:off x="2016" y="2448"/>
              <a:ext cx="864" cy="336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>
                  <a:solidFill>
                    <a:srgbClr val="FF0000"/>
                  </a:solidFill>
                  <a:cs typeface="Arial" charset="0"/>
                </a:rPr>
                <a:t>require</a:t>
              </a:r>
            </a:p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>
                  <a:solidFill>
                    <a:srgbClr val="FF0000"/>
                  </a:solidFill>
                  <a:cs typeface="Arial" charset="0"/>
                </a:rPr>
                <a:t>matcher </a:t>
              </a:r>
              <a:r>
                <a:rPr lang="en-US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i+1</a:t>
              </a:r>
            </a:p>
          </p:txBody>
        </p:sp>
        <p:sp>
          <p:nvSpPr>
            <p:cNvPr id="3156" name="Rectangle 160"/>
            <p:cNvSpPr>
              <a:spLocks noChangeArrowheads="1"/>
            </p:cNvSpPr>
            <p:nvPr/>
          </p:nvSpPr>
          <p:spPr bwMode="auto">
            <a:xfrm>
              <a:off x="3312" y="2448"/>
              <a:ext cx="672" cy="336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 sz="2000">
                  <a:solidFill>
                    <a:srgbClr val="FF0000"/>
                  </a:solidFill>
                  <a:cs typeface="Arial" charset="0"/>
                </a:rPr>
                <a:t>In </a:t>
              </a:r>
              <a:r>
                <a:rPr lang="en-US" sz="2000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000" i="1" baseline="-25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i+1</a:t>
              </a:r>
            </a:p>
          </p:txBody>
        </p:sp>
        <p:sp>
          <p:nvSpPr>
            <p:cNvPr id="3157" name="Line 161"/>
            <p:cNvSpPr>
              <a:spLocks noChangeShapeType="1"/>
            </p:cNvSpPr>
            <p:nvPr/>
          </p:nvSpPr>
          <p:spPr bwMode="auto">
            <a:xfrm>
              <a:off x="2880" y="1680"/>
              <a:ext cx="1392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8" name="Line 162"/>
            <p:cNvSpPr>
              <a:spLocks noChangeShapeType="1"/>
            </p:cNvSpPr>
            <p:nvPr/>
          </p:nvSpPr>
          <p:spPr bwMode="auto">
            <a:xfrm>
              <a:off x="2880" y="2640"/>
              <a:ext cx="4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9" name="Line 163"/>
            <p:cNvSpPr>
              <a:spLocks noChangeShapeType="1"/>
            </p:cNvSpPr>
            <p:nvPr/>
          </p:nvSpPr>
          <p:spPr bwMode="auto">
            <a:xfrm flipV="1">
              <a:off x="3984" y="2448"/>
              <a:ext cx="288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5414" name="Line 182"/>
          <p:cNvSpPr>
            <a:spLocks noChangeShapeType="1"/>
          </p:cNvSpPr>
          <p:nvPr/>
        </p:nvSpPr>
        <p:spPr bwMode="auto">
          <a:xfrm>
            <a:off x="0" y="4343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5415" name="Line 183"/>
          <p:cNvSpPr>
            <a:spLocks noChangeShapeType="1"/>
          </p:cNvSpPr>
          <p:nvPr/>
        </p:nvSpPr>
        <p:spPr bwMode="auto">
          <a:xfrm>
            <a:off x="0" y="5127625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5416" name="Line 184"/>
          <p:cNvSpPr>
            <a:spLocks noChangeShapeType="1"/>
          </p:cNvSpPr>
          <p:nvPr/>
        </p:nvSpPr>
        <p:spPr bwMode="auto">
          <a:xfrm>
            <a:off x="0" y="5943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5417" name="Line 185"/>
          <p:cNvSpPr>
            <a:spLocks noChangeShapeType="1"/>
          </p:cNvSpPr>
          <p:nvPr/>
        </p:nvSpPr>
        <p:spPr bwMode="auto">
          <a:xfrm>
            <a:off x="0" y="6324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5418" name="Text Box 186"/>
          <p:cNvSpPr txBox="1">
            <a:spLocks noChangeArrowheads="1"/>
          </p:cNvSpPr>
          <p:nvPr/>
        </p:nvSpPr>
        <p:spPr bwMode="auto">
          <a:xfrm>
            <a:off x="0" y="4495800"/>
            <a:ext cx="685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cs typeface="Arial" charset="0"/>
              </a:rPr>
              <a:t>R1</a:t>
            </a:r>
          </a:p>
        </p:txBody>
      </p:sp>
      <p:sp>
        <p:nvSpPr>
          <p:cNvPr id="735419" name="Text Box 187"/>
          <p:cNvSpPr txBox="1">
            <a:spLocks noChangeArrowheads="1"/>
          </p:cNvSpPr>
          <p:nvPr/>
        </p:nvSpPr>
        <p:spPr bwMode="auto">
          <a:xfrm>
            <a:off x="0" y="5334000"/>
            <a:ext cx="685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cs typeface="Arial" charset="0"/>
              </a:rPr>
              <a:t>R2</a:t>
            </a:r>
          </a:p>
        </p:txBody>
      </p:sp>
      <p:sp>
        <p:nvSpPr>
          <p:cNvPr id="735420" name="Text Box 188"/>
          <p:cNvSpPr txBox="1">
            <a:spLocks noChangeArrowheads="1"/>
          </p:cNvSpPr>
          <p:nvPr/>
        </p:nvSpPr>
        <p:spPr bwMode="auto">
          <a:xfrm>
            <a:off x="0" y="5924550"/>
            <a:ext cx="685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cs typeface="Arial" charset="0"/>
              </a:rPr>
              <a:t>R3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81832123"/>
      </p:ext>
    </p:extLst>
  </p:cSld>
  <p:clrMapOvr>
    <a:masterClrMapping/>
  </p:clrMapOvr>
  <p:transition advTm="9890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5289" grpId="0" animBg="1"/>
      <p:bldP spid="735294" grpId="0"/>
      <p:bldP spid="735332" grpId="0"/>
      <p:bldP spid="735341" grpId="0" animBg="1"/>
      <p:bldP spid="735342" grpId="0" animBg="1"/>
      <p:bldP spid="735343" grpId="0" animBg="1"/>
      <p:bldP spid="735344" grpId="0"/>
      <p:bldP spid="735345" grpId="0" animBg="1"/>
      <p:bldP spid="735345" grpId="1" animBg="1"/>
      <p:bldP spid="735345" grpId="2" animBg="1"/>
      <p:bldP spid="735346" grpId="0" animBg="1"/>
      <p:bldP spid="735347" grpId="0" animBg="1"/>
      <p:bldP spid="735348" grpId="0" animBg="1"/>
      <p:bldP spid="735350" grpId="0" animBg="1"/>
      <p:bldP spid="735353" grpId="0"/>
      <p:bldP spid="735361" grpId="0"/>
      <p:bldP spid="735375" grpId="0" animBg="1"/>
      <p:bldP spid="735376" grpId="0" animBg="1"/>
      <p:bldP spid="735377" grpId="0" animBg="1"/>
      <p:bldP spid="735414" grpId="0" animBg="1"/>
      <p:bldP spid="735415" grpId="0" animBg="1"/>
      <p:bldP spid="735416" grpId="0" animBg="1"/>
      <p:bldP spid="735417" grpId="0" animBg="1"/>
      <p:bldP spid="735418" grpId="0"/>
      <p:bldP spid="735419" grpId="0"/>
      <p:bldP spid="7354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High Speed Parsing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618038"/>
            <a:ext cx="8229600" cy="2163762"/>
          </a:xfrm>
        </p:spPr>
        <p:txBody>
          <a:bodyPr/>
          <a:lstStyle/>
          <a:p>
            <a:pPr eaLnBrk="1" hangingPunct="1"/>
            <a:r>
              <a:rPr lang="en-US" dirty="0" err="1" smtClean="0"/>
              <a:t>NetShield</a:t>
            </a:r>
            <a:r>
              <a:rPr lang="en-US" dirty="0" smtClean="0"/>
              <a:t> uses stream parser to save memory and running overhead.</a:t>
            </a:r>
          </a:p>
        </p:txBody>
      </p:sp>
      <p:sp>
        <p:nvSpPr>
          <p:cNvPr id="718923" name="Text Box 75"/>
          <p:cNvSpPr txBox="1">
            <a:spLocks noChangeArrowheads="1"/>
          </p:cNvSpPr>
          <p:nvPr/>
        </p:nvSpPr>
        <p:spPr bwMode="auto">
          <a:xfrm>
            <a:off x="1143000" y="1560513"/>
            <a:ext cx="61722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b="1" i="1">
                <a:solidFill>
                  <a:srgbClr val="CC0000"/>
                </a:solidFill>
                <a:cs typeface="Arial" charset="0"/>
              </a:rPr>
              <a:t>Tree-based vs. Stream Parsers</a:t>
            </a:r>
          </a:p>
        </p:txBody>
      </p:sp>
      <p:sp>
        <p:nvSpPr>
          <p:cNvPr id="718924" name="Text Box 76"/>
          <p:cNvSpPr txBox="1">
            <a:spLocks noChangeArrowheads="1"/>
          </p:cNvSpPr>
          <p:nvPr/>
        </p:nvSpPr>
        <p:spPr bwMode="auto">
          <a:xfrm>
            <a:off x="762000" y="2093913"/>
            <a:ext cx="3733800" cy="954087"/>
          </a:xfrm>
          <a:prstGeom prst="rect">
            <a:avLst/>
          </a:prstGeom>
          <a:noFill/>
          <a:ln w="28575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000066"/>
                </a:solidFill>
                <a:cs typeface="Arial" charset="0"/>
              </a:rPr>
              <a:t>Keep the whole parse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000066"/>
                </a:solidFill>
                <a:cs typeface="Arial" charset="0"/>
              </a:rPr>
              <a:t>tree in memory</a:t>
            </a:r>
          </a:p>
        </p:txBody>
      </p:sp>
      <p:sp>
        <p:nvSpPr>
          <p:cNvPr id="718925" name="Text Box 77"/>
          <p:cNvSpPr txBox="1">
            <a:spLocks noChangeArrowheads="1"/>
          </p:cNvSpPr>
          <p:nvPr/>
        </p:nvSpPr>
        <p:spPr bwMode="auto">
          <a:xfrm>
            <a:off x="5257800" y="2093913"/>
            <a:ext cx="3733800" cy="954087"/>
          </a:xfrm>
          <a:prstGeom prst="rect">
            <a:avLst/>
          </a:prstGeom>
          <a:noFill/>
          <a:ln w="28575" algn="ctr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006600"/>
                </a:solidFill>
                <a:cs typeface="Arial" charset="0"/>
              </a:rPr>
              <a:t>Parsing and matching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006600"/>
                </a:solidFill>
                <a:cs typeface="Arial" charset="0"/>
              </a:rPr>
              <a:t>on the fly</a:t>
            </a:r>
          </a:p>
        </p:txBody>
      </p:sp>
      <p:sp>
        <p:nvSpPr>
          <p:cNvPr id="718926" name="Text Box 78"/>
          <p:cNvSpPr txBox="1">
            <a:spLocks noChangeArrowheads="1"/>
          </p:cNvSpPr>
          <p:nvPr/>
        </p:nvSpPr>
        <p:spPr bwMode="auto">
          <a:xfrm>
            <a:off x="762000" y="3313113"/>
            <a:ext cx="3733800" cy="954087"/>
          </a:xfrm>
          <a:prstGeom prst="rect">
            <a:avLst/>
          </a:prstGeom>
          <a:noFill/>
          <a:ln w="28575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000066"/>
                </a:solidFill>
                <a:cs typeface="Arial" charset="0"/>
              </a:rPr>
              <a:t>Parse all the nodes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000066"/>
                </a:solidFill>
                <a:cs typeface="Arial" charset="0"/>
              </a:rPr>
              <a:t>in the tree</a:t>
            </a:r>
          </a:p>
        </p:txBody>
      </p:sp>
      <p:sp>
        <p:nvSpPr>
          <p:cNvPr id="718927" name="Text Box 79"/>
          <p:cNvSpPr txBox="1">
            <a:spLocks noChangeArrowheads="1"/>
          </p:cNvSpPr>
          <p:nvPr/>
        </p:nvSpPr>
        <p:spPr bwMode="auto">
          <a:xfrm>
            <a:off x="5257800" y="3313113"/>
            <a:ext cx="3733800" cy="954087"/>
          </a:xfrm>
          <a:prstGeom prst="rect">
            <a:avLst/>
          </a:prstGeom>
          <a:noFill/>
          <a:ln w="28575" algn="ctr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006600"/>
                </a:solidFill>
                <a:cs typeface="Arial" charset="0"/>
              </a:rPr>
              <a:t>Only signature related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006600"/>
                </a:solidFill>
                <a:cs typeface="Arial" charset="0"/>
              </a:rPr>
              <a:t>fields (leaf nodes)</a:t>
            </a:r>
          </a:p>
        </p:txBody>
      </p:sp>
      <p:sp>
        <p:nvSpPr>
          <p:cNvPr id="718928" name="Text Box 80"/>
          <p:cNvSpPr txBox="1">
            <a:spLocks noChangeArrowheads="1"/>
          </p:cNvSpPr>
          <p:nvPr/>
        </p:nvSpPr>
        <p:spPr bwMode="auto">
          <a:xfrm>
            <a:off x="4419600" y="2322513"/>
            <a:ext cx="990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b="1" i="1">
                <a:solidFill>
                  <a:srgbClr val="CC0000"/>
                </a:solidFill>
                <a:cs typeface="Arial" charset="0"/>
              </a:rPr>
              <a:t>VS.</a:t>
            </a:r>
          </a:p>
        </p:txBody>
      </p:sp>
      <p:sp>
        <p:nvSpPr>
          <p:cNvPr id="718929" name="Text Box 81"/>
          <p:cNvSpPr txBox="1">
            <a:spLocks noChangeArrowheads="1"/>
          </p:cNvSpPr>
          <p:nvPr/>
        </p:nvSpPr>
        <p:spPr bwMode="auto">
          <a:xfrm>
            <a:off x="4419600" y="3541713"/>
            <a:ext cx="990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800" b="1" i="1">
                <a:solidFill>
                  <a:srgbClr val="CC0000"/>
                </a:solidFill>
                <a:cs typeface="Arial" charset="0"/>
              </a:rPr>
              <a:t>VS.</a:t>
            </a:r>
          </a:p>
        </p:txBody>
      </p:sp>
      <p:sp>
        <p:nvSpPr>
          <p:cNvPr id="23563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27FFC08F-FE28-47CC-9436-C1BF322FF758}" type="slidenum">
              <a:rPr lang="en-US" altLang="zh-CN">
                <a:solidFill>
                  <a:srgbClr val="000000"/>
                </a:solidFill>
              </a:rPr>
              <a:pPr eaLnBrk="1" hangingPunct="1"/>
              <a:t>25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3687522"/>
      </p:ext>
    </p:extLst>
  </p:cSld>
  <p:clrMapOvr>
    <a:masterClrMapping/>
  </p:clrMapOvr>
  <p:transition advTm="986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23" grpId="0"/>
      <p:bldP spid="718924" grpId="0" animBg="1"/>
      <p:bldP spid="718925" grpId="0" animBg="1"/>
      <p:bldP spid="718926" grpId="0" animBg="1"/>
      <p:bldP spid="718927" grpId="0" animBg="1"/>
      <p:bldP spid="718928" grpId="0"/>
      <p:bldP spid="71892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Parsing Results</a:t>
            </a:r>
          </a:p>
        </p:txBody>
      </p:sp>
      <p:graphicFrame>
        <p:nvGraphicFramePr>
          <p:cNvPr id="47109" name="Group 5"/>
          <p:cNvGraphicFramePr>
            <a:graphicFrameLocks noGrp="1"/>
          </p:cNvGraphicFramePr>
          <p:nvPr/>
        </p:nvGraphicFramePr>
        <p:xfrm>
          <a:off x="838200" y="1600200"/>
          <a:ext cx="8153400" cy="4114800"/>
        </p:xfrm>
        <a:graphic>
          <a:graphicData uri="http://schemas.openxmlformats.org/drawingml/2006/table">
            <a:tbl>
              <a:tblPr/>
              <a:tblGrid>
                <a:gridCol w="2286000"/>
                <a:gridCol w="914400"/>
                <a:gridCol w="1143000"/>
                <a:gridCol w="1143000"/>
                <a:gridCol w="838200"/>
                <a:gridCol w="838200"/>
                <a:gridCol w="990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Trace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TH DNS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TH WINRPC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NU WINRPC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TH HTTP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NU HTTP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DARPA HTTP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Avg flow len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(B)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596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6.6K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55K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2.1K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Throughput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 (Gbps)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  Binpac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  Our parser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0.31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3.43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1.41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1.11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12.9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2.10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7.46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14.2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44.4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1.69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6.67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Speed up ratio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3.6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Max. memory per connection (bytes)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3513" name="Rectangle 89"/>
          <p:cNvSpPr>
            <a:spLocks noChangeArrowheads="1"/>
          </p:cNvSpPr>
          <p:nvPr/>
        </p:nvSpPr>
        <p:spPr bwMode="auto">
          <a:xfrm>
            <a:off x="3124200" y="4267200"/>
            <a:ext cx="3200400" cy="457200"/>
          </a:xfrm>
          <a:prstGeom prst="rect">
            <a:avLst/>
          </a:prstGeom>
          <a:noFill/>
          <a:ln w="28575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43514" name="Rectangle 90"/>
          <p:cNvSpPr>
            <a:spLocks noChangeArrowheads="1"/>
          </p:cNvSpPr>
          <p:nvPr/>
        </p:nvSpPr>
        <p:spPr bwMode="auto">
          <a:xfrm>
            <a:off x="6324600" y="4267200"/>
            <a:ext cx="2667000" cy="457200"/>
          </a:xfrm>
          <a:prstGeom prst="rect">
            <a:avLst/>
          </a:prstGeom>
          <a:noFill/>
          <a:ln w="28575" algn="ctr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43515" name="Rectangle 91"/>
          <p:cNvSpPr>
            <a:spLocks noChangeArrowheads="1"/>
          </p:cNvSpPr>
          <p:nvPr/>
        </p:nvSpPr>
        <p:spPr bwMode="auto">
          <a:xfrm>
            <a:off x="3124200" y="4724400"/>
            <a:ext cx="5867400" cy="457200"/>
          </a:xfrm>
          <a:prstGeom prst="rect">
            <a:avLst/>
          </a:prstGeom>
          <a:noFill/>
          <a:ln w="28575" algn="ctr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26680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7D69A100-6AFB-4C2B-A885-998396C95241}" type="slidenum">
              <a:rPr lang="en-US" altLang="zh-CN">
                <a:solidFill>
                  <a:srgbClr val="000000"/>
                </a:solidFill>
              </a:rPr>
              <a:pPr eaLnBrk="1" hangingPunct="1"/>
              <a:t>26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5621695"/>
      </p:ext>
    </p:extLst>
  </p:cSld>
  <p:clrMapOvr>
    <a:masterClrMapping/>
  </p:clrMapOvr>
  <p:transition advTm="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3513" grpId="0" animBg="1"/>
      <p:bldP spid="743513" grpId="1" animBg="1"/>
      <p:bldP spid="743514" grpId="0" animBg="1"/>
      <p:bldP spid="743514" grpId="1" animBg="1"/>
      <p:bldP spid="7435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Parsing+Matching Results</a:t>
            </a:r>
          </a:p>
        </p:txBody>
      </p:sp>
      <p:graphicFrame>
        <p:nvGraphicFramePr>
          <p:cNvPr id="36869" name="Group 5"/>
          <p:cNvGraphicFramePr>
            <a:graphicFrameLocks noGrp="1"/>
          </p:cNvGraphicFramePr>
          <p:nvPr/>
        </p:nvGraphicFramePr>
        <p:xfrm>
          <a:off x="685800" y="1600200"/>
          <a:ext cx="8229600" cy="4536377"/>
        </p:xfrm>
        <a:graphic>
          <a:graphicData uri="http://schemas.openxmlformats.org/drawingml/2006/table">
            <a:tbl>
              <a:tblPr/>
              <a:tblGrid>
                <a:gridCol w="2667000"/>
                <a:gridCol w="1219200"/>
                <a:gridCol w="1219200"/>
                <a:gridCol w="990600"/>
                <a:gridCol w="990600"/>
                <a:gridCol w="1143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Trace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TH WINRPC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NU WINRPC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TH HTTP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NU HTTP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DARPA HTTP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Avg flow length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(B)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596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6.6K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55K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2.1K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Throughput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 (Gbps)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  Sequential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  CS Matching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10.68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14.37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9.23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10.61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0.34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2.63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2.37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17.63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0.28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Matching only time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speedup ratio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8.8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Avg # of Candidates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1.48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0.033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0.038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0.0023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Avg. memory per connection (bytes)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896" name="Rectangle 112"/>
          <p:cNvSpPr>
            <a:spLocks noChangeArrowheads="1"/>
          </p:cNvSpPr>
          <p:nvPr/>
        </p:nvSpPr>
        <p:spPr bwMode="auto">
          <a:xfrm>
            <a:off x="3352800" y="3657600"/>
            <a:ext cx="5562600" cy="457200"/>
          </a:xfrm>
          <a:prstGeom prst="rect">
            <a:avLst/>
          </a:prstGeom>
          <a:noFill/>
          <a:ln w="28575" algn="ctr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58897" name="Rectangle 113"/>
          <p:cNvSpPr>
            <a:spLocks noChangeArrowheads="1"/>
          </p:cNvSpPr>
          <p:nvPr/>
        </p:nvSpPr>
        <p:spPr bwMode="auto">
          <a:xfrm>
            <a:off x="3352800" y="4114800"/>
            <a:ext cx="5562600" cy="457200"/>
          </a:xfrm>
          <a:prstGeom prst="rect">
            <a:avLst/>
          </a:prstGeom>
          <a:noFill/>
          <a:ln w="28575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58920" name="Oval 136"/>
          <p:cNvSpPr>
            <a:spLocks noChangeArrowheads="1"/>
          </p:cNvSpPr>
          <p:nvPr/>
        </p:nvSpPr>
        <p:spPr bwMode="auto">
          <a:xfrm>
            <a:off x="7772400" y="3581400"/>
            <a:ext cx="914400" cy="533400"/>
          </a:xfrm>
          <a:prstGeom prst="ellipse">
            <a:avLst/>
          </a:prstGeom>
          <a:noFill/>
          <a:ln w="38100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solidFill>
                <a:srgbClr val="99CC00"/>
              </a:solidFill>
              <a:cs typeface="Arial" charset="0"/>
            </a:endParaRPr>
          </a:p>
        </p:txBody>
      </p:sp>
      <p:sp>
        <p:nvSpPr>
          <p:cNvPr id="758921" name="Oval 137"/>
          <p:cNvSpPr>
            <a:spLocks noChangeArrowheads="1"/>
          </p:cNvSpPr>
          <p:nvPr/>
        </p:nvSpPr>
        <p:spPr bwMode="auto">
          <a:xfrm>
            <a:off x="8001000" y="838200"/>
            <a:ext cx="914400" cy="533400"/>
          </a:xfrm>
          <a:prstGeom prst="ellipse">
            <a:avLst/>
          </a:prstGeom>
          <a:noFill/>
          <a:ln w="38100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161645"/>
                </a:solidFill>
                <a:cs typeface="Arial" charset="0"/>
              </a:rPr>
              <a:t>11.0</a:t>
            </a:r>
          </a:p>
        </p:txBody>
      </p:sp>
      <p:sp>
        <p:nvSpPr>
          <p:cNvPr id="758922" name="Line 138"/>
          <p:cNvSpPr>
            <a:spLocks noChangeShapeType="1"/>
          </p:cNvSpPr>
          <p:nvPr/>
        </p:nvSpPr>
        <p:spPr bwMode="auto">
          <a:xfrm flipV="1">
            <a:off x="8686800" y="1295400"/>
            <a:ext cx="76200" cy="2590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923" name="Text Box 139"/>
          <p:cNvSpPr txBox="1">
            <a:spLocks noChangeArrowheads="1"/>
          </p:cNvSpPr>
          <p:nvPr/>
        </p:nvSpPr>
        <p:spPr bwMode="auto">
          <a:xfrm>
            <a:off x="6934200" y="914400"/>
            <a:ext cx="12954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rgbClr val="161645"/>
                </a:solidFill>
                <a:cs typeface="Arial" charset="0"/>
              </a:rPr>
              <a:t>8-core</a:t>
            </a:r>
            <a:r>
              <a:rPr lang="en-US" sz="2400" i="1">
                <a:solidFill>
                  <a:srgbClr val="99CC00"/>
                </a:solidFill>
                <a:cs typeface="Arial" charset="0"/>
              </a:rPr>
              <a:t> </a:t>
            </a:r>
          </a:p>
        </p:txBody>
      </p:sp>
      <p:sp>
        <p:nvSpPr>
          <p:cNvPr id="27708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6C30C96D-EFCA-409B-87A9-FFF6E6DBDE69}" type="slidenum">
              <a:rPr lang="en-US" altLang="zh-CN">
                <a:solidFill>
                  <a:srgbClr val="000000"/>
                </a:solidFill>
              </a:rPr>
              <a:pPr eaLnBrk="1" hangingPunct="1"/>
              <a:t>27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746353"/>
      </p:ext>
    </p:extLst>
  </p:cSld>
  <p:clrMapOvr>
    <a:masterClrMapping/>
  </p:clrMapOvr>
  <p:transition advTm="831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896" grpId="0" animBg="1"/>
      <p:bldP spid="758896" grpId="1" animBg="1"/>
      <p:bldP spid="758897" grpId="0" animBg="1"/>
      <p:bldP spid="758920" grpId="0" animBg="1"/>
      <p:bldP spid="758921" grpId="0" animBg="1"/>
      <p:bldP spid="758922" grpId="0" animBg="1"/>
      <p:bldP spid="75892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Scalability Results</a:t>
            </a:r>
          </a:p>
        </p:txBody>
      </p:sp>
      <p:pic>
        <p:nvPicPr>
          <p:cNvPr id="760838" name="Picture 6" descr="rulescal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05000"/>
            <a:ext cx="4419600" cy="383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0840" name="AutoShape 8"/>
          <p:cNvSpPr>
            <a:spLocks noChangeArrowheads="1"/>
          </p:cNvSpPr>
          <p:nvPr/>
        </p:nvSpPr>
        <p:spPr bwMode="auto">
          <a:xfrm>
            <a:off x="4495800" y="1143000"/>
            <a:ext cx="1905000" cy="1219200"/>
          </a:xfrm>
          <a:prstGeom prst="wedgeRoundRectCallout">
            <a:avLst>
              <a:gd name="adj1" fmla="val 47833"/>
              <a:gd name="adj2" fmla="val 102343"/>
              <a:gd name="adj3" fmla="val 16667"/>
            </a:avLst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cs typeface="Arial" charset="0"/>
              </a:rPr>
              <a:t>Performance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cs typeface="Arial" charset="0"/>
              </a:rPr>
              <a:t>decrease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cs typeface="Arial" charset="0"/>
              </a:rPr>
              <a:t>gracefully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A2FF7F3A-A227-44CE-9000-0BE6CA9BD996}" type="slidenum">
              <a:rPr lang="en-US" altLang="zh-CN">
                <a:solidFill>
                  <a:srgbClr val="000000"/>
                </a:solidFill>
              </a:rPr>
              <a:pPr eaLnBrk="1" hangingPunct="1"/>
              <a:t>28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942359"/>
      </p:ext>
    </p:extLst>
  </p:cSld>
  <p:clrMapOvr>
    <a:masterClrMapping/>
  </p:clrMapOvr>
  <p:transition advTm="2190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084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n-US" dirty="0" smtClean="0"/>
              <a:t>Significantly speed up </a:t>
            </a:r>
            <a:r>
              <a:rPr lang="en-US" dirty="0" err="1" smtClean="0"/>
              <a:t>vul</a:t>
            </a:r>
            <a:r>
              <a:rPr lang="en-US" dirty="0" smtClean="0"/>
              <a:t> sig matching, making </a:t>
            </a:r>
            <a:r>
              <a:rPr lang="en-US" dirty="0" err="1" smtClean="0"/>
              <a:t>vul</a:t>
            </a:r>
            <a:r>
              <a:rPr lang="en-US" dirty="0" smtClean="0"/>
              <a:t>-based IDS practical.</a:t>
            </a:r>
          </a:p>
        </p:txBody>
      </p:sp>
    </p:spTree>
    <p:extLst>
      <p:ext uri="{BB962C8B-B14F-4D97-AF65-F5344CB8AC3E}">
        <p14:creationId xmlns:p14="http://schemas.microsoft.com/office/powerpoint/2010/main" val="239744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don’t people patch?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20813"/>
            <a:ext cx="8388350" cy="4205287"/>
          </a:xfrm>
        </p:spPr>
        <p:txBody>
          <a:bodyPr>
            <a:normAutofit lnSpcReduction="10000"/>
          </a:bodyPr>
          <a:lstStyle/>
          <a:p>
            <a:r>
              <a:rPr lang="en-US" b="1" i="1" dirty="0">
                <a:solidFill>
                  <a:schemeClr val="hlink"/>
                </a:solidFill>
              </a:rPr>
              <a:t>Disruption</a:t>
            </a:r>
          </a:p>
          <a:p>
            <a:pPr lvl="1"/>
            <a:r>
              <a:rPr lang="en-US" b="1" dirty="0"/>
              <a:t>Service or machine reboot</a:t>
            </a:r>
          </a:p>
          <a:p>
            <a:r>
              <a:rPr lang="en-US" b="1" i="1" dirty="0">
                <a:solidFill>
                  <a:schemeClr val="hlink"/>
                </a:solidFill>
              </a:rPr>
              <a:t>Unreliability </a:t>
            </a:r>
          </a:p>
          <a:p>
            <a:pPr lvl="1"/>
            <a:r>
              <a:rPr lang="en-US" b="1" dirty="0"/>
              <a:t>Software patches inherently hard to test</a:t>
            </a:r>
          </a:p>
          <a:p>
            <a:r>
              <a:rPr lang="en-US" b="1" i="1" dirty="0">
                <a:solidFill>
                  <a:schemeClr val="hlink"/>
                </a:solidFill>
              </a:rPr>
              <a:t>Irreversibility </a:t>
            </a:r>
          </a:p>
          <a:p>
            <a:pPr lvl="1"/>
            <a:r>
              <a:rPr lang="en-US" b="1" dirty="0"/>
              <a:t>Most patches are not designed to be easily reversible</a:t>
            </a:r>
          </a:p>
          <a:p>
            <a:r>
              <a:rPr lang="en-US" b="1" i="1" dirty="0">
                <a:solidFill>
                  <a:schemeClr val="hlink"/>
                </a:solidFill>
              </a:rPr>
              <a:t>Unawareness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099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en-US" dirty="0" smtClean="0"/>
              <a:t>No support for </a:t>
            </a:r>
            <a:r>
              <a:rPr lang="en-US" dirty="0" err="1" smtClean="0"/>
              <a:t>stateful</a:t>
            </a:r>
            <a:r>
              <a:rPr lang="en-US" dirty="0" smtClean="0"/>
              <a:t> </a:t>
            </a:r>
            <a:r>
              <a:rPr lang="en-US" dirty="0" err="1" smtClean="0"/>
              <a:t>vul.</a:t>
            </a:r>
            <a:r>
              <a:rPr lang="en-US" dirty="0" smtClean="0"/>
              <a:t> compared with Shield. </a:t>
            </a:r>
          </a:p>
          <a:p>
            <a:r>
              <a:rPr lang="en-US" dirty="0" smtClean="0"/>
              <a:t>Speed-up is only effective for symbolic constraint signature.</a:t>
            </a:r>
          </a:p>
          <a:p>
            <a:pPr lvl="1"/>
            <a:r>
              <a:rPr lang="en-US" sz="2400" dirty="0" smtClean="0"/>
              <a:t>“</a:t>
            </a:r>
            <a:r>
              <a:rPr lang="en-US" sz="2400" dirty="0" err="1" smtClean="0"/>
              <a:t>HttpMethod</a:t>
            </a:r>
            <a:r>
              <a:rPr lang="en-US" sz="2400" dirty="0" smtClean="0"/>
              <a:t>=POST </a:t>
            </a:r>
            <a:r>
              <a:rPr lang="en-US" sz="2400" dirty="0" smtClean="0">
                <a:solidFill>
                  <a:srgbClr val="FF0000"/>
                </a:solidFill>
              </a:rPr>
              <a:t>&amp;&amp;</a:t>
            </a:r>
            <a:r>
              <a:rPr lang="en-US" sz="2400" dirty="0" smtClean="0"/>
              <a:t> </a:t>
            </a:r>
            <a:r>
              <a:rPr lang="en-US" sz="2400" dirty="0" err="1" smtClean="0"/>
              <a:t>HttpFilename</a:t>
            </a:r>
            <a:r>
              <a:rPr lang="en-US" sz="2400" dirty="0" smtClean="0"/>
              <a:t>=</a:t>
            </a:r>
            <a:r>
              <a:rPr lang="en-US" sz="2400" dirty="0" err="1" smtClean="0"/>
              <a:t>header.php</a:t>
            </a:r>
            <a:r>
              <a:rPr lang="en-US" sz="2400" dirty="0" smtClean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99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93113" cy="119062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Firewall also </a:t>
            </a:r>
            <a:r>
              <a:rPr lang="en-US" sz="4000" b="1" i="1" dirty="0">
                <a:solidFill>
                  <a:srgbClr val="FF5050"/>
                </a:solidFill>
              </a:rPr>
              <a:t>not</a:t>
            </a:r>
            <a:r>
              <a:rPr lang="en-US" sz="4000" dirty="0"/>
              <a:t> an effective </a:t>
            </a:r>
            <a:br>
              <a:rPr lang="en-US" sz="4000" dirty="0"/>
            </a:br>
            <a:r>
              <a:rPr lang="en-US" sz="4000" dirty="0"/>
              <a:t>first line defense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71613"/>
            <a:ext cx="8229600" cy="4757737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Traditional firewalls</a:t>
            </a:r>
          </a:p>
          <a:p>
            <a:pPr lvl="1"/>
            <a:r>
              <a:rPr lang="en-US" sz="2400" dirty="0"/>
              <a:t>Typically in the network</a:t>
            </a:r>
          </a:p>
          <a:p>
            <a:pPr lvl="2"/>
            <a:r>
              <a:rPr lang="en-US" sz="2000" dirty="0"/>
              <a:t>One-size-fits-all solution, lack application-awareness, miss end-to-end encrypted traffic</a:t>
            </a:r>
          </a:p>
          <a:p>
            <a:pPr lvl="1"/>
            <a:r>
              <a:rPr lang="en-US" sz="2400" dirty="0"/>
              <a:t>Course-grained</a:t>
            </a:r>
          </a:p>
          <a:p>
            <a:pPr lvl="2"/>
            <a:r>
              <a:rPr lang="en-US" sz="2000" dirty="0"/>
              <a:t>High false positive rate</a:t>
            </a:r>
          </a:p>
          <a:p>
            <a:r>
              <a:rPr lang="en-US" sz="2800" dirty="0"/>
              <a:t>Exploit-driven </a:t>
            </a:r>
            <a:r>
              <a:rPr lang="en-US" sz="2800" dirty="0" smtClean="0"/>
              <a:t>firewalls (or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gen intrusion detection)</a:t>
            </a:r>
            <a:endParaRPr lang="en-US" sz="2800" dirty="0"/>
          </a:p>
          <a:p>
            <a:pPr lvl="1"/>
            <a:r>
              <a:rPr lang="en-US" sz="2400" dirty="0"/>
              <a:t>Filter according to exploit (attack) signatures</a:t>
            </a:r>
          </a:p>
          <a:p>
            <a:pPr lvl="2"/>
            <a:r>
              <a:rPr lang="en-US" sz="2000" dirty="0"/>
              <a:t>Attack code obfuscation, e.g., polymorphism, metamorphism, can evade the firewall</a:t>
            </a:r>
          </a:p>
          <a:p>
            <a:pPr lvl="1"/>
            <a:r>
              <a:rPr lang="en-US" sz="2400" dirty="0"/>
              <a:t>Worms spread fast (in minutes or seconds!)</a:t>
            </a:r>
          </a:p>
          <a:p>
            <a:pPr lvl="2"/>
            <a:r>
              <a:rPr lang="en-US" sz="2000" dirty="0"/>
              <a:t>Real-time signature generation and distribution difficult</a:t>
            </a:r>
          </a:p>
        </p:txBody>
      </p:sp>
    </p:spTree>
    <p:extLst>
      <p:ext uri="{BB962C8B-B14F-4D97-AF65-F5344CB8AC3E}">
        <p14:creationId xmlns:p14="http://schemas.microsoft.com/office/powerpoint/2010/main" val="287275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Shields: End-host Vulnerability-Driven Network Filters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1598613"/>
            <a:ext cx="8229600" cy="47291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Goal: Protect the time window between </a:t>
            </a:r>
            <a:r>
              <a:rPr lang="en-US" sz="2400" b="1" i="1" dirty="0">
                <a:solidFill>
                  <a:srgbClr val="FF5050"/>
                </a:solidFill>
              </a:rPr>
              <a:t>vulnerability disclosure</a:t>
            </a:r>
            <a:r>
              <a:rPr lang="en-US" sz="2400" dirty="0"/>
              <a:t> and </a:t>
            </a:r>
            <a:r>
              <a:rPr lang="en-US" sz="2400" b="1" i="1" dirty="0">
                <a:solidFill>
                  <a:srgbClr val="FF5050"/>
                </a:solidFill>
              </a:rPr>
              <a:t>patch application</a:t>
            </a:r>
            <a:r>
              <a:rPr lang="en-US" sz="2400" b="1" i="1" dirty="0"/>
              <a:t>.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sz="2400" dirty="0"/>
              <a:t>Approach: Characterize the vulnerability instead of its exploits and use the vulnerability signature for end-host firewalling</a:t>
            </a:r>
          </a:p>
          <a:p>
            <a:pPr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sz="2400" dirty="0"/>
              <a:t>Shields combine the best features of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Patches: </a:t>
            </a:r>
            <a:r>
              <a:rPr lang="en-US" sz="2000" b="1" i="1" dirty="0">
                <a:solidFill>
                  <a:srgbClr val="FF5050"/>
                </a:solidFill>
              </a:rPr>
              <a:t>vulnerability-specific</a:t>
            </a:r>
            <a:r>
              <a:rPr lang="en-US" sz="2000" dirty="0"/>
              <a:t>, code level, executable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Firewall: exploit-specific, </a:t>
            </a:r>
            <a:r>
              <a:rPr lang="en-US" sz="2000" b="1" i="1" dirty="0">
                <a:solidFill>
                  <a:srgbClr val="FF5050"/>
                </a:solidFill>
              </a:rPr>
              <a:t>network level</a:t>
            </a:r>
            <a:r>
              <a:rPr lang="en-US" sz="2000" dirty="0"/>
              <a:t>, </a:t>
            </a:r>
            <a:r>
              <a:rPr lang="en-US" sz="2000" b="1" i="1" dirty="0">
                <a:solidFill>
                  <a:srgbClr val="FF5050"/>
                </a:solidFill>
              </a:rPr>
              <a:t>data-driven </a:t>
            </a:r>
          </a:p>
          <a:p>
            <a:pPr lvl="1">
              <a:lnSpc>
                <a:spcPct val="80000"/>
              </a:lnSpc>
            </a:pPr>
            <a:endParaRPr lang="en-US" sz="2000" b="1" i="1" dirty="0">
              <a:solidFill>
                <a:srgbClr val="FF505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/>
              <a:t>Advantages of Shield: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Protection as good as patches (resilient to attack variations), unlike exploit-driven firewalls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Easier to test and deploy, more reliable than patches</a:t>
            </a:r>
          </a:p>
        </p:txBody>
      </p:sp>
    </p:spTree>
    <p:extLst>
      <p:ext uri="{BB962C8B-B14F-4D97-AF65-F5344CB8AC3E}">
        <p14:creationId xmlns:p14="http://schemas.microsoft.com/office/powerpoint/2010/main" val="174064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/>
              <a:t>Vulnerability vs. Exploit (1:M) 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sz="2800"/>
              <a:t>Many exploits against a single vulnerability</a:t>
            </a:r>
          </a:p>
          <a:p>
            <a:pPr lvl="1"/>
            <a:r>
              <a:rPr lang="en-US" sz="2400"/>
              <a:t>E.g., many different strings can overrun a vulnerable buffer</a:t>
            </a:r>
          </a:p>
          <a:p>
            <a:r>
              <a:rPr lang="en-US" sz="2800"/>
              <a:t>Vulnerability signatures generated at </a:t>
            </a:r>
            <a:r>
              <a:rPr lang="en-US" sz="2800" b="1" i="1">
                <a:solidFill>
                  <a:srgbClr val="FF5050"/>
                </a:solidFill>
              </a:rPr>
              <a:t>vulnerability discovery time</a:t>
            </a:r>
          </a:p>
          <a:p>
            <a:pPr lvl="1"/>
            <a:r>
              <a:rPr lang="en-US" sz="2400"/>
              <a:t>E.g., sizeof (msg.buffer) &gt; legalLimit</a:t>
            </a:r>
          </a:p>
          <a:p>
            <a:r>
              <a:rPr lang="en-US" sz="2800"/>
              <a:t>Exploit signatures generated at </a:t>
            </a:r>
            <a:r>
              <a:rPr lang="en-US" sz="2800" b="1" i="1">
                <a:solidFill>
                  <a:srgbClr val="FF5050"/>
                </a:solidFill>
              </a:rPr>
              <a:t>attack time</a:t>
            </a:r>
          </a:p>
          <a:p>
            <a:pPr lvl="1"/>
            <a:r>
              <a:rPr lang="en-US" sz="2400"/>
              <a:t>E.g., Snort signature for Slammer:</a:t>
            </a:r>
          </a:p>
          <a:p>
            <a:pPr lvl="2">
              <a:buFont typeface="Wingdings" pitchFamily="2" charset="2"/>
              <a:buNone/>
            </a:pPr>
            <a:r>
              <a:rPr lang="en-US" sz="2000"/>
              <a:t>alert udp $EXTERNAL_NET any -&gt; $HOME_NET 1434 (msg:"MS-SQL Worm propagation attempt"; content:"|04|"; depth:1; content:"|</a:t>
            </a:r>
            <a:r>
              <a:rPr lang="en-US" sz="2000" b="1"/>
              <a:t>81 F1 03 01 04 9B 81 F1 01</a:t>
            </a:r>
            <a:r>
              <a:rPr lang="en-US" sz="2000"/>
              <a:t>|"; content:"sock"; content:"send"; </a:t>
            </a:r>
          </a:p>
        </p:txBody>
      </p:sp>
    </p:spTree>
    <p:extLst>
      <p:ext uri="{BB962C8B-B14F-4D97-AF65-F5344CB8AC3E}">
        <p14:creationId xmlns:p14="http://schemas.microsoft.com/office/powerpoint/2010/main" val="423303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2971800" y="1765300"/>
            <a:ext cx="3124200" cy="2120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169987" name="Line 3"/>
          <p:cNvSpPr>
            <a:spLocks noChangeShapeType="1"/>
          </p:cNvSpPr>
          <p:nvPr/>
        </p:nvSpPr>
        <p:spPr bwMode="auto">
          <a:xfrm>
            <a:off x="228600" y="260508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88" name="Line 4"/>
          <p:cNvSpPr>
            <a:spLocks noChangeShapeType="1"/>
          </p:cNvSpPr>
          <p:nvPr/>
        </p:nvSpPr>
        <p:spPr bwMode="auto">
          <a:xfrm>
            <a:off x="6084888" y="2605088"/>
            <a:ext cx="2446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9989" name="Group 5"/>
          <p:cNvGrpSpPr>
            <a:grpSpLocks/>
          </p:cNvGrpSpPr>
          <p:nvPr/>
        </p:nvGrpSpPr>
        <p:grpSpPr bwMode="auto">
          <a:xfrm>
            <a:off x="3200400" y="1905000"/>
            <a:ext cx="2590800" cy="1524000"/>
            <a:chOff x="2112" y="2112"/>
            <a:chExt cx="1728" cy="1056"/>
          </a:xfrm>
        </p:grpSpPr>
        <p:sp>
          <p:nvSpPr>
            <p:cNvPr id="169990" name="AutoShape 6"/>
            <p:cNvSpPr>
              <a:spLocks noChangeArrowheads="1"/>
            </p:cNvSpPr>
            <p:nvPr/>
          </p:nvSpPr>
          <p:spPr bwMode="auto">
            <a:xfrm>
              <a:off x="2112" y="2112"/>
              <a:ext cx="1536" cy="86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1" name="AutoShape 7"/>
            <p:cNvSpPr>
              <a:spLocks noChangeArrowheads="1"/>
            </p:cNvSpPr>
            <p:nvPr/>
          </p:nvSpPr>
          <p:spPr bwMode="auto">
            <a:xfrm>
              <a:off x="2208" y="2208"/>
              <a:ext cx="1536" cy="86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2" name="AutoShape 8"/>
            <p:cNvSpPr>
              <a:spLocks noChangeArrowheads="1"/>
            </p:cNvSpPr>
            <p:nvPr/>
          </p:nvSpPr>
          <p:spPr bwMode="auto">
            <a:xfrm>
              <a:off x="2304" y="2304"/>
              <a:ext cx="1536" cy="86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 i="1">
                  <a:solidFill>
                    <a:schemeClr val="bg2"/>
                  </a:solidFill>
                  <a:effectLst/>
                </a:rPr>
                <a:t>Shield </a:t>
              </a:r>
            </a:p>
            <a:p>
              <a:pPr algn="ctr"/>
              <a:r>
                <a:rPr lang="en-US" sz="2800" i="1">
                  <a:solidFill>
                    <a:schemeClr val="bg2"/>
                  </a:solidFill>
                  <a:effectLst/>
                </a:rPr>
                <a:t>Policies</a:t>
              </a:r>
            </a:p>
          </p:txBody>
        </p:sp>
      </p:grpSp>
      <p:sp>
        <p:nvSpPr>
          <p:cNvPr id="169993" name="Text Box 9"/>
          <p:cNvSpPr txBox="1">
            <a:spLocks noChangeArrowheads="1"/>
          </p:cNvSpPr>
          <p:nvPr/>
        </p:nvSpPr>
        <p:spPr bwMode="auto">
          <a:xfrm>
            <a:off x="490538" y="1784350"/>
            <a:ext cx="22336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0">
                <a:effectLst/>
              </a:rPr>
              <a:t>Incoming or </a:t>
            </a:r>
          </a:p>
          <a:p>
            <a:pPr algn="ctr"/>
            <a:r>
              <a:rPr lang="en-US" b="0">
                <a:effectLst/>
              </a:rPr>
              <a:t>Outgoing</a:t>
            </a:r>
          </a:p>
          <a:p>
            <a:pPr algn="ctr"/>
            <a:r>
              <a:rPr lang="en-US" b="0">
                <a:effectLst/>
              </a:rPr>
              <a:t>Network Traffic</a:t>
            </a:r>
          </a:p>
        </p:txBody>
      </p:sp>
      <p:sp>
        <p:nvSpPr>
          <p:cNvPr id="169994" name="Text Box 10"/>
          <p:cNvSpPr txBox="1">
            <a:spLocks noChangeArrowheads="1"/>
          </p:cNvSpPr>
          <p:nvPr/>
        </p:nvSpPr>
        <p:spPr bwMode="auto">
          <a:xfrm>
            <a:off x="6140450" y="1784350"/>
            <a:ext cx="2387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0">
                <a:effectLst/>
              </a:rPr>
              <a:t>Shielded Traffic </a:t>
            </a:r>
          </a:p>
          <a:p>
            <a:pPr algn="ctr"/>
            <a:r>
              <a:rPr lang="en-US" b="0">
                <a:effectLst/>
              </a:rPr>
              <a:t>to Processes or</a:t>
            </a:r>
          </a:p>
          <a:p>
            <a:pPr algn="ctr"/>
            <a:r>
              <a:rPr lang="en-US" b="0">
                <a:effectLst/>
              </a:rPr>
              <a:t> Remote Hosts</a:t>
            </a:r>
          </a:p>
        </p:txBody>
      </p:sp>
      <p:sp>
        <p:nvSpPr>
          <p:cNvPr id="169995" name="Text Box 11"/>
          <p:cNvSpPr txBox="1">
            <a:spLocks noChangeArrowheads="1"/>
          </p:cNvSpPr>
          <p:nvPr/>
        </p:nvSpPr>
        <p:spPr bwMode="auto">
          <a:xfrm>
            <a:off x="3087688" y="3378200"/>
            <a:ext cx="29321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effectLst/>
              </a:rPr>
              <a:t>End-Host Shield</a:t>
            </a:r>
          </a:p>
        </p:txBody>
      </p:sp>
      <p:sp>
        <p:nvSpPr>
          <p:cNvPr id="169996" name="Line 12"/>
          <p:cNvSpPr>
            <a:spLocks noChangeShapeType="1"/>
          </p:cNvSpPr>
          <p:nvPr/>
        </p:nvSpPr>
        <p:spPr bwMode="auto">
          <a:xfrm>
            <a:off x="4572000" y="1447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97" name="Text Box 13"/>
          <p:cNvSpPr txBox="1">
            <a:spLocks noChangeArrowheads="1"/>
          </p:cNvSpPr>
          <p:nvPr/>
        </p:nvSpPr>
        <p:spPr bwMode="auto">
          <a:xfrm>
            <a:off x="3186113" y="1117600"/>
            <a:ext cx="2789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effectLst/>
              </a:rPr>
              <a:t>New Shield Policy</a:t>
            </a:r>
          </a:p>
        </p:txBody>
      </p:sp>
      <p:sp>
        <p:nvSpPr>
          <p:cNvPr id="169998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146050"/>
            <a:ext cx="8229600" cy="695325"/>
          </a:xfrm>
        </p:spPr>
        <p:txBody>
          <a:bodyPr>
            <a:normAutofit fontScale="90000"/>
          </a:bodyPr>
          <a:lstStyle/>
          <a:p>
            <a:r>
              <a:rPr lang="en-US"/>
              <a:t>Overview of Shield Usage</a:t>
            </a:r>
          </a:p>
        </p:txBody>
      </p:sp>
      <p:sp>
        <p:nvSpPr>
          <p:cNvPr id="169999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304800" y="4579938"/>
            <a:ext cx="8686800" cy="155416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/>
              <a:t>Shield intercepts vulnerable application traffic above the transport layer.</a:t>
            </a:r>
          </a:p>
          <a:p>
            <a:pPr>
              <a:lnSpc>
                <a:spcPct val="80000"/>
              </a:lnSpc>
            </a:pPr>
            <a:endParaRPr lang="en-US" sz="200"/>
          </a:p>
          <a:p>
            <a:pPr>
              <a:lnSpc>
                <a:spcPct val="80000"/>
              </a:lnSpc>
            </a:pPr>
            <a:r>
              <a:rPr lang="en-US" sz="2800"/>
              <a:t>Policy distribution very much like anti-virus signature model – automatic, non-disruptive, reversible</a:t>
            </a:r>
          </a:p>
        </p:txBody>
      </p:sp>
    </p:spTree>
    <p:extLst>
      <p:ext uri="{BB962C8B-B14F-4D97-AF65-F5344CB8AC3E}">
        <p14:creationId xmlns:p14="http://schemas.microsoft.com/office/powerpoint/2010/main" val="124128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/>
              <a:t>Vulnerability Modeling</a:t>
            </a:r>
          </a:p>
        </p:txBody>
      </p:sp>
      <p:grpSp>
        <p:nvGrpSpPr>
          <p:cNvPr id="172035" name="Group 3"/>
          <p:cNvGrpSpPr>
            <a:grpSpLocks/>
          </p:cNvGrpSpPr>
          <p:nvPr/>
        </p:nvGrpSpPr>
        <p:grpSpPr bwMode="auto">
          <a:xfrm>
            <a:off x="4354513" y="1693863"/>
            <a:ext cx="4484687" cy="3517900"/>
            <a:chOff x="2743" y="1240"/>
            <a:chExt cx="2825" cy="2216"/>
          </a:xfrm>
        </p:grpSpPr>
        <p:sp>
          <p:nvSpPr>
            <p:cNvPr id="172036" name="Oval 4"/>
            <p:cNvSpPr>
              <a:spLocks noChangeArrowheads="1"/>
            </p:cNvSpPr>
            <p:nvPr/>
          </p:nvSpPr>
          <p:spPr bwMode="auto">
            <a:xfrm>
              <a:off x="3854" y="1566"/>
              <a:ext cx="1156" cy="8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37" name="Line 5"/>
            <p:cNvSpPr>
              <a:spLocks noChangeShapeType="1"/>
            </p:cNvSpPr>
            <p:nvPr/>
          </p:nvSpPr>
          <p:spPr bwMode="auto">
            <a:xfrm flipH="1">
              <a:off x="4254" y="1631"/>
              <a:ext cx="222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38" name="Line 6"/>
            <p:cNvSpPr>
              <a:spLocks noChangeShapeType="1"/>
            </p:cNvSpPr>
            <p:nvPr/>
          </p:nvSpPr>
          <p:spPr bwMode="auto">
            <a:xfrm>
              <a:off x="4476" y="1631"/>
              <a:ext cx="223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39" name="Line 7"/>
            <p:cNvSpPr>
              <a:spLocks noChangeShapeType="1"/>
            </p:cNvSpPr>
            <p:nvPr/>
          </p:nvSpPr>
          <p:spPr bwMode="auto">
            <a:xfrm flipH="1">
              <a:off x="4076" y="1859"/>
              <a:ext cx="178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40" name="Line 8"/>
            <p:cNvSpPr>
              <a:spLocks noChangeShapeType="1"/>
            </p:cNvSpPr>
            <p:nvPr/>
          </p:nvSpPr>
          <p:spPr bwMode="auto">
            <a:xfrm flipH="1">
              <a:off x="4521" y="1859"/>
              <a:ext cx="178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41" name="Line 9"/>
            <p:cNvSpPr>
              <a:spLocks noChangeShapeType="1"/>
            </p:cNvSpPr>
            <p:nvPr/>
          </p:nvSpPr>
          <p:spPr bwMode="auto">
            <a:xfrm flipH="1">
              <a:off x="4299" y="2087"/>
              <a:ext cx="222" cy="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42" name="Oval 10"/>
            <p:cNvSpPr>
              <a:spLocks noChangeArrowheads="1"/>
            </p:cNvSpPr>
            <p:nvPr/>
          </p:nvSpPr>
          <p:spPr bwMode="auto">
            <a:xfrm>
              <a:off x="4299" y="1240"/>
              <a:ext cx="311" cy="2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>
                  <a:solidFill>
                    <a:schemeClr val="bg2"/>
                  </a:solidFill>
                  <a:effectLst/>
                </a:rPr>
                <a:t>S0</a:t>
              </a:r>
            </a:p>
          </p:txBody>
        </p:sp>
        <p:sp>
          <p:nvSpPr>
            <p:cNvPr id="172043" name="Line 11"/>
            <p:cNvSpPr>
              <a:spLocks noChangeShapeType="1"/>
            </p:cNvSpPr>
            <p:nvPr/>
          </p:nvSpPr>
          <p:spPr bwMode="auto">
            <a:xfrm>
              <a:off x="4521" y="2055"/>
              <a:ext cx="222" cy="2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44" name="Oval 12"/>
            <p:cNvSpPr>
              <a:spLocks noChangeArrowheads="1"/>
            </p:cNvSpPr>
            <p:nvPr/>
          </p:nvSpPr>
          <p:spPr bwMode="auto">
            <a:xfrm>
              <a:off x="4032" y="2478"/>
              <a:ext cx="311" cy="2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>
                  <a:solidFill>
                    <a:schemeClr val="bg2"/>
                  </a:solidFill>
                  <a:effectLst/>
                </a:rPr>
                <a:t>V4</a:t>
              </a:r>
            </a:p>
          </p:txBody>
        </p:sp>
        <p:sp>
          <p:nvSpPr>
            <p:cNvPr id="172045" name="Oval 13"/>
            <p:cNvSpPr>
              <a:spLocks noChangeArrowheads="1"/>
            </p:cNvSpPr>
            <p:nvPr/>
          </p:nvSpPr>
          <p:spPr bwMode="auto">
            <a:xfrm>
              <a:off x="4743" y="2478"/>
              <a:ext cx="311" cy="2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>
                  <a:solidFill>
                    <a:schemeClr val="bg2"/>
                  </a:solidFill>
                  <a:effectLst/>
                </a:rPr>
                <a:t>S5</a:t>
              </a:r>
            </a:p>
          </p:txBody>
        </p:sp>
        <p:sp>
          <p:nvSpPr>
            <p:cNvPr id="172046" name="Text Box 14"/>
            <p:cNvSpPr txBox="1">
              <a:spLocks noChangeArrowheads="1"/>
            </p:cNvSpPr>
            <p:nvPr/>
          </p:nvSpPr>
          <p:spPr bwMode="auto">
            <a:xfrm>
              <a:off x="4788" y="1440"/>
              <a:ext cx="3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ffectLst/>
                </a:rPr>
                <a:t>S2</a:t>
              </a:r>
            </a:p>
          </p:txBody>
        </p:sp>
        <p:sp>
          <p:nvSpPr>
            <p:cNvPr id="172047" name="Line 15"/>
            <p:cNvSpPr>
              <a:spLocks noChangeShapeType="1"/>
            </p:cNvSpPr>
            <p:nvPr/>
          </p:nvSpPr>
          <p:spPr bwMode="auto">
            <a:xfrm flipV="1">
              <a:off x="2788" y="1598"/>
              <a:ext cx="1466" cy="1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48" name="Line 16"/>
            <p:cNvSpPr>
              <a:spLocks noChangeShapeType="1"/>
            </p:cNvSpPr>
            <p:nvPr/>
          </p:nvSpPr>
          <p:spPr bwMode="auto">
            <a:xfrm>
              <a:off x="2743" y="2022"/>
              <a:ext cx="1600" cy="4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49" name="Line 17"/>
            <p:cNvSpPr>
              <a:spLocks noChangeShapeType="1"/>
            </p:cNvSpPr>
            <p:nvPr/>
          </p:nvSpPr>
          <p:spPr bwMode="auto">
            <a:xfrm>
              <a:off x="4076" y="2087"/>
              <a:ext cx="223" cy="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50" name="AutoShape 18"/>
            <p:cNvSpPr>
              <a:spLocks noChangeArrowheads="1"/>
            </p:cNvSpPr>
            <p:nvPr/>
          </p:nvSpPr>
          <p:spPr bwMode="auto">
            <a:xfrm>
              <a:off x="3696" y="2832"/>
              <a:ext cx="1872" cy="624"/>
            </a:xfrm>
            <a:prstGeom prst="wedgeRoundRectCallout">
              <a:avLst>
                <a:gd name="adj1" fmla="val -14477"/>
                <a:gd name="adj2" fmla="val -72597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effectLst/>
                </a:rPr>
                <a:t>Application Functionality in S2</a:t>
              </a:r>
            </a:p>
          </p:txBody>
        </p:sp>
        <p:sp>
          <p:nvSpPr>
            <p:cNvPr id="172051" name="Line 19"/>
            <p:cNvSpPr>
              <a:spLocks noChangeShapeType="1"/>
            </p:cNvSpPr>
            <p:nvPr/>
          </p:nvSpPr>
          <p:spPr bwMode="auto">
            <a:xfrm flipV="1">
              <a:off x="4076" y="1859"/>
              <a:ext cx="578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52" name="Line 20"/>
            <p:cNvSpPr>
              <a:spLocks noChangeShapeType="1"/>
            </p:cNvSpPr>
            <p:nvPr/>
          </p:nvSpPr>
          <p:spPr bwMode="auto">
            <a:xfrm>
              <a:off x="4476" y="1468"/>
              <a:ext cx="0" cy="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53" name="Line 21"/>
            <p:cNvSpPr>
              <a:spLocks noChangeShapeType="1"/>
            </p:cNvSpPr>
            <p:nvPr/>
          </p:nvSpPr>
          <p:spPr bwMode="auto">
            <a:xfrm flipH="1">
              <a:off x="4254" y="2315"/>
              <a:ext cx="45" cy="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54" name="Line 22"/>
            <p:cNvSpPr>
              <a:spLocks noChangeShapeType="1"/>
            </p:cNvSpPr>
            <p:nvPr/>
          </p:nvSpPr>
          <p:spPr bwMode="auto">
            <a:xfrm>
              <a:off x="4699" y="2315"/>
              <a:ext cx="177" cy="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2055" name="Line 23"/>
          <p:cNvSpPr>
            <a:spLocks noChangeShapeType="1"/>
          </p:cNvSpPr>
          <p:nvPr/>
        </p:nvSpPr>
        <p:spPr bwMode="auto">
          <a:xfrm flipH="1">
            <a:off x="3578225" y="2832100"/>
            <a:ext cx="706438" cy="723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56" name="Line 24"/>
          <p:cNvSpPr>
            <a:spLocks noChangeShapeType="1"/>
          </p:cNvSpPr>
          <p:nvPr/>
        </p:nvSpPr>
        <p:spPr bwMode="auto">
          <a:xfrm>
            <a:off x="2732088" y="2882900"/>
            <a:ext cx="776287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57" name="Text Box 25"/>
          <p:cNvSpPr txBox="1">
            <a:spLocks noChangeArrowheads="1"/>
          </p:cNvSpPr>
          <p:nvPr/>
        </p:nvSpPr>
        <p:spPr bwMode="auto">
          <a:xfrm>
            <a:off x="1955800" y="4770438"/>
            <a:ext cx="299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ffectLst/>
              </a:rPr>
              <a:t>Protocol State Machine</a:t>
            </a:r>
          </a:p>
        </p:txBody>
      </p:sp>
      <p:sp>
        <p:nvSpPr>
          <p:cNvPr id="172058" name="Freeform 26"/>
          <p:cNvSpPr>
            <a:spLocks/>
          </p:cNvSpPr>
          <p:nvPr/>
        </p:nvSpPr>
        <p:spPr bwMode="auto">
          <a:xfrm>
            <a:off x="3505200" y="2667000"/>
            <a:ext cx="685800" cy="827088"/>
          </a:xfrm>
          <a:custGeom>
            <a:avLst/>
            <a:gdLst>
              <a:gd name="T0" fmla="*/ 0 w 576"/>
              <a:gd name="T1" fmla="*/ 768 h 768"/>
              <a:gd name="T2" fmla="*/ 96 w 576"/>
              <a:gd name="T3" fmla="*/ 192 h 768"/>
              <a:gd name="T4" fmla="*/ 576 w 576"/>
              <a:gd name="T5" fmla="*/ 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768">
                <a:moveTo>
                  <a:pt x="0" y="768"/>
                </a:moveTo>
                <a:cubicBezTo>
                  <a:pt x="0" y="544"/>
                  <a:pt x="0" y="320"/>
                  <a:pt x="96" y="192"/>
                </a:cubicBezTo>
                <a:cubicBezTo>
                  <a:pt x="192" y="64"/>
                  <a:pt x="384" y="32"/>
                  <a:pt x="576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59" name="Oval 27"/>
          <p:cNvSpPr>
            <a:spLocks noChangeArrowheads="1"/>
          </p:cNvSpPr>
          <p:nvPr/>
        </p:nvSpPr>
        <p:spPr bwMode="auto">
          <a:xfrm>
            <a:off x="3276600" y="3535363"/>
            <a:ext cx="493713" cy="361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2"/>
                </a:solidFill>
                <a:effectLst/>
              </a:rPr>
              <a:t>S4</a:t>
            </a:r>
          </a:p>
        </p:txBody>
      </p:sp>
      <p:sp>
        <p:nvSpPr>
          <p:cNvPr id="172060" name="Oval 28"/>
          <p:cNvSpPr>
            <a:spLocks noChangeArrowheads="1"/>
          </p:cNvSpPr>
          <p:nvPr/>
        </p:nvSpPr>
        <p:spPr bwMode="auto">
          <a:xfrm>
            <a:off x="3297238" y="3530600"/>
            <a:ext cx="495300" cy="36195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  <a:effectLst/>
              </a:rPr>
              <a:t>V4</a:t>
            </a:r>
          </a:p>
        </p:txBody>
      </p:sp>
      <p:grpSp>
        <p:nvGrpSpPr>
          <p:cNvPr id="172061" name="Group 29"/>
          <p:cNvGrpSpPr>
            <a:grpSpLocks/>
          </p:cNvGrpSpPr>
          <p:nvPr/>
        </p:nvGrpSpPr>
        <p:grpSpPr bwMode="auto">
          <a:xfrm>
            <a:off x="381000" y="1096963"/>
            <a:ext cx="4467225" cy="2873375"/>
            <a:chOff x="240" y="864"/>
            <a:chExt cx="2814" cy="1810"/>
          </a:xfrm>
        </p:grpSpPr>
        <p:sp>
          <p:nvSpPr>
            <p:cNvPr id="172062" name="AutoShape 30"/>
            <p:cNvSpPr>
              <a:spLocks noChangeArrowheads="1"/>
            </p:cNvSpPr>
            <p:nvPr/>
          </p:nvSpPr>
          <p:spPr bwMode="auto">
            <a:xfrm>
              <a:off x="240" y="864"/>
              <a:ext cx="1248" cy="624"/>
            </a:xfrm>
            <a:prstGeom prst="wedgeRoundRectCallout">
              <a:avLst>
                <a:gd name="adj1" fmla="val 65625"/>
                <a:gd name="adj2" fmla="val 8815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effectLst/>
                </a:rPr>
                <a:t>Vulnerability State </a:t>
              </a:r>
            </a:p>
            <a:p>
              <a:pPr algn="ctr"/>
              <a:r>
                <a:rPr lang="en-US" sz="2000">
                  <a:effectLst/>
                </a:rPr>
                <a:t>Machine</a:t>
              </a:r>
            </a:p>
          </p:txBody>
        </p:sp>
        <p:sp>
          <p:nvSpPr>
            <p:cNvPr id="172063" name="Oval 31"/>
            <p:cNvSpPr>
              <a:spLocks noChangeArrowheads="1"/>
            </p:cNvSpPr>
            <p:nvPr/>
          </p:nvSpPr>
          <p:spPr bwMode="auto">
            <a:xfrm>
              <a:off x="1365" y="1077"/>
              <a:ext cx="1689" cy="1597"/>
            </a:xfrm>
            <a:prstGeom prst="ellips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2064" name="Text Box 32"/>
          <p:cNvSpPr txBox="1">
            <a:spLocks noChangeArrowheads="1"/>
          </p:cNvSpPr>
          <p:nvPr/>
        </p:nvSpPr>
        <p:spPr bwMode="auto">
          <a:xfrm>
            <a:off x="473075" y="5318125"/>
            <a:ext cx="8331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FF0066"/>
                </a:solidFill>
                <a:effectLst/>
              </a:rPr>
              <a:t>Shield Policy (Vulnerability Signature):</a:t>
            </a:r>
            <a:r>
              <a:rPr lang="en-US" sz="2000">
                <a:solidFill>
                  <a:schemeClr val="hlink"/>
                </a:solidFill>
                <a:effectLst/>
              </a:rPr>
              <a:t> </a:t>
            </a:r>
          </a:p>
          <a:p>
            <a:pPr lvl="1"/>
            <a:r>
              <a:rPr lang="en-US" sz="2000">
                <a:effectLst/>
              </a:rPr>
              <a:t>Vulnerability state machine + how to recognize and react </a:t>
            </a:r>
          </a:p>
          <a:p>
            <a:pPr lvl="1"/>
            <a:r>
              <a:rPr lang="en-US" sz="2000">
                <a:effectLst/>
              </a:rPr>
              <a:t>to exploits in the vulnerable state</a:t>
            </a:r>
          </a:p>
          <a:p>
            <a:r>
              <a:rPr lang="en-US" sz="2000" i="1">
                <a:solidFill>
                  <a:srgbClr val="FF0066"/>
                </a:solidFill>
                <a:effectLst/>
              </a:rPr>
              <a:t>Protocol analysis</a:t>
            </a:r>
            <a:r>
              <a:rPr lang="en-US" sz="2000">
                <a:effectLst/>
              </a:rPr>
              <a:t> is the key for vulnerability-driven filtering</a:t>
            </a:r>
          </a:p>
        </p:txBody>
      </p:sp>
      <p:sp>
        <p:nvSpPr>
          <p:cNvPr id="172065" name="Text Box 33"/>
          <p:cNvSpPr txBox="1">
            <a:spLocks noChangeArrowheads="1"/>
          </p:cNvSpPr>
          <p:nvPr/>
        </p:nvSpPr>
        <p:spPr bwMode="auto">
          <a:xfrm>
            <a:off x="2032000" y="3810000"/>
            <a:ext cx="1009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>
                <a:effectLst/>
              </a:rPr>
              <a:t>Exploit </a:t>
            </a:r>
          </a:p>
          <a:p>
            <a:pPr algn="ctr"/>
            <a:r>
              <a:rPr lang="en-US" sz="1800">
                <a:effectLst/>
              </a:rPr>
              <a:t>Event</a:t>
            </a:r>
          </a:p>
        </p:txBody>
      </p:sp>
      <p:grpSp>
        <p:nvGrpSpPr>
          <p:cNvPr id="172066" name="Group 34"/>
          <p:cNvGrpSpPr>
            <a:grpSpLocks/>
          </p:cNvGrpSpPr>
          <p:nvPr/>
        </p:nvGrpSpPr>
        <p:grpSpPr bwMode="auto">
          <a:xfrm>
            <a:off x="827088" y="1538288"/>
            <a:ext cx="4797425" cy="3052762"/>
            <a:chOff x="521" y="969"/>
            <a:chExt cx="3022" cy="1923"/>
          </a:xfrm>
        </p:grpSpPr>
        <p:grpSp>
          <p:nvGrpSpPr>
            <p:cNvPr id="172067" name="Group 35"/>
            <p:cNvGrpSpPr>
              <a:grpSpLocks/>
            </p:cNvGrpSpPr>
            <p:nvPr/>
          </p:nvGrpSpPr>
          <p:grpSpPr bwMode="auto">
            <a:xfrm>
              <a:off x="521" y="969"/>
              <a:ext cx="3022" cy="1923"/>
              <a:chOff x="521" y="969"/>
              <a:chExt cx="3022" cy="1923"/>
            </a:xfrm>
          </p:grpSpPr>
          <p:sp>
            <p:nvSpPr>
              <p:cNvPr id="172068" name="Oval 36"/>
              <p:cNvSpPr>
                <a:spLocks noChangeArrowheads="1"/>
              </p:cNvSpPr>
              <p:nvPr/>
            </p:nvSpPr>
            <p:spPr bwMode="auto">
              <a:xfrm>
                <a:off x="2032" y="969"/>
                <a:ext cx="311" cy="2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>
                    <a:solidFill>
                      <a:schemeClr val="bg2"/>
                    </a:solidFill>
                    <a:effectLst/>
                  </a:rPr>
                  <a:t>S0</a:t>
                </a:r>
              </a:p>
            </p:txBody>
          </p:sp>
          <p:sp>
            <p:nvSpPr>
              <p:cNvPr id="172069" name="Oval 37"/>
              <p:cNvSpPr>
                <a:spLocks noChangeArrowheads="1"/>
              </p:cNvSpPr>
              <p:nvPr/>
            </p:nvSpPr>
            <p:spPr bwMode="auto">
              <a:xfrm>
                <a:off x="876" y="2240"/>
                <a:ext cx="312" cy="2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>
                    <a:solidFill>
                      <a:schemeClr val="bg2"/>
                    </a:solidFill>
                    <a:effectLst/>
                  </a:rPr>
                  <a:t>S3</a:t>
                </a:r>
              </a:p>
            </p:txBody>
          </p:sp>
          <p:sp>
            <p:nvSpPr>
              <p:cNvPr id="172070" name="Oval 38"/>
              <p:cNvSpPr>
                <a:spLocks noChangeArrowheads="1"/>
              </p:cNvSpPr>
              <p:nvPr/>
            </p:nvSpPr>
            <p:spPr bwMode="auto">
              <a:xfrm>
                <a:off x="2654" y="1621"/>
                <a:ext cx="311" cy="2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>
                    <a:solidFill>
                      <a:schemeClr val="bg2"/>
                    </a:solidFill>
                    <a:effectLst/>
                  </a:rPr>
                  <a:t>S2</a:t>
                </a:r>
              </a:p>
            </p:txBody>
          </p:sp>
          <p:sp>
            <p:nvSpPr>
              <p:cNvPr id="172071" name="Oval 39"/>
              <p:cNvSpPr>
                <a:spLocks noChangeArrowheads="1"/>
              </p:cNvSpPr>
              <p:nvPr/>
            </p:nvSpPr>
            <p:spPr bwMode="auto">
              <a:xfrm>
                <a:off x="1454" y="1621"/>
                <a:ext cx="311" cy="2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>
                    <a:solidFill>
                      <a:schemeClr val="bg2"/>
                    </a:solidFill>
                    <a:effectLst/>
                  </a:rPr>
                  <a:t>S1</a:t>
                </a:r>
              </a:p>
            </p:txBody>
          </p:sp>
          <p:sp>
            <p:nvSpPr>
              <p:cNvPr id="172072" name="Oval 40"/>
              <p:cNvSpPr>
                <a:spLocks noChangeArrowheads="1"/>
              </p:cNvSpPr>
              <p:nvPr/>
            </p:nvSpPr>
            <p:spPr bwMode="auto">
              <a:xfrm>
                <a:off x="3232" y="2240"/>
                <a:ext cx="311" cy="2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800">
                    <a:solidFill>
                      <a:schemeClr val="bg2"/>
                    </a:solidFill>
                    <a:effectLst/>
                  </a:rPr>
                  <a:t>S5</a:t>
                </a:r>
              </a:p>
            </p:txBody>
          </p:sp>
          <p:sp>
            <p:nvSpPr>
              <p:cNvPr id="172073" name="Line 41"/>
              <p:cNvSpPr>
                <a:spLocks noChangeShapeType="1"/>
              </p:cNvSpPr>
              <p:nvPr/>
            </p:nvSpPr>
            <p:spPr bwMode="auto">
              <a:xfrm flipH="1">
                <a:off x="1632" y="1164"/>
                <a:ext cx="444" cy="45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074" name="Line 42"/>
              <p:cNvSpPr>
                <a:spLocks noChangeShapeType="1"/>
              </p:cNvSpPr>
              <p:nvPr/>
            </p:nvSpPr>
            <p:spPr bwMode="auto">
              <a:xfrm flipH="1">
                <a:off x="1099" y="1816"/>
                <a:ext cx="444" cy="45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075" name="Line 43"/>
              <p:cNvSpPr>
                <a:spLocks noChangeShapeType="1"/>
              </p:cNvSpPr>
              <p:nvPr/>
            </p:nvSpPr>
            <p:spPr bwMode="auto">
              <a:xfrm>
                <a:off x="2299" y="1164"/>
                <a:ext cx="489" cy="45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076" name="Line 44"/>
              <p:cNvSpPr>
                <a:spLocks noChangeShapeType="1"/>
              </p:cNvSpPr>
              <p:nvPr/>
            </p:nvSpPr>
            <p:spPr bwMode="auto">
              <a:xfrm>
                <a:off x="2921" y="1784"/>
                <a:ext cx="489" cy="4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077" name="Line 45"/>
              <p:cNvSpPr>
                <a:spLocks noChangeShapeType="1"/>
              </p:cNvSpPr>
              <p:nvPr/>
            </p:nvSpPr>
            <p:spPr bwMode="auto">
              <a:xfrm>
                <a:off x="3410" y="2468"/>
                <a:ext cx="0" cy="3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078" name="Line 46"/>
              <p:cNvSpPr>
                <a:spLocks noChangeShapeType="1"/>
              </p:cNvSpPr>
              <p:nvPr/>
            </p:nvSpPr>
            <p:spPr bwMode="auto">
              <a:xfrm flipH="1">
                <a:off x="521" y="2468"/>
                <a:ext cx="444" cy="4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079" name="Line 47"/>
              <p:cNvSpPr>
                <a:spLocks noChangeShapeType="1"/>
              </p:cNvSpPr>
              <p:nvPr/>
            </p:nvSpPr>
            <p:spPr bwMode="auto">
              <a:xfrm flipH="1">
                <a:off x="1765" y="2436"/>
                <a:ext cx="356" cy="4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080" name="Line 48"/>
              <p:cNvSpPr>
                <a:spLocks noChangeShapeType="1"/>
              </p:cNvSpPr>
              <p:nvPr/>
            </p:nvSpPr>
            <p:spPr bwMode="auto">
              <a:xfrm>
                <a:off x="2343" y="2436"/>
                <a:ext cx="445" cy="4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2081" name="Text Box 49"/>
            <p:cNvSpPr txBox="1">
              <a:spLocks noChangeArrowheads="1"/>
            </p:cNvSpPr>
            <p:nvPr/>
          </p:nvSpPr>
          <p:spPr bwMode="auto">
            <a:xfrm>
              <a:off x="2492" y="1200"/>
              <a:ext cx="7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effectLst/>
                </a:rPr>
                <a:t>Message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921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7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60" grpId="0" animBg="1"/>
      <p:bldP spid="172064" grpId="0"/>
      <p:bldP spid="1720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Shield Architecture: Goals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20813"/>
            <a:ext cx="8388350" cy="3597275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FF0066"/>
                </a:solidFill>
              </a:rPr>
              <a:t>Flexibility</a:t>
            </a:r>
            <a:r>
              <a:rPr lang="en-US" dirty="0"/>
              <a:t>: support protocol analysis for any application level </a:t>
            </a:r>
            <a:r>
              <a:rPr lang="en-US" dirty="0" smtClean="0"/>
              <a:t>protocols</a:t>
            </a:r>
          </a:p>
          <a:p>
            <a:r>
              <a:rPr lang="en-US" b="1" i="1" dirty="0" smtClean="0">
                <a:solidFill>
                  <a:srgbClr val="FF0066"/>
                </a:solidFill>
              </a:rPr>
              <a:t>Fidelity</a:t>
            </a:r>
            <a:r>
              <a:rPr lang="en-US" dirty="0"/>
              <a:t>: protocol analysis consistent with that of the application</a:t>
            </a:r>
          </a:p>
          <a:p>
            <a:r>
              <a:rPr lang="en-US" b="1" i="1" dirty="0" err="1">
                <a:solidFill>
                  <a:srgbClr val="FF0066"/>
                </a:solidFill>
              </a:rPr>
              <a:t>DoS</a:t>
            </a:r>
            <a:r>
              <a:rPr lang="en-US" b="1" i="1" dirty="0">
                <a:solidFill>
                  <a:srgbClr val="FF0066"/>
                </a:solidFill>
              </a:rPr>
              <a:t> resilience</a:t>
            </a:r>
            <a:r>
              <a:rPr lang="en-US" dirty="0"/>
              <a:t>: hold less state than that of the application</a:t>
            </a:r>
          </a:p>
        </p:txBody>
      </p:sp>
    </p:spTree>
    <p:extLst>
      <p:ext uri="{BB962C8B-B14F-4D97-AF65-F5344CB8AC3E}">
        <p14:creationId xmlns:p14="http://schemas.microsoft.com/office/powerpoint/2010/main" val="360232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1.5|0.6|2.4|5.9|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7|3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8|5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.5|0.5|11.9|4.6|24.8|12.5|8|8.4|8.6|10|17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3.6|65.5|25.2|2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9.5|8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52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2026</Words>
  <Application>Microsoft Office PowerPoint</Application>
  <PresentationFormat>On-screen Show (4:3)</PresentationFormat>
  <Paragraphs>536</Paragraphs>
  <Slides>30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Office Theme</vt:lpstr>
      <vt:lpstr>Visio</vt:lpstr>
      <vt:lpstr>Equation</vt:lpstr>
      <vt:lpstr>Shield: Vulnerability-Driven End-Host Firewall for Preventing Known Vulnerability Attacks</vt:lpstr>
      <vt:lpstr>Software patching not an effective first-line defense</vt:lpstr>
      <vt:lpstr>Why don’t people patch?</vt:lpstr>
      <vt:lpstr>Firewall also not an effective  first line defense</vt:lpstr>
      <vt:lpstr>Shields: End-host Vulnerability-Driven Network Filters</vt:lpstr>
      <vt:lpstr>Vulnerability vs. Exploit (1:M) </vt:lpstr>
      <vt:lpstr>Overview of Shield Usage</vt:lpstr>
      <vt:lpstr>Vulnerability Modeling</vt:lpstr>
      <vt:lpstr>Shield Architecture: Goals</vt:lpstr>
      <vt:lpstr>Flexibility: separate mechanism from policy</vt:lpstr>
      <vt:lpstr>Achieving Shield Fidelity</vt:lpstr>
      <vt:lpstr>Achieve DoS-resilience: </vt:lpstr>
      <vt:lpstr>Achieving Safety: GAPAL</vt:lpstr>
      <vt:lpstr>Key Properties of a GAPAL</vt:lpstr>
      <vt:lpstr>GAPA as a General Facility</vt:lpstr>
      <vt:lpstr>Shield Architecture</vt:lpstr>
      <vt:lpstr>Shield Implementation and Evaluation</vt:lpstr>
      <vt:lpstr>Comparison Across Defenses</vt:lpstr>
      <vt:lpstr>Limitation</vt:lpstr>
      <vt:lpstr>NetShield: Massive Semantics-Based Vulnerability Signature Matching  for High-Speed Networks</vt:lpstr>
      <vt:lpstr>Motivation of NetShield</vt:lpstr>
      <vt:lpstr>Matching Problem Formulation</vt:lpstr>
      <vt:lpstr>Matching Algorithms</vt:lpstr>
      <vt:lpstr>Step 2: Iterative Matching</vt:lpstr>
      <vt:lpstr>High Speed Parsing</vt:lpstr>
      <vt:lpstr>Parsing Results</vt:lpstr>
      <vt:lpstr>Parsing+Matching Results</vt:lpstr>
      <vt:lpstr>Scalability Results</vt:lpstr>
      <vt:lpstr>Contribution</vt:lpstr>
      <vt:lpstr>Limitation</vt:lpstr>
    </vt:vector>
  </TitlesOfParts>
  <Company>Northwestern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Shield: Vulnerability-Driven End-Host Firewall for Preventing Known Vulnerability Attacks</dc:title>
  <dc:creator>Xitao Wen</dc:creator>
  <cp:lastModifiedBy>Xitao Wen</cp:lastModifiedBy>
  <cp:revision>13</cp:revision>
  <dcterms:created xsi:type="dcterms:W3CDTF">2012-03-30T15:58:49Z</dcterms:created>
  <dcterms:modified xsi:type="dcterms:W3CDTF">2012-04-01T01:58:38Z</dcterms:modified>
</cp:coreProperties>
</file>