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312" r:id="rId2"/>
    <p:sldId id="277" r:id="rId3"/>
    <p:sldId id="303" r:id="rId4"/>
    <p:sldId id="321" r:id="rId5"/>
    <p:sldId id="309" r:id="rId6"/>
    <p:sldId id="332" r:id="rId7"/>
    <p:sldId id="282" r:id="rId8"/>
    <p:sldId id="316" r:id="rId9"/>
    <p:sldId id="324" r:id="rId10"/>
    <p:sldId id="323" r:id="rId11"/>
    <p:sldId id="334" r:id="rId12"/>
    <p:sldId id="313" r:id="rId13"/>
    <p:sldId id="325" r:id="rId14"/>
    <p:sldId id="329" r:id="rId15"/>
    <p:sldId id="328" r:id="rId16"/>
    <p:sldId id="330" r:id="rId17"/>
    <p:sldId id="296" r:id="rId18"/>
    <p:sldId id="33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7" autoAdjust="0"/>
    <p:restoredTop sz="89784" autoAdjust="0"/>
  </p:normalViewPr>
  <p:slideViewPr>
    <p:cSldViewPr>
      <p:cViewPr varScale="1">
        <p:scale>
          <a:sx n="91" d="100"/>
          <a:sy n="91" d="100"/>
        </p:scale>
        <p:origin x="-1200" y="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3200"/>
                  </a:pPr>
                  <a:endParaRPr lang="en-US"/>
                </a:p>
              </c:txPr>
            </c:dLbl>
            <c:dLbl>
              <c:idx val="1"/>
              <c:layout>
                <c:manualLayout>
                  <c:x val="0.26579642388451452"/>
                  <c:y val="3.515625E-2"/>
                </c:manualLayout>
              </c:layout>
              <c:tx>
                <c:rich>
                  <a:bodyPr/>
                  <a:lstStyle/>
                  <a:p>
                    <a:pPr>
                      <a:defRPr sz="3200"/>
                    </a:pPr>
                    <a:r>
                      <a:rPr lang="en-US" smtClean="0"/>
                      <a:t>1207</a:t>
                    </a:r>
                    <a:endParaRPr lang="en-US"/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23904</c:v>
                </c:pt>
                <c:pt idx="1">
                  <c:v>1208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1"/>
              <c:layout/>
              <c:dLblPos val="ctr"/>
              <c:showVal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21964</c:v>
                </c:pt>
                <c:pt idx="1">
                  <c:v>2960</c:v>
                </c:pt>
                <c:pt idx="2">
                  <c:v>285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5ABAD-953D-495D-A3F0-4922392F1DF8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5F54-0F25-491C-B6D6-E1A7D414B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2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459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007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007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007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007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007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57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57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7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7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r>
              <a:rPr lang="en-US" baseline="0" dirty="0" smtClean="0"/>
              <a:t> Put </a:t>
            </a:r>
            <a:r>
              <a:rPr lang="en-US" baseline="0" dirty="0" err="1" smtClean="0"/>
              <a:t>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7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r>
              <a:rPr lang="en-US" baseline="0" dirty="0" smtClean="0"/>
              <a:t> Put </a:t>
            </a:r>
            <a:r>
              <a:rPr lang="en-US" baseline="0" dirty="0" err="1" smtClean="0"/>
              <a:t>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75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r>
              <a:rPr lang="en-US" baseline="0" dirty="0" smtClean="0"/>
              <a:t> Put </a:t>
            </a:r>
            <a:r>
              <a:rPr lang="en-US" baseline="0" dirty="0" err="1" smtClean="0"/>
              <a:t>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7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9D80-81B6-4AD5-A2C3-4071600995A0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7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6A67-A204-449C-A446-60E1D18DB866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4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DCDD-7D48-4395-8429-A6723D0A48D7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49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9E75-C81B-4982-BC73-DED361C2F0E6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1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5E57-02E3-4FE9-88E2-91FFBDEB4DCD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66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F95-BCAF-4923-B6EE-A1E8171C9C4E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CC4D-C62F-454F-9A5F-FE3A6763DA32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11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2DB-DA23-4571-8ADE-67674F0E98AD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52A-BCD1-4883-8722-48D89EFD2683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56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4DF-E74E-4614-98DD-C1BA03DEF8FD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19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41AC-59E4-4044-A6D7-421E2D7FBCD6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35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DAED-6AEF-4535-9174-0D07CFA0E7B4}" type="datetime1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77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838200"/>
            <a:ext cx="8763000" cy="1981200"/>
          </a:xfrm>
          <a:prstGeom prst="roundRect">
            <a:avLst/>
          </a:prstGeom>
          <a:solidFill>
            <a:srgbClr val="2D2DB9">
              <a:lumMod val="40000"/>
              <a:lumOff val="6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6868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Summary on S</a:t>
            </a:r>
            <a:r>
              <a:rPr lang="en-US" sz="3200" dirty="0" smtClean="0"/>
              <a:t>CRIPT</a:t>
            </a:r>
            <a:r>
              <a:rPr lang="en-US" sz="4000" dirty="0" smtClean="0"/>
              <a:t>G</a:t>
            </a:r>
            <a:r>
              <a:rPr lang="en-US" sz="3200" dirty="0" smtClean="0"/>
              <a:t>ARD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 smtClean="0"/>
              <a:t>Automatic </a:t>
            </a:r>
            <a:r>
              <a:rPr lang="en-US" sz="3200" dirty="0"/>
              <a:t>Context-Sensitive Sanitization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/>
              <a:t>Large-Scale Legacy Web Applications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276600"/>
            <a:ext cx="3810000" cy="10668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William 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Northwestern University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0" y="5848539"/>
            <a:ext cx="3048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Modified slides from presentation of </a:t>
            </a:r>
            <a:r>
              <a:rPr lang="en-US" dirty="0" err="1" smtClean="0">
                <a:solidFill>
                  <a:schemeClr val="tx1"/>
                </a:solidFill>
              </a:rPr>
              <a:t>Prateek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Saxena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UC Berkeley</a:t>
            </a:r>
          </a:p>
        </p:txBody>
      </p:sp>
    </p:spTree>
    <p:extLst>
      <p:ext uri="{BB962C8B-B14F-4D97-AF65-F5344CB8AC3E}">
        <p14:creationId xmlns:p14="http://schemas.microsoft.com/office/powerpoint/2010/main" xmlns="" val="3197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Inconsistent </a:t>
            </a:r>
            <a:r>
              <a:rPr lang="en-US" sz="3600" dirty="0"/>
              <a:t>Multiple Sanitization(IMS</a:t>
            </a:r>
            <a:r>
              <a:rPr lang="en-US" sz="3600" dirty="0" smtClean="0"/>
              <a:t>):</a:t>
            </a:r>
            <a:br>
              <a:rPr lang="en-US" sz="3600" dirty="0" smtClean="0"/>
            </a:br>
            <a:r>
              <a:rPr lang="en-US" sz="3600" dirty="0"/>
              <a:t>How does it happen?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" r="-128" b="50000"/>
          <a:stretch/>
        </p:blipFill>
        <p:spPr bwMode="auto">
          <a:xfrm>
            <a:off x="820121" y="1371600"/>
            <a:ext cx="7427558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stCxn id="11" idx="2"/>
            <a:endCxn id="14" idx="0"/>
          </p:cNvCxnSpPr>
          <p:nvPr/>
        </p:nvCxnSpPr>
        <p:spPr>
          <a:xfrm>
            <a:off x="4610100" y="3002725"/>
            <a:ext cx="55304" cy="341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7639" y="2664171"/>
            <a:ext cx="8844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Document.write</a:t>
            </a:r>
            <a:r>
              <a:rPr lang="en-US" sz="1600" dirty="0" smtClean="0"/>
              <a:t>("&lt;a </a:t>
            </a:r>
            <a:r>
              <a:rPr lang="en-US" sz="1600" dirty="0" err="1" smtClean="0"/>
              <a:t>href</a:t>
            </a:r>
            <a:r>
              <a:rPr lang="en-US" sz="1600" dirty="0" smtClean="0"/>
              <a:t> =‘" + </a:t>
            </a:r>
            <a:r>
              <a:rPr lang="en-US" sz="1600" dirty="0" err="1" smtClean="0"/>
              <a:t>HtmlAttribEncode</a:t>
            </a:r>
            <a:r>
              <a:rPr lang="en-US" sz="1600" dirty="0" smtClean="0"/>
              <a:t>(</a:t>
            </a:r>
            <a:r>
              <a:rPr lang="en-US" sz="1600" dirty="0" err="1" smtClean="0"/>
              <a:t>EcmaScriptStringEncode</a:t>
            </a:r>
            <a:r>
              <a:rPr lang="en-US" sz="1600" dirty="0" smtClean="0"/>
              <a:t>( </a:t>
            </a:r>
            <a:r>
              <a:rPr lang="en-US" sz="1600" i="1" u="sng" dirty="0" smtClean="0"/>
              <a:t>“xyz</a:t>
            </a:r>
            <a:r>
              <a:rPr lang="en-US" sz="1600" dirty="0" smtClean="0"/>
              <a:t> )) +"’&gt;&lt;/</a:t>
            </a:r>
            <a:r>
              <a:rPr lang="en-US" sz="1600" dirty="0"/>
              <a:t>a</a:t>
            </a:r>
            <a:r>
              <a:rPr lang="en-US" sz="1600" dirty="0" smtClean="0"/>
              <a:t>&gt;")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816337" y="3344300"/>
            <a:ext cx="769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("&lt;a </a:t>
            </a:r>
            <a:r>
              <a:rPr lang="en-US" dirty="0" err="1" smtClean="0"/>
              <a:t>href</a:t>
            </a:r>
            <a:r>
              <a:rPr lang="en-US" dirty="0" smtClean="0"/>
              <a:t> =‘" + </a:t>
            </a:r>
            <a:r>
              <a:rPr lang="en-US" dirty="0" err="1" smtClean="0"/>
              <a:t>HtmlAttribEncode</a:t>
            </a:r>
            <a:r>
              <a:rPr lang="en-US" dirty="0" smtClean="0"/>
              <a:t>( </a:t>
            </a:r>
            <a:r>
              <a:rPr lang="en-US" i="1" u="sng" dirty="0" smtClean="0"/>
              <a:t>\u0022xyz </a:t>
            </a:r>
            <a:r>
              <a:rPr lang="en-US" dirty="0" smtClean="0"/>
              <a:t>) +“’&gt;&lt;/</a:t>
            </a:r>
            <a:r>
              <a:rPr lang="en-US" dirty="0"/>
              <a:t>a</a:t>
            </a:r>
            <a:r>
              <a:rPr lang="en-US" dirty="0" smtClean="0"/>
              <a:t>&gt;")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42494" y="4043699"/>
            <a:ext cx="565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("&lt;a </a:t>
            </a:r>
            <a:r>
              <a:rPr lang="en-US" dirty="0" err="1" smtClean="0"/>
              <a:t>href</a:t>
            </a:r>
            <a:r>
              <a:rPr lang="en-US" dirty="0" smtClean="0"/>
              <a:t> =‘" + </a:t>
            </a:r>
            <a:r>
              <a:rPr lang="en-US" i="1" u="sng" dirty="0"/>
              <a:t>\</a:t>
            </a:r>
            <a:r>
              <a:rPr lang="en-US" i="1" u="sng" dirty="0" smtClean="0"/>
              <a:t>u0022xyz</a:t>
            </a:r>
            <a:r>
              <a:rPr lang="en-US" dirty="0" smtClean="0"/>
              <a:t> +“’&gt;&lt;/</a:t>
            </a:r>
            <a:r>
              <a:rPr lang="en-US" dirty="0"/>
              <a:t>a</a:t>
            </a:r>
            <a:r>
              <a:rPr lang="en-US" dirty="0" smtClean="0"/>
              <a:t>&gt;")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2"/>
            <a:endCxn id="15" idx="0"/>
          </p:cNvCxnSpPr>
          <p:nvPr/>
        </p:nvCxnSpPr>
        <p:spPr>
          <a:xfrm>
            <a:off x="4665404" y="3713632"/>
            <a:ext cx="3345" cy="33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78746" y="4724400"/>
            <a:ext cx="433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"</a:t>
            </a: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=‘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xyz’&gt;&lt;/a&gt;")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5" idx="2"/>
            <a:endCxn id="22" idx="0"/>
          </p:cNvCxnSpPr>
          <p:nvPr/>
        </p:nvCxnSpPr>
        <p:spPr>
          <a:xfrm flipH="1">
            <a:off x="4646968" y="4413031"/>
            <a:ext cx="21781" cy="311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02845" y="5381947"/>
            <a:ext cx="369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Big problem if xyz is);</a:t>
            </a:r>
            <a:r>
              <a:rPr lang="en-US" b="1" dirty="0" err="1" smtClean="0"/>
              <a:t>Onclick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112429" y="5943600"/>
            <a:ext cx="506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(“&lt;a </a:t>
            </a:r>
            <a:r>
              <a:rPr lang="en-US" dirty="0" err="1" smtClean="0"/>
              <a:t>href</a:t>
            </a:r>
            <a:r>
              <a:rPr lang="en-US" dirty="0" smtClean="0"/>
              <a:t> =‘“);</a:t>
            </a:r>
            <a:r>
              <a:rPr lang="en-US" dirty="0" err="1" smtClean="0"/>
              <a:t>Onclick</a:t>
            </a:r>
            <a:r>
              <a:rPr lang="en-US" dirty="0" smtClean="0"/>
              <a:t>…”&gt;&lt;/a&gt;’)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22" idx="2"/>
            <a:endCxn id="54" idx="0"/>
          </p:cNvCxnSpPr>
          <p:nvPr/>
        </p:nvCxnSpPr>
        <p:spPr>
          <a:xfrm>
            <a:off x="4646968" y="5093732"/>
            <a:ext cx="1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580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3180937335"/>
              </p:ext>
            </p:extLst>
          </p:nvPr>
        </p:nvGraphicFramePr>
        <p:xfrm>
          <a:off x="-304800" y="1608777"/>
          <a:ext cx="5920946" cy="423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089816" y="2819400"/>
            <a:ext cx="7292184" cy="130558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285</a:t>
            </a:r>
            <a:r>
              <a:rPr lang="en-US" sz="4400" dirty="0" smtClean="0"/>
              <a:t> </a:t>
            </a:r>
            <a:r>
              <a:rPr lang="en-US" sz="4400" dirty="0"/>
              <a:t>(</a:t>
            </a:r>
            <a:r>
              <a:rPr lang="en-US" sz="4400" b="1" dirty="0"/>
              <a:t>8%</a:t>
            </a:r>
            <a:r>
              <a:rPr lang="en-US" sz="4400" dirty="0"/>
              <a:t>) </a:t>
            </a:r>
            <a:r>
              <a:rPr lang="en-US" sz="4400" dirty="0" smtClean="0"/>
              <a:t>of multiple sanitizations are errors!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Inconsistent Multiple Sanitization(IMS):</a:t>
            </a:r>
            <a:br>
              <a:rPr lang="en-US" sz="3600" smtClean="0"/>
            </a:br>
            <a:r>
              <a:rPr lang="en-US" sz="3600" smtClean="0"/>
              <a:t>Does it Really Happen?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475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sz="3600" dirty="0" smtClean="0"/>
              <a:t>CRIPT</a:t>
            </a:r>
            <a:r>
              <a:rPr lang="en-US" dirty="0" smtClean="0"/>
              <a:t>G</a:t>
            </a:r>
            <a:r>
              <a:rPr lang="en-US" sz="3600" dirty="0" smtClean="0"/>
              <a:t>ARD</a:t>
            </a:r>
            <a:r>
              <a:rPr lang="en-US" dirty="0"/>
              <a:t>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15000" y="6356350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05" y="1629624"/>
            <a:ext cx="9052695" cy="456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43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sz="3600" dirty="0" smtClean="0"/>
              <a:t>CRIPT</a:t>
            </a:r>
            <a:r>
              <a:rPr lang="en-US" dirty="0" smtClean="0"/>
              <a:t>G</a:t>
            </a:r>
            <a:r>
              <a:rPr lang="en-US" sz="3600" dirty="0" smtClean="0"/>
              <a:t>ARD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15000" y="6356350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3862" b="4720"/>
          <a:stretch/>
        </p:blipFill>
        <p:spPr bwMode="auto">
          <a:xfrm>
            <a:off x="15106" y="1629624"/>
            <a:ext cx="5081996" cy="434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1828800"/>
            <a:ext cx="3962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Trace dynamic execution of application on test inputs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Identify all untrusted data embedded in application’s output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Map application trace to static program path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Map untrusted trace to the correct sequence of sanitizer to apply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out which part of string needs to be sanitized through positive taint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sequence doesn’t match,  it add the correct sequence to sanitization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25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sz="3600" dirty="0" smtClean="0"/>
              <a:t>CRIPT</a:t>
            </a:r>
            <a:r>
              <a:rPr lang="en-US" dirty="0" smtClean="0"/>
              <a:t>G</a:t>
            </a:r>
            <a:r>
              <a:rPr lang="en-US" sz="3600" dirty="0" smtClean="0"/>
              <a:t>ARD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15000" y="6356350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3862" b="4720"/>
          <a:stretch/>
        </p:blipFill>
        <p:spPr bwMode="auto">
          <a:xfrm>
            <a:off x="15106" y="1629624"/>
            <a:ext cx="5081996" cy="434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1828800"/>
            <a:ext cx="3962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Trace dynamic execution of application on test inputs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Identify all untrusted data embedded in application’s output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Map application trace to static program path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Map untrusted trace to the correct sequence of sanitizer to apply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out which part of string needs to be sanitized through positive taint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If sequence doesn’t match,  it add the correct sequence to sanitization cache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3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Positive Taint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15000" y="6356350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= Untrusted input</a:t>
            </a:r>
          </a:p>
          <a:p>
            <a:r>
              <a:rPr lang="en-US" sz="2000" dirty="0" smtClean="0"/>
              <a:t>Z = unknown source</a:t>
            </a:r>
          </a:p>
          <a:p>
            <a:r>
              <a:rPr lang="en-US" sz="2000" dirty="0" smtClean="0"/>
              <a:t>A = safe input</a:t>
            </a:r>
          </a:p>
          <a:p>
            <a:r>
              <a:rPr lang="en-US" sz="2000" dirty="0" smtClean="0"/>
              <a:t>Y = X</a:t>
            </a:r>
          </a:p>
          <a:p>
            <a:r>
              <a:rPr lang="en-US" sz="2000" dirty="0" err="1" smtClean="0"/>
              <a:t>cZ</a:t>
            </a:r>
            <a:r>
              <a:rPr lang="en-US" sz="2000" dirty="0" smtClean="0"/>
              <a:t> = sanitize (Z)</a:t>
            </a:r>
          </a:p>
          <a:p>
            <a:r>
              <a:rPr lang="en-US" sz="2000" dirty="0" smtClean="0"/>
              <a:t>Write(</a:t>
            </a:r>
            <a:r>
              <a:rPr lang="en-US" sz="2000" dirty="0" err="1" smtClean="0"/>
              <a:t>X,Y,Z,A,cZ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Normal taint analysis kept track how the untrusted variable is used in the program, e.g. X, 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Positive taint analysis kept track of the safe data, e.g. A and </a:t>
            </a:r>
            <a:r>
              <a:rPr lang="en-US" sz="2000" dirty="0" err="1" smtClean="0"/>
              <a:t>cZ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ScriptGard</a:t>
            </a:r>
            <a:r>
              <a:rPr lang="en-US" sz="2000" dirty="0" smtClean="0"/>
              <a:t> marks </a:t>
            </a:r>
            <a:r>
              <a:rPr lang="en-US" sz="2000" dirty="0"/>
              <a:t>portion of server output which is not positively tainted </a:t>
            </a:r>
            <a:r>
              <a:rPr lang="en-US" sz="2000" dirty="0" smtClean="0"/>
              <a:t>e.g. X</a:t>
            </a:r>
            <a:r>
              <a:rPr lang="en-US" sz="2000" dirty="0"/>
              <a:t>, Y, </a:t>
            </a:r>
            <a:r>
              <a:rPr lang="en-US" sz="2000" dirty="0" smtClean="0"/>
              <a:t>Z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ScriptGard</a:t>
            </a:r>
            <a:r>
              <a:rPr lang="en-US" sz="2000" dirty="0" smtClean="0"/>
              <a:t> also records sequence of propagator and sanitizer applied</a:t>
            </a:r>
          </a:p>
        </p:txBody>
      </p:sp>
    </p:spTree>
    <p:extLst>
      <p:ext uri="{BB962C8B-B14F-4D97-AF65-F5344CB8AC3E}">
        <p14:creationId xmlns:p14="http://schemas.microsoft.com/office/powerpoint/2010/main" xmlns="" val="2535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en-US" sz="3600" dirty="0" smtClean="0"/>
              <a:t>CRIPT</a:t>
            </a:r>
            <a:r>
              <a:rPr lang="en-US" dirty="0" smtClean="0"/>
              <a:t>G</a:t>
            </a:r>
            <a:r>
              <a:rPr lang="en-US" sz="3600" dirty="0" smtClean="0"/>
              <a:t>ARD</a:t>
            </a:r>
            <a:r>
              <a:rPr lang="en-US" dirty="0"/>
              <a:t> </a:t>
            </a:r>
            <a:r>
              <a:rPr lang="en-US" dirty="0" smtClean="0"/>
              <a:t>Runtime Auto-Correction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15000" y="6356350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138"/>
          <a:stretch/>
        </p:blipFill>
        <p:spPr bwMode="auto">
          <a:xfrm>
            <a:off x="5006567" y="1629624"/>
            <a:ext cx="4061234" cy="456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1828800"/>
            <a:ext cx="3962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Apply the correct sanitizer sequence from the cache if analysis is done on the path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Administrator choice if analysis is not done on the path yet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349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S</a:t>
            </a:r>
            <a:r>
              <a:rPr lang="en-US" sz="4000" dirty="0"/>
              <a:t>CRIPT</a:t>
            </a:r>
            <a:r>
              <a:rPr lang="en-US" sz="4900" dirty="0"/>
              <a:t>G</a:t>
            </a:r>
            <a:r>
              <a:rPr lang="en-US" sz="4000" dirty="0"/>
              <a:t>ARD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Performance</a:t>
            </a:r>
            <a:endParaRPr lang="en-US" sz="4000" dirty="0"/>
          </a:p>
        </p:txBody>
      </p:sp>
      <p:sp>
        <p:nvSpPr>
          <p:cNvPr id="87" name="Content Placeholder 7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 to load first byte from URL increase by more than 100 times. </a:t>
            </a:r>
          </a:p>
          <a:p>
            <a:r>
              <a:rPr lang="en-US" sz="2400" dirty="0" smtClean="0"/>
              <a:t>Preferential path profiling can slightly reduce the overhead.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88" y="3302695"/>
            <a:ext cx="4624812" cy="320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8790" y="3302696"/>
            <a:ext cx="4565210" cy="315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966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900" dirty="0" smtClean="0"/>
              <a:t>Questions?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8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Sanitization in </a:t>
            </a:r>
            <a:r>
              <a:rPr lang="en-US" dirty="0" err="1" smtClean="0"/>
              <a:t>WebApplication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Small-Scale Apps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52400" y="3581400"/>
            <a:ext cx="45720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Buggy Sanitizer</a:t>
            </a:r>
            <a:endParaRPr lang="en-US" sz="2800" dirty="0"/>
          </a:p>
          <a:p>
            <a:r>
              <a:rPr lang="en-US" sz="2800" dirty="0" smtClean="0">
                <a:solidFill>
                  <a:prstClr val="black"/>
                </a:solidFill>
              </a:rPr>
              <a:t>Missing Sanitization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sz="1600" i="1" dirty="0" smtClean="0">
                <a:solidFill>
                  <a:prstClr val="black"/>
                </a:solidFill>
              </a:rPr>
              <a:t>Pixy’06, PhpTaint’06,Cqual’04, Merlin’09,Securifly’05, PhpAspis’11,</a:t>
            </a:r>
            <a:r>
              <a:rPr lang="en-US" i="1" dirty="0"/>
              <a:t> </a:t>
            </a:r>
            <a:r>
              <a:rPr lang="en-US" sz="1600" i="1" dirty="0"/>
              <a:t>Saner’08, </a:t>
            </a:r>
            <a:r>
              <a:rPr lang="en-US" sz="1600" i="1" dirty="0" smtClean="0"/>
              <a:t>Bek’11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2743200"/>
            <a:ext cx="44958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Large-Scale Applications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1249740"/>
            <a:ext cx="534635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Img.RenderControl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Write(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5957" y="1249740"/>
            <a:ext cx="53340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Img.RenderControl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	                                       	Write(</a:t>
            </a:r>
            <a:r>
              <a:rPr lang="en-US" sz="2400" b="1" i="1" u="sng" dirty="0" smtClean="0">
                <a:latin typeface="Consolas" pitchFamily="49" charset="0"/>
                <a:cs typeface="Consolas" pitchFamily="49" charset="0"/>
              </a:rPr>
              <a:t>Sanitize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50957" y="1981200"/>
            <a:ext cx="1524000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3581401"/>
            <a:ext cx="45720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Sanitization Errors</a:t>
            </a:r>
            <a:endParaRPr lang="en-US" sz="2800" dirty="0"/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sz="1600" i="1" dirty="0" smtClean="0">
                <a:solidFill>
                  <a:prstClr val="black"/>
                </a:solidFill>
              </a:rPr>
              <a:t>CCS’11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S</a:t>
            </a:r>
            <a:r>
              <a:rPr lang="en-US" dirty="0" smtClean="0">
                <a:solidFill>
                  <a:prstClr val="black"/>
                </a:solidFill>
              </a:rPr>
              <a:t>CRIPT</a:t>
            </a:r>
            <a:r>
              <a:rPr lang="en-US" sz="2800" dirty="0" smtClean="0">
                <a:solidFill>
                  <a:prstClr val="black"/>
                </a:solidFill>
              </a:rPr>
              <a:t>G</a:t>
            </a:r>
            <a:r>
              <a:rPr lang="en-US" dirty="0" smtClean="0">
                <a:solidFill>
                  <a:prstClr val="black"/>
                </a:solidFill>
              </a:rPr>
              <a:t>ARD</a:t>
            </a:r>
            <a:endParaRPr lang="en-US" sz="2800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8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6" grpId="1" animBg="1"/>
      <p:bldP spid="6" grpId="2" animBg="1"/>
      <p:bldP spid="7" grpId="0" animBg="1"/>
      <p:bldP spid="7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Error #1: </a:t>
            </a:r>
            <a:br>
              <a:rPr lang="en-US" sz="3600" dirty="0"/>
            </a:br>
            <a:r>
              <a:rPr lang="en-US" sz="3600" dirty="0"/>
              <a:t>Context-Mismatched Sanitization(CMS)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" name="Rectangle 3" descr="Large confetti"/>
          <p:cNvSpPr txBox="1">
            <a:spLocks noChangeArrowheads="1"/>
          </p:cNvSpPr>
          <p:nvPr/>
        </p:nvSpPr>
        <p:spPr>
          <a:xfrm>
            <a:off x="76200" y="1524000"/>
            <a:ext cx="9067800" cy="571500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59597"/>
            <a:ext cx="7543800" cy="553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46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Error #1: </a:t>
            </a:r>
            <a:br>
              <a:rPr lang="en-US" sz="3600" dirty="0"/>
            </a:br>
            <a:r>
              <a:rPr lang="en-US" sz="3600" dirty="0"/>
              <a:t>Context-Mismatched Sanitization(CMS)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Rectangle 3" descr="Large confetti"/>
          <p:cNvSpPr txBox="1">
            <a:spLocks noChangeArrowheads="1"/>
          </p:cNvSpPr>
          <p:nvPr/>
        </p:nvSpPr>
        <p:spPr>
          <a:xfrm>
            <a:off x="76200" y="1524000"/>
            <a:ext cx="9067800" cy="571500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766169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65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cs typeface="Times New Roman" pitchFamily="18" charset="0"/>
              </a:rPr>
              <a:t>Why Does Context-Mismatch Happen?</a:t>
            </a:r>
            <a:endParaRPr lang="en-US" sz="3600" b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00150" y="16764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781175" y="2133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27138" y="3473450"/>
            <a:ext cx="638175" cy="304800"/>
          </a:xfrm>
          <a:prstGeom prst="ellipse">
            <a:avLst/>
          </a:prstGeom>
          <a:solidFill>
            <a:schemeClr val="bg2">
              <a:lumMod val="1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314575" y="34734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752600" y="41910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371600" y="6324600"/>
            <a:ext cx="1419225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+mn-cs"/>
              </a:rPr>
              <a:t>Output Sink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0" idx="4"/>
            <a:endCxn id="12" idx="1"/>
          </p:cNvCxnSpPr>
          <p:nvPr/>
        </p:nvCxnSpPr>
        <p:spPr bwMode="auto">
          <a:xfrm>
            <a:off x="1519238" y="1981200"/>
            <a:ext cx="35560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  <a:stCxn id="31" idx="5"/>
            <a:endCxn id="14" idx="0"/>
          </p:cNvCxnSpPr>
          <p:nvPr/>
        </p:nvCxnSpPr>
        <p:spPr bwMode="auto">
          <a:xfrm>
            <a:off x="2325688" y="3155950"/>
            <a:ext cx="307975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31" idx="3"/>
            <a:endCxn id="13" idx="0"/>
          </p:cNvCxnSpPr>
          <p:nvPr/>
        </p:nvCxnSpPr>
        <p:spPr bwMode="auto">
          <a:xfrm flipH="1">
            <a:off x="1546226" y="3155763"/>
            <a:ext cx="328408" cy="3176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24"/>
          <p:cNvCxnSpPr>
            <a:cxnSpLocks noChangeShapeType="1"/>
            <a:stCxn id="15" idx="4"/>
            <a:endCxn id="18" idx="0"/>
          </p:cNvCxnSpPr>
          <p:nvPr/>
        </p:nvCxnSpPr>
        <p:spPr bwMode="auto">
          <a:xfrm>
            <a:off x="2071688" y="4495800"/>
            <a:ext cx="9525" cy="1828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  <a:stCxn id="14" idx="4"/>
            <a:endCxn id="15" idx="7"/>
          </p:cNvCxnSpPr>
          <p:nvPr/>
        </p:nvCxnSpPr>
        <p:spPr bwMode="auto">
          <a:xfrm flipH="1">
            <a:off x="2297316" y="3778250"/>
            <a:ext cx="336347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cxnSpLocks noChangeShapeType="1"/>
            <a:stCxn id="13" idx="4"/>
            <a:endCxn id="15" idx="1"/>
          </p:cNvCxnSpPr>
          <p:nvPr/>
        </p:nvCxnSpPr>
        <p:spPr bwMode="auto">
          <a:xfrm>
            <a:off x="1546226" y="3778250"/>
            <a:ext cx="299833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896938" y="1676400"/>
            <a:ext cx="609600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>
                <a:solidFill>
                  <a:srgbClr val="000000"/>
                </a:solidFill>
              </a:rPr>
              <a:t>San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1781175" y="2895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2" name="Straight Arrow Connector 31"/>
          <p:cNvCxnSpPr>
            <a:cxnSpLocks noChangeShapeType="1"/>
            <a:stCxn id="12" idx="4"/>
            <a:endCxn id="31" idx="0"/>
          </p:cNvCxnSpPr>
          <p:nvPr/>
        </p:nvCxnSpPr>
        <p:spPr bwMode="auto">
          <a:xfrm>
            <a:off x="2100263" y="2438400"/>
            <a:ext cx="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795917" cy="79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0825" y="3515090"/>
            <a:ext cx="625475" cy="72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Oval 37"/>
          <p:cNvSpPr/>
          <p:nvPr/>
        </p:nvSpPr>
        <p:spPr bwMode="auto">
          <a:xfrm>
            <a:off x="1800225" y="1219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40" name="Straight Arrow Connector 39"/>
          <p:cNvCxnSpPr>
            <a:cxnSpLocks noChangeShapeType="1"/>
            <a:stCxn id="38" idx="3"/>
            <a:endCxn id="10" idx="0"/>
          </p:cNvCxnSpPr>
          <p:nvPr/>
        </p:nvCxnSpPr>
        <p:spPr bwMode="auto">
          <a:xfrm flipH="1">
            <a:off x="1519238" y="1479550"/>
            <a:ext cx="37465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6" name="Picture 2" descr="http://t2.gstatic.com/images?q=tbn:ANd9GcTtoZ1_0MgDrKq-KrM9Gg-7d4zCtv4ErAZugyovBy8oKBRWzdy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3400"/>
            <a:ext cx="1074098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ounded Rectangle 46"/>
          <p:cNvSpPr/>
          <p:nvPr/>
        </p:nvSpPr>
        <p:spPr>
          <a:xfrm>
            <a:off x="2994816" y="1752600"/>
            <a:ext cx="5920584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Context is a Global</a:t>
            </a:r>
          </a:p>
          <a:p>
            <a:pPr algn="ctr"/>
            <a:r>
              <a:rPr lang="en-US" sz="3200" b="1" dirty="0" smtClean="0"/>
              <a:t>Path-Sensitive Property</a:t>
            </a:r>
            <a:endParaRPr lang="en-US" sz="3200" dirty="0"/>
          </a:p>
        </p:txBody>
      </p:sp>
      <p:sp>
        <p:nvSpPr>
          <p:cNvPr id="48" name="Rounded Rectangle 47"/>
          <p:cNvSpPr/>
          <p:nvPr/>
        </p:nvSpPr>
        <p:spPr>
          <a:xfrm>
            <a:off x="2971800" y="4419600"/>
            <a:ext cx="5920584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But, developers select Sanitizers Locally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304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30" grpId="0" animBg="1"/>
      <p:bldP spid="31" grpId="0" animBg="1"/>
      <p:bldP spid="38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633127403"/>
              </p:ext>
            </p:extLst>
          </p:nvPr>
        </p:nvGraphicFramePr>
        <p:xfrm>
          <a:off x="1447800" y="1676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02624" y="4705822"/>
            <a:ext cx="8001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1,207</a:t>
            </a:r>
            <a:r>
              <a:rPr lang="en-US" sz="4400" dirty="0"/>
              <a:t> (</a:t>
            </a:r>
            <a:r>
              <a:rPr lang="en-US" sz="4400" b="1" dirty="0"/>
              <a:t>4.7</a:t>
            </a:r>
            <a:r>
              <a:rPr lang="en-US" sz="4400" dirty="0"/>
              <a:t>%) </a:t>
            </a:r>
            <a:r>
              <a:rPr lang="en-US" sz="4400" dirty="0" smtClean="0"/>
              <a:t>are CMS errors!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Error #1: </a:t>
            </a:r>
            <a:br>
              <a:rPr lang="en-US" sz="3600" smtClean="0"/>
            </a:br>
            <a:r>
              <a:rPr lang="en-US" sz="3600" smtClean="0"/>
              <a:t>Context-Mismatched Sanitization(CMS)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598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Error </a:t>
            </a:r>
            <a:r>
              <a:rPr lang="en-US" sz="3600" dirty="0" smtClean="0"/>
              <a:t>#2: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Inconsistent Multiple Sanitization(IMS)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200150" y="16764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81175" y="2133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227138" y="3473450"/>
            <a:ext cx="638175" cy="304800"/>
          </a:xfrm>
          <a:prstGeom prst="ellipse">
            <a:avLst/>
          </a:prstGeom>
          <a:solidFill>
            <a:schemeClr val="bg2">
              <a:lumMod val="1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752600" y="41910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371600" y="6324600"/>
            <a:ext cx="1419225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+mn-cs"/>
              </a:rPr>
              <a:t>Output Sink</a:t>
            </a:r>
          </a:p>
        </p:txBody>
      </p:sp>
      <p:cxnSp>
        <p:nvCxnSpPr>
          <p:cNvPr id="28" name="Straight Arrow Connector 27"/>
          <p:cNvCxnSpPr>
            <a:cxnSpLocks noChangeShapeType="1"/>
            <a:stCxn id="23" idx="4"/>
            <a:endCxn id="24" idx="1"/>
          </p:cNvCxnSpPr>
          <p:nvPr/>
        </p:nvCxnSpPr>
        <p:spPr bwMode="auto">
          <a:xfrm>
            <a:off x="1519238" y="1981200"/>
            <a:ext cx="35560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Straight Arrow Connector 28"/>
          <p:cNvCxnSpPr>
            <a:cxnSpLocks noChangeShapeType="1"/>
            <a:stCxn id="35" idx="5"/>
          </p:cNvCxnSpPr>
          <p:nvPr/>
        </p:nvCxnSpPr>
        <p:spPr bwMode="auto">
          <a:xfrm>
            <a:off x="2325688" y="3155950"/>
            <a:ext cx="307975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" name="Straight Arrow Connector 29"/>
          <p:cNvCxnSpPr>
            <a:cxnSpLocks noChangeShapeType="1"/>
            <a:stCxn id="35" idx="3"/>
            <a:endCxn id="25" idx="0"/>
          </p:cNvCxnSpPr>
          <p:nvPr/>
        </p:nvCxnSpPr>
        <p:spPr bwMode="auto">
          <a:xfrm flipH="1">
            <a:off x="1546226" y="3155763"/>
            <a:ext cx="328408" cy="3176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" name="Straight Arrow Connector 30"/>
          <p:cNvCxnSpPr>
            <a:cxnSpLocks noChangeShapeType="1"/>
            <a:stCxn id="26" idx="4"/>
            <a:endCxn id="27" idx="0"/>
          </p:cNvCxnSpPr>
          <p:nvPr/>
        </p:nvCxnSpPr>
        <p:spPr bwMode="auto">
          <a:xfrm>
            <a:off x="2071688" y="4495800"/>
            <a:ext cx="9525" cy="1828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cxnSpLocks noChangeShapeType="1"/>
            <a:endCxn id="26" idx="7"/>
          </p:cNvCxnSpPr>
          <p:nvPr/>
        </p:nvCxnSpPr>
        <p:spPr bwMode="auto">
          <a:xfrm flipH="1">
            <a:off x="2297316" y="3778250"/>
            <a:ext cx="336347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" name="Straight Arrow Connector 32"/>
          <p:cNvCxnSpPr>
            <a:cxnSpLocks noChangeShapeType="1"/>
            <a:stCxn id="25" idx="4"/>
            <a:endCxn id="26" idx="1"/>
          </p:cNvCxnSpPr>
          <p:nvPr/>
        </p:nvCxnSpPr>
        <p:spPr bwMode="auto">
          <a:xfrm>
            <a:off x="1546226" y="3778250"/>
            <a:ext cx="299833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896938" y="1676400"/>
            <a:ext cx="799204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1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781175" y="2895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6" name="Straight Arrow Connector 35"/>
          <p:cNvCxnSpPr>
            <a:cxnSpLocks noChangeShapeType="1"/>
            <a:stCxn id="24" idx="4"/>
            <a:endCxn id="35" idx="0"/>
          </p:cNvCxnSpPr>
          <p:nvPr/>
        </p:nvCxnSpPr>
        <p:spPr bwMode="auto">
          <a:xfrm>
            <a:off x="2100263" y="2438400"/>
            <a:ext cx="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" name="Oval 37"/>
          <p:cNvSpPr/>
          <p:nvPr/>
        </p:nvSpPr>
        <p:spPr bwMode="auto">
          <a:xfrm>
            <a:off x="1800225" y="1219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9" name="Straight Arrow Connector 38"/>
          <p:cNvCxnSpPr>
            <a:cxnSpLocks noChangeShapeType="1"/>
            <a:stCxn id="38" idx="3"/>
            <a:endCxn id="23" idx="0"/>
          </p:cNvCxnSpPr>
          <p:nvPr/>
        </p:nvCxnSpPr>
        <p:spPr bwMode="auto">
          <a:xfrm flipH="1">
            <a:off x="1519238" y="1479550"/>
            <a:ext cx="37465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0" name="Picture 2" descr="http://t2.gstatic.com/images?q=tbn:ANd9GcTtoZ1_0MgDrKq-KrM9Gg-7d4zCtv4ErAZugyovBy8oKBRWzdy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502" y="4182018"/>
            <a:ext cx="1074098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Oval 40"/>
          <p:cNvSpPr/>
          <p:nvPr/>
        </p:nvSpPr>
        <p:spPr bwMode="auto">
          <a:xfrm>
            <a:off x="2314575" y="34734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914400" y="3429000"/>
            <a:ext cx="781742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2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4648199" y="2552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flipH="1">
            <a:off x="4648199" y="3695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" name="16-Point Star 46"/>
          <p:cNvSpPr/>
          <p:nvPr/>
        </p:nvSpPr>
        <p:spPr bwMode="auto">
          <a:xfrm>
            <a:off x="4114800" y="1981200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0854" y="1371600"/>
            <a:ext cx="211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Attack Input</a:t>
            </a:r>
            <a:endParaRPr lang="en-US" sz="2800" dirty="0"/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>
            <a:off x="4638329" y="4914900"/>
            <a:ext cx="9872" cy="8763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4191000" y="56769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Safe?</a:t>
            </a:r>
            <a:endParaRPr lang="en-US" dirty="0"/>
          </a:p>
        </p:txBody>
      </p:sp>
      <p:cxnSp>
        <p:nvCxnSpPr>
          <p:cNvPr id="49" name="Straight Arrow Connector 48"/>
          <p:cNvCxnSpPr>
            <a:cxnSpLocks noChangeShapeType="1"/>
          </p:cNvCxnSpPr>
          <p:nvPr/>
        </p:nvCxnSpPr>
        <p:spPr bwMode="auto">
          <a:xfrm flipH="1">
            <a:off x="6601772" y="2552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flipH="1">
            <a:off x="6601772" y="3695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16-Point Star 50"/>
          <p:cNvSpPr/>
          <p:nvPr/>
        </p:nvSpPr>
        <p:spPr bwMode="auto">
          <a:xfrm>
            <a:off x="6068373" y="1981200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 flipH="1">
            <a:off x="6601773" y="49149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" name="TextBox 52"/>
          <p:cNvSpPr txBox="1"/>
          <p:nvPr/>
        </p:nvSpPr>
        <p:spPr>
          <a:xfrm>
            <a:off x="6144573" y="56769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Safe?</a:t>
            </a:r>
            <a:endParaRPr lang="en-US" dirty="0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4229996" y="3352800"/>
            <a:ext cx="799204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1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4247458" y="4495800"/>
            <a:ext cx="781742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2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3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1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4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1111 L 0.36562 0.1666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777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6666 0.2444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6 0.24444 L 0.58333 0.42222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8889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62 0.16667 L 0.57396 -0.01111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8889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8" grpId="0" animBg="1"/>
      <p:bldP spid="38" grpId="1" animBg="1"/>
      <p:bldP spid="41" grpId="0" animBg="1"/>
      <p:bldP spid="41" grpId="1" animBg="1"/>
      <p:bldP spid="42" grpId="0" animBg="1"/>
      <p:bldP spid="42" grpId="1" animBg="1"/>
      <p:bldP spid="42" grpId="2" animBg="1"/>
      <p:bldP spid="47" grpId="0" animBg="1"/>
      <p:bldP spid="8" grpId="0"/>
      <p:bldP spid="10" grpId="0"/>
      <p:bldP spid="51" grpId="0" animBg="1"/>
      <p:bldP spid="53" grpId="0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Inconsistent </a:t>
            </a:r>
            <a:r>
              <a:rPr lang="en-US" sz="3600" dirty="0"/>
              <a:t>Multiple Sanitization(IMS</a:t>
            </a:r>
            <a:r>
              <a:rPr lang="en-US" sz="3600" dirty="0" smtClean="0"/>
              <a:t>):</a:t>
            </a:r>
            <a:br>
              <a:rPr lang="en-US" sz="3600" dirty="0" smtClean="0"/>
            </a:br>
            <a:r>
              <a:rPr lang="en-US" sz="3600" dirty="0" smtClean="0"/>
              <a:t>How does it happen?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5" y="150495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EcmaScriptStringEncode</a:t>
            </a:r>
            <a:r>
              <a:rPr lang="en-US" sz="2400" dirty="0" smtClean="0"/>
              <a:t> – transforms all </a:t>
            </a:r>
            <a:r>
              <a:rPr lang="en-US" sz="2400" dirty="0"/>
              <a:t>characters that can break out of JavaScript </a:t>
            </a:r>
            <a:r>
              <a:rPr lang="en-US" sz="2400" dirty="0" smtClean="0"/>
              <a:t>string literals </a:t>
            </a:r>
            <a:r>
              <a:rPr lang="en-US" sz="2400" dirty="0"/>
              <a:t>(like the </a:t>
            </a:r>
            <a:r>
              <a:rPr lang="en-US" sz="2400" dirty="0" smtClean="0"/>
              <a:t>“ </a:t>
            </a:r>
            <a:r>
              <a:rPr lang="en-US" sz="2400" dirty="0"/>
              <a:t>character) to Unicode encoding </a:t>
            </a:r>
            <a:r>
              <a:rPr lang="en-US" sz="2400" dirty="0" smtClean="0"/>
              <a:t>\u0022 for “)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HtmlAttribEncode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encodes </a:t>
            </a:r>
            <a:r>
              <a:rPr lang="en-US" sz="2400" dirty="0" smtClean="0"/>
              <a:t>characters (&amp;</a:t>
            </a:r>
            <a:r>
              <a:rPr lang="en-US" sz="2400" dirty="0" err="1" smtClean="0"/>
              <a:t>quot</a:t>
            </a:r>
            <a:r>
              <a:rPr lang="en-US" sz="2400" dirty="0" smtClean="0"/>
              <a:t>; for “)</a:t>
            </a:r>
            <a:endParaRPr lang="en-US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121" y="3733800"/>
            <a:ext cx="7427558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26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Inconsistent </a:t>
            </a:r>
            <a:r>
              <a:rPr lang="en-US" sz="3600" dirty="0"/>
              <a:t>Multiple Sanitization(IMS</a:t>
            </a:r>
            <a:r>
              <a:rPr lang="en-US" sz="3600" dirty="0" smtClean="0"/>
              <a:t>):</a:t>
            </a:r>
            <a:br>
              <a:rPr lang="en-US" sz="3600" dirty="0" smtClean="0"/>
            </a:br>
            <a:r>
              <a:rPr lang="en-US" sz="3600" dirty="0"/>
              <a:t>How does it happen?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399892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cxnSp>
        <p:nvCxnSpPr>
          <p:cNvPr id="8" name="Straight Arrow Connector 7"/>
          <p:cNvCxnSpPr>
            <a:stCxn id="11" idx="2"/>
            <a:endCxn id="14" idx="0"/>
          </p:cNvCxnSpPr>
          <p:nvPr/>
        </p:nvCxnSpPr>
        <p:spPr>
          <a:xfrm flipH="1">
            <a:off x="4610101" y="3038451"/>
            <a:ext cx="124231" cy="368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1145" y="2699897"/>
            <a:ext cx="8766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Document.write</a:t>
            </a:r>
            <a:r>
              <a:rPr lang="en-US" sz="1600" dirty="0" smtClean="0"/>
              <a:t>(“&lt;a </a:t>
            </a:r>
            <a:r>
              <a:rPr lang="en-US" sz="1600" dirty="0" err="1" smtClean="0"/>
              <a:t>href</a:t>
            </a:r>
            <a:r>
              <a:rPr lang="en-US" sz="1600" dirty="0" smtClean="0"/>
              <a:t> ='” + </a:t>
            </a:r>
            <a:r>
              <a:rPr lang="en-US" sz="1600" dirty="0" err="1" smtClean="0"/>
              <a:t>EcmaScriptStringEncode</a:t>
            </a:r>
            <a:r>
              <a:rPr lang="en-US" sz="1600" dirty="0" smtClean="0"/>
              <a:t>(</a:t>
            </a:r>
            <a:r>
              <a:rPr lang="en-US" sz="1600" dirty="0" err="1" smtClean="0"/>
              <a:t>HtmlAttribEncode</a:t>
            </a:r>
            <a:r>
              <a:rPr lang="en-US" sz="1600" dirty="0" smtClean="0"/>
              <a:t>( </a:t>
            </a:r>
            <a:r>
              <a:rPr lang="en-US" sz="1600" i="1" u="sng" dirty="0" smtClean="0"/>
              <a:t>“xyz</a:t>
            </a:r>
            <a:r>
              <a:rPr lang="en-US" sz="1600" dirty="0" smtClean="0"/>
              <a:t> )) +”'&gt;&lt;/a&gt;”)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495" y="3406855"/>
            <a:ext cx="8359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Document.write</a:t>
            </a:r>
            <a:r>
              <a:rPr lang="en-US" dirty="0" smtClean="0"/>
              <a:t>(“&lt;a </a:t>
            </a:r>
            <a:r>
              <a:rPr lang="en-US" dirty="0" err="1" smtClean="0"/>
              <a:t>href</a:t>
            </a:r>
            <a:r>
              <a:rPr lang="en-US" dirty="0" smtClean="0"/>
              <a:t> ='” + </a:t>
            </a:r>
            <a:r>
              <a:rPr lang="en-US" dirty="0" err="1"/>
              <a:t>EcmaScriptString</a:t>
            </a:r>
            <a:r>
              <a:rPr lang="en-US" dirty="0" err="1" smtClean="0"/>
              <a:t>Encode</a:t>
            </a:r>
            <a:r>
              <a:rPr lang="en-US" dirty="0" smtClean="0"/>
              <a:t>( </a:t>
            </a:r>
            <a:r>
              <a:rPr lang="en-US" i="1" u="sng" dirty="0" smtClean="0"/>
              <a:t>&amp;</a:t>
            </a:r>
            <a:r>
              <a:rPr lang="en-US" i="1" u="sng" dirty="0" err="1" smtClean="0"/>
              <a:t>quotxyz</a:t>
            </a:r>
            <a:r>
              <a:rPr lang="en-US" dirty="0" smtClean="0"/>
              <a:t>) +”'&gt;&lt;/</a:t>
            </a:r>
            <a:r>
              <a:rPr lang="en-US" dirty="0"/>
              <a:t>a</a:t>
            </a:r>
            <a:r>
              <a:rPr lang="en-US" dirty="0" smtClean="0"/>
              <a:t>&gt;”)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75326" y="4163661"/>
            <a:ext cx="603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("&lt;a </a:t>
            </a:r>
            <a:r>
              <a:rPr lang="en-US" dirty="0" err="1" smtClean="0"/>
              <a:t>href</a:t>
            </a:r>
            <a:r>
              <a:rPr lang="en-US" dirty="0" smtClean="0"/>
              <a:t> ='" + </a:t>
            </a:r>
            <a:r>
              <a:rPr lang="en-US" i="1" u="sng" dirty="0" smtClean="0"/>
              <a:t>\u0026quotxyz</a:t>
            </a:r>
            <a:r>
              <a:rPr lang="en-US" dirty="0" smtClean="0"/>
              <a:t> +“'&gt;&lt;/</a:t>
            </a:r>
            <a:r>
              <a:rPr lang="en-US" dirty="0"/>
              <a:t>a</a:t>
            </a:r>
            <a:r>
              <a:rPr lang="en-US" dirty="0" smtClean="0"/>
              <a:t>&gt;")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2"/>
            <a:endCxn id="15" idx="0"/>
          </p:cNvCxnSpPr>
          <p:nvPr/>
        </p:nvCxnSpPr>
        <p:spPr>
          <a:xfrm flipH="1">
            <a:off x="4592467" y="3776187"/>
            <a:ext cx="17634" cy="38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773"/>
          <a:stretch/>
        </p:blipFill>
        <p:spPr bwMode="auto">
          <a:xfrm>
            <a:off x="896321" y="1399892"/>
            <a:ext cx="7427558" cy="110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865413" y="4876800"/>
            <a:ext cx="481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("&lt;a </a:t>
            </a:r>
            <a:r>
              <a:rPr lang="en-US" dirty="0" err="1" smtClean="0"/>
              <a:t>href</a:t>
            </a:r>
            <a:r>
              <a:rPr lang="en-US" dirty="0" smtClean="0"/>
              <a:t> ='</a:t>
            </a:r>
            <a:r>
              <a:rPr lang="en-US" i="1" u="sng" dirty="0" smtClean="0"/>
              <a:t>&amp;</a:t>
            </a:r>
            <a:r>
              <a:rPr lang="en-US" i="1" u="sng" dirty="0" err="1" smtClean="0"/>
              <a:t>quotxyz</a:t>
            </a:r>
            <a:r>
              <a:rPr lang="en-US" i="1" u="sng" dirty="0" smtClean="0"/>
              <a:t>'</a:t>
            </a:r>
            <a:r>
              <a:rPr lang="en-US" dirty="0" smtClean="0"/>
              <a:t>&gt;&lt;/</a:t>
            </a:r>
            <a:r>
              <a:rPr lang="en-US" dirty="0"/>
              <a:t>a</a:t>
            </a:r>
            <a:r>
              <a:rPr lang="en-US" dirty="0" smtClean="0"/>
              <a:t>&gt;")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46340" y="5562600"/>
            <a:ext cx="240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=‘”xyz’&gt;&lt;/</a:t>
            </a:r>
            <a:r>
              <a:rPr lang="en-US" dirty="0"/>
              <a:t>a</a:t>
            </a:r>
            <a:r>
              <a:rPr lang="en-US" dirty="0" smtClean="0"/>
              <a:t>&gt;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39936" y="4532993"/>
            <a:ext cx="7251" cy="38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550708" y="5246132"/>
            <a:ext cx="7251" cy="38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000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9370</TotalTime>
  <Words>612</Words>
  <Application>Microsoft Office PowerPoint</Application>
  <PresentationFormat>On-screen Show (4:3)</PresentationFormat>
  <Paragraphs>173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Summary on SCRIPTGARD Automatic Context-Sensitive Sanitization  for Large-Scale Legacy Web Applications</vt:lpstr>
      <vt:lpstr>Sanitization in WebApplication</vt:lpstr>
      <vt:lpstr>Error #1:  Context-Mismatched Sanitization(CMS)</vt:lpstr>
      <vt:lpstr>Error #1:  Context-Mismatched Sanitization(CMS)</vt:lpstr>
      <vt:lpstr>Why Does Context-Mismatch Happen?</vt:lpstr>
      <vt:lpstr>Slide 6</vt:lpstr>
      <vt:lpstr>Error #2:  Inconsistent Multiple Sanitization(IMS)</vt:lpstr>
      <vt:lpstr>Inconsistent Multiple Sanitization(IMS): How does it happen?</vt:lpstr>
      <vt:lpstr>Inconsistent Multiple Sanitization(IMS): How does it happen?</vt:lpstr>
      <vt:lpstr>Inconsistent Multiple Sanitization(IMS): How does it happen?</vt:lpstr>
      <vt:lpstr>Slide 11</vt:lpstr>
      <vt:lpstr>SCRIPTGARD Architecture</vt:lpstr>
      <vt:lpstr>SCRIPTGARD Analysis</vt:lpstr>
      <vt:lpstr>SCRIPTGARD Analysis</vt:lpstr>
      <vt:lpstr>Positive Taint analysis</vt:lpstr>
      <vt:lpstr>SCRIPTGARD Runtime Auto-Correction</vt:lpstr>
      <vt:lpstr>SCRIPTGARD:  Performance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SCRIPTGARD: Automatic Context-Sensitive Sanitization for Large-Scale Legacy Web Applications</dc:title>
  <dc:creator>prateek</dc:creator>
  <cp:lastModifiedBy>Yan Chen</cp:lastModifiedBy>
  <cp:revision>919</cp:revision>
  <dcterms:created xsi:type="dcterms:W3CDTF">2011-09-22T22:53:07Z</dcterms:created>
  <dcterms:modified xsi:type="dcterms:W3CDTF">2012-04-16T15:00:23Z</dcterms:modified>
</cp:coreProperties>
</file>