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65"/>
  </p:notesMasterIdLst>
  <p:sldIdLst>
    <p:sldId id="256" r:id="rId2"/>
    <p:sldId id="257" r:id="rId3"/>
    <p:sldId id="258" r:id="rId4"/>
    <p:sldId id="259" r:id="rId5"/>
    <p:sldId id="260" r:id="rId6"/>
    <p:sldId id="261" r:id="rId7"/>
    <p:sldId id="262" r:id="rId8"/>
    <p:sldId id="265" r:id="rId9"/>
    <p:sldId id="264" r:id="rId10"/>
    <p:sldId id="266" r:id="rId11"/>
    <p:sldId id="267" r:id="rId12"/>
    <p:sldId id="263" r:id="rId13"/>
    <p:sldId id="268" r:id="rId14"/>
    <p:sldId id="273" r:id="rId15"/>
    <p:sldId id="270" r:id="rId16"/>
    <p:sldId id="272" r:id="rId17"/>
    <p:sldId id="269" r:id="rId18"/>
    <p:sldId id="271" r:id="rId19"/>
    <p:sldId id="318" r:id="rId20"/>
    <p:sldId id="325" r:id="rId21"/>
    <p:sldId id="292" r:id="rId22"/>
    <p:sldId id="293" r:id="rId23"/>
    <p:sldId id="294" r:id="rId24"/>
    <p:sldId id="295" r:id="rId25"/>
    <p:sldId id="297" r:id="rId26"/>
    <p:sldId id="296" r:id="rId27"/>
    <p:sldId id="298" r:id="rId28"/>
    <p:sldId id="326" r:id="rId29"/>
    <p:sldId id="300" r:id="rId30"/>
    <p:sldId id="301" r:id="rId31"/>
    <p:sldId id="302" r:id="rId32"/>
    <p:sldId id="303" r:id="rId33"/>
    <p:sldId id="304" r:id="rId34"/>
    <p:sldId id="305" r:id="rId35"/>
    <p:sldId id="306" r:id="rId36"/>
    <p:sldId id="307" r:id="rId37"/>
    <p:sldId id="327" r:id="rId38"/>
    <p:sldId id="309" r:id="rId39"/>
    <p:sldId id="310" r:id="rId40"/>
    <p:sldId id="311" r:id="rId41"/>
    <p:sldId id="312" r:id="rId42"/>
    <p:sldId id="313" r:id="rId43"/>
    <p:sldId id="315" r:id="rId44"/>
    <p:sldId id="314" r:id="rId45"/>
    <p:sldId id="316" r:id="rId46"/>
    <p:sldId id="329" r:id="rId47"/>
    <p:sldId id="330" r:id="rId48"/>
    <p:sldId id="328" r:id="rId49"/>
    <p:sldId id="320" r:id="rId50"/>
    <p:sldId id="321" r:id="rId51"/>
    <p:sldId id="322" r:id="rId52"/>
    <p:sldId id="323" r:id="rId53"/>
    <p:sldId id="324" r:id="rId54"/>
    <p:sldId id="274" r:id="rId55"/>
    <p:sldId id="280" r:id="rId56"/>
    <p:sldId id="282" r:id="rId57"/>
    <p:sldId id="283" r:id="rId58"/>
    <p:sldId id="284" r:id="rId59"/>
    <p:sldId id="285" r:id="rId60"/>
    <p:sldId id="286" r:id="rId61"/>
    <p:sldId id="287" r:id="rId62"/>
    <p:sldId id="288" r:id="rId63"/>
    <p:sldId id="289" r:id="rId6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7029735-CA37-4CEE-9916-1EAAF4115662}">
  <a:tblStyle styleId="{37029735-CA37-4CEE-9916-1EAAF4115662}"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21" autoAdjust="0"/>
  </p:normalViewPr>
  <p:slideViewPr>
    <p:cSldViewPr snapToGrid="0" snapToObjects="1">
      <p:cViewPr varScale="1">
        <p:scale>
          <a:sx n="84" d="100"/>
          <a:sy n="84" d="100"/>
        </p:scale>
        <p:origin x="-108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45046064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google.co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*Access</a:t>
            </a:r>
            <a:r>
              <a:rPr lang="en-US" baseline="0" dirty="0" smtClean="0"/>
              <a:t> resolution protocol</a:t>
            </a:r>
          </a:p>
          <a:p>
            <a:pPr marL="0" marR="0" indent="0" algn="l" defTabSz="457200" rtl="0" eaLnBrk="1" fontAlgn="auto" latinLnBrk="0" hangingPunct="1">
              <a:lnSpc>
                <a:spcPct val="100000"/>
              </a:lnSpc>
              <a:spcBef>
                <a:spcPts val="0"/>
              </a:spcBef>
              <a:spcAft>
                <a:spcPts val="0"/>
              </a:spcAft>
              <a:buClrTx/>
              <a:buSzTx/>
              <a:buFontTx/>
              <a:buNone/>
              <a:tabLst/>
              <a:defRPr/>
            </a:pPr>
            <a:r>
              <a:rPr lang="en" dirty="0" smtClean="0"/>
              <a:t>Speaker </a:t>
            </a:r>
            <a:r>
              <a:rPr lang="en" dirty="0"/>
              <a:t>example: Lower music volume for incoming </a:t>
            </a:r>
            <a:r>
              <a:rPr lang="en" dirty="0" smtClean="0"/>
              <a:t>call</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Debate about whether users actually pay attention to permissions</a:t>
            </a:r>
            <a:endParaRPr lang="e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Shape 584"/>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85" name="Shape 585"/>
          <p:cNvSpPr>
            <a:spLocks noGrp="1"/>
          </p:cNvSpPr>
          <p:nvPr>
            <p:ph type="body" sz="quarter" idx="1"/>
          </p:nvPr>
        </p:nvSpPr>
        <p:spPr>
          <a:prstGeom prst="rect">
            <a:avLst/>
          </a:prstGeom>
        </p:spPr>
        <p:txBody>
          <a:bodyPr/>
          <a:lstStyle/>
          <a:p>
            <a:pPr lvl="0">
              <a:defRPr sz="1800"/>
            </a:pPr>
            <a:r>
              <a:rPr sz="2000"/>
              <a:t>To make the attack stealthy we exploited some more public information. LCD ON/OFF status can be easily learned from the Android public resources. BSSID is sent through browser only when the LCD is OFF. To avoid being noticed even after the attack, browser can be redirected to another website e.g. </a:t>
            </a:r>
            <a:r>
              <a:rPr sz="2000" u="sng">
                <a:hlinkClick r:id="rId3"/>
              </a:rPr>
              <a:t>google.com</a:t>
            </a:r>
            <a:r>
              <a:rPr sz="2000"/>
              <a:t> and send the browser to the background.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smtClean="0"/>
              <a:t>BSSID along with BSSID-GPS coordinate database can be used to locate smartphone user</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96" name="Shape 96"/>
          <p:cNvSpPr>
            <a:spLocks noGrp="1"/>
          </p:cNvSpPr>
          <p:nvPr>
            <p:ph type="body" sz="quarter" idx="1"/>
          </p:nvPr>
        </p:nvSpPr>
        <p:spPr>
          <a:prstGeom prst="rect">
            <a:avLst/>
          </a:prstGeom>
        </p:spPr>
        <p:txBody>
          <a:bodyPr/>
          <a:lstStyle/>
          <a:p>
            <a:pPr lvl="0">
              <a:defRPr sz="1800"/>
            </a:pPr>
            <a:r>
              <a:rPr sz="2000" dirty="0"/>
              <a:t>Android proc files system have a file that contains ARP information. This file stores the MAC address of the wireless interface of the Access point to which the phone is connected to</a:t>
            </a:r>
            <a:r>
              <a:rPr sz="2000" dirty="0" smtClean="0"/>
              <a:t>.</a:t>
            </a:r>
            <a:endParaRPr sz="2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10" name="Shape 110"/>
          <p:cNvSpPr>
            <a:spLocks noGrp="1"/>
          </p:cNvSpPr>
          <p:nvPr>
            <p:ph type="body" sz="quarter" idx="1"/>
          </p:nvPr>
        </p:nvSpPr>
        <p:spPr>
          <a:prstGeom prst="rect">
            <a:avLst/>
          </a:prstGeom>
        </p:spPr>
        <p:txBody>
          <a:bodyPr/>
          <a:lstStyle/>
          <a:p>
            <a:pPr lvl="0">
              <a:defRPr sz="1800"/>
            </a:pPr>
            <a:r>
              <a:rPr sz="2000" dirty="0" smtClean="0"/>
              <a:t>monitor </a:t>
            </a:r>
            <a:r>
              <a:rPr sz="2000" dirty="0"/>
              <a:t>the ARP file and extract the </a:t>
            </a:r>
            <a:r>
              <a:rPr sz="2000" dirty="0" smtClean="0"/>
              <a:t>BSSID</a:t>
            </a:r>
            <a:endParaRPr sz="20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23" name="Shape 123"/>
          <p:cNvSpPr>
            <a:spLocks noGrp="1"/>
          </p:cNvSpPr>
          <p:nvPr>
            <p:ph type="body" sz="quarter" idx="1"/>
          </p:nvPr>
        </p:nvSpPr>
        <p:spPr>
          <a:prstGeom prst="rect">
            <a:avLst/>
          </a:prstGeom>
        </p:spPr>
        <p:txBody>
          <a:bodyPr/>
          <a:lstStyle/>
          <a:p>
            <a:pPr lvl="0">
              <a:defRPr sz="1800"/>
            </a:pPr>
            <a:r>
              <a:rPr sz="2000" dirty="0" smtClean="0"/>
              <a:t>BSSID </a:t>
            </a:r>
            <a:r>
              <a:rPr sz="2000" dirty="0"/>
              <a:t>based location services can be used by any Wi-Fi enabled device and works in areas where GPS have poor reception. Navizon is such a BSSID based location service, that we used in our attack. The Navizon app uses SSL to send BSSIDs seen by the phone’s wireless interface and receive the GPS coordinates.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57" name="Shape 157"/>
          <p:cNvSpPr>
            <a:spLocks noGrp="1"/>
          </p:cNvSpPr>
          <p:nvPr>
            <p:ph type="body" sz="quarter" idx="1"/>
          </p:nvPr>
        </p:nvSpPr>
        <p:spPr>
          <a:prstGeom prst="rect">
            <a:avLst/>
          </a:prstGeom>
        </p:spPr>
        <p:txBody>
          <a:bodyPr/>
          <a:lstStyle/>
          <a:p>
            <a:pPr lvl="0">
              <a:defRPr sz="1800"/>
            </a:pPr>
            <a:r>
              <a:rPr sz="2000" dirty="0" smtClean="0"/>
              <a:t>data collection</a:t>
            </a:r>
            <a:endParaRPr lang="en-US" sz="2000" dirty="0" smtClean="0"/>
          </a:p>
          <a:p>
            <a:pPr lvl="0">
              <a:defRPr sz="1800"/>
            </a:pPr>
            <a:endParaRPr lang="en-US" sz="2000" dirty="0" smtClean="0"/>
          </a:p>
          <a:p>
            <a:pPr lvl="0">
              <a:defRPr sz="1800"/>
            </a:pPr>
            <a:r>
              <a:rPr sz="2000" dirty="0" smtClean="0"/>
              <a:t>Wi</a:t>
            </a:r>
            <a:r>
              <a:rPr sz="2000" dirty="0"/>
              <a:t>-Fi access points periodically broadcast beacons, so users can connect to the network. </a:t>
            </a:r>
            <a:endParaRPr lang="en-US" sz="2000" dirty="0" smtClean="0"/>
          </a:p>
          <a:p>
            <a:pPr lvl="0">
              <a:defRPr sz="1800"/>
            </a:pPr>
            <a:endParaRPr lang="en-US" sz="2000" dirty="0" smtClean="0"/>
          </a:p>
          <a:p>
            <a:pPr lvl="0">
              <a:defRPr sz="1800"/>
            </a:pPr>
            <a:r>
              <a:rPr sz="2000" dirty="0" smtClean="0"/>
              <a:t>These </a:t>
            </a:r>
            <a:r>
              <a:rPr sz="2000" dirty="0"/>
              <a:t>beacons contain BSSID and due to limited WiFi range can be mapped to the approx. GPS location of the access point. </a:t>
            </a:r>
            <a:endParaRPr lang="en-US" sz="2000" dirty="0" smtClean="0"/>
          </a:p>
          <a:p>
            <a:pPr lvl="0">
              <a:defRPr sz="1800"/>
            </a:pPr>
            <a:endParaRPr lang="en-US" sz="2000" dirty="0" smtClean="0"/>
          </a:p>
          <a:p>
            <a:pPr lvl="0">
              <a:defRPr sz="1800"/>
            </a:pPr>
            <a:r>
              <a:rPr sz="2000" dirty="0" smtClean="0"/>
              <a:t>Some </a:t>
            </a:r>
            <a:r>
              <a:rPr sz="2000" dirty="0"/>
              <a:t>companies have collected this data through driving streets, while some use their applications to provide location service and to collect the data as well. In this way, they aggregate large amount of BSSID to GPS location mappings in their database.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85" name="Shape 185"/>
          <p:cNvSpPr>
            <a:spLocks noGrp="1"/>
          </p:cNvSpPr>
          <p:nvPr>
            <p:ph type="body" sz="quarter" idx="1"/>
          </p:nvPr>
        </p:nvSpPr>
        <p:spPr>
          <a:prstGeom prst="rect">
            <a:avLst/>
          </a:prstGeom>
        </p:spPr>
        <p:txBody>
          <a:bodyPr/>
          <a:lstStyle/>
          <a:p>
            <a:pPr lvl="0">
              <a:defRPr sz="1800"/>
            </a:pPr>
            <a:endParaRPr sz="2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78" name="Shape 178"/>
          <p:cNvSpPr>
            <a:spLocks noGrp="1"/>
          </p:cNvSpPr>
          <p:nvPr>
            <p:ph type="body" sz="quarter" idx="1"/>
          </p:nvPr>
        </p:nvSpPr>
        <p:spPr>
          <a:prstGeom prst="rect">
            <a:avLst/>
          </a:prstGeom>
        </p:spPr>
        <p:txBody>
          <a:bodyPr/>
          <a:lstStyle/>
          <a:p>
            <a:pPr lvl="0">
              <a:defRPr sz="1800"/>
            </a:pPr>
            <a:endParaRPr sz="20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92" name="Shape 192"/>
          <p:cNvSpPr>
            <a:spLocks noGrp="1"/>
          </p:cNvSpPr>
          <p:nvPr>
            <p:ph type="body" sz="quarter" idx="1"/>
          </p:nvPr>
        </p:nvSpPr>
        <p:spPr>
          <a:prstGeom prst="rect">
            <a:avLst/>
          </a:prstGeom>
        </p:spPr>
        <p:txBody>
          <a:bodyPr/>
          <a:lstStyle/>
          <a:p>
            <a:pPr lvl="0">
              <a:defRPr sz="1800"/>
            </a:pPr>
            <a:endParaRPr sz="20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defRPr sz="1800"/>
            </a:pPr>
            <a:r>
              <a:rPr lang="en-US" sz="1100" dirty="0" smtClean="0"/>
              <a:t>In the previous attack, we showed how to locate a user. In this attack we show how to infer the victim’s driving route by simply monitoring the speaker usage of the GPS application.</a:t>
            </a:r>
          </a:p>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lvl="0">
              <a:defRPr sz="1800"/>
            </a:pPr>
            <a:r>
              <a:rPr sz="2000" dirty="0"/>
              <a:t>Android public API AudioManager.isMusicActive </a:t>
            </a:r>
            <a:endParaRPr lang="en-US" sz="2000" dirty="0" smtClean="0"/>
          </a:p>
          <a:p>
            <a:pPr lvl="0">
              <a:defRPr sz="1800"/>
            </a:pPr>
            <a:endParaRPr lang="en-US" sz="2000" dirty="0" smtClean="0"/>
          </a:p>
          <a:p>
            <a:pPr lvl="0">
              <a:defRPr sz="1800"/>
            </a:pPr>
            <a:r>
              <a:rPr sz="2000" dirty="0" smtClean="0"/>
              <a:t>This </a:t>
            </a:r>
            <a:r>
              <a:rPr sz="2000" dirty="0"/>
              <a:t>information is used by other apps e.g. lowering music for an incoming </a:t>
            </a:r>
            <a:r>
              <a:rPr sz="2000" dirty="0" smtClean="0"/>
              <a:t>call</a:t>
            </a:r>
            <a:endParaRPr sz="2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38" name="Shape 238"/>
          <p:cNvSpPr>
            <a:spLocks noGrp="1"/>
          </p:cNvSpPr>
          <p:nvPr>
            <p:ph type="body" sz="quarter" idx="1"/>
          </p:nvPr>
        </p:nvSpPr>
        <p:spPr>
          <a:prstGeom prst="rect">
            <a:avLst/>
          </a:prstGeom>
        </p:spPr>
        <p:txBody>
          <a:bodyPr/>
          <a:lstStyle/>
          <a:p>
            <a:pPr lvl="0">
              <a:defRPr sz="1800"/>
            </a:pPr>
            <a:r>
              <a:rPr lang="en-US" sz="2000" b="1" dirty="0" smtClean="0"/>
              <a:t>Only log when maps are running – determine when it’s running based on process list from </a:t>
            </a:r>
            <a:r>
              <a:rPr lang="en-US" sz="2000" b="1" dirty="0" err="1" smtClean="0"/>
              <a:t>linux</a:t>
            </a:r>
            <a:r>
              <a:rPr lang="en-US" sz="2000" b="1" dirty="0" smtClean="0"/>
              <a:t> shared resources</a:t>
            </a:r>
          </a:p>
          <a:p>
            <a:pPr lvl="0">
              <a:defRPr sz="1800"/>
            </a:pPr>
            <a:r>
              <a:rPr lang="en-US" sz="2000" b="1" dirty="0" smtClean="0"/>
              <a:t>Calls </a:t>
            </a:r>
            <a:r>
              <a:rPr lang="en-US" sz="2000" b="1" dirty="0" err="1" smtClean="0"/>
              <a:t>isMusic</a:t>
            </a:r>
            <a:r>
              <a:rPr lang="en-US" sz="2000" b="1" dirty="0" smtClean="0"/>
              <a:t> Active with sampling rate of 50 per second</a:t>
            </a:r>
          </a:p>
          <a:p>
            <a:pPr lvl="0">
              <a:defRPr sz="1800"/>
            </a:pPr>
            <a:endParaRPr sz="20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306" name="Shape 306"/>
          <p:cNvSpPr>
            <a:spLocks noGrp="1"/>
          </p:cNvSpPr>
          <p:nvPr>
            <p:ph type="body" sz="quarter" idx="1"/>
          </p:nvPr>
        </p:nvSpPr>
        <p:spPr>
          <a:prstGeom prst="rect">
            <a:avLst/>
          </a:prstGeom>
        </p:spPr>
        <p:txBody>
          <a:bodyPr/>
          <a:lstStyle/>
          <a:p>
            <a:pPr lvl="0">
              <a:defRPr sz="1800"/>
            </a:pPr>
            <a:r>
              <a:rPr sz="2000" dirty="0"/>
              <a:t>Assuming we have a database that maps the this speaker usage fingerprint to its corresponding route, we just need to find the route corresponding to this fingerprint in the database</a:t>
            </a:r>
            <a:r>
              <a:rPr sz="2000" dirty="0" smtClean="0"/>
              <a:t>.. </a:t>
            </a:r>
            <a:endParaRPr lang="en-US" sz="2000" dirty="0" smtClean="0"/>
          </a:p>
          <a:p>
            <a:pPr lvl="0">
              <a:defRPr sz="1800"/>
            </a:pPr>
            <a:endParaRPr lang="en-US" sz="2000" b="1" dirty="0" smtClean="0"/>
          </a:p>
          <a:p>
            <a:pPr lvl="0">
              <a:defRPr sz="1800"/>
            </a:pPr>
            <a:r>
              <a:rPr sz="2000" b="1" dirty="0" smtClean="0"/>
              <a:t>sequences </a:t>
            </a:r>
            <a:r>
              <a:rPr sz="2000" b="1" dirty="0"/>
              <a:t>are not always identical </a:t>
            </a:r>
            <a:r>
              <a:rPr sz="2000" dirty="0"/>
              <a:t>and </a:t>
            </a:r>
            <a:r>
              <a:rPr sz="2000" b="1" dirty="0"/>
              <a:t>not all speaker usage intervals can be recorded</a:t>
            </a:r>
            <a:r>
              <a:rPr sz="2000" dirty="0"/>
              <a:t>. So, we used a similarity metric similar to </a:t>
            </a:r>
            <a:r>
              <a:rPr sz="2000" b="1" dirty="0"/>
              <a:t>Jaccard Index to measure the similarity </a:t>
            </a:r>
            <a:r>
              <a:rPr sz="2000" dirty="0"/>
              <a:t>between two fingerprint sequences</a:t>
            </a:r>
            <a:r>
              <a:rPr sz="2000" dirty="0" smtClean="0"/>
              <a:t>.</a:t>
            </a:r>
            <a:endParaRPr lang="en-US" sz="2000" dirty="0" smtClean="0"/>
          </a:p>
          <a:p>
            <a:pPr lvl="0">
              <a:defRPr sz="1800"/>
            </a:pPr>
            <a:endParaRPr lang="en-US" sz="2000" dirty="0" smtClean="0"/>
          </a:p>
          <a:p>
            <a:pPr marL="0" marR="0" lvl="0" indent="0" algn="l" defTabSz="457200" rtl="0" eaLnBrk="1" fontAlgn="auto" latinLnBrk="0" hangingPunct="1">
              <a:lnSpc>
                <a:spcPct val="100000"/>
              </a:lnSpc>
              <a:spcBef>
                <a:spcPts val="0"/>
              </a:spcBef>
              <a:spcAft>
                <a:spcPts val="0"/>
              </a:spcAft>
              <a:buClrTx/>
              <a:buSzTx/>
              <a:buFontTx/>
              <a:buNone/>
              <a:tabLst/>
              <a:defRPr sz="1800"/>
            </a:pPr>
            <a:r>
              <a:rPr lang="en-US" sz="2000" dirty="0" err="1" smtClean="0"/>
              <a:t>Jaccard</a:t>
            </a:r>
            <a:r>
              <a:rPr lang="en-US" sz="2000" dirty="0" smtClean="0"/>
              <a:t> Index measures similarity between two sample sets</a:t>
            </a:r>
          </a:p>
          <a:p>
            <a:pPr lvl="0">
              <a:defRPr sz="1800"/>
            </a:pPr>
            <a:endParaRPr sz="20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312" name="Shape 312"/>
          <p:cNvSpPr>
            <a:spLocks noGrp="1"/>
          </p:cNvSpPr>
          <p:nvPr>
            <p:ph type="body" sz="quarter" idx="1"/>
          </p:nvPr>
        </p:nvSpPr>
        <p:spPr>
          <a:prstGeom prst="rect">
            <a:avLst/>
          </a:prstGeom>
        </p:spPr>
        <p:txBody>
          <a:bodyPr/>
          <a:lstStyle/>
          <a:p>
            <a:pPr lvl="0">
              <a:defRPr sz="1800"/>
            </a:pPr>
            <a:r>
              <a:rPr sz="2000" dirty="0" smtClean="0"/>
              <a:t>drive </a:t>
            </a:r>
            <a:r>
              <a:rPr sz="2000" dirty="0"/>
              <a:t>simulator needs to wait for the navigation app to finish audio sentences</a:t>
            </a:r>
            <a:r>
              <a:rPr sz="2000" dirty="0" smtClean="0"/>
              <a:t>.</a:t>
            </a:r>
            <a:endParaRPr lang="en-US" sz="2000" dirty="0" smtClean="0"/>
          </a:p>
          <a:p>
            <a:pPr lvl="0">
              <a:defRPr sz="1800"/>
            </a:pPr>
            <a:endParaRPr lang="en-US" sz="2000" dirty="0" smtClean="0"/>
          </a:p>
          <a:p>
            <a:pPr marL="0" marR="0" lvl="0" indent="0" algn="l" defTabSz="457200" rtl="0" eaLnBrk="1" fontAlgn="auto" latinLnBrk="0" hangingPunct="1">
              <a:lnSpc>
                <a:spcPct val="100000"/>
              </a:lnSpc>
              <a:spcBef>
                <a:spcPts val="0"/>
              </a:spcBef>
              <a:spcAft>
                <a:spcPts val="0"/>
              </a:spcAft>
              <a:buClrTx/>
              <a:buSzTx/>
              <a:buFontTx/>
              <a:buNone/>
              <a:tabLst/>
              <a:defRPr sz="1800"/>
            </a:pPr>
            <a:r>
              <a:rPr lang="en-US" sz="2000" dirty="0" smtClean="0"/>
              <a:t>Driving simulator</a:t>
            </a:r>
            <a:r>
              <a:rPr lang="en-US" sz="2000" baseline="0" dirty="0" smtClean="0"/>
              <a:t> used Mock GPS </a:t>
            </a:r>
            <a:r>
              <a:rPr lang="en-US" sz="2000" baseline="0" dirty="0" err="1" smtClean="0"/>
              <a:t>simuator</a:t>
            </a:r>
            <a:endParaRPr lang="en-US" sz="2000" dirty="0" smtClean="0"/>
          </a:p>
          <a:p>
            <a:pPr lvl="0">
              <a:defRPr sz="1800"/>
            </a:pPr>
            <a:endParaRPr sz="20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324" name="Shape 324"/>
          <p:cNvSpPr>
            <a:spLocks noGrp="1"/>
          </p:cNvSpPr>
          <p:nvPr>
            <p:ph type="body" sz="quarter" idx="1"/>
          </p:nvPr>
        </p:nvSpPr>
        <p:spPr>
          <a:prstGeom prst="rect">
            <a:avLst/>
          </a:prstGeom>
        </p:spPr>
        <p:txBody>
          <a:bodyPr/>
          <a:lstStyle/>
          <a:p>
            <a:pPr lvl="0">
              <a:defRPr sz="1800"/>
            </a:pPr>
            <a:r>
              <a:rPr sz="2000"/>
              <a:t>Our drive simulator design is straightforward. We collected a large number of addresses and pair them up as source and destination. We used Google maps api to get GPS coordinates vector for the best route between the source and destination.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336" name="Shape 336"/>
          <p:cNvSpPr>
            <a:spLocks noGrp="1"/>
          </p:cNvSpPr>
          <p:nvPr>
            <p:ph type="body" sz="quarter" idx="1"/>
          </p:nvPr>
        </p:nvSpPr>
        <p:spPr>
          <a:prstGeom prst="rect">
            <a:avLst/>
          </a:prstGeom>
        </p:spPr>
        <p:txBody>
          <a:bodyPr/>
          <a:lstStyle/>
          <a:p>
            <a:pPr lvl="0">
              <a:defRPr sz="1800"/>
            </a:pPr>
            <a:r>
              <a:rPr sz="2000"/>
              <a:t>We used this GPS coordinates vector as input to Android Mock GPS. Android provides mock gps functionalities for the testing of GPS based apps. This essentially simulates driving by inputing and now GPS navigation app will behave as if the user actually drive from source to destination and will play the corresponding driving instructions.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21" name="Shape 421"/>
          <p:cNvSpPr>
            <a:spLocks noGrp="1"/>
          </p:cNvSpPr>
          <p:nvPr>
            <p:ph type="body" sz="quarter" idx="1"/>
          </p:nvPr>
        </p:nvSpPr>
        <p:spPr>
          <a:prstGeom prst="rect">
            <a:avLst/>
          </a:prstGeom>
        </p:spPr>
        <p:txBody>
          <a:bodyPr/>
          <a:lstStyle/>
          <a:p>
            <a:pPr lvl="0">
              <a:defRPr sz="1800"/>
            </a:pPr>
            <a:r>
              <a:rPr sz="2000" dirty="0" smtClean="0"/>
              <a:t>3 </a:t>
            </a:r>
            <a:r>
              <a:rPr sz="2000" dirty="0"/>
              <a:t>routes found were actually false positives because a similar route with similar fingerprint vector was present in the database.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defRPr sz="1800"/>
            </a:pPr>
            <a:r>
              <a:rPr lang="en-US" sz="1100" dirty="0" smtClean="0"/>
              <a:t>In previous attacks I described how to infer victim’s location and driving route. In this attack we show how to infer the identity of the user by simply monitoring the twitter app traffic usage and twitter public API.</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450"/>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51" name="Shape 451"/>
          <p:cNvSpPr>
            <a:spLocks noGrp="1"/>
          </p:cNvSpPr>
          <p:nvPr>
            <p:ph type="body" sz="quarter" idx="1"/>
          </p:nvPr>
        </p:nvSpPr>
        <p:spPr>
          <a:prstGeom prst="rect">
            <a:avLst/>
          </a:prstGeom>
        </p:spPr>
        <p:txBody>
          <a:bodyPr/>
          <a:lstStyle/>
          <a:p>
            <a:pPr lvl="0">
              <a:defRPr sz="1800"/>
            </a:pPr>
            <a:r>
              <a:rPr sz="2000" dirty="0"/>
              <a:t>We used Twitter app for our identity inferences attack. Using per-app traffic usage counter we fingerprint different events for twitter app. We observed that the tweets download request packet size varies from 541-544B and tweet packet size varies from 580-720B. This means that whenever the twitter app traffic usage counter increments by 580-720B, we can reliably infer that user tweeted.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84" name="Shape 484"/>
          <p:cNvSpPr>
            <a:spLocks noGrp="1"/>
          </p:cNvSpPr>
          <p:nvPr>
            <p:ph type="body" sz="quarter" idx="1"/>
          </p:nvPr>
        </p:nvSpPr>
        <p:spPr>
          <a:prstGeom prst="rect">
            <a:avLst/>
          </a:prstGeom>
        </p:spPr>
        <p:txBody>
          <a:bodyPr/>
          <a:lstStyle/>
          <a:p>
            <a:pPr lvl="0">
              <a:defRPr sz="1800"/>
            </a:pPr>
            <a:r>
              <a:rPr sz="2000"/>
              <a:t>Using the cellphone local clock we record the time the tweet was sent. We record such timestamps for few of tweets. This timestamp vector creates a fingerprint that we used to identify the identity.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Shape 523"/>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24" name="Shape 524"/>
          <p:cNvSpPr>
            <a:spLocks noGrp="1"/>
          </p:cNvSpPr>
          <p:nvPr>
            <p:ph type="body" sz="quarter" idx="1"/>
          </p:nvPr>
        </p:nvSpPr>
        <p:spPr>
          <a:prstGeom prst="rect">
            <a:avLst/>
          </a:prstGeom>
        </p:spPr>
        <p:txBody>
          <a:bodyPr/>
          <a:lstStyle/>
          <a:p>
            <a:pPr lvl="0">
              <a:defRPr sz="1800"/>
            </a:pPr>
            <a:r>
              <a:rPr sz="2000"/>
              <a:t>We grab all the tweets corresponding to the recorded timestamps using the Twitter public API. We used several timestamps to narrow-down the identity of the the user. Once we have enough timestamps to single out the victim we extract his identity from the tweet.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r>
              <a:rPr lang="en-US" dirty="0" smtClean="0">
                <a:solidFill>
                  <a:schemeClr val="dk1"/>
                </a:solidFill>
              </a:rPr>
              <a:t>Smaller</a:t>
            </a:r>
            <a:r>
              <a:rPr lang="en-US" baseline="0" dirty="0" smtClean="0">
                <a:solidFill>
                  <a:schemeClr val="dk1"/>
                </a:solidFill>
              </a:rPr>
              <a:t> and smaller apps/tasks</a:t>
            </a:r>
          </a:p>
          <a:p>
            <a:pPr lvl="0" rtl="0">
              <a:buClr>
                <a:schemeClr val="dk1"/>
              </a:buClr>
              <a:buSzPct val="100000"/>
              <a:buFont typeface="Arial"/>
              <a:buNone/>
            </a:pPr>
            <a:r>
              <a:rPr lang="en-US" baseline="0" dirty="0" smtClean="0">
                <a:solidFill>
                  <a:schemeClr val="dk1"/>
                </a:solidFill>
              </a:rPr>
              <a:t>User-designed workflow</a:t>
            </a:r>
            <a:endParaRPr lang="en" dirty="0">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Shape 534"/>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35" name="Shape 535"/>
          <p:cNvSpPr>
            <a:spLocks noGrp="1"/>
          </p:cNvSpPr>
          <p:nvPr>
            <p:ph type="body" sz="quarter" idx="1"/>
          </p:nvPr>
        </p:nvSpPr>
        <p:spPr>
          <a:prstGeom prst="rect">
            <a:avLst/>
          </a:prstGeom>
        </p:spPr>
        <p:txBody>
          <a:bodyPr/>
          <a:lstStyle/>
          <a:p>
            <a:pPr lvl="0">
              <a:defRPr sz="1800"/>
            </a:pPr>
            <a:r>
              <a:rPr sz="2000"/>
              <a:t>From twitter username we can easily find more information about the user. To study the effectiveness  of our attack we manually analyzed approx. 4000 twitter accounts and observed that 70% people reveal their real first and last name, 32% reveal their location and 21% reveal their bio.</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Shape 563"/>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64" name="Shape 564"/>
          <p:cNvSpPr>
            <a:spLocks noGrp="1"/>
          </p:cNvSpPr>
          <p:nvPr>
            <p:ph type="body" sz="quarter" idx="1"/>
          </p:nvPr>
        </p:nvSpPr>
        <p:spPr>
          <a:prstGeom prst="rect">
            <a:avLst/>
          </a:prstGeom>
        </p:spPr>
        <p:txBody>
          <a:bodyPr/>
          <a:lstStyle/>
          <a:p>
            <a:pPr lvl="0">
              <a:defRPr sz="1800"/>
            </a:pPr>
            <a:r>
              <a:rPr sz="2000"/>
              <a:t>Identity breach can reveal even more sensitive information. Names of all apps is public information and can be accessed by any Android app. When the name of sensitive app is linked to the identity it can reveal private information. This can leak sensitive information about health and disease, sexual orientation, embarrassing applications etc.</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hape 575"/>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76" name="Shape 576"/>
          <p:cNvSpPr>
            <a:spLocks noGrp="1"/>
          </p:cNvSpPr>
          <p:nvPr>
            <p:ph type="body" sz="quarter" idx="1"/>
          </p:nvPr>
        </p:nvSpPr>
        <p:spPr>
          <a:prstGeom prst="rect">
            <a:avLst/>
          </a:prstGeom>
        </p:spPr>
        <p:txBody>
          <a:bodyPr/>
          <a:lstStyle/>
          <a:p>
            <a:pPr lvl="0">
              <a:defRPr sz="1800"/>
            </a:pPr>
            <a:r>
              <a:rPr sz="2000"/>
              <a:t>We found out that the number of timestamp i.e. the number of times victim needs to tweet before we can identify him or her depends upon the population of the city. For a small city like Urbana 3 tweets are enough but a densely populated city like Chicago more tweets are required.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defRPr sz="1800"/>
            </a:pPr>
            <a:endParaRPr lang="en-US" sz="110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defRPr sz="1800"/>
            </a:pPr>
            <a:endParaRPr lang="en-US" sz="110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Shape 593"/>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94" name="Shape 594"/>
          <p:cNvSpPr>
            <a:spLocks noGrp="1"/>
          </p:cNvSpPr>
          <p:nvPr>
            <p:ph type="body" sz="quarter" idx="1"/>
          </p:nvPr>
        </p:nvSpPr>
        <p:spPr>
          <a:prstGeom prst="rect">
            <a:avLst/>
          </a:prstGeom>
        </p:spPr>
        <p:txBody>
          <a:bodyPr/>
          <a:lstStyle/>
          <a:p>
            <a:pPr lvl="0">
              <a:defRPr sz="1800"/>
            </a:pPr>
            <a:r>
              <a:rPr sz="2000" dirty="0"/>
              <a:t>Mitigation depends upon the type of public resource. Access to ARP file can be restricted using linux permissions as its only used by system processes. Similarly, access to the audio channel API can be restricted such that only system processes can access it when sensitive apps are running. Hiding per-app traffic usage is more challenging as this information is intentionally made public and many apps uses this information to measure traffic usage of different </a:t>
            </a:r>
            <a:r>
              <a:rPr sz="2000" dirty="0" smtClean="0"/>
              <a:t>apps.</a:t>
            </a:r>
            <a:endParaRPr sz="20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Shape 611"/>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612" name="Shape 612"/>
          <p:cNvSpPr>
            <a:spLocks noGrp="1"/>
          </p:cNvSpPr>
          <p:nvPr>
            <p:ph type="body" sz="quarter" idx="1"/>
          </p:nvPr>
        </p:nvSpPr>
        <p:spPr>
          <a:prstGeom prst="rect">
            <a:avLst/>
          </a:prstGeom>
        </p:spPr>
        <p:txBody>
          <a:bodyPr/>
          <a:lstStyle/>
          <a:p>
            <a:pPr lvl="0">
              <a:defRPr sz="1800"/>
            </a:pPr>
            <a:r>
              <a:rPr sz="2000" dirty="0"/>
              <a:t>Instead of revealing exact packet size, rounded packet size can be used to measure app traffic usage. We can round up or round down depending upon what results in more accurate estimate.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Shape 61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618" name="Shape 618"/>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sz="1800"/>
            </a:pPr>
            <a:r>
              <a:rPr lang="en-US" sz="2000" dirty="0" smtClean="0"/>
              <a:t>Instead of revealing exact packet size, rounded packet size can be used to measure app traffic usage. We can round up or round down depending upon what results in more accurate estimate.</a:t>
            </a:r>
          </a:p>
          <a:p>
            <a:pPr lvl="0">
              <a:defRPr sz="1800"/>
            </a:pPr>
            <a:endParaRPr lang="en-US" sz="2000" dirty="0" smtClean="0"/>
          </a:p>
          <a:p>
            <a:pPr lvl="0">
              <a:defRPr sz="1800"/>
            </a:pPr>
            <a:r>
              <a:rPr sz="2000" dirty="0" smtClean="0"/>
              <a:t>Rounding </a:t>
            </a:r>
            <a:r>
              <a:rPr sz="2000" dirty="0"/>
              <a:t>strategy still leaks approx. packet size and in some scenarios can be used as a finger print. Aggregation provides another mitigation option. The data can be aggregated over time and reported hourly, daily or weekly to avoid finger printing</a:t>
            </a:r>
            <a:r>
              <a:rPr sz="2000" dirty="0" smtClean="0"/>
              <a:t>.</a:t>
            </a:r>
            <a:endParaRPr lang="en-US" sz="2000" dirty="0" smtClean="0"/>
          </a:p>
          <a:p>
            <a:pPr lvl="0">
              <a:defRPr sz="1800"/>
            </a:pPr>
            <a:r>
              <a:rPr lang="en-US" sz="2000" dirty="0" smtClean="0"/>
              <a:t>This </a:t>
            </a:r>
            <a:r>
              <a:rPr lang="en-US" sz="2000" dirty="0" err="1" smtClean="0"/>
              <a:t>doesn</a:t>
            </a:r>
            <a:r>
              <a:rPr lang="fr-FR" sz="2000" dirty="0" smtClean="0"/>
              <a:t>’</a:t>
            </a:r>
            <a:r>
              <a:rPr lang="en-US" sz="2000" dirty="0" smtClean="0"/>
              <a:t>t affect data tracking apps because they still get the same information.</a:t>
            </a:r>
            <a:endParaRPr sz="20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624" name="Shape 624"/>
          <p:cNvSpPr>
            <a:spLocks noGrp="1"/>
          </p:cNvSpPr>
          <p:nvPr>
            <p:ph type="body" sz="quarter" idx="1"/>
          </p:nvPr>
        </p:nvSpPr>
        <p:spPr>
          <a:prstGeom prst="rect">
            <a:avLst/>
          </a:prstGeom>
        </p:spPr>
        <p:txBody>
          <a:bodyPr/>
          <a:lstStyle/>
          <a:p>
            <a:pPr lvl="0">
              <a:defRPr sz="1800"/>
            </a:pPr>
            <a:r>
              <a:rPr sz="2000" dirty="0"/>
              <a:t>A naive idea to restrict access to per-app traffic usage is to introduce another permission. Experience have showed that permissions are not very effective as users don’t pay attention to the permissions and developers tend to aks more permissions than required by the app. Our approach, allows the app to provide a policy using which it want to reveal it traffic usage to other apps. App developer can restrict access, provided noisy traffic usage, aggregated traffic usage or they an decide not to protect it in case the app is not sensitive.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630" name="Shape 630"/>
          <p:cNvSpPr>
            <a:spLocks noGrp="1"/>
          </p:cNvSpPr>
          <p:nvPr>
            <p:ph type="body" sz="quarter" idx="1"/>
          </p:nvPr>
        </p:nvSpPr>
        <p:spPr>
          <a:prstGeom prst="rect">
            <a:avLst/>
          </a:prstGeom>
        </p:spPr>
        <p:txBody>
          <a:bodyPr/>
          <a:lstStyle/>
          <a:p>
            <a:pPr lvl="0">
              <a:defRPr sz="1800"/>
            </a:pPr>
            <a:r>
              <a:rPr sz="2000" dirty="0" smtClean="0"/>
              <a:t>Linux </a:t>
            </a:r>
            <a:r>
              <a:rPr sz="2000" dirty="0"/>
              <a:t>based smartphone operating system design should consider new attack avenues that are not plausible for a desktop operating system</a:t>
            </a:r>
            <a:r>
              <a:rPr sz="2000" dirty="0" smtClean="0"/>
              <a:t>.</a:t>
            </a:r>
            <a:endParaRPr lang="en-US" sz="2000" dirty="0" smtClean="0"/>
          </a:p>
          <a:p>
            <a:pPr lvl="0">
              <a:defRPr sz="1800"/>
            </a:pPr>
            <a:r>
              <a:rPr sz="2000" dirty="0" smtClean="0"/>
              <a:t>Public </a:t>
            </a:r>
            <a:r>
              <a:rPr sz="2000" dirty="0"/>
              <a:t>resource considered harmless by Android designers can reveal lot of private information. </a:t>
            </a:r>
            <a:endParaRPr lang="en-US" sz="2000" dirty="0" smtClean="0"/>
          </a:p>
          <a:p>
            <a:pPr lvl="0">
              <a:defRPr sz="1800"/>
            </a:pPr>
            <a:r>
              <a:rPr sz="2000" dirty="0" smtClean="0"/>
              <a:t>We </a:t>
            </a:r>
            <a:r>
              <a:rPr sz="2000" dirty="0"/>
              <a:t>showed that location, identity, disease and other information can be leaked from Android’s public resources. </a:t>
            </a:r>
            <a:endParaRPr lang="en-US" sz="2000" dirty="0" smtClean="0"/>
          </a:p>
          <a:p>
            <a:pPr lvl="0">
              <a:defRPr sz="1800"/>
            </a:pPr>
            <a:r>
              <a:rPr sz="2000" dirty="0" smtClean="0"/>
              <a:t>Mitigation </a:t>
            </a:r>
            <a:r>
              <a:rPr sz="2000" dirty="0"/>
              <a:t>is sometimes difficult as it can affect the utility provided by the public resource.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Now that apps ARE sharing data, they CAN</a:t>
            </a:r>
            <a:r>
              <a:rPr lang="en-US" baseline="0" dirty="0" smtClean="0"/>
              <a:t> </a:t>
            </a:r>
            <a:endParaRPr lang="en-US" dirty="0" smtClean="0"/>
          </a:p>
          <a:p>
            <a:endParaRPr lang="en-US" dirty="0" smtClean="0"/>
          </a:p>
          <a:p>
            <a:r>
              <a:rPr lang="en-US" dirty="0" smtClean="0"/>
              <a:t>Years of research have pointed to running each app as unique security</a:t>
            </a:r>
            <a:r>
              <a:rPr lang="en-US" baseline="0" dirty="0" smtClean="0"/>
              <a:t> principle</a:t>
            </a:r>
          </a:p>
          <a:p>
            <a:endParaRPr lang="en-US" baseline="0" dirty="0" smtClean="0"/>
          </a:p>
          <a:p>
            <a:r>
              <a:rPr lang="en-US" baseline="0" dirty="0" smtClean="0"/>
              <a:t>Will touch on the security principal later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Large number of data intermediary apps (more apps provide data services than data creation)...showing the prevalance of the data intermediary problem</a:t>
            </a:r>
          </a:p>
          <a:p>
            <a:endParaRPr lang="en"/>
          </a:p>
          <a:p>
            <a:endParaRPr lang="e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OS Modularity Example:</a:t>
            </a:r>
          </a:p>
          <a:p>
            <a:pPr lvl="0" rtl="0">
              <a:buNone/>
            </a:pPr>
            <a:r>
              <a:rPr lang="en" dirty="0"/>
              <a:t>1: Scan item using barcode scanner and camera</a:t>
            </a:r>
          </a:p>
          <a:p>
            <a:pPr lvl="0" rtl="0">
              <a:buNone/>
            </a:pPr>
            <a:r>
              <a:rPr lang="en" dirty="0"/>
              <a:t>2: Look up item using browser</a:t>
            </a:r>
          </a:p>
          <a:p>
            <a:pPr>
              <a:buNone/>
            </a:pPr>
            <a:r>
              <a:rPr lang="en" dirty="0"/>
              <a:t>3: Share the item on social </a:t>
            </a:r>
            <a:r>
              <a:rPr lang="en" dirty="0" smtClean="0"/>
              <a:t>network</a:t>
            </a:r>
            <a:endParaRPr lang="en-US" dirty="0" smtClean="0"/>
          </a:p>
          <a:p>
            <a:pPr>
              <a:buNone/>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Passing data</a:t>
            </a:r>
            <a:endParaRPr lang="en"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All</a:t>
            </a:r>
            <a:r>
              <a:rPr lang="en-US" baseline="0" dirty="0" smtClean="0"/>
              <a:t> of the concepts apply to all the mobile </a:t>
            </a:r>
            <a:r>
              <a:rPr lang="en-US" baseline="0" dirty="0" err="1" smtClean="0"/>
              <a:t>Oses</a:t>
            </a:r>
            <a:r>
              <a:rPr lang="en-US" baseline="0" dirty="0" smtClean="0"/>
              <a:t>, but it is easier to demonstrate with only one OS</a:t>
            </a:r>
          </a:p>
          <a:p>
            <a:r>
              <a:rPr lang="en-US" baseline="0" dirty="0" smtClean="0"/>
              <a:t>Android is the most popular</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activity defines UI screen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activity defines UI screen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lgn="ctr">
              <a:spcBef>
                <a:spcPts val="0"/>
              </a:spcBef>
              <a:buClr>
                <a:schemeClr val="dk1"/>
              </a:buClr>
              <a:buSzPct val="100000"/>
              <a:buNone/>
              <a:defRPr sz="1800">
                <a:solidFill>
                  <a:schemeClr val="dk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SzPct val="100000"/>
              <a:defRPr sz="3000"/>
            </a:lvl1pPr>
            <a:lvl2pPr marL="742950" indent="-133350">
              <a:spcBef>
                <a:spcPts val="480"/>
              </a:spcBef>
              <a:buSzPct val="100000"/>
              <a:defRPr sz="2400"/>
            </a:lvl2pPr>
            <a:lvl3pPr marL="1143000" indent="-76200">
              <a:spcBef>
                <a:spcPts val="480"/>
              </a:spcBef>
              <a:buSzPct val="100000"/>
              <a:defRPr sz="2400"/>
            </a:lvl3pPr>
            <a:lvl4pPr marL="1600200" indent="-114300">
              <a:spcBef>
                <a:spcPts val="360"/>
              </a:spcBef>
              <a:buSzPct val="100000"/>
              <a:defRPr sz="1800"/>
            </a:lvl4pPr>
            <a:lvl5pPr marL="2057400" indent="-114300">
              <a:spcBef>
                <a:spcPts val="360"/>
              </a:spcBef>
              <a:buSzPct val="100000"/>
              <a:defRPr sz="1800"/>
            </a:lvl5pPr>
            <a:lvl6pPr marL="2514600" indent="-114300">
              <a:spcBef>
                <a:spcPts val="360"/>
              </a:spcBef>
              <a:buSzPct val="100000"/>
              <a:defRPr sz="1800"/>
            </a:lvl6pPr>
            <a:lvl7pPr marL="2971800" indent="-114300">
              <a:spcBef>
                <a:spcPts val="360"/>
              </a:spcBef>
              <a:buSzPct val="100000"/>
              <a:defRPr sz="1800"/>
            </a:lvl7pPr>
            <a:lvl8pPr marL="3429000" indent="-114300">
              <a:spcBef>
                <a:spcPts val="360"/>
              </a:spcBef>
              <a:buSzPct val="100000"/>
              <a:defRPr sz="1800"/>
            </a:lvl8pPr>
            <a:lvl9pPr marL="3886200" indent="-114300">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googl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www.navizon.com/navizon_coverage_wifi.htm"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39.png"/><Relationship Id="rId8"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jpeg"/><Relationship Id="rId7" Type="http://schemas.openxmlformats.org/officeDocument/2006/relationships/image" Target="../media/image61.png"/><Relationship Id="rId8" Type="http://schemas.openxmlformats.org/officeDocument/2006/relationships/image" Target="../media/image62.png"/><Relationship Id="rId9"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6.png"/><Relationship Id="rId6"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70.png"/><Relationship Id="rId5"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77.png"/><Relationship Id="rId7" Type="http://schemas.openxmlformats.org/officeDocument/2006/relationships/image" Target="../media/image78.png"/><Relationship Id="rId8" Type="http://schemas.openxmlformats.org/officeDocument/2006/relationships/image" Target="../media/image52.png"/><Relationship Id="rId9" Type="http://schemas.openxmlformats.org/officeDocument/2006/relationships/image" Target="../media/image79.png"/><Relationship Id="rId10" Type="http://schemas.openxmlformats.org/officeDocument/2006/relationships/image" Target="../media/image80.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 Id="rId3" Type="http://schemas.openxmlformats.org/officeDocument/2006/relationships/image" Target="../media/image8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8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a:spLocks noGrp="1"/>
          </p:cNvSpPr>
          <p:nvPr>
            <p:ph type="subTitle" idx="1"/>
          </p:nvPr>
        </p:nvSpPr>
        <p:spPr>
          <a:prstGeom prst="rect">
            <a:avLst/>
          </a:prstGeom>
        </p:spPr>
        <p:txBody>
          <a:bodyPr lIns="91425" tIns="91425" rIns="91425" bIns="91425" anchor="t" anchorCtr="0">
            <a:noAutofit/>
          </a:bodyPr>
          <a:lstStyle/>
          <a:p>
            <a:pPr>
              <a:buNone/>
            </a:pPr>
            <a:r>
              <a:rPr lang="en" smtClean="0"/>
              <a:t>Sinan Bolel and Eric Jizba</a:t>
            </a:r>
            <a:endParaRPr lang="en"/>
          </a:p>
        </p:txBody>
      </p:sp>
      <p:sp>
        <p:nvSpPr>
          <p:cNvPr id="23" name="Shape 23"/>
          <p:cNvSpPr txBox="1">
            <a:spLocks noGrp="1"/>
          </p:cNvSpPr>
          <p:nvPr>
            <p:ph type="ctrTitle"/>
          </p:nvPr>
        </p:nvSpPr>
        <p:spPr>
          <a:prstGeom prst="rect">
            <a:avLst/>
          </a:prstGeom>
        </p:spPr>
        <p:txBody>
          <a:bodyPr lIns="91425" tIns="91425" rIns="91425" bIns="91425" anchor="b" anchorCtr="0">
            <a:noAutofit/>
          </a:bodyPr>
          <a:lstStyle/>
          <a:p>
            <a:pPr>
              <a:buNone/>
            </a:pPr>
            <a:r>
              <a:rPr lang="en" smtClean="0"/>
              <a:t>Mobile Privacy</a:t>
            </a:r>
            <a:endParaRPr lang="en"/>
          </a:p>
        </p:txBody>
      </p:sp>
      <p:sp>
        <p:nvSpPr>
          <p:cNvPr id="2" name="Rectangle 1"/>
          <p:cNvSpPr/>
          <p:nvPr/>
        </p:nvSpPr>
        <p:spPr>
          <a:xfrm>
            <a:off x="2848996" y="4355252"/>
            <a:ext cx="3447528" cy="307777"/>
          </a:xfrm>
          <a:prstGeom prst="rect">
            <a:avLst/>
          </a:prstGeom>
        </p:spPr>
        <p:txBody>
          <a:bodyPr wrap="none">
            <a:spAutoFit/>
          </a:bodyPr>
          <a:lstStyle/>
          <a:p>
            <a:r>
              <a:rPr lang="en-US" dirty="0" smtClean="0"/>
              <a:t>With some slides </a:t>
            </a:r>
            <a:r>
              <a:rPr lang="en-US" dirty="0"/>
              <a:t>by Muhammad </a:t>
            </a:r>
            <a:r>
              <a:rPr lang="en-US" dirty="0" err="1"/>
              <a:t>Naveed</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b" anchorCtr="0">
            <a:noAutofit/>
          </a:bodyPr>
          <a:lstStyle/>
          <a:p>
            <a:pPr lvl="0" rtl="0">
              <a:buNone/>
            </a:pPr>
            <a:r>
              <a:rPr lang="en" smtClean="0"/>
              <a:t>Android vs. Linux</a:t>
            </a:r>
            <a:endParaRPr lang="en"/>
          </a:p>
        </p:txBody>
      </p:sp>
      <p:sp>
        <p:nvSpPr>
          <p:cNvPr id="97" name="Shape 97"/>
          <p:cNvSpPr txBox="1">
            <a:spLocks noGrp="1"/>
          </p:cNvSpPr>
          <p:nvPr>
            <p:ph type="body" idx="1"/>
          </p:nvPr>
        </p:nvSpPr>
        <p:spPr>
          <a:prstGeom prst="rect">
            <a:avLst/>
          </a:prstGeom>
        </p:spPr>
        <p:txBody>
          <a:bodyPr lIns="91425" tIns="91425" rIns="91425" bIns="91425" anchor="t" anchorCtr="0">
            <a:noAutofit/>
          </a:bodyPr>
          <a:lstStyle/>
          <a:p>
            <a:pPr marL="457200" marR="0" lvl="0" indent="-342900" algn="l" rtl="0">
              <a:lnSpc>
                <a:spcPct val="115000"/>
              </a:lnSpc>
              <a:spcBef>
                <a:spcPts val="1800"/>
              </a:spcBef>
              <a:spcAft>
                <a:spcPts val="0"/>
              </a:spcAft>
              <a:buClr>
                <a:srgbClr val="2B142D"/>
              </a:buClr>
              <a:buSzPct val="99999"/>
              <a:buFont typeface="Arial"/>
              <a:buChar char="•"/>
            </a:pPr>
            <a:r>
              <a:rPr lang="en" smtClean="0"/>
              <a:t>Single-user</a:t>
            </a:r>
          </a:p>
          <a:p>
            <a:pPr marL="457200" marR="0" lvl="0" indent="-342900" algn="l" rtl="0">
              <a:lnSpc>
                <a:spcPct val="115000"/>
              </a:lnSpc>
              <a:spcBef>
                <a:spcPts val="1800"/>
              </a:spcBef>
              <a:spcAft>
                <a:spcPts val="0"/>
              </a:spcAft>
              <a:buClr>
                <a:srgbClr val="2B142D"/>
              </a:buClr>
              <a:buSzPct val="99999"/>
              <a:buFont typeface="Arial"/>
              <a:buChar char="•"/>
            </a:pPr>
            <a:r>
              <a:rPr lang="en" smtClean="0"/>
              <a:t>millions of apps</a:t>
            </a:r>
          </a:p>
          <a:p>
            <a:pPr marL="457200" marR="0" lvl="0" indent="-342900" algn="l" rtl="0">
              <a:lnSpc>
                <a:spcPct val="115000"/>
              </a:lnSpc>
              <a:spcBef>
                <a:spcPts val="1800"/>
              </a:spcBef>
              <a:spcAft>
                <a:spcPts val="0"/>
              </a:spcAft>
              <a:buClr>
                <a:srgbClr val="2B142D"/>
              </a:buClr>
              <a:buSzPct val="99999"/>
              <a:buFont typeface="Arial"/>
              <a:buChar char="•"/>
            </a:pPr>
            <a:r>
              <a:rPr lang="en" smtClean="0"/>
              <a:t>mobile</a:t>
            </a:r>
            <a:endParaRPr lang="en"/>
          </a:p>
        </p:txBody>
      </p:sp>
      <p:sp>
        <p:nvSpPr>
          <p:cNvPr id="98" name="Shape 98"/>
          <p:cNvSpPr txBox="1">
            <a:spLocks noGrp="1"/>
          </p:cNvSpPr>
          <p:nvPr>
            <p:ph type="body" idx="2"/>
          </p:nvPr>
        </p:nvSpPr>
        <p:spPr>
          <a:prstGeom prst="rect">
            <a:avLst/>
          </a:prstGeom>
        </p:spPr>
        <p:txBody>
          <a:bodyPr lIns="91425" tIns="91425" rIns="91425" bIns="91425" anchor="t" anchorCtr="0">
            <a:noAutofit/>
          </a:bodyPr>
          <a:lstStyle/>
          <a:p>
            <a:pPr marL="457200" lvl="0" indent="-342900" rtl="0">
              <a:lnSpc>
                <a:spcPct val="115000"/>
              </a:lnSpc>
              <a:spcBef>
                <a:spcPts val="1800"/>
              </a:spcBef>
              <a:buClr>
                <a:srgbClr val="2B142D"/>
              </a:buClr>
              <a:buSzPct val="99999"/>
              <a:buFont typeface="Arial"/>
              <a:buChar char="•"/>
            </a:pPr>
            <a:r>
              <a:rPr lang="en" smtClean="0">
                <a:solidFill>
                  <a:schemeClr val="dk1"/>
                </a:solidFill>
              </a:rPr>
              <a:t>Multi-user</a:t>
            </a:r>
          </a:p>
          <a:p>
            <a:pPr marL="457200" lvl="0" indent="-342900" rtl="0">
              <a:lnSpc>
                <a:spcPct val="115000"/>
              </a:lnSpc>
              <a:spcBef>
                <a:spcPts val="1800"/>
              </a:spcBef>
              <a:buClr>
                <a:srgbClr val="2B142D"/>
              </a:buClr>
              <a:buSzPct val="99999"/>
              <a:buFont typeface="Arial"/>
              <a:buChar char="•"/>
            </a:pPr>
            <a:r>
              <a:rPr lang="en" smtClean="0">
                <a:solidFill>
                  <a:schemeClr val="dk1"/>
                </a:solidFill>
              </a:rPr>
              <a:t>limited resource sharing</a:t>
            </a:r>
          </a:p>
          <a:p>
            <a:pPr marL="457200" lvl="0" indent="-342900" rtl="0">
              <a:lnSpc>
                <a:spcPct val="115000"/>
              </a:lnSpc>
              <a:spcBef>
                <a:spcPts val="1800"/>
              </a:spcBef>
              <a:buClr>
                <a:srgbClr val="2B142D"/>
              </a:buClr>
              <a:buSzPct val="99999"/>
              <a:buFont typeface="Arial"/>
              <a:buChar char="•"/>
            </a:pPr>
            <a:r>
              <a:rPr lang="en" smtClean="0">
                <a:solidFill>
                  <a:schemeClr val="dk1"/>
                </a:solidFill>
              </a:rPr>
              <a:t>Relatively stationary</a:t>
            </a:r>
          </a:p>
          <a:p>
            <a:endParaRPr lang="en">
              <a:solidFill>
                <a:schemeClr val="dk1"/>
              </a:solidFill>
            </a:endParaRP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prstGeom prst="rect">
            <a:avLst/>
          </a:prstGeom>
        </p:spPr>
        <p:txBody>
          <a:bodyPr lIns="91425" tIns="91425" rIns="91425" bIns="91425" anchor="b" anchorCtr="0">
            <a:noAutofit/>
          </a:bodyPr>
          <a:lstStyle/>
          <a:p>
            <a:pPr lvl="0" rtl="0">
              <a:buNone/>
            </a:pPr>
            <a:r>
              <a:rPr lang="en" smtClean="0"/>
              <a:t>Android Security</a:t>
            </a:r>
            <a:endParaRPr lang="en"/>
          </a:p>
        </p:txBody>
      </p:sp>
      <p:sp>
        <p:nvSpPr>
          <p:cNvPr id="104" name="Shape 104"/>
          <p:cNvSpPr txBox="1">
            <a:spLocks noGrp="1"/>
          </p:cNvSpPr>
          <p:nvPr>
            <p:ph type="body" idx="1"/>
          </p:nvPr>
        </p:nvSpPr>
        <p:spPr>
          <a:prstGeom prst="rect">
            <a:avLst/>
          </a:prstGeom>
        </p:spPr>
        <p:txBody>
          <a:bodyPr lIns="91425" tIns="91425" rIns="91425" bIns="91425" anchor="t" anchorCtr="0">
            <a:noAutofit/>
          </a:bodyPr>
          <a:lstStyle/>
          <a:p>
            <a:pPr marL="457200" marR="0" lvl="0" indent="-355600" algn="l" rtl="0">
              <a:lnSpc>
                <a:spcPct val="115000"/>
              </a:lnSpc>
              <a:spcBef>
                <a:spcPts val="1800"/>
              </a:spcBef>
              <a:spcAft>
                <a:spcPts val="0"/>
              </a:spcAft>
              <a:buClr>
                <a:srgbClr val="000000"/>
              </a:buClr>
              <a:buSzPct val="185185"/>
              <a:buFont typeface="Arial"/>
              <a:buChar char="•"/>
            </a:pPr>
            <a:r>
              <a:rPr lang="en" sz="1800" smtClean="0">
                <a:solidFill>
                  <a:srgbClr val="2B142D"/>
                </a:solidFill>
              </a:rPr>
              <a:t>OS design takes security seriously.</a:t>
            </a:r>
          </a:p>
          <a:p>
            <a:pPr marL="457200" marR="0" lvl="0" indent="-342900" algn="l" rtl="0">
              <a:lnSpc>
                <a:spcPct val="115000"/>
              </a:lnSpc>
              <a:spcBef>
                <a:spcPts val="1800"/>
              </a:spcBef>
              <a:spcAft>
                <a:spcPts val="0"/>
              </a:spcAft>
              <a:buClr>
                <a:srgbClr val="2B142D"/>
              </a:buClr>
              <a:buSzPct val="166666"/>
              <a:buFont typeface="Arial"/>
              <a:buChar char="•"/>
            </a:pPr>
            <a:r>
              <a:rPr lang="en" sz="1800" smtClean="0">
                <a:solidFill>
                  <a:srgbClr val="2B142D"/>
                </a:solidFill>
              </a:rPr>
              <a:t>Built on sandbox and permission model.</a:t>
            </a:r>
          </a:p>
          <a:p>
            <a:pPr marL="914400" marR="0" lvl="1" indent="-342900" algn="l" rtl="0">
              <a:lnSpc>
                <a:spcPct val="115000"/>
              </a:lnSpc>
              <a:spcBef>
                <a:spcPts val="1800"/>
              </a:spcBef>
              <a:spcAft>
                <a:spcPts val="0"/>
              </a:spcAft>
              <a:buClr>
                <a:srgbClr val="2B142D"/>
              </a:buClr>
              <a:buSzPct val="100000"/>
              <a:buFont typeface="Courier New"/>
              <a:buChar char="o"/>
            </a:pPr>
            <a:r>
              <a:rPr lang="en" sz="1800" smtClean="0">
                <a:solidFill>
                  <a:srgbClr val="2B142D"/>
                </a:solidFill>
              </a:rPr>
              <a:t>Each app is isolated from others by Linux user-based protection.</a:t>
            </a:r>
          </a:p>
          <a:p>
            <a:pPr marL="914400" marR="0" lvl="1" indent="-342900" algn="l" rtl="0">
              <a:lnSpc>
                <a:spcPct val="115000"/>
              </a:lnSpc>
              <a:spcBef>
                <a:spcPts val="1800"/>
              </a:spcBef>
              <a:spcAft>
                <a:spcPts val="0"/>
              </a:spcAft>
              <a:buClr>
                <a:srgbClr val="2B142D"/>
              </a:buClr>
              <a:buSzPct val="100000"/>
              <a:buFont typeface="Courier New"/>
              <a:buChar char="o"/>
            </a:pPr>
            <a:r>
              <a:rPr lang="en" sz="1800" smtClean="0">
                <a:solidFill>
                  <a:srgbClr val="2B142D"/>
                </a:solidFill>
              </a:rPr>
              <a:t>Apps are required to explicitly ask for permissions to access the resources outside its sandbox before installation.</a:t>
            </a:r>
          </a:p>
          <a:p>
            <a:pPr marL="457200" marR="0" lvl="0" indent="-342900" algn="l" rtl="0">
              <a:lnSpc>
                <a:spcPct val="115000"/>
              </a:lnSpc>
              <a:spcBef>
                <a:spcPts val="1800"/>
              </a:spcBef>
              <a:spcAft>
                <a:spcPts val="0"/>
              </a:spcAft>
              <a:buClr>
                <a:srgbClr val="2B142D"/>
              </a:buClr>
              <a:buSzPct val="166666"/>
              <a:buFont typeface="Arial"/>
              <a:buChar char="•"/>
            </a:pPr>
            <a:r>
              <a:rPr lang="en" sz="1800" smtClean="0">
                <a:solidFill>
                  <a:srgbClr val="2B142D"/>
                </a:solidFill>
              </a:rPr>
              <a:t>Compared to even desktop OSes, this security design looks good.</a:t>
            </a:r>
          </a:p>
          <a:p>
            <a:endParaRPr lang="en" sz="1800">
              <a:solidFill>
                <a:srgbClr val="2B142D"/>
              </a:solidFill>
            </a:endParaRP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prstGeom prst="rect">
            <a:avLst/>
          </a:prstGeom>
        </p:spPr>
        <p:txBody>
          <a:bodyPr lIns="91425" tIns="91425" rIns="91425" bIns="91425" anchor="b" anchorCtr="0">
            <a:noAutofit/>
          </a:bodyPr>
          <a:lstStyle/>
          <a:p>
            <a:pPr>
              <a:buNone/>
            </a:pPr>
            <a:r>
              <a:rPr lang="en" smtClean="0"/>
              <a:t>Malware on Android</a:t>
            </a:r>
            <a:endParaRPr lang="en"/>
          </a:p>
        </p:txBody>
      </p:sp>
      <p:sp>
        <p:nvSpPr>
          <p:cNvPr id="77" name="Shape 77"/>
          <p:cNvSpPr txBox="1">
            <a:spLocks noGrp="1"/>
          </p:cNvSpPr>
          <p:nvPr>
            <p:ph type="body" idx="1"/>
          </p:nvPr>
        </p:nvSpPr>
        <p:spPr>
          <a:xfrm>
            <a:off x="457200" y="1047750"/>
            <a:ext cx="4233899" cy="3725699"/>
          </a:xfrm>
          <a:prstGeom prst="rect">
            <a:avLst/>
          </a:prstGeom>
        </p:spPr>
        <p:txBody>
          <a:bodyPr lIns="91425" tIns="91425" rIns="91425" bIns="91425" anchor="t" anchorCtr="0">
            <a:noAutofit/>
          </a:bodyPr>
          <a:lstStyle/>
          <a:p>
            <a:pPr marL="457200" marR="0" lvl="0" indent="-342900" algn="l" rtl="0">
              <a:lnSpc>
                <a:spcPct val="115000"/>
              </a:lnSpc>
              <a:spcBef>
                <a:spcPts val="1800"/>
              </a:spcBef>
              <a:spcAft>
                <a:spcPts val="0"/>
              </a:spcAft>
              <a:buClr>
                <a:srgbClr val="000000"/>
              </a:buClr>
              <a:buSzPct val="166666"/>
              <a:buFont typeface="Arial"/>
              <a:buChar char="•"/>
            </a:pPr>
            <a:r>
              <a:rPr lang="en" sz="1800" smtClean="0">
                <a:solidFill>
                  <a:srgbClr val="2B142D"/>
                </a:solidFill>
              </a:rPr>
              <a:t>Waves of Android-based malware in recent years.</a:t>
            </a:r>
          </a:p>
          <a:p>
            <a:pPr marL="457200" marR="0" lvl="0" indent="-342900" algn="l" rtl="0">
              <a:lnSpc>
                <a:spcPct val="115000"/>
              </a:lnSpc>
              <a:spcBef>
                <a:spcPts val="1800"/>
              </a:spcBef>
              <a:spcAft>
                <a:spcPts val="0"/>
              </a:spcAft>
              <a:buClr>
                <a:srgbClr val="000000"/>
              </a:buClr>
              <a:buSzPct val="166666"/>
              <a:buFont typeface="Arial"/>
              <a:buChar char="•"/>
            </a:pPr>
            <a:r>
              <a:rPr lang="en" sz="1800" smtClean="0">
                <a:solidFill>
                  <a:srgbClr val="2B142D"/>
                </a:solidFill>
              </a:rPr>
              <a:t>Mobile Malware is mostly on Android</a:t>
            </a:r>
          </a:p>
          <a:p>
            <a:pPr marL="914400" marR="0" lvl="1" indent="-342900" algn="l" rtl="0">
              <a:lnSpc>
                <a:spcPct val="115000"/>
              </a:lnSpc>
              <a:spcBef>
                <a:spcPts val="1800"/>
              </a:spcBef>
              <a:spcAft>
                <a:spcPts val="0"/>
              </a:spcAft>
              <a:buClr>
                <a:srgbClr val="000000"/>
              </a:buClr>
              <a:buSzPct val="100000"/>
              <a:buFont typeface="Courier New"/>
              <a:buChar char="o"/>
            </a:pPr>
            <a:r>
              <a:rPr lang="en" sz="1800" smtClean="0">
                <a:solidFill>
                  <a:srgbClr val="2B142D"/>
                </a:solidFill>
              </a:rPr>
              <a:t>2013: 87%</a:t>
            </a:r>
          </a:p>
          <a:p>
            <a:pPr marL="914400" marR="0" lvl="1" indent="-342900" algn="l" rtl="0">
              <a:lnSpc>
                <a:spcPct val="115000"/>
              </a:lnSpc>
              <a:spcBef>
                <a:spcPts val="1800"/>
              </a:spcBef>
              <a:spcAft>
                <a:spcPts val="0"/>
              </a:spcAft>
              <a:buClr>
                <a:srgbClr val="2B142D"/>
              </a:buClr>
              <a:buSzPct val="100000"/>
              <a:buFont typeface="Courier New"/>
              <a:buChar char="o"/>
            </a:pPr>
            <a:r>
              <a:rPr lang="en" sz="1800" smtClean="0">
                <a:solidFill>
                  <a:srgbClr val="2B142D"/>
                </a:solidFill>
              </a:rPr>
              <a:t>Now: 97%</a:t>
            </a:r>
          </a:p>
          <a:p>
            <a:pPr marL="914400" marR="0" lvl="1" indent="-342900" algn="l" rtl="0">
              <a:lnSpc>
                <a:spcPct val="115000"/>
              </a:lnSpc>
              <a:spcBef>
                <a:spcPts val="1800"/>
              </a:spcBef>
              <a:spcAft>
                <a:spcPts val="0"/>
              </a:spcAft>
              <a:buClr>
                <a:srgbClr val="2B142D"/>
              </a:buClr>
              <a:buSzPct val="100000"/>
              <a:buFont typeface="Courier New"/>
              <a:buChar char="o"/>
            </a:pPr>
            <a:r>
              <a:rPr lang="en" sz="1800" smtClean="0">
                <a:solidFill>
                  <a:srgbClr val="2B142D"/>
                </a:solidFill>
              </a:rPr>
              <a:t>Largely from unregulated third party app stores</a:t>
            </a:r>
          </a:p>
          <a:p>
            <a:pPr marL="1371600" marR="0" lvl="2" indent="-342900" algn="l" rtl="0">
              <a:lnSpc>
                <a:spcPct val="115000"/>
              </a:lnSpc>
              <a:spcBef>
                <a:spcPts val="1800"/>
              </a:spcBef>
              <a:spcAft>
                <a:spcPts val="0"/>
              </a:spcAft>
              <a:buClr>
                <a:srgbClr val="2B142D"/>
              </a:buClr>
              <a:buSzPct val="100000"/>
              <a:buFont typeface="Wingdings"/>
              <a:buChar char="§"/>
            </a:pPr>
            <a:r>
              <a:rPr lang="en" sz="1800" smtClean="0">
                <a:solidFill>
                  <a:srgbClr val="2B142D"/>
                </a:solidFill>
              </a:rPr>
              <a:t>Middle East &amp; Asia</a:t>
            </a:r>
          </a:p>
          <a:p>
            <a:pPr marL="914400" marR="0" lvl="1" indent="-342900" algn="l" rtl="0">
              <a:lnSpc>
                <a:spcPct val="115000"/>
              </a:lnSpc>
              <a:spcBef>
                <a:spcPts val="1800"/>
              </a:spcBef>
              <a:spcAft>
                <a:spcPts val="0"/>
              </a:spcAft>
              <a:buClr>
                <a:srgbClr val="2B142D"/>
              </a:buClr>
              <a:buSzPct val="100000"/>
              <a:buFont typeface="Courier New"/>
              <a:buChar char="o"/>
            </a:pPr>
            <a:r>
              <a:rPr lang="en" sz="1800" smtClean="0">
                <a:solidFill>
                  <a:srgbClr val="2B142D"/>
                </a:solidFill>
              </a:rPr>
              <a:t>Apps in Google Play with malware: 0.1%</a:t>
            </a:r>
          </a:p>
          <a:p>
            <a:endParaRPr lang="en" sz="1800" smtClean="0">
              <a:solidFill>
                <a:srgbClr val="2B142D"/>
              </a:solidFill>
            </a:endParaRPr>
          </a:p>
          <a:p>
            <a:endParaRPr lang="en" sz="1800">
              <a:solidFill>
                <a:srgbClr val="2B142D"/>
              </a:solidFill>
            </a:endParaRPr>
          </a:p>
        </p:txBody>
      </p:sp>
      <p:pic>
        <p:nvPicPr>
          <p:cNvPr id="78" name="Shape 78"/>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5042250" y="639300"/>
            <a:ext cx="3936700" cy="4208799"/>
          </a:xfrm>
          <a:prstGeom prst="rect">
            <a:avLst/>
          </a:prstGeom>
        </p:spPr>
      </p:pic>
      <p:sp>
        <p:nvSpPr>
          <p:cNvPr id="79" name="Shape 79"/>
          <p:cNvSpPr txBox="1"/>
          <p:nvPr/>
        </p:nvSpPr>
        <p:spPr>
          <a:xfrm>
            <a:off x="7378750" y="4814325"/>
            <a:ext cx="1600199" cy="212399"/>
          </a:xfrm>
          <a:prstGeom prst="rect">
            <a:avLst/>
          </a:prstGeom>
        </p:spPr>
        <p:txBody>
          <a:bodyPr lIns="91425" tIns="91425" rIns="91425" bIns="91425" anchor="t" anchorCtr="0">
            <a:noAutofit/>
          </a:bodyPr>
          <a:lstStyle/>
          <a:p>
            <a:pPr>
              <a:buNone/>
            </a:pPr>
            <a:r>
              <a:rPr lang="en" sz="1200"/>
              <a:t>source: forbes.com</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prstGeom prst="rect">
            <a:avLst/>
          </a:prstGeom>
        </p:spPr>
        <p:txBody>
          <a:bodyPr lIns="91425" tIns="91425" rIns="91425" bIns="91425" anchor="b" anchorCtr="0">
            <a:noAutofit/>
          </a:bodyPr>
          <a:lstStyle/>
          <a:p>
            <a:pPr lvl="0" rtl="0">
              <a:buNone/>
            </a:pPr>
            <a:r>
              <a:rPr lang="en" smtClean="0"/>
              <a:t>Shared Resources for Apps</a:t>
            </a:r>
            <a:endParaRPr lang="en"/>
          </a:p>
        </p:txBody>
      </p:sp>
      <p:sp>
        <p:nvSpPr>
          <p:cNvPr id="110" name="Shape 110"/>
          <p:cNvSpPr txBox="1">
            <a:spLocks noGrp="1"/>
          </p:cNvSpPr>
          <p:nvPr>
            <p:ph type="body" idx="1"/>
          </p:nvPr>
        </p:nvSpPr>
        <p:spPr>
          <a:prstGeom prst="rect">
            <a:avLst/>
          </a:prstGeom>
        </p:spPr>
        <p:txBody>
          <a:bodyPr lIns="91425" tIns="91425" rIns="91425" bIns="91425" anchor="t" anchorCtr="0">
            <a:noAutofit/>
          </a:bodyPr>
          <a:lstStyle/>
          <a:p>
            <a:pPr marL="457200" lvl="0" indent="-355600" rtl="0">
              <a:lnSpc>
                <a:spcPct val="115000"/>
              </a:lnSpc>
              <a:spcBef>
                <a:spcPts val="1800"/>
              </a:spcBef>
              <a:buClr>
                <a:srgbClr val="000000"/>
              </a:buClr>
              <a:buSzPct val="166666"/>
              <a:buFont typeface="Arial"/>
              <a:buChar char="•"/>
            </a:pPr>
            <a:r>
              <a:rPr lang="en" sz="2000" smtClean="0">
                <a:solidFill>
                  <a:srgbClr val="2B142D"/>
                </a:solidFill>
              </a:rPr>
              <a:t>The design of the OS is based on unprotected shared resources</a:t>
            </a:r>
          </a:p>
          <a:p>
            <a:pPr marL="914400" lvl="1" indent="-355600" rtl="0">
              <a:lnSpc>
                <a:spcPct val="115000"/>
              </a:lnSpc>
              <a:spcBef>
                <a:spcPts val="1800"/>
              </a:spcBef>
              <a:buClr>
                <a:srgbClr val="000000"/>
              </a:buClr>
              <a:buSzPct val="111111"/>
              <a:buFont typeface="Courier New"/>
              <a:buChar char="o"/>
            </a:pPr>
            <a:r>
              <a:rPr lang="en" sz="1800" smtClean="0">
                <a:solidFill>
                  <a:srgbClr val="2B142D"/>
                </a:solidFill>
              </a:rPr>
              <a:t>Including those inherited from Linux</a:t>
            </a:r>
          </a:p>
          <a:p>
            <a:pPr marL="457200" lvl="0" indent="-355600" rtl="0">
              <a:lnSpc>
                <a:spcPct val="115000"/>
              </a:lnSpc>
              <a:spcBef>
                <a:spcPts val="1800"/>
              </a:spcBef>
              <a:buClr>
                <a:srgbClr val="000000"/>
              </a:buClr>
              <a:buSzPct val="166666"/>
              <a:buFont typeface="Arial"/>
              <a:buChar char="•"/>
            </a:pPr>
            <a:r>
              <a:rPr lang="en" sz="2000" smtClean="0">
                <a:solidFill>
                  <a:srgbClr val="2B142D"/>
                </a:solidFill>
              </a:rPr>
              <a:t>No permissions required to access shared resources.</a:t>
            </a:r>
          </a:p>
          <a:p>
            <a:endParaRPr lang="en" sz="2000">
              <a:solidFill>
                <a:srgbClr val="2B142D"/>
              </a:solidFill>
            </a:endParaRPr>
          </a:p>
        </p:txBody>
      </p:sp>
      <p:pic>
        <p:nvPicPr>
          <p:cNvPr id="111" name="Shape 111"/>
          <p:cNvPicPr preferRelativeResize="0"/>
          <p:nvPr/>
        </p:nvPicPr>
        <p:blipFill>
          <a:blip r:embed="rId3"/>
          <a:stretch>
            <a:fillRect/>
          </a:stretch>
        </p:blipFill>
        <p:spPr>
          <a:xfrm>
            <a:off x="1724025" y="3357100"/>
            <a:ext cx="5695950" cy="1447800"/>
          </a:xfrm>
          <a:prstGeom prst="rect">
            <a:avLst/>
          </a:prstGeom>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b" anchorCtr="0">
            <a:noAutofit/>
          </a:bodyPr>
          <a:lstStyle/>
          <a:p>
            <a:pPr lvl="0" rtl="0">
              <a:buNone/>
            </a:pPr>
            <a:r>
              <a:rPr lang="en" smtClean="0"/>
              <a:t>Android Shared Resources</a:t>
            </a:r>
            <a:endParaRPr lang="en"/>
          </a:p>
        </p:txBody>
      </p:sp>
      <p:sp>
        <p:nvSpPr>
          <p:cNvPr id="141" name="Shape 141"/>
          <p:cNvSpPr txBox="1">
            <a:spLocks noGrp="1"/>
          </p:cNvSpPr>
          <p:nvPr>
            <p:ph type="body" idx="1"/>
          </p:nvPr>
        </p:nvSpPr>
        <p:spPr>
          <a:xfrm>
            <a:off x="457200" y="1063375"/>
            <a:ext cx="8229600" cy="3725699"/>
          </a:xfrm>
          <a:prstGeom prst="rect">
            <a:avLst/>
          </a:prstGeom>
        </p:spPr>
        <p:txBody>
          <a:bodyPr lIns="91425" tIns="91425" rIns="91425" bIns="91425" anchor="t" anchorCtr="0">
            <a:noAutofit/>
          </a:bodyPr>
          <a:lstStyle/>
          <a:p>
            <a:pPr marL="457200" lvl="0" indent="-355600" rtl="0">
              <a:lnSpc>
                <a:spcPct val="50000"/>
              </a:lnSpc>
              <a:spcBef>
                <a:spcPts val="1800"/>
              </a:spcBef>
              <a:buClr>
                <a:srgbClr val="000000"/>
              </a:buClr>
              <a:buSzPct val="166666"/>
              <a:buFont typeface="Arial"/>
              <a:buChar char="•"/>
            </a:pPr>
            <a:r>
              <a:rPr lang="en" sz="2000" dirty="0" smtClean="0">
                <a:solidFill>
                  <a:srgbClr val="2B142D"/>
                </a:solidFill>
              </a:rPr>
              <a:t>Examples of resources available to apps without permissions:</a:t>
            </a:r>
          </a:p>
          <a:p>
            <a:pPr marL="914400" lvl="1" indent="-355600" rtl="0">
              <a:lnSpc>
                <a:spcPct val="50000"/>
              </a:lnSpc>
              <a:spcBef>
                <a:spcPts val="1800"/>
              </a:spcBef>
              <a:buClr>
                <a:srgbClr val="2B142D"/>
              </a:buClr>
              <a:buSzPct val="100000"/>
              <a:buFont typeface="Courier New"/>
              <a:buChar char="o"/>
            </a:pPr>
            <a:r>
              <a:rPr lang="en" sz="2000" dirty="0" smtClean="0">
                <a:solidFill>
                  <a:srgbClr val="2B142D"/>
                </a:solidFill>
              </a:rPr>
              <a:t>Per-app data usage statistics</a:t>
            </a:r>
          </a:p>
          <a:p>
            <a:pPr marL="914400" lvl="1" indent="-355600" rtl="0">
              <a:lnSpc>
                <a:spcPct val="50000"/>
              </a:lnSpc>
              <a:spcBef>
                <a:spcPts val="1800"/>
              </a:spcBef>
              <a:buClr>
                <a:srgbClr val="2B142D"/>
              </a:buClr>
              <a:buSzPct val="100000"/>
              <a:buFont typeface="Courier New"/>
              <a:buChar char="o"/>
            </a:pPr>
            <a:r>
              <a:rPr lang="en" sz="2000" dirty="0" smtClean="0">
                <a:solidFill>
                  <a:srgbClr val="2B142D"/>
                </a:solidFill>
              </a:rPr>
              <a:t>ARP information</a:t>
            </a:r>
          </a:p>
          <a:p>
            <a:pPr marL="914400" lvl="1" indent="-355600" rtl="0">
              <a:lnSpc>
                <a:spcPct val="50000"/>
              </a:lnSpc>
              <a:spcBef>
                <a:spcPts val="1800"/>
              </a:spcBef>
              <a:buClr>
                <a:srgbClr val="2B142D"/>
              </a:buClr>
              <a:buSzPct val="100000"/>
              <a:buFont typeface="Courier New"/>
              <a:buChar char="o"/>
            </a:pPr>
            <a:r>
              <a:rPr lang="en" sz="2000" dirty="0" smtClean="0">
                <a:solidFill>
                  <a:srgbClr val="2B142D"/>
                </a:solidFill>
              </a:rPr>
              <a:t>Speaker status (on or off)</a:t>
            </a:r>
          </a:p>
          <a:p>
            <a:pPr marL="457200" lvl="0" indent="-355600" rtl="0">
              <a:lnSpc>
                <a:spcPct val="50000"/>
              </a:lnSpc>
              <a:spcBef>
                <a:spcPts val="1800"/>
              </a:spcBef>
              <a:buClr>
                <a:srgbClr val="2B142D"/>
              </a:buClr>
              <a:buSzPct val="166666"/>
              <a:buFont typeface="Arial"/>
              <a:buChar char="•"/>
            </a:pPr>
            <a:r>
              <a:rPr lang="en" sz="2000" dirty="0" smtClean="0">
                <a:solidFill>
                  <a:srgbClr val="2B142D"/>
                </a:solidFill>
              </a:rPr>
              <a:t>Examples of resources only available with permissions:</a:t>
            </a:r>
          </a:p>
          <a:p>
            <a:pPr marL="914400" lvl="1" indent="-355600" rtl="0">
              <a:lnSpc>
                <a:spcPct val="50000"/>
              </a:lnSpc>
              <a:spcBef>
                <a:spcPts val="1800"/>
              </a:spcBef>
              <a:buClr>
                <a:srgbClr val="2B142D"/>
              </a:buClr>
              <a:buSzPct val="100000"/>
              <a:buFont typeface="Courier New"/>
              <a:buChar char="o"/>
            </a:pPr>
            <a:r>
              <a:rPr lang="en" sz="2000" dirty="0" smtClean="0">
                <a:solidFill>
                  <a:srgbClr val="2B142D"/>
                </a:solidFill>
              </a:rPr>
              <a:t>Camera</a:t>
            </a:r>
          </a:p>
          <a:p>
            <a:pPr marL="914400" lvl="1" indent="-355600" rtl="0">
              <a:lnSpc>
                <a:spcPct val="50000"/>
              </a:lnSpc>
              <a:spcBef>
                <a:spcPts val="1800"/>
              </a:spcBef>
              <a:buClr>
                <a:srgbClr val="2B142D"/>
              </a:buClr>
              <a:buSzPct val="100000"/>
              <a:buFont typeface="Courier New"/>
              <a:buChar char="o"/>
            </a:pPr>
            <a:r>
              <a:rPr lang="en" sz="2000" dirty="0" smtClean="0">
                <a:solidFill>
                  <a:srgbClr val="2B142D"/>
                </a:solidFill>
              </a:rPr>
              <a:t>Location</a:t>
            </a:r>
          </a:p>
          <a:p>
            <a:pPr marL="914400" lvl="1" indent="-355600" rtl="0">
              <a:lnSpc>
                <a:spcPct val="50000"/>
              </a:lnSpc>
              <a:spcBef>
                <a:spcPts val="1800"/>
              </a:spcBef>
              <a:buClr>
                <a:srgbClr val="2B142D"/>
              </a:buClr>
              <a:buSzPct val="100000"/>
              <a:buFont typeface="Courier New"/>
              <a:buChar char="o"/>
            </a:pPr>
            <a:r>
              <a:rPr lang="en" sz="2000" dirty="0" smtClean="0">
                <a:solidFill>
                  <a:srgbClr val="2B142D"/>
                </a:solidFill>
              </a:rPr>
              <a:t>Internet</a:t>
            </a:r>
          </a:p>
          <a:p>
            <a:pPr marL="457200" lvl="0" indent="-355600" rtl="0">
              <a:lnSpc>
                <a:spcPct val="50000"/>
              </a:lnSpc>
              <a:spcBef>
                <a:spcPts val="1800"/>
              </a:spcBef>
              <a:buClr>
                <a:srgbClr val="2B142D"/>
              </a:buClr>
              <a:buSzPct val="166666"/>
              <a:buFont typeface="Arial"/>
              <a:buChar char="•"/>
            </a:pPr>
            <a:r>
              <a:rPr lang="en" sz="2000" dirty="0" smtClean="0">
                <a:solidFill>
                  <a:srgbClr val="2B142D"/>
                </a:solidFill>
              </a:rPr>
              <a:t>Developers specify permissions in App Manifest file</a:t>
            </a:r>
          </a:p>
          <a:p>
            <a:pPr marL="457200" lvl="0" indent="-355600" rtl="0">
              <a:lnSpc>
                <a:spcPct val="50000"/>
              </a:lnSpc>
              <a:spcBef>
                <a:spcPts val="1800"/>
              </a:spcBef>
              <a:buClr>
                <a:srgbClr val="2B142D"/>
              </a:buClr>
              <a:buSzPct val="166666"/>
              <a:buFont typeface="Arial"/>
              <a:buChar char="•"/>
            </a:pPr>
            <a:r>
              <a:rPr lang="en" sz="2000" dirty="0" smtClean="0">
                <a:solidFill>
                  <a:srgbClr val="2B142D"/>
                </a:solidFill>
              </a:rPr>
              <a:t>Users approve permissions on install</a:t>
            </a:r>
          </a:p>
          <a:p>
            <a:pPr marL="533400" indent="-342900">
              <a:lnSpc>
                <a:spcPct val="50000"/>
              </a:lnSpc>
              <a:buFont typeface="Arial"/>
              <a:buChar char="•"/>
            </a:pPr>
            <a:endParaRPr lang="en" sz="2000" dirty="0">
              <a:solidFill>
                <a:srgbClr val="2B142D"/>
              </a:solidFill>
            </a:endParaRP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subTitle" idx="1"/>
          </p:nvPr>
        </p:nvSpPr>
        <p:spPr>
          <a:prstGeom prst="rect">
            <a:avLst/>
          </a:prstGeom>
        </p:spPr>
        <p:txBody>
          <a:bodyPr lIns="91425" tIns="91425" rIns="91425" bIns="91425" anchor="t" anchorCtr="0">
            <a:noAutofit/>
          </a:bodyPr>
          <a:lstStyle/>
          <a:p>
            <a:pPr>
              <a:buNone/>
            </a:pPr>
            <a:r>
              <a:rPr lang="en-US" smtClean="0"/>
              <a:t>Basic Problem</a:t>
            </a:r>
            <a:endParaRPr lang="en" dirty="0"/>
          </a:p>
        </p:txBody>
      </p:sp>
      <p:sp>
        <p:nvSpPr>
          <p:cNvPr id="122" name="Shape 122"/>
          <p:cNvSpPr txBox="1">
            <a:spLocks noGrp="1"/>
          </p:cNvSpPr>
          <p:nvPr>
            <p:ph type="ctrTitle"/>
          </p:nvPr>
        </p:nvSpPr>
        <p:spPr>
          <a:prstGeom prst="rect">
            <a:avLst/>
          </a:prstGeom>
        </p:spPr>
        <p:txBody>
          <a:bodyPr lIns="91425" tIns="91425" rIns="91425" bIns="91425" anchor="b" anchorCtr="0">
            <a:noAutofit/>
          </a:bodyPr>
          <a:lstStyle/>
          <a:p>
            <a:pPr>
              <a:buNone/>
            </a:pPr>
            <a:r>
              <a:rPr lang="en" smtClean="0"/>
              <a:t>Information Leaks</a:t>
            </a:r>
            <a:endParaRPr lang="en" dirty="0"/>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prstGeom prst="rect">
            <a:avLst/>
          </a:prstGeom>
        </p:spPr>
        <p:txBody>
          <a:bodyPr lIns="91425" tIns="91425" rIns="91425" bIns="91425" anchor="b" anchorCtr="0">
            <a:noAutofit/>
          </a:bodyPr>
          <a:lstStyle/>
          <a:p>
            <a:pPr lvl="0" rtl="0">
              <a:buNone/>
            </a:pPr>
            <a:r>
              <a:rPr lang="en" smtClean="0"/>
              <a:t>What are information leaks?</a:t>
            </a:r>
            <a:endParaRPr lang="en"/>
          </a:p>
        </p:txBody>
      </p:sp>
      <p:sp>
        <p:nvSpPr>
          <p:cNvPr id="135" name="Shape 135"/>
          <p:cNvSpPr txBox="1">
            <a:spLocks noGrp="1"/>
          </p:cNvSpPr>
          <p:nvPr>
            <p:ph type="body" idx="1"/>
          </p:nvPr>
        </p:nvSpPr>
        <p:spPr>
          <a:xfrm>
            <a:off x="457200" y="895350"/>
            <a:ext cx="8229600" cy="3725699"/>
          </a:xfrm>
          <a:prstGeom prst="rect">
            <a:avLst/>
          </a:prstGeom>
        </p:spPr>
        <p:txBody>
          <a:bodyPr lIns="91425" tIns="91425" rIns="91425" bIns="91425" anchor="t" anchorCtr="0">
            <a:noAutofit/>
          </a:bodyPr>
          <a:lstStyle/>
          <a:p>
            <a:pPr marL="457200" lvl="0" indent="-419100">
              <a:spcBef>
                <a:spcPts val="0"/>
              </a:spcBef>
              <a:buClr>
                <a:srgbClr val="000000"/>
              </a:buClr>
              <a:buSzPct val="166666"/>
              <a:buFont typeface="Arial"/>
              <a:buChar char="•"/>
            </a:pPr>
            <a:r>
              <a:rPr lang="en" dirty="0"/>
              <a:t>Most leaks caused by implementation errors</a:t>
            </a:r>
          </a:p>
          <a:p>
            <a:pPr marL="914400" lvl="1" indent="-381000">
              <a:spcBef>
                <a:spcPts val="0"/>
              </a:spcBef>
              <a:buClr>
                <a:srgbClr val="000000"/>
              </a:buClr>
              <a:buSzPct val="80000"/>
              <a:buFont typeface="Courier New"/>
              <a:buChar char="o"/>
            </a:pPr>
            <a:r>
              <a:rPr lang="en" dirty="0"/>
              <a:t>Either in Android or within mobile </a:t>
            </a:r>
            <a:r>
              <a:rPr lang="en" dirty="0" smtClean="0"/>
              <a:t>app</a:t>
            </a:r>
            <a:r>
              <a:rPr lang="en-US" dirty="0" smtClean="0"/>
              <a:t>s</a:t>
            </a:r>
          </a:p>
          <a:p>
            <a:pPr marL="514350" indent="-381000">
              <a:spcBef>
                <a:spcPts val="0"/>
              </a:spcBef>
              <a:buClr>
                <a:srgbClr val="000000"/>
              </a:buClr>
              <a:buSzPct val="80000"/>
              <a:buFont typeface="Courier New"/>
              <a:buChar char="o"/>
            </a:pPr>
            <a:r>
              <a:rPr lang="en" dirty="0" smtClean="0"/>
              <a:t>Prior studies focused on privacy implications of data from sensors</a:t>
            </a:r>
          </a:p>
          <a:p>
            <a:pPr marL="914400" lvl="1" indent="-381000" rtl="0">
              <a:spcBef>
                <a:spcPts val="0"/>
              </a:spcBef>
              <a:buClr>
                <a:srgbClr val="000000"/>
              </a:buClr>
              <a:buSzPct val="80000"/>
              <a:buFont typeface="Courier New"/>
              <a:buChar char="o"/>
            </a:pPr>
            <a:r>
              <a:rPr lang="en" dirty="0" smtClean="0"/>
              <a:t>e.g. motion sensor, microphone</a:t>
            </a:r>
          </a:p>
          <a:p>
            <a:pPr marL="457200" lvl="0" indent="-419100" rtl="0">
              <a:spcBef>
                <a:spcPts val="0"/>
              </a:spcBef>
              <a:buClr>
                <a:srgbClr val="000000"/>
              </a:buClr>
              <a:buSzPct val="166666"/>
              <a:buFont typeface="Arial"/>
              <a:buChar char="•"/>
            </a:pPr>
            <a:r>
              <a:rPr lang="en" dirty="0" smtClean="0">
                <a:solidFill>
                  <a:schemeClr val="dk1"/>
                </a:solidFill>
              </a:rPr>
              <a:t>Privacy concerns</a:t>
            </a:r>
          </a:p>
          <a:p>
            <a:pPr marL="914400" lvl="1" indent="-381000" rtl="0">
              <a:spcBef>
                <a:spcPts val="0"/>
              </a:spcBef>
              <a:buClr>
                <a:srgbClr val="000000"/>
              </a:buClr>
              <a:buSzPct val="80000"/>
              <a:buFont typeface="Courier New"/>
              <a:buChar char="o"/>
            </a:pPr>
            <a:r>
              <a:rPr lang="en" dirty="0" smtClean="0">
                <a:solidFill>
                  <a:schemeClr val="dk1"/>
                </a:solidFill>
              </a:rPr>
              <a:t>Background information from shared resources exposed by both the Android and Linux layers. </a:t>
            </a:r>
          </a:p>
          <a:p>
            <a:pPr marL="914400" lvl="1" indent="-381000" rtl="0">
              <a:spcBef>
                <a:spcPts val="0"/>
              </a:spcBef>
              <a:buClr>
                <a:srgbClr val="000000"/>
              </a:buClr>
              <a:buSzPct val="80000"/>
              <a:buFont typeface="Courier New"/>
              <a:buChar char="o"/>
            </a:pPr>
            <a:r>
              <a:rPr lang="en" dirty="0" smtClean="0"/>
              <a:t>What can be inferred when this info is </a:t>
            </a:r>
            <a:r>
              <a:rPr lang="en" dirty="0" smtClean="0">
                <a:solidFill>
                  <a:schemeClr val="dk1"/>
                </a:solidFill>
              </a:rPr>
              <a:t>combined with public data</a:t>
            </a:r>
            <a:r>
              <a:rPr lang="en" dirty="0" smtClean="0"/>
              <a:t>?</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prstGeom prst="rect">
            <a:avLst/>
          </a:prstGeom>
        </p:spPr>
        <p:txBody>
          <a:bodyPr lIns="91425" tIns="91425" rIns="91425" bIns="91425" anchor="b" anchorCtr="0">
            <a:noAutofit/>
          </a:bodyPr>
          <a:lstStyle/>
          <a:p>
            <a:pPr lvl="0" rtl="0">
              <a:buNone/>
            </a:pPr>
            <a:r>
              <a:rPr lang="en-US" smtClean="0"/>
              <a:t>Information Leaks: Basic </a:t>
            </a:r>
            <a:r>
              <a:rPr lang="en" smtClean="0"/>
              <a:t>Problem</a:t>
            </a:r>
            <a:endParaRPr lang="en" dirty="0"/>
          </a:p>
        </p:txBody>
      </p:sp>
      <p:sp>
        <p:nvSpPr>
          <p:cNvPr id="117" name="Shape 117"/>
          <p:cNvSpPr txBox="1">
            <a:spLocks noGrp="1"/>
          </p:cNvSpPr>
          <p:nvPr>
            <p:ph type="body" idx="1"/>
          </p:nvPr>
        </p:nvSpPr>
        <p:spPr>
          <a:prstGeom prst="rect">
            <a:avLst/>
          </a:prstGeom>
        </p:spPr>
        <p:txBody>
          <a:bodyPr lIns="91425" tIns="91425" rIns="91425" bIns="91425" anchor="t" anchorCtr="0">
            <a:noAutofit/>
          </a:bodyPr>
          <a:lstStyle/>
          <a:p>
            <a:pPr marL="514350" indent="-355600">
              <a:lnSpc>
                <a:spcPct val="115000"/>
              </a:lnSpc>
              <a:spcBef>
                <a:spcPts val="0"/>
              </a:spcBef>
              <a:buClr>
                <a:srgbClr val="2B142D"/>
              </a:buClr>
              <a:buFont typeface="Courier New"/>
              <a:buChar char="o"/>
            </a:pPr>
            <a:r>
              <a:rPr lang="en" sz="2600" smtClean="0">
                <a:solidFill>
                  <a:srgbClr val="2B142D"/>
                </a:solidFill>
              </a:rPr>
              <a:t>Public resources are thought to be innocuous</a:t>
            </a:r>
          </a:p>
          <a:p>
            <a:pPr marL="514350" indent="-355600">
              <a:lnSpc>
                <a:spcPct val="115000"/>
              </a:lnSpc>
              <a:spcBef>
                <a:spcPts val="0"/>
              </a:spcBef>
              <a:buClr>
                <a:srgbClr val="2B142D"/>
              </a:buClr>
              <a:buFont typeface="Courier New"/>
              <a:buChar char="o"/>
            </a:pPr>
            <a:r>
              <a:rPr lang="en" sz="2600" smtClean="0">
                <a:solidFill>
                  <a:srgbClr val="2B142D"/>
                </a:solidFill>
              </a:rPr>
              <a:t>Malicious apps able to access sensitive data without permissions</a:t>
            </a:r>
          </a:p>
          <a:p>
            <a:pPr marL="971550" lvl="1" indent="-342900">
              <a:lnSpc>
                <a:spcPct val="115000"/>
              </a:lnSpc>
              <a:spcBef>
                <a:spcPts val="0"/>
              </a:spcBef>
              <a:buClr>
                <a:srgbClr val="2B142D"/>
              </a:buClr>
              <a:buFont typeface="Wingdings"/>
              <a:buChar char="§"/>
            </a:pPr>
            <a:r>
              <a:rPr lang="en" sz="1800" smtClean="0">
                <a:solidFill>
                  <a:srgbClr val="2B142D"/>
                </a:solidFill>
              </a:rPr>
              <a:t>Stealthily collect sensitive data</a:t>
            </a:r>
          </a:p>
          <a:p>
            <a:pPr marL="971550" lvl="1" indent="-342900">
              <a:lnSpc>
                <a:spcPct val="115000"/>
              </a:lnSpc>
              <a:spcBef>
                <a:spcPts val="0"/>
              </a:spcBef>
              <a:buClr>
                <a:srgbClr val="2B142D"/>
              </a:buClr>
              <a:buFont typeface="Wingdings"/>
              <a:buChar char="§"/>
            </a:pPr>
            <a:r>
              <a:rPr lang="en" sz="1800" smtClean="0">
                <a:solidFill>
                  <a:srgbClr val="2B142D"/>
                </a:solidFill>
              </a:rPr>
              <a:t>Deliver to remote server</a:t>
            </a:r>
          </a:p>
          <a:p>
            <a:pPr marL="971550" lvl="1" indent="-342900">
              <a:lnSpc>
                <a:spcPct val="115000"/>
              </a:lnSpc>
              <a:spcBef>
                <a:spcPts val="0"/>
              </a:spcBef>
              <a:buClr>
                <a:srgbClr val="2B142D"/>
              </a:buClr>
              <a:buFont typeface="Wingdings"/>
              <a:buChar char="§"/>
            </a:pPr>
            <a:r>
              <a:rPr lang="en" sz="1800" smtClean="0">
                <a:solidFill>
                  <a:srgbClr val="2B142D"/>
                </a:solidFill>
              </a:rPr>
              <a:t>Analyze data and other public information (i.e. public tweets) to infer user-specific information</a:t>
            </a:r>
            <a:endParaRPr lang="en" sz="1800" dirty="0">
              <a:solidFill>
                <a:srgbClr val="2B142D"/>
              </a:solidFill>
            </a:endParaRP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prstGeom prst="rect">
            <a:avLst/>
          </a:prstGeom>
        </p:spPr>
        <p:txBody>
          <a:bodyPr lIns="91425" tIns="91425" rIns="91425" bIns="91425" anchor="b" anchorCtr="0">
            <a:noAutofit/>
          </a:bodyPr>
          <a:lstStyle/>
          <a:p>
            <a:pPr lvl="0" rtl="0">
              <a:buNone/>
            </a:pPr>
            <a:r>
              <a:rPr lang="en" smtClean="0"/>
              <a:t>Information Leaks</a:t>
            </a:r>
            <a:endParaRPr lang="en"/>
          </a:p>
        </p:txBody>
      </p:sp>
      <p:sp>
        <p:nvSpPr>
          <p:cNvPr id="129" name="Shape 129"/>
          <p:cNvSpPr txBox="1">
            <a:spLocks noGrp="1"/>
          </p:cNvSpPr>
          <p:nvPr>
            <p:ph type="body" idx="1"/>
          </p:nvPr>
        </p:nvSpPr>
        <p:spPr>
          <a:prstGeom prst="rect">
            <a:avLst/>
          </a:prstGeom>
        </p:spPr>
        <p:txBody>
          <a:bodyPr lIns="91425" tIns="91425" rIns="91425" bIns="91425" anchor="t" anchorCtr="0">
            <a:noAutofit/>
          </a:bodyPr>
          <a:lstStyle/>
          <a:p>
            <a:pPr marR="0" lvl="0" algn="l" rtl="0">
              <a:lnSpc>
                <a:spcPct val="115000"/>
              </a:lnSpc>
              <a:spcBef>
                <a:spcPts val="1800"/>
              </a:spcBef>
              <a:spcAft>
                <a:spcPts val="0"/>
              </a:spcAft>
              <a:buNone/>
            </a:pPr>
            <a:r>
              <a:rPr lang="en" sz="2400" u="sng" smtClean="0"/>
              <a:t>Main question:</a:t>
            </a:r>
          </a:p>
          <a:p>
            <a:pPr marL="914400" marR="0" lvl="1" indent="-228600" algn="l" rtl="0">
              <a:lnSpc>
                <a:spcPct val="115000"/>
              </a:lnSpc>
              <a:spcBef>
                <a:spcPts val="1800"/>
              </a:spcBef>
              <a:spcAft>
                <a:spcPts val="0"/>
              </a:spcAft>
              <a:buNone/>
            </a:pPr>
            <a:r>
              <a:rPr lang="en" smtClean="0"/>
              <a:t>	</a:t>
            </a:r>
            <a:r>
              <a:rPr lang="en" i="1" smtClean="0"/>
              <a:t>“Assuming that Android’s security design has been faithfully implemented and apps are well protected by their developers, what can a malicious app still learn about the user’s private information without any permissions at all?”</a:t>
            </a:r>
            <a:endParaRPr lang="en" i="1"/>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1" name="Shape 581"/>
          <p:cNvSpPr>
            <a:spLocks noGrp="1"/>
          </p:cNvSpPr>
          <p:nvPr>
            <p:ph type="title"/>
          </p:nvPr>
        </p:nvSpPr>
        <p:spPr>
          <a:prstGeom prst="rect">
            <a:avLst/>
          </a:prstGeom>
        </p:spPr>
        <p:txBody>
          <a:bodyPr/>
          <a:lstStyle>
            <a:lvl1pPr>
              <a:defRPr>
                <a:latin typeface="Helvetica"/>
                <a:ea typeface="Helvetica"/>
                <a:cs typeface="Helvetica"/>
                <a:sym typeface="Helvetica"/>
              </a:defRPr>
            </a:lvl1pPr>
          </a:lstStyle>
          <a:p>
            <a:pPr lvl="0">
              <a:defRPr sz="1800">
                <a:solidFill>
                  <a:srgbClr val="000000"/>
                </a:solidFill>
              </a:defRPr>
            </a:pPr>
            <a:r>
              <a:rPr sz="4800" smtClean="0">
                <a:solidFill>
                  <a:srgbClr val="FFFFFF"/>
                </a:solidFill>
              </a:rPr>
              <a:t>Stealthiness</a:t>
            </a:r>
            <a:endParaRPr sz="4800">
              <a:solidFill>
                <a:srgbClr val="FFFFFF"/>
              </a:solidFill>
            </a:endParaRPr>
          </a:p>
        </p:txBody>
      </p:sp>
      <p:sp>
        <p:nvSpPr>
          <p:cNvPr id="582" name="Shape 582"/>
          <p:cNvSpPr>
            <a:spLocks noGrp="1"/>
          </p:cNvSpPr>
          <p:nvPr>
            <p:ph type="body" idx="1"/>
          </p:nvPr>
        </p:nvSpPr>
        <p:spPr>
          <a:xfrm>
            <a:off x="669727" y="1283282"/>
            <a:ext cx="7804548" cy="3315147"/>
          </a:xfrm>
          <a:prstGeom prst="rect">
            <a:avLst/>
          </a:prstGeom>
        </p:spPr>
        <p:txBody>
          <a:bodyPr/>
          <a:lstStyle/>
          <a:p>
            <a:pPr marL="533400" lvl="0" indent="-342900">
              <a:buFont typeface="Arial"/>
              <a:buChar char="•"/>
              <a:defRPr sz="1800">
                <a:solidFill>
                  <a:srgbClr val="000000"/>
                </a:solidFill>
              </a:defRPr>
            </a:pPr>
            <a:r>
              <a:rPr sz="2400" dirty="0" smtClean="0">
                <a:solidFill>
                  <a:srgbClr val="FFFFFF"/>
                </a:solidFill>
                <a:latin typeface="Helvetica"/>
                <a:ea typeface="Helvetica"/>
                <a:cs typeface="Helvetica"/>
                <a:sym typeface="Helvetica"/>
              </a:rPr>
              <a:t>Sensing LCD ON/OFF status from public resources</a:t>
            </a:r>
          </a:p>
          <a:p>
            <a:pPr marL="533400" lvl="0" indent="-342900">
              <a:buFont typeface="Arial"/>
              <a:buChar char="•"/>
              <a:defRPr sz="1800">
                <a:solidFill>
                  <a:srgbClr val="000000"/>
                </a:solidFill>
              </a:defRPr>
            </a:pPr>
            <a:r>
              <a:rPr sz="2400" dirty="0" smtClean="0">
                <a:solidFill>
                  <a:srgbClr val="FFFFFF"/>
                </a:solidFill>
                <a:latin typeface="Helvetica"/>
                <a:ea typeface="Helvetica"/>
                <a:cs typeface="Helvetica"/>
                <a:sym typeface="Helvetica"/>
              </a:rPr>
              <a:t>Data can be sent using browser (without any permission), when the screen is OFF</a:t>
            </a:r>
          </a:p>
          <a:p>
            <a:pPr marL="533400" lvl="0" indent="-342900">
              <a:buFont typeface="Arial"/>
              <a:buChar char="•"/>
              <a:defRPr sz="1800">
                <a:solidFill>
                  <a:srgbClr val="000000"/>
                </a:solidFill>
              </a:defRPr>
            </a:pPr>
            <a:r>
              <a:rPr sz="2400" dirty="0" smtClean="0">
                <a:solidFill>
                  <a:srgbClr val="FFFFFF"/>
                </a:solidFill>
                <a:latin typeface="Helvetica"/>
                <a:ea typeface="Helvetica"/>
                <a:cs typeface="Helvetica"/>
                <a:sym typeface="Helvetica"/>
              </a:rPr>
              <a:t>To avoid being detected, browser can be redirected to another website (e.g. </a:t>
            </a:r>
            <a:r>
              <a:rPr sz="2400" u="sng" dirty="0" smtClean="0">
                <a:solidFill>
                  <a:srgbClr val="FFFFFF"/>
                </a:solidFill>
                <a:latin typeface="Helvetica"/>
                <a:ea typeface="Helvetica"/>
                <a:cs typeface="Helvetica"/>
                <a:sym typeface="Helvetica"/>
                <a:hlinkClick r:id="rId3"/>
              </a:rPr>
              <a:t>google.com</a:t>
            </a:r>
            <a:r>
              <a:rPr sz="2400" dirty="0" smtClean="0">
                <a:solidFill>
                  <a:srgbClr val="FFFFFF"/>
                </a:solidFill>
                <a:latin typeface="Helvetica"/>
                <a:ea typeface="Helvetica"/>
                <a:cs typeface="Helvetica"/>
                <a:sym typeface="Helvetica"/>
              </a:rPr>
              <a:t>) by sending an Intent</a:t>
            </a:r>
            <a:endParaRPr sz="2400" dirty="0">
              <a:solidFill>
                <a:srgbClr val="FFFFFF"/>
              </a:solidFill>
              <a:latin typeface="Helvetica"/>
              <a:ea typeface="Helvetica"/>
              <a:cs typeface="Helvetica"/>
              <a:sym typeface="Helvetica"/>
            </a:endParaRPr>
          </a:p>
        </p:txBody>
      </p:sp>
      <p:sp>
        <p:nvSpPr>
          <p:cNvPr id="583" name="Shape 583"/>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19</a:t>
            </a:fld>
            <a:endParaRPr>
              <a:solidFill>
                <a:srgbClr val="FFFFFF"/>
              </a:solidFill>
            </a:endParaRPr>
          </a:p>
        </p:txBody>
      </p:sp>
    </p:spTree>
    <p:extLst>
      <p:ext uri="{BB962C8B-B14F-4D97-AF65-F5344CB8AC3E}">
        <p14:creationId xmlns:p14="http://schemas.microsoft.com/office/powerpoint/2010/main" val="282704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prstGeom prst="rect">
            <a:avLst/>
          </a:prstGeom>
        </p:spPr>
        <p:txBody>
          <a:bodyPr lIns="91425" tIns="91425" rIns="91425" bIns="91425" anchor="b" anchorCtr="0">
            <a:noAutofit/>
          </a:bodyPr>
          <a:lstStyle/>
          <a:p>
            <a:pPr lvl="0" rtl="0">
              <a:buNone/>
            </a:pPr>
            <a:r>
              <a:rPr lang="en" smtClean="0"/>
              <a:t>Outline</a:t>
            </a:r>
            <a:endParaRPr lang="en" dirty="0"/>
          </a:p>
        </p:txBody>
      </p:sp>
      <p:sp>
        <p:nvSpPr>
          <p:cNvPr id="30" name="Shape 30"/>
          <p:cNvSpPr txBox="1">
            <a:spLocks noGrp="1"/>
          </p:cNvSpPr>
          <p:nvPr>
            <p:ph type="body" idx="1"/>
          </p:nvPr>
        </p:nvSpPr>
        <p:spPr>
          <a:xfrm>
            <a:off x="457200" y="1200150"/>
            <a:ext cx="8432538" cy="3725699"/>
          </a:xfrm>
          <a:prstGeom prst="rect">
            <a:avLst/>
          </a:prstGeom>
        </p:spPr>
        <p:txBody>
          <a:bodyPr lIns="91425" tIns="91425" rIns="91425" bIns="91425" anchor="t" anchorCtr="0">
            <a:noAutofit/>
          </a:bodyPr>
          <a:lstStyle/>
          <a:p>
            <a:pPr marL="457200" lvl="0" indent="-419100" rtl="0">
              <a:buClr>
                <a:srgbClr val="000000"/>
              </a:buClr>
              <a:buSzPct val="166666"/>
              <a:buFont typeface="Arial"/>
              <a:buChar char="•"/>
            </a:pPr>
            <a:r>
              <a:rPr lang="en-US" dirty="0" smtClean="0"/>
              <a:t>Background and Motivation</a:t>
            </a:r>
          </a:p>
          <a:p>
            <a:pPr marL="457200" lvl="0" indent="-419100" rtl="0">
              <a:buClr>
                <a:srgbClr val="000000"/>
              </a:buClr>
              <a:buSzPct val="166666"/>
              <a:buFont typeface="Arial"/>
              <a:buChar char="•"/>
            </a:pPr>
            <a:r>
              <a:rPr lang="en-US" dirty="0" smtClean="0"/>
              <a:t>Information Leaks through Shared Resources</a:t>
            </a:r>
          </a:p>
          <a:p>
            <a:pPr marL="457200" lvl="0" indent="-419100" rtl="0">
              <a:buClr>
                <a:srgbClr val="000000"/>
              </a:buClr>
              <a:buSzPct val="166666"/>
              <a:buFont typeface="Arial"/>
              <a:buChar char="•"/>
            </a:pPr>
            <a:r>
              <a:rPr lang="en-US" dirty="0" smtClean="0"/>
              <a:t>Accidental Data Sharing</a:t>
            </a:r>
            <a:endParaRPr lang="en"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subTitle" idx="1"/>
          </p:nvPr>
        </p:nvSpPr>
        <p:spPr>
          <a:prstGeom prst="rect">
            <a:avLst/>
          </a:prstGeom>
        </p:spPr>
        <p:txBody>
          <a:bodyPr lIns="91425" tIns="91425" rIns="91425" bIns="91425" anchor="t" anchorCtr="0">
            <a:noAutofit/>
          </a:bodyPr>
          <a:lstStyle/>
          <a:p>
            <a:pPr>
              <a:buNone/>
            </a:pPr>
            <a:r>
              <a:rPr lang="en-US" smtClean="0"/>
              <a:t>Main Ideas: Location Inference Attack </a:t>
            </a:r>
            <a:endParaRPr lang="en" dirty="0"/>
          </a:p>
        </p:txBody>
      </p:sp>
      <p:sp>
        <p:nvSpPr>
          <p:cNvPr id="122" name="Shape 122"/>
          <p:cNvSpPr txBox="1">
            <a:spLocks noGrp="1"/>
          </p:cNvSpPr>
          <p:nvPr>
            <p:ph type="ctrTitle"/>
          </p:nvPr>
        </p:nvSpPr>
        <p:spPr>
          <a:prstGeom prst="rect">
            <a:avLst/>
          </a:prstGeom>
        </p:spPr>
        <p:txBody>
          <a:bodyPr lIns="91425" tIns="91425" rIns="91425" bIns="91425" anchor="b" anchorCtr="0">
            <a:noAutofit/>
          </a:bodyPr>
          <a:lstStyle/>
          <a:p>
            <a:pPr>
              <a:buNone/>
            </a:pPr>
            <a:r>
              <a:rPr lang="en" smtClean="0"/>
              <a:t>Information Leaks</a:t>
            </a:r>
            <a:endParaRPr lang="en" dirty="0"/>
          </a:p>
        </p:txBody>
      </p:sp>
    </p:spTree>
    <p:extLst>
      <p:ext uri="{BB962C8B-B14F-4D97-AF65-F5344CB8AC3E}">
        <p14:creationId xmlns:p14="http://schemas.microsoft.com/office/powerpoint/2010/main" val="575621642"/>
      </p:ext>
    </p:extLst>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ARP Information</a:t>
            </a:r>
            <a:endParaRPr sz="4800" dirty="0">
              <a:solidFill>
                <a:srgbClr val="FFFFFF"/>
              </a:solidFill>
            </a:endParaRPr>
          </a:p>
        </p:txBody>
      </p:sp>
      <p:sp>
        <p:nvSpPr>
          <p:cNvPr id="93" name="Shape 93"/>
          <p:cNvSpPr>
            <a:spLocks noGrp="1"/>
          </p:cNvSpPr>
          <p:nvPr>
            <p:ph type="body" idx="1"/>
          </p:nvPr>
        </p:nvSpPr>
        <p:spPr>
          <a:xfrm>
            <a:off x="669727" y="1369591"/>
            <a:ext cx="7804547" cy="3315146"/>
          </a:xfrm>
          <a:prstGeom prst="rect">
            <a:avLst/>
          </a:prstGeom>
        </p:spPr>
        <p:txBody>
          <a:bodyPr/>
          <a:lstStyle/>
          <a:p>
            <a:pPr indent="-342900" defTabSz="330031">
              <a:spcBef>
                <a:spcPts val="2322"/>
              </a:spcBef>
              <a:buFont typeface="Arial"/>
              <a:buChar char="•"/>
              <a:defRPr sz="1800">
                <a:solidFill>
                  <a:srgbClr val="000000"/>
                </a:solidFill>
              </a:defRPr>
            </a:pPr>
            <a:r>
              <a:rPr sz="2100" smtClean="0">
                <a:solidFill>
                  <a:srgbClr val="FFFFFF"/>
                </a:solidFill>
                <a:latin typeface="Courier New"/>
                <a:ea typeface="Courier New"/>
                <a:cs typeface="Courier New"/>
                <a:sym typeface="Courier New"/>
              </a:rPr>
              <a:t>/proc/net/arp </a:t>
            </a:r>
            <a:r>
              <a:rPr sz="2100" smtClean="0">
                <a:solidFill>
                  <a:srgbClr val="FFFFFF"/>
                </a:solidFill>
                <a:latin typeface="Helvetica"/>
                <a:ea typeface="Helvetica"/>
                <a:cs typeface="Helvetica"/>
                <a:sym typeface="Helvetica"/>
              </a:rPr>
              <a:t>contains Address Resolution Protocol (ARP) information</a:t>
            </a:r>
          </a:p>
          <a:p>
            <a:pPr indent="-342900" defTabSz="330031">
              <a:spcBef>
                <a:spcPts val="2322"/>
              </a:spcBef>
              <a:buFont typeface="Arial"/>
              <a:buChar char="•"/>
              <a:defRPr sz="1800">
                <a:solidFill>
                  <a:srgbClr val="000000"/>
                </a:solidFill>
              </a:defRPr>
            </a:pPr>
            <a:r>
              <a:rPr sz="2100" smtClean="0">
                <a:solidFill>
                  <a:srgbClr val="FFFFFF"/>
                </a:solidFill>
                <a:latin typeface="Helvetica"/>
                <a:ea typeface="Helvetica"/>
                <a:cs typeface="Helvetica"/>
                <a:sym typeface="Helvetica"/>
              </a:rPr>
              <a:t>/proc/net/arp contains BSSID (i.e. MAC address of the wireless interface) of the access point phone </a:t>
            </a:r>
            <a:r>
              <a:rPr sz="2100" i="1" smtClean="0">
                <a:solidFill>
                  <a:srgbClr val="FFFFFF"/>
                </a:solidFill>
                <a:latin typeface="Helvetica"/>
                <a:ea typeface="Helvetica"/>
                <a:cs typeface="Helvetica"/>
                <a:sym typeface="Helvetica"/>
              </a:rPr>
              <a:t>is connected to</a:t>
            </a:r>
            <a:endParaRPr sz="2100" i="1" smtClean="0">
              <a:solidFill>
                <a:srgbClr val="FFFFFF"/>
              </a:solidFill>
              <a:latin typeface="Courier New"/>
              <a:ea typeface="Courier New"/>
              <a:cs typeface="Courier New"/>
              <a:sym typeface="Courier New"/>
            </a:endParaRPr>
          </a:p>
          <a:p>
            <a:pPr indent="-342900" defTabSz="330031">
              <a:spcBef>
                <a:spcPts val="2322"/>
              </a:spcBef>
              <a:buFont typeface="Arial"/>
              <a:buChar char="•"/>
              <a:defRPr sz="1800">
                <a:solidFill>
                  <a:srgbClr val="000000"/>
                </a:solidFill>
              </a:defRPr>
            </a:pPr>
            <a:r>
              <a:rPr sz="2100" smtClean="0">
                <a:solidFill>
                  <a:srgbClr val="FFFFFF"/>
                </a:solidFill>
              </a:rPr>
              <a:t>ARP information wasn’t considered sensitive in original Linux design</a:t>
            </a:r>
          </a:p>
          <a:p>
            <a:pPr indent="-342900" defTabSz="330031">
              <a:spcBef>
                <a:spcPts val="2322"/>
              </a:spcBef>
              <a:buFont typeface="Arial"/>
              <a:buChar char="•"/>
              <a:defRPr sz="1800">
                <a:solidFill>
                  <a:srgbClr val="000000"/>
                </a:solidFill>
              </a:defRPr>
            </a:pPr>
            <a:r>
              <a:rPr sz="2100" smtClean="0">
                <a:solidFill>
                  <a:srgbClr val="FFFFFF"/>
                </a:solidFill>
              </a:rPr>
              <a:t>Location privacy breach for Android due to increased mobility</a:t>
            </a:r>
            <a:endParaRPr sz="2100" dirty="0">
              <a:solidFill>
                <a:srgbClr val="FFFFFF"/>
              </a:solidFill>
            </a:endParaRPr>
          </a:p>
        </p:txBody>
      </p:sp>
      <p:sp>
        <p:nvSpPr>
          <p:cNvPr id="94" name="Shape 94"/>
          <p:cNvSpPr>
            <a:spLocks noGrp="1"/>
          </p:cNvSpPr>
          <p:nvPr>
            <p:ph type="sldNum" sz="quarter" idx="4294967295"/>
          </p:nvPr>
        </p:nvSpPr>
        <p:spPr>
          <a:xfrm>
            <a:off x="0" y="4881563"/>
            <a:ext cx="1698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21</a:t>
            </a:fld>
            <a:endParaRPr>
              <a:solidFill>
                <a:srgbClr val="FFFFFF"/>
              </a:solidFill>
            </a:endParaRPr>
          </a:p>
        </p:txBody>
      </p:sp>
    </p:spTree>
    <p:extLst>
      <p:ext uri="{BB962C8B-B14F-4D97-AF65-F5344CB8AC3E}">
        <p14:creationId xmlns:p14="http://schemas.microsoft.com/office/powerpoint/2010/main" val="3835323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 name="Shape 98"/>
          <p:cNvSpPr>
            <a:spLocks noGrp="1"/>
          </p:cNvSpPr>
          <p:nvPr>
            <p:ph type="title"/>
          </p:nvPr>
        </p:nvSpPr>
        <p:spPr>
          <a:xfrm>
            <a:off x="669727" y="133945"/>
            <a:ext cx="7804547" cy="644258"/>
          </a:xfrm>
          <a:prstGeom prst="rect">
            <a:avLst/>
          </a:prstGeom>
        </p:spPr>
        <p:txBody>
          <a:bodyPr/>
          <a:lstStyle>
            <a:lvl1pPr defTabSz="560831">
              <a:defRPr sz="7296"/>
            </a:lvl1pPr>
          </a:lstStyle>
          <a:p>
            <a:pPr lvl="0">
              <a:defRPr sz="1800">
                <a:solidFill>
                  <a:srgbClr val="000000"/>
                </a:solidFill>
              </a:defRPr>
            </a:pPr>
            <a:r>
              <a:rPr sz="4600" smtClean="0">
                <a:solidFill>
                  <a:srgbClr val="FFFFFF"/>
                </a:solidFill>
              </a:rPr>
              <a:t>Attack</a:t>
            </a:r>
            <a:endParaRPr sz="4600" dirty="0">
              <a:solidFill>
                <a:srgbClr val="FFFFFF"/>
              </a:solidFill>
            </a:endParaRPr>
          </a:p>
        </p:txBody>
      </p:sp>
      <p:sp>
        <p:nvSpPr>
          <p:cNvPr id="108" name="Shape 108"/>
          <p:cNvSpPr>
            <a:spLocks noGrp="1"/>
          </p:cNvSpPr>
          <p:nvPr>
            <p:ph type="sldNum" sz="quarter" idx="4294967295"/>
          </p:nvPr>
        </p:nvSpPr>
        <p:spPr>
          <a:xfrm>
            <a:off x="0" y="4881563"/>
            <a:ext cx="1698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22</a:t>
            </a:fld>
            <a:endParaRPr>
              <a:solidFill>
                <a:srgbClr val="FFFFFF"/>
              </a:solidFill>
            </a:endParaRPr>
          </a:p>
        </p:txBody>
      </p:sp>
      <p:pic>
        <p:nvPicPr>
          <p:cNvPr id="99" name="smartphone_by_ocal.png"/>
          <p:cNvPicPr/>
          <p:nvPr/>
        </p:nvPicPr>
        <p:blipFill>
          <a:blip r:embed="rId3" cstate="screen">
            <a:extLst>
              <a:ext uri="{28A0092B-C50C-407E-A947-70E740481C1C}">
                <a14:useLocalDpi xmlns:a14="http://schemas.microsoft.com/office/drawing/2010/main"/>
              </a:ext>
            </a:extLst>
          </a:blip>
          <a:stretch>
            <a:fillRect/>
          </a:stretch>
        </p:blipFill>
        <p:spPr>
          <a:xfrm>
            <a:off x="5962172" y="2250939"/>
            <a:ext cx="2610976" cy="1400136"/>
          </a:xfrm>
          <a:prstGeom prst="rect">
            <a:avLst/>
          </a:prstGeom>
          <a:ln w="12700">
            <a:miter lim="400000"/>
          </a:ln>
        </p:spPr>
      </p:pic>
      <p:pic>
        <p:nvPicPr>
          <p:cNvPr id="100" name="webserver.png"/>
          <p:cNvPicPr/>
          <p:nvPr/>
        </p:nvPicPr>
        <p:blipFill>
          <a:blip r:embed="rId4" cstate="screen">
            <a:extLst>
              <a:ext uri="{28A0092B-C50C-407E-A947-70E740481C1C}">
                <a14:useLocalDpi xmlns:a14="http://schemas.microsoft.com/office/drawing/2010/main"/>
              </a:ext>
            </a:extLst>
          </a:blip>
          <a:stretch>
            <a:fillRect/>
          </a:stretch>
        </p:blipFill>
        <p:spPr>
          <a:xfrm>
            <a:off x="681443" y="1986276"/>
            <a:ext cx="3105962" cy="1929461"/>
          </a:xfrm>
          <a:prstGeom prst="rect">
            <a:avLst/>
          </a:prstGeom>
          <a:ln w="12700">
            <a:miter lim="400000"/>
          </a:ln>
        </p:spPr>
      </p:pic>
      <p:pic>
        <p:nvPicPr>
          <p:cNvPr id="101" name="browser.png"/>
          <p:cNvPicPr/>
          <p:nvPr/>
        </p:nvPicPr>
        <p:blipFill>
          <a:blip r:embed="rId5" cstate="screen">
            <a:extLst>
              <a:ext uri="{28A0092B-C50C-407E-A947-70E740481C1C}">
                <a14:useLocalDpi xmlns:a14="http://schemas.microsoft.com/office/drawing/2010/main"/>
              </a:ext>
            </a:extLst>
          </a:blip>
          <a:stretch>
            <a:fillRect/>
          </a:stretch>
        </p:blipFill>
        <p:spPr>
          <a:xfrm>
            <a:off x="4785127" y="2309003"/>
            <a:ext cx="1650838" cy="1084401"/>
          </a:xfrm>
          <a:prstGeom prst="rect">
            <a:avLst/>
          </a:prstGeom>
          <a:ln w="12700">
            <a:miter lim="400000"/>
          </a:ln>
        </p:spPr>
      </p:pic>
      <p:pic>
        <p:nvPicPr>
          <p:cNvPr id="102" name="victim.jpg"/>
          <p:cNvPicPr/>
          <p:nvPr/>
        </p:nvPicPr>
        <p:blipFill>
          <a:blip r:embed="rId6">
            <a:extLst/>
          </a:blip>
          <a:stretch>
            <a:fillRect/>
          </a:stretch>
        </p:blipFill>
        <p:spPr>
          <a:xfrm>
            <a:off x="6614733" y="1799497"/>
            <a:ext cx="1849312" cy="1085091"/>
          </a:xfrm>
          <a:prstGeom prst="rect">
            <a:avLst/>
          </a:prstGeom>
          <a:ln w="12700">
            <a:miter lim="400000"/>
          </a:ln>
        </p:spPr>
      </p:pic>
      <p:sp>
        <p:nvSpPr>
          <p:cNvPr id="103" name="Shape 103"/>
          <p:cNvSpPr/>
          <p:nvPr/>
        </p:nvSpPr>
        <p:spPr>
          <a:xfrm>
            <a:off x="5389660" y="3443099"/>
            <a:ext cx="3439325" cy="1285666"/>
          </a:xfrm>
          <a:custGeom>
            <a:avLst/>
            <a:gdLst/>
            <a:ahLst/>
            <a:cxnLst>
              <a:cxn ang="0">
                <a:pos x="wd2" y="hd2"/>
              </a:cxn>
              <a:cxn ang="5400000">
                <a:pos x="wd2" y="hd2"/>
              </a:cxn>
              <a:cxn ang="10800000">
                <a:pos x="wd2" y="hd2"/>
              </a:cxn>
              <a:cxn ang="16200000">
                <a:pos x="wd2" y="hd2"/>
              </a:cxn>
            </a:cxnLst>
            <a:rect l="0" t="0" r="r" b="b"/>
            <a:pathLst>
              <a:path w="21600" h="21600" extrusionOk="0">
                <a:moveTo>
                  <a:pt x="11374" y="0"/>
                </a:moveTo>
                <a:lnTo>
                  <a:pt x="10109" y="7134"/>
                </a:lnTo>
                <a:lnTo>
                  <a:pt x="422" y="7134"/>
                </a:lnTo>
                <a:cubicBezTo>
                  <a:pt x="189" y="7134"/>
                  <a:pt x="0" y="7514"/>
                  <a:pt x="0" y="7982"/>
                </a:cubicBezTo>
                <a:lnTo>
                  <a:pt x="0" y="20753"/>
                </a:lnTo>
                <a:cubicBezTo>
                  <a:pt x="0" y="21220"/>
                  <a:pt x="189" y="21600"/>
                  <a:pt x="422" y="21600"/>
                </a:cubicBezTo>
                <a:lnTo>
                  <a:pt x="21179" y="21600"/>
                </a:lnTo>
                <a:cubicBezTo>
                  <a:pt x="21412" y="21600"/>
                  <a:pt x="21600" y="21220"/>
                  <a:pt x="21600" y="20753"/>
                </a:cubicBezTo>
                <a:lnTo>
                  <a:pt x="21600" y="7982"/>
                </a:lnTo>
                <a:cubicBezTo>
                  <a:pt x="21600" y="7514"/>
                  <a:pt x="21412" y="7134"/>
                  <a:pt x="21179" y="7134"/>
                </a:cubicBezTo>
                <a:lnTo>
                  <a:pt x="12638" y="7134"/>
                </a:lnTo>
                <a:lnTo>
                  <a:pt x="11374" y="0"/>
                </a:lnTo>
                <a:close/>
              </a:path>
            </a:pathLst>
          </a:custGeom>
          <a:gradFill>
            <a:gsLst>
              <a:gs pos="0">
                <a:srgbClr val="A6AAA8"/>
              </a:gs>
              <a:gs pos="100000">
                <a:srgbClr val="53585F"/>
              </a:gs>
            </a:gsLst>
            <a:lin ang="5400000"/>
          </a:gradFill>
          <a:ln w="12700">
            <a:miter lim="400000"/>
          </a:ln>
          <a:extLst>
            <a:ext uri="{C572A759-6A51-4108-AA02-DFA0A04FC94B}">
              <ma14:wrappingTextBoxFlag xmlns:ma14="http://schemas.microsoft.com/office/mac/drawingml/2011/main" val="1"/>
            </a:ext>
          </a:extLst>
        </p:spPr>
        <p:txBody>
          <a:bodyPr lIns="31887" tIns="31887" rIns="31887" bIns="31887" anchor="ctr"/>
          <a:lstStyle/>
          <a:p>
            <a:pPr lvl="0">
              <a:defRPr sz="1800">
                <a:solidFill>
                  <a:srgbClr val="000000"/>
                </a:solidFill>
              </a:defRPr>
            </a:pPr>
            <a:endParaRPr lang="en-US" sz="1600" dirty="0" smtClean="0">
              <a:solidFill>
                <a:srgbClr val="FFFFFF"/>
              </a:solidFill>
            </a:endParaRPr>
          </a:p>
          <a:p>
            <a:pPr lvl="0">
              <a:defRPr sz="1800">
                <a:solidFill>
                  <a:srgbClr val="000000"/>
                </a:solidFill>
              </a:defRPr>
            </a:pPr>
            <a:endParaRPr lang="en-US" sz="1600" dirty="0">
              <a:solidFill>
                <a:srgbClr val="FFFFFF"/>
              </a:solidFill>
            </a:endParaRPr>
          </a:p>
          <a:p>
            <a:pPr lvl="0">
              <a:defRPr sz="1800">
                <a:solidFill>
                  <a:srgbClr val="000000"/>
                </a:solidFill>
              </a:defRPr>
            </a:pPr>
            <a:r>
              <a:rPr sz="1600" dirty="0" smtClean="0">
                <a:solidFill>
                  <a:srgbClr val="FFFFFF"/>
                </a:solidFill>
              </a:rPr>
              <a:t>Running </a:t>
            </a:r>
            <a:r>
              <a:rPr sz="1600" dirty="0">
                <a:solidFill>
                  <a:srgbClr val="FFFFFF"/>
                </a:solidFill>
                <a:latin typeface="Helvetica"/>
                <a:ea typeface="Helvetica"/>
                <a:cs typeface="Helvetica"/>
                <a:sym typeface="Helvetica"/>
              </a:rPr>
              <a:t>zero</a:t>
            </a:r>
            <a:r>
              <a:rPr sz="1600" dirty="0">
                <a:solidFill>
                  <a:srgbClr val="FFFFFF"/>
                </a:solidFill>
              </a:rPr>
              <a:t>-permission app monitoring </a:t>
            </a:r>
          </a:p>
          <a:p>
            <a:pPr lvl="0">
              <a:defRPr sz="1800">
                <a:solidFill>
                  <a:srgbClr val="000000"/>
                </a:solidFill>
              </a:defRPr>
            </a:pPr>
            <a:r>
              <a:rPr sz="1900" dirty="0">
                <a:solidFill>
                  <a:srgbClr val="FFFFFF"/>
                </a:solidFill>
                <a:latin typeface="Courier New"/>
                <a:ea typeface="Courier New"/>
                <a:cs typeface="Courier New"/>
                <a:sym typeface="Courier New"/>
              </a:rPr>
              <a:t>/proc/net/arp</a:t>
            </a:r>
          </a:p>
        </p:txBody>
      </p:sp>
      <p:pic>
        <p:nvPicPr>
          <p:cNvPr id="104" name="Picture 103"/>
          <p:cNvPicPr/>
          <p:nvPr/>
        </p:nvPicPr>
        <p:blipFill>
          <a:blip r:embed="rId7">
            <a:alphaModFix amt="71000"/>
            <a:extLst/>
          </a:blip>
          <a:stretch>
            <a:fillRect/>
          </a:stretch>
        </p:blipFill>
        <p:spPr>
          <a:xfrm>
            <a:off x="3522050" y="2598234"/>
            <a:ext cx="1315942" cy="505939"/>
          </a:xfrm>
          <a:prstGeom prst="rect">
            <a:avLst/>
          </a:prstGeom>
        </p:spPr>
      </p:pic>
      <p:sp>
        <p:nvSpPr>
          <p:cNvPr id="106" name="Shape 106"/>
          <p:cNvSpPr/>
          <p:nvPr/>
        </p:nvSpPr>
        <p:spPr>
          <a:xfrm>
            <a:off x="3886253" y="1371344"/>
            <a:ext cx="2610818" cy="1016311"/>
          </a:xfrm>
          <a:custGeom>
            <a:avLst/>
            <a:gdLst/>
            <a:ahLst/>
            <a:cxnLst>
              <a:cxn ang="0">
                <a:pos x="wd2" y="hd2"/>
              </a:cxn>
              <a:cxn ang="5400000">
                <a:pos x="wd2" y="hd2"/>
              </a:cxn>
              <a:cxn ang="10800000">
                <a:pos x="wd2" y="hd2"/>
              </a:cxn>
              <a:cxn ang="16200000">
                <a:pos x="wd2" y="hd2"/>
              </a:cxn>
            </a:cxnLst>
            <a:rect l="0" t="0" r="r" b="b"/>
            <a:pathLst>
              <a:path w="21600" h="21600" extrusionOk="0">
                <a:moveTo>
                  <a:pt x="556" y="0"/>
                </a:moveTo>
                <a:cubicBezTo>
                  <a:pt x="250" y="0"/>
                  <a:pt x="0" y="481"/>
                  <a:pt x="0" y="1072"/>
                </a:cubicBezTo>
                <a:lnTo>
                  <a:pt x="0" y="12922"/>
                </a:lnTo>
                <a:cubicBezTo>
                  <a:pt x="0" y="13513"/>
                  <a:pt x="250" y="13994"/>
                  <a:pt x="556" y="13994"/>
                </a:cubicBezTo>
                <a:lnTo>
                  <a:pt x="8907" y="13994"/>
                </a:lnTo>
                <a:lnTo>
                  <a:pt x="10571" y="21600"/>
                </a:lnTo>
                <a:lnTo>
                  <a:pt x="12238" y="13994"/>
                </a:lnTo>
                <a:lnTo>
                  <a:pt x="21046" y="13994"/>
                </a:lnTo>
                <a:cubicBezTo>
                  <a:pt x="21353" y="13994"/>
                  <a:pt x="21600" y="13513"/>
                  <a:pt x="21600" y="12922"/>
                </a:cubicBezTo>
                <a:lnTo>
                  <a:pt x="21600" y="1072"/>
                </a:lnTo>
                <a:cubicBezTo>
                  <a:pt x="21600" y="481"/>
                  <a:pt x="21353" y="0"/>
                  <a:pt x="21046" y="0"/>
                </a:cubicBezTo>
                <a:lnTo>
                  <a:pt x="556" y="0"/>
                </a:lnTo>
                <a:close/>
              </a:path>
            </a:pathLst>
          </a:custGeom>
          <a:gradFill>
            <a:gsLst>
              <a:gs pos="0">
                <a:srgbClr val="A6AAA8"/>
              </a:gs>
              <a:gs pos="100000">
                <a:srgbClr val="53585F"/>
              </a:gs>
            </a:gsLst>
            <a:lin ang="5400000"/>
          </a:gradFill>
          <a:ln w="12700">
            <a:miter lim="400000"/>
          </a:ln>
          <a:extLst>
            <a:ext uri="{C572A759-6A51-4108-AA02-DFA0A04FC94B}">
              <ma14:wrappingTextBoxFlag xmlns:ma14="http://schemas.microsoft.com/office/mac/drawingml/2011/main" val="1"/>
            </a:ext>
          </a:extLst>
        </p:spPr>
        <p:txBody>
          <a:bodyPr lIns="31887" tIns="31887" rIns="31887" bIns="31887" anchor="t"/>
          <a:lstStyle>
            <a:lvl1pPr>
              <a:defRPr sz="2600">
                <a:latin typeface="Helvetica"/>
                <a:ea typeface="Helvetica"/>
                <a:cs typeface="Helvetica"/>
                <a:sym typeface="Helvetica"/>
              </a:defRPr>
            </a:lvl1pPr>
          </a:lstStyle>
          <a:p>
            <a:pPr lvl="0">
              <a:defRPr sz="1800">
                <a:solidFill>
                  <a:srgbClr val="000000"/>
                </a:solidFill>
              </a:defRPr>
            </a:pPr>
            <a:r>
              <a:rPr sz="1600" dirty="0">
                <a:solidFill>
                  <a:srgbClr val="FFFFFF"/>
                </a:solidFill>
              </a:rPr>
              <a:t>App sends BSSID using browser</a:t>
            </a:r>
          </a:p>
        </p:txBody>
      </p:sp>
      <p:sp>
        <p:nvSpPr>
          <p:cNvPr id="107" name="Shape 107"/>
          <p:cNvSpPr/>
          <p:nvPr/>
        </p:nvSpPr>
        <p:spPr>
          <a:xfrm>
            <a:off x="314958" y="1325617"/>
            <a:ext cx="3355780" cy="705061"/>
          </a:xfrm>
          <a:prstGeom prst="rect">
            <a:avLst/>
          </a:prstGeom>
          <a:ln w="12700">
            <a:miter lim="400000"/>
          </a:ln>
          <a:extLst>
            <a:ext uri="{C572A759-6A51-4108-AA02-DFA0A04FC94B}">
              <ma14:wrappingTextBoxFlag xmlns:ma14="http://schemas.microsoft.com/office/mac/drawingml/2011/main" val="1"/>
            </a:ext>
          </a:extLst>
        </p:spPr>
        <p:txBody>
          <a:bodyPr lIns="31887" tIns="31887" rIns="31887" bIns="31887" anchor="ctr"/>
          <a:lstStyle>
            <a:lvl1pPr>
              <a:defRPr sz="2600">
                <a:latin typeface="Helvetica"/>
                <a:ea typeface="Helvetica"/>
                <a:cs typeface="Helvetica"/>
                <a:sym typeface="Helvetica"/>
              </a:defRPr>
            </a:lvl1pPr>
          </a:lstStyle>
          <a:p>
            <a:pPr lvl="0">
              <a:defRPr sz="1800">
                <a:solidFill>
                  <a:srgbClr val="000000"/>
                </a:solidFill>
              </a:defRPr>
            </a:pPr>
            <a:r>
              <a:rPr sz="1600" dirty="0">
                <a:solidFill>
                  <a:srgbClr val="FFFFFF"/>
                </a:solidFill>
              </a:rPr>
              <a:t>Adversary controlled web-server</a:t>
            </a:r>
          </a:p>
        </p:txBody>
      </p:sp>
    </p:spTree>
    <p:extLst>
      <p:ext uri="{BB962C8B-B14F-4D97-AF65-F5344CB8AC3E}">
        <p14:creationId xmlns:p14="http://schemas.microsoft.com/office/powerpoint/2010/main" val="30669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99"/>
                                        </p:tgtEl>
                                        <p:attrNameLst>
                                          <p:attrName>style.visibility</p:attrName>
                                        </p:attrNameLst>
                                      </p:cBhvr>
                                      <p:to>
                                        <p:strVal val="visible"/>
                                      </p:to>
                                    </p:set>
                                  </p:childTnLst>
                                </p:cTn>
                              </p:par>
                            </p:childTnLst>
                          </p:cTn>
                        </p:par>
                        <p:par>
                          <p:cTn id="7" fill="hold">
                            <p:stCondLst>
                              <p:cond delay="0"/>
                            </p:stCondLst>
                            <p:childTnLst>
                              <p:par>
                                <p:cTn id="8" presetID="2" presetClass="entr" presetSubtype="1" fill="hold" grpId="0" nodeType="afterEffect">
                                  <p:stCondLst>
                                    <p:cond delay="0"/>
                                  </p:stCondLst>
                                  <p:iterate>
                                    <p:tmAbs val="0"/>
                                  </p:iterate>
                                  <p:childTnLst>
                                    <p:set>
                                      <p:cBhvr>
                                        <p:cTn id="9" fill="hold"/>
                                        <p:tgtEl>
                                          <p:spTgt spid="102"/>
                                        </p:tgtEl>
                                        <p:attrNameLst>
                                          <p:attrName>style.visibility</p:attrName>
                                        </p:attrNameLst>
                                      </p:cBhvr>
                                      <p:to>
                                        <p:strVal val="visible"/>
                                      </p:to>
                                    </p:set>
                                    <p:anim calcmode="lin" valueType="num">
                                      <p:cBhvr>
                                        <p:cTn id="10" dur="500" fill="hold"/>
                                        <p:tgtEl>
                                          <p:spTgt spid="102"/>
                                        </p:tgtEl>
                                        <p:attrNameLst>
                                          <p:attrName>ppt_x</p:attrName>
                                        </p:attrNameLst>
                                      </p:cBhvr>
                                      <p:tavLst>
                                        <p:tav tm="0">
                                          <p:val>
                                            <p:strVal val="#ppt_x"/>
                                          </p:val>
                                        </p:tav>
                                        <p:tav tm="100000">
                                          <p:val>
                                            <p:strVal val="#ppt_x"/>
                                          </p:val>
                                        </p:tav>
                                      </p:tavLst>
                                    </p:anim>
                                    <p:anim calcmode="lin" valueType="num">
                                      <p:cBhvr>
                                        <p:cTn id="11" dur="500" fill="hold"/>
                                        <p:tgtEl>
                                          <p:spTgt spid="102"/>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 presetClass="entr" presetSubtype="0" fill="hold" grpId="0" nodeType="afterEffect">
                                  <p:stCondLst>
                                    <p:cond delay="0"/>
                                  </p:stCondLst>
                                  <p:iterate>
                                    <p:tmAbs val="0"/>
                                  </p:iterate>
                                  <p:childTnLst>
                                    <p:set>
                                      <p:cBhvr>
                                        <p:cTn id="14" fill="hold"/>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0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0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100"/>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iterate>
                                    <p:tmAbs val="0"/>
                                  </p:iterate>
                                  <p:childTnLst>
                                    <p:set>
                                      <p:cBhvr>
                                        <p:cTn id="28" fill="hold"/>
                                        <p:tgtEl>
                                          <p:spTgt spid="10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iterate>
                                    <p:tmAbs val="0"/>
                                  </p:iterate>
                                  <p:childTnLst>
                                    <p:set>
                                      <p:cBhvr>
                                        <p:cTn id="31" fill="hold"/>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advAuto="0"/>
      <p:bldP spid="100" grpId="0" animBg="1" advAuto="0"/>
      <p:bldP spid="101" grpId="0" animBg="1" advAuto="0"/>
      <p:bldP spid="102" grpId="0" animBg="1" advAuto="0"/>
      <p:bldP spid="103" grpId="0" animBg="1" advAuto="0"/>
      <p:bldP spid="104" grpId="0" animBg="1" advAuto="0"/>
      <p:bldP spid="106" grpId="0" animBg="1" advAuto="0"/>
      <p:bldP spid="107"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lvl1pPr>
              <a:defRPr sz="6000"/>
            </a:lvl1pPr>
          </a:lstStyle>
          <a:p>
            <a:pPr lvl="0">
              <a:defRPr sz="1800">
                <a:solidFill>
                  <a:srgbClr val="000000"/>
                </a:solidFill>
              </a:defRPr>
            </a:pPr>
            <a:r>
              <a:rPr sz="3800" smtClean="0">
                <a:solidFill>
                  <a:srgbClr val="FFFFFF"/>
                </a:solidFill>
              </a:rPr>
              <a:t>BSSID based Location Services</a:t>
            </a:r>
            <a:endParaRPr sz="3800">
              <a:solidFill>
                <a:srgbClr val="FFFFFF"/>
              </a:solidFill>
            </a:endParaRPr>
          </a:p>
        </p:txBody>
      </p:sp>
      <p:sp>
        <p:nvSpPr>
          <p:cNvPr id="118" name="Shape 118"/>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23</a:t>
            </a:fld>
            <a:endParaRPr>
              <a:solidFill>
                <a:srgbClr val="FFFFFF"/>
              </a:solidFill>
            </a:endParaRPr>
          </a:p>
        </p:txBody>
      </p:sp>
      <p:pic>
        <p:nvPicPr>
          <p:cNvPr id="113" name="db.png"/>
          <p:cNvPicPr/>
          <p:nvPr/>
        </p:nvPicPr>
        <p:blipFill>
          <a:blip r:embed="rId3" cstate="screen">
            <a:extLst>
              <a:ext uri="{28A0092B-C50C-407E-A947-70E740481C1C}">
                <a14:useLocalDpi xmlns:a14="http://schemas.microsoft.com/office/drawing/2010/main"/>
              </a:ext>
            </a:extLst>
          </a:blip>
          <a:srcRect/>
          <a:stretch>
            <a:fillRect/>
          </a:stretch>
        </p:blipFill>
        <p:spPr>
          <a:xfrm>
            <a:off x="818966" y="2214806"/>
            <a:ext cx="1955011" cy="1624663"/>
          </a:xfrm>
          <a:prstGeom prst="rect">
            <a:avLst/>
          </a:prstGeom>
          <a:ln w="12700">
            <a:miter lim="400000"/>
          </a:ln>
        </p:spPr>
      </p:pic>
      <p:sp>
        <p:nvSpPr>
          <p:cNvPr id="114" name="Shape 114"/>
          <p:cNvSpPr/>
          <p:nvPr/>
        </p:nvSpPr>
        <p:spPr>
          <a:xfrm>
            <a:off x="492346" y="1437146"/>
            <a:ext cx="2864029" cy="49244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600"/>
            </a:lvl1pPr>
          </a:lstStyle>
          <a:p>
            <a:pPr lvl="0">
              <a:defRPr sz="1800">
                <a:solidFill>
                  <a:srgbClr val="000000"/>
                </a:solidFill>
              </a:defRPr>
            </a:pPr>
            <a:r>
              <a:rPr sz="1600">
                <a:solidFill>
                  <a:srgbClr val="FFFFFF"/>
                </a:solidFill>
              </a:rPr>
              <a:t>BSSID to GPS coordinates mapping database</a:t>
            </a:r>
          </a:p>
        </p:txBody>
      </p:sp>
      <p:pic>
        <p:nvPicPr>
          <p:cNvPr id="115" name="smartphone_by_ocal.png"/>
          <p:cNvPicPr/>
          <p:nvPr/>
        </p:nvPicPr>
        <p:blipFill>
          <a:blip r:embed="rId4" cstate="screen">
            <a:extLst>
              <a:ext uri="{28A0092B-C50C-407E-A947-70E740481C1C}">
                <a14:useLocalDpi xmlns:a14="http://schemas.microsoft.com/office/drawing/2010/main"/>
              </a:ext>
            </a:extLst>
          </a:blip>
          <a:stretch>
            <a:fillRect/>
          </a:stretch>
        </p:blipFill>
        <p:spPr>
          <a:xfrm>
            <a:off x="5668695" y="2259247"/>
            <a:ext cx="2864029" cy="1535835"/>
          </a:xfrm>
          <a:prstGeom prst="rect">
            <a:avLst/>
          </a:prstGeom>
          <a:ln w="12700">
            <a:miter lim="400000"/>
          </a:ln>
        </p:spPr>
      </p:pic>
      <p:sp>
        <p:nvSpPr>
          <p:cNvPr id="116" name="Shape 116"/>
          <p:cNvSpPr/>
          <p:nvPr/>
        </p:nvSpPr>
        <p:spPr>
          <a:xfrm>
            <a:off x="2881166" y="2963629"/>
            <a:ext cx="2572691" cy="958985"/>
          </a:xfrm>
          <a:prstGeom prst="rightArrow">
            <a:avLst>
              <a:gd name="adj1" fmla="val 35902"/>
              <a:gd name="adj2" fmla="val 47665"/>
            </a:avLst>
          </a:prstGeom>
          <a:gradFill>
            <a:gsLst>
              <a:gs pos="0">
                <a:srgbClr val="189B1A"/>
              </a:gs>
              <a:gs pos="100000">
                <a:srgbClr val="235D0B"/>
              </a:gs>
            </a:gsLst>
            <a:lin ang="5400000"/>
          </a:gradFill>
          <a:ln w="12700">
            <a:miter lim="400000"/>
          </a:ln>
          <a:extLst>
            <a:ext uri="{C572A759-6A51-4108-AA02-DFA0A04FC94B}">
              <ma14:wrappingTextBoxFlag xmlns:ma14="http://schemas.microsoft.com/office/mac/drawingml/2011/main" val="1"/>
            </a:ext>
          </a:extLst>
        </p:spPr>
        <p:txBody>
          <a:bodyPr lIns="31887" tIns="31887" rIns="31887" bIns="31887" anchor="ctr"/>
          <a:lstStyle>
            <a:lvl1pPr>
              <a:defRPr sz="2600"/>
            </a:lvl1pPr>
          </a:lstStyle>
          <a:p>
            <a:pPr lvl="0">
              <a:defRPr sz="1800">
                <a:solidFill>
                  <a:srgbClr val="000000"/>
                </a:solidFill>
              </a:defRPr>
            </a:pPr>
            <a:r>
              <a:rPr sz="1600">
                <a:solidFill>
                  <a:srgbClr val="FFFFFF"/>
                </a:solidFill>
              </a:rPr>
              <a:t>2 - GPS Coordinates</a:t>
            </a:r>
          </a:p>
        </p:txBody>
      </p:sp>
      <p:sp>
        <p:nvSpPr>
          <p:cNvPr id="117" name="Shape 117"/>
          <p:cNvSpPr/>
          <p:nvPr/>
        </p:nvSpPr>
        <p:spPr>
          <a:xfrm>
            <a:off x="2906263" y="2032531"/>
            <a:ext cx="2522498" cy="958985"/>
          </a:xfrm>
          <a:custGeom>
            <a:avLst/>
            <a:gdLst/>
            <a:ahLst/>
            <a:cxnLst>
              <a:cxn ang="0">
                <a:pos x="wd2" y="hd2"/>
              </a:cxn>
              <a:cxn ang="5400000">
                <a:pos x="wd2" y="hd2"/>
              </a:cxn>
              <a:cxn ang="10800000">
                <a:pos x="wd2" y="hd2"/>
              </a:cxn>
              <a:cxn ang="16200000">
                <a:pos x="wd2" y="hd2"/>
              </a:cxn>
            </a:cxnLst>
            <a:rect l="0" t="0" r="r" b="b"/>
            <a:pathLst>
              <a:path w="21600" h="21600" extrusionOk="0">
                <a:moveTo>
                  <a:pt x="5219" y="14677"/>
                </a:moveTo>
                <a:lnTo>
                  <a:pt x="5219" y="21600"/>
                </a:lnTo>
                <a:lnTo>
                  <a:pt x="0" y="10800"/>
                </a:lnTo>
                <a:lnTo>
                  <a:pt x="5219" y="0"/>
                </a:lnTo>
                <a:lnTo>
                  <a:pt x="5219" y="6923"/>
                </a:lnTo>
                <a:lnTo>
                  <a:pt x="21600" y="6923"/>
                </a:lnTo>
                <a:lnTo>
                  <a:pt x="21600" y="14677"/>
                </a:lnTo>
                <a:close/>
              </a:path>
            </a:pathLst>
          </a:custGeom>
          <a:blipFill>
            <a:blip r:embed="rId5"/>
          </a:blipFill>
          <a:ln w="12700">
            <a:miter lim="400000"/>
          </a:ln>
          <a:extLst>
            <a:ext uri="{C572A759-6A51-4108-AA02-DFA0A04FC94B}">
              <ma14:wrappingTextBoxFlag xmlns:ma14="http://schemas.microsoft.com/office/mac/drawingml/2011/main" val="1"/>
            </a:ext>
          </a:extLst>
        </p:spPr>
        <p:txBody>
          <a:bodyPr lIns="31887" tIns="31887" rIns="31887" bIns="31887" anchor="ctr"/>
          <a:lstStyle>
            <a:lvl1pPr>
              <a:defRPr sz="2600"/>
            </a:lvl1pPr>
          </a:lstStyle>
          <a:p>
            <a:pPr lvl="0">
              <a:defRPr sz="1800">
                <a:solidFill>
                  <a:srgbClr val="000000"/>
                </a:solidFill>
              </a:defRPr>
            </a:pPr>
            <a:r>
              <a:rPr sz="1600">
                <a:solidFill>
                  <a:srgbClr val="FFFFFF"/>
                </a:solidFill>
              </a:rPr>
              <a:t>1 - BSSIDs</a:t>
            </a:r>
          </a:p>
        </p:txBody>
      </p:sp>
      <p:pic>
        <p:nvPicPr>
          <p:cNvPr id="119" name="Navizon.jpg"/>
          <p:cNvPicPr/>
          <p:nvPr/>
        </p:nvPicPr>
        <p:blipFill>
          <a:blip r:embed="rId6">
            <a:extLst/>
          </a:blip>
          <a:stretch>
            <a:fillRect/>
          </a:stretch>
        </p:blipFill>
        <p:spPr>
          <a:xfrm>
            <a:off x="6440712" y="2969418"/>
            <a:ext cx="972499" cy="734189"/>
          </a:xfrm>
          <a:prstGeom prst="rect">
            <a:avLst/>
          </a:prstGeom>
          <a:ln w="12700">
            <a:miter lim="400000"/>
          </a:ln>
        </p:spPr>
      </p:pic>
      <p:sp>
        <p:nvSpPr>
          <p:cNvPr id="120" name="Shape 120"/>
          <p:cNvSpPr/>
          <p:nvPr/>
        </p:nvSpPr>
        <p:spPr>
          <a:xfrm>
            <a:off x="6306205" y="3796598"/>
            <a:ext cx="1129999" cy="418340"/>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p>
            <a:pPr lvl="0">
              <a:defRPr sz="1800">
                <a:solidFill>
                  <a:srgbClr val="000000"/>
                </a:solidFill>
              </a:defRPr>
            </a:pPr>
            <a:r>
              <a:rPr sz="2300">
                <a:solidFill>
                  <a:srgbClr val="FFFFFF"/>
                </a:solidFill>
              </a:rPr>
              <a:t>Navizon</a:t>
            </a:r>
          </a:p>
        </p:txBody>
      </p:sp>
      <p:sp>
        <p:nvSpPr>
          <p:cNvPr id="121" name="Shape 121"/>
          <p:cNvSpPr/>
          <p:nvPr/>
        </p:nvSpPr>
        <p:spPr>
          <a:xfrm>
            <a:off x="1644829" y="4279443"/>
            <a:ext cx="5854343" cy="646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300"/>
            </a:lvl1pPr>
          </a:lstStyle>
          <a:p>
            <a:pPr lvl="0">
              <a:defRPr sz="1800">
                <a:solidFill>
                  <a:srgbClr val="000000"/>
                </a:solidFill>
              </a:defRPr>
            </a:pPr>
            <a:r>
              <a:rPr sz="2100">
                <a:solidFill>
                  <a:srgbClr val="FFFFFF"/>
                </a:solidFill>
              </a:rPr>
              <a:t>We used Navizon app to access the BSSID to GPS coordinates mapping database.</a:t>
            </a:r>
          </a:p>
        </p:txBody>
      </p:sp>
    </p:spTree>
    <p:extLst>
      <p:ext uri="{BB962C8B-B14F-4D97-AF65-F5344CB8AC3E}">
        <p14:creationId xmlns:p14="http://schemas.microsoft.com/office/powerpoint/2010/main" val="170410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11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11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1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iterate>
                                    <p:tmAbs val="0"/>
                                  </p:iterate>
                                  <p:childTnLst>
                                    <p:set>
                                      <p:cBhvr>
                                        <p:cTn id="23" fill="hold"/>
                                        <p:tgtEl>
                                          <p:spTgt spid="117"/>
                                        </p:tgtEl>
                                        <p:attrNameLst>
                                          <p:attrName>style.visibility</p:attrName>
                                        </p:attrNameLst>
                                      </p:cBhvr>
                                      <p:to>
                                        <p:strVal val="visible"/>
                                      </p:to>
                                    </p:set>
                                    <p:animEffect transition="in" filter="wipe(right)">
                                      <p:cBhvr>
                                        <p:cTn id="24" dur="500"/>
                                        <p:tgtEl>
                                          <p:spTgt spid="1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p:tmAbs val="0"/>
                                  </p:iterate>
                                  <p:childTnLst>
                                    <p:set>
                                      <p:cBhvr>
                                        <p:cTn id="28" fill="hold"/>
                                        <p:tgtEl>
                                          <p:spTgt spid="116"/>
                                        </p:tgtEl>
                                        <p:attrNameLst>
                                          <p:attrName>style.visibility</p:attrName>
                                        </p:attrNameLst>
                                      </p:cBhvr>
                                      <p:to>
                                        <p:strVal val="visible"/>
                                      </p:to>
                                    </p:set>
                                    <p:animEffect transition="in" filter="wipe(left)">
                                      <p:cBhvr>
                                        <p:cTn id="29" dur="500"/>
                                        <p:tgtEl>
                                          <p:spTgt spid="11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advAuto="0"/>
      <p:bldP spid="114" grpId="0" animBg="1" advAuto="0"/>
      <p:bldP spid="115" grpId="0" animBg="1" advAuto="0"/>
      <p:bldP spid="116" grpId="0" animBg="1" advAuto="0"/>
      <p:bldP spid="117" grpId="0" animBg="1" advAuto="0"/>
      <p:bldP spid="119" grpId="0" animBg="1" advAuto="0"/>
      <p:bldP spid="120" grpId="0" animBg="1" advAuto="0"/>
      <p:bldP spid="121"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5" name="Shape 125"/>
          <p:cNvSpPr>
            <a:spLocks noGrp="1"/>
          </p:cNvSpPr>
          <p:nvPr>
            <p:ph type="title"/>
          </p:nvPr>
        </p:nvSpPr>
        <p:spPr>
          <a:xfrm>
            <a:off x="669727" y="133945"/>
            <a:ext cx="7804547" cy="727827"/>
          </a:xfrm>
          <a:prstGeom prst="rect">
            <a:avLst/>
          </a:prstGeom>
        </p:spPr>
        <p:txBody>
          <a:bodyPr/>
          <a:lstStyle>
            <a:lvl1pPr>
              <a:defRPr sz="6000"/>
            </a:lvl1pPr>
          </a:lstStyle>
          <a:p>
            <a:pPr lvl="0">
              <a:defRPr sz="1800">
                <a:solidFill>
                  <a:srgbClr val="000000"/>
                </a:solidFill>
              </a:defRPr>
            </a:pPr>
            <a:r>
              <a:rPr sz="3800" smtClean="0">
                <a:solidFill>
                  <a:srgbClr val="FFFFFF"/>
                </a:solidFill>
              </a:rPr>
              <a:t>BSSID based Location Services</a:t>
            </a:r>
            <a:endParaRPr sz="3800">
              <a:solidFill>
                <a:srgbClr val="FFFFFF"/>
              </a:solidFill>
            </a:endParaRPr>
          </a:p>
        </p:txBody>
      </p:sp>
      <p:sp>
        <p:nvSpPr>
          <p:cNvPr id="153" name="Shape 153"/>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24</a:t>
            </a:fld>
            <a:endParaRPr>
              <a:solidFill>
                <a:srgbClr val="FFFFFF"/>
              </a:solidFill>
            </a:endParaRPr>
          </a:p>
        </p:txBody>
      </p:sp>
      <p:pic>
        <p:nvPicPr>
          <p:cNvPr id="126" name="db.png"/>
          <p:cNvPicPr/>
          <p:nvPr/>
        </p:nvPicPr>
        <p:blipFill>
          <a:blip r:embed="rId3" cstate="screen">
            <a:extLst>
              <a:ext uri="{28A0092B-C50C-407E-A947-70E740481C1C}">
                <a14:useLocalDpi xmlns:a14="http://schemas.microsoft.com/office/drawing/2010/main"/>
              </a:ext>
            </a:extLst>
          </a:blip>
          <a:srcRect/>
          <a:stretch>
            <a:fillRect/>
          </a:stretch>
        </p:blipFill>
        <p:spPr>
          <a:xfrm>
            <a:off x="6889541" y="2482919"/>
            <a:ext cx="1494714" cy="1242144"/>
          </a:xfrm>
          <a:prstGeom prst="rect">
            <a:avLst/>
          </a:prstGeom>
          <a:ln w="12700">
            <a:miter lim="400000"/>
          </a:ln>
        </p:spPr>
      </p:pic>
      <p:pic>
        <p:nvPicPr>
          <p:cNvPr id="127" name="GPS_satellite_constellation.jpg"/>
          <p:cNvPicPr/>
          <p:nvPr/>
        </p:nvPicPr>
        <p:blipFill>
          <a:blip r:embed="rId4">
            <a:extLst/>
          </a:blip>
          <a:stretch>
            <a:fillRect/>
          </a:stretch>
        </p:blipFill>
        <p:spPr>
          <a:xfrm>
            <a:off x="3843918" y="940429"/>
            <a:ext cx="1342861" cy="964407"/>
          </a:xfrm>
          <a:prstGeom prst="rect">
            <a:avLst/>
          </a:prstGeom>
          <a:ln w="12700">
            <a:miter lim="400000"/>
          </a:ln>
        </p:spPr>
      </p:pic>
      <p:pic>
        <p:nvPicPr>
          <p:cNvPr id="128" name="van.jpg"/>
          <p:cNvPicPr/>
          <p:nvPr/>
        </p:nvPicPr>
        <p:blipFill>
          <a:blip r:embed="rId5">
            <a:extLst/>
          </a:blip>
          <a:stretch>
            <a:fillRect/>
          </a:stretch>
        </p:blipFill>
        <p:spPr>
          <a:xfrm>
            <a:off x="3883511" y="2741851"/>
            <a:ext cx="1595015" cy="823005"/>
          </a:xfrm>
          <a:prstGeom prst="rect">
            <a:avLst/>
          </a:prstGeom>
          <a:ln w="12700">
            <a:miter lim="400000"/>
          </a:ln>
        </p:spPr>
      </p:pic>
      <p:grpSp>
        <p:nvGrpSpPr>
          <p:cNvPr id="147" name="Group 147"/>
          <p:cNvGrpSpPr/>
          <p:nvPr/>
        </p:nvGrpSpPr>
        <p:grpSpPr>
          <a:xfrm>
            <a:off x="407152" y="2372917"/>
            <a:ext cx="2176552" cy="1454847"/>
            <a:chOff x="0" y="25541"/>
            <a:chExt cx="3095539" cy="2758819"/>
          </a:xfrm>
        </p:grpSpPr>
        <p:grpSp>
          <p:nvGrpSpPr>
            <p:cNvPr id="131" name="Group 131"/>
            <p:cNvGrpSpPr/>
            <p:nvPr/>
          </p:nvGrpSpPr>
          <p:grpSpPr>
            <a:xfrm>
              <a:off x="0" y="25541"/>
              <a:ext cx="960344" cy="1231778"/>
              <a:chOff x="0" y="25541"/>
              <a:chExt cx="960343" cy="1231777"/>
            </a:xfrm>
          </p:grpSpPr>
          <p:pic>
            <p:nvPicPr>
              <p:cNvPr id="129" name="wirelessrouter.png"/>
              <p:cNvPicPr/>
              <p:nvPr/>
            </p:nvPicPr>
            <p:blipFill>
              <a:blip r:embed="rId6" cstate="screen">
                <a:extLst>
                  <a:ext uri="{28A0092B-C50C-407E-A947-70E740481C1C}">
                    <a14:useLocalDpi xmlns:a14="http://schemas.microsoft.com/office/drawing/2010/main"/>
                  </a:ext>
                </a:extLst>
              </a:blip>
              <a:stretch>
                <a:fillRect/>
              </a:stretch>
            </p:blipFill>
            <p:spPr>
              <a:xfrm>
                <a:off x="0" y="221357"/>
                <a:ext cx="960343" cy="1035961"/>
              </a:xfrm>
              <a:prstGeom prst="rect">
                <a:avLst/>
              </a:prstGeom>
              <a:ln w="12700" cap="flat">
                <a:noFill/>
                <a:miter lim="400000"/>
              </a:ln>
              <a:effectLst/>
            </p:spPr>
          </p:pic>
          <p:sp>
            <p:nvSpPr>
              <p:cNvPr id="130" name="Shape 130"/>
              <p:cNvSpPr/>
              <p:nvPr/>
            </p:nvSpPr>
            <p:spPr>
              <a:xfrm>
                <a:off x="73702" y="25541"/>
                <a:ext cx="812937" cy="2918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600" b="1"/>
                </a:lvl1pPr>
              </a:lstStyle>
              <a:p>
                <a:pPr lvl="0">
                  <a:defRPr sz="1800" b="0">
                    <a:solidFill>
                      <a:srgbClr val="000000"/>
                    </a:solidFill>
                  </a:defRPr>
                </a:pPr>
                <a:r>
                  <a:rPr sz="1000">
                    <a:solidFill>
                      <a:srgbClr val="FFFFFF"/>
                    </a:solidFill>
                  </a:rPr>
                  <a:t>BSSID</a:t>
                </a:r>
              </a:p>
            </p:txBody>
          </p:sp>
        </p:grpSp>
        <p:grpSp>
          <p:nvGrpSpPr>
            <p:cNvPr id="134" name="Group 134"/>
            <p:cNvGrpSpPr/>
            <p:nvPr/>
          </p:nvGrpSpPr>
          <p:grpSpPr>
            <a:xfrm>
              <a:off x="1067597" y="25541"/>
              <a:ext cx="960345" cy="1231778"/>
              <a:chOff x="0" y="25541"/>
              <a:chExt cx="960343" cy="1231777"/>
            </a:xfrm>
          </p:grpSpPr>
          <p:pic>
            <p:nvPicPr>
              <p:cNvPr id="132" name="wirelessrouter.png"/>
              <p:cNvPicPr/>
              <p:nvPr/>
            </p:nvPicPr>
            <p:blipFill>
              <a:blip r:embed="rId6" cstate="screen">
                <a:extLst>
                  <a:ext uri="{28A0092B-C50C-407E-A947-70E740481C1C}">
                    <a14:useLocalDpi xmlns:a14="http://schemas.microsoft.com/office/drawing/2010/main"/>
                  </a:ext>
                </a:extLst>
              </a:blip>
              <a:stretch>
                <a:fillRect/>
              </a:stretch>
            </p:blipFill>
            <p:spPr>
              <a:xfrm>
                <a:off x="0" y="221357"/>
                <a:ext cx="960343" cy="1035961"/>
              </a:xfrm>
              <a:prstGeom prst="rect">
                <a:avLst/>
              </a:prstGeom>
              <a:ln w="12700" cap="flat">
                <a:noFill/>
                <a:miter lim="400000"/>
              </a:ln>
              <a:effectLst/>
            </p:spPr>
          </p:pic>
          <p:sp>
            <p:nvSpPr>
              <p:cNvPr id="133" name="Shape 133"/>
              <p:cNvSpPr/>
              <p:nvPr/>
            </p:nvSpPr>
            <p:spPr>
              <a:xfrm>
                <a:off x="73704" y="25541"/>
                <a:ext cx="812938" cy="2918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600" b="1"/>
                </a:lvl1pPr>
              </a:lstStyle>
              <a:p>
                <a:pPr lvl="0">
                  <a:defRPr sz="1800" b="0">
                    <a:solidFill>
                      <a:srgbClr val="000000"/>
                    </a:solidFill>
                  </a:defRPr>
                </a:pPr>
                <a:r>
                  <a:rPr sz="1000">
                    <a:solidFill>
                      <a:srgbClr val="FFFFFF"/>
                    </a:solidFill>
                  </a:rPr>
                  <a:t>BSSID</a:t>
                </a:r>
              </a:p>
            </p:txBody>
          </p:sp>
        </p:grpSp>
        <p:grpSp>
          <p:nvGrpSpPr>
            <p:cNvPr id="137" name="Group 137"/>
            <p:cNvGrpSpPr/>
            <p:nvPr/>
          </p:nvGrpSpPr>
          <p:grpSpPr>
            <a:xfrm>
              <a:off x="2135195" y="25541"/>
              <a:ext cx="960344" cy="1231778"/>
              <a:chOff x="0" y="25541"/>
              <a:chExt cx="960343" cy="1231777"/>
            </a:xfrm>
          </p:grpSpPr>
          <p:pic>
            <p:nvPicPr>
              <p:cNvPr id="135" name="wirelessrouter.png"/>
              <p:cNvPicPr/>
              <p:nvPr/>
            </p:nvPicPr>
            <p:blipFill>
              <a:blip r:embed="rId6" cstate="screen">
                <a:extLst>
                  <a:ext uri="{28A0092B-C50C-407E-A947-70E740481C1C}">
                    <a14:useLocalDpi xmlns:a14="http://schemas.microsoft.com/office/drawing/2010/main"/>
                  </a:ext>
                </a:extLst>
              </a:blip>
              <a:stretch>
                <a:fillRect/>
              </a:stretch>
            </p:blipFill>
            <p:spPr>
              <a:xfrm>
                <a:off x="0" y="221357"/>
                <a:ext cx="960343" cy="1035961"/>
              </a:xfrm>
              <a:prstGeom prst="rect">
                <a:avLst/>
              </a:prstGeom>
              <a:ln w="12700" cap="flat">
                <a:noFill/>
                <a:miter lim="400000"/>
              </a:ln>
              <a:effectLst/>
            </p:spPr>
          </p:pic>
          <p:sp>
            <p:nvSpPr>
              <p:cNvPr id="136" name="Shape 136"/>
              <p:cNvSpPr/>
              <p:nvPr/>
            </p:nvSpPr>
            <p:spPr>
              <a:xfrm>
                <a:off x="73702" y="25541"/>
                <a:ext cx="812937" cy="2918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600" b="1"/>
                </a:lvl1pPr>
              </a:lstStyle>
              <a:p>
                <a:pPr lvl="0">
                  <a:defRPr sz="1800" b="0">
                    <a:solidFill>
                      <a:srgbClr val="000000"/>
                    </a:solidFill>
                  </a:defRPr>
                </a:pPr>
                <a:r>
                  <a:rPr sz="1000">
                    <a:solidFill>
                      <a:srgbClr val="FFFFFF"/>
                    </a:solidFill>
                  </a:rPr>
                  <a:t>BSSID</a:t>
                </a:r>
              </a:p>
            </p:txBody>
          </p:sp>
        </p:grpSp>
        <p:grpSp>
          <p:nvGrpSpPr>
            <p:cNvPr id="140" name="Group 140"/>
            <p:cNvGrpSpPr/>
            <p:nvPr/>
          </p:nvGrpSpPr>
          <p:grpSpPr>
            <a:xfrm>
              <a:off x="0" y="1552581"/>
              <a:ext cx="960344" cy="1231779"/>
              <a:chOff x="0" y="25541"/>
              <a:chExt cx="960343" cy="1231777"/>
            </a:xfrm>
          </p:grpSpPr>
          <p:pic>
            <p:nvPicPr>
              <p:cNvPr id="138" name="wirelessrouter.png"/>
              <p:cNvPicPr/>
              <p:nvPr/>
            </p:nvPicPr>
            <p:blipFill>
              <a:blip r:embed="rId6" cstate="screen">
                <a:extLst>
                  <a:ext uri="{28A0092B-C50C-407E-A947-70E740481C1C}">
                    <a14:useLocalDpi xmlns:a14="http://schemas.microsoft.com/office/drawing/2010/main"/>
                  </a:ext>
                </a:extLst>
              </a:blip>
              <a:stretch>
                <a:fillRect/>
              </a:stretch>
            </p:blipFill>
            <p:spPr>
              <a:xfrm>
                <a:off x="0" y="221357"/>
                <a:ext cx="960343" cy="1035961"/>
              </a:xfrm>
              <a:prstGeom prst="rect">
                <a:avLst/>
              </a:prstGeom>
              <a:ln w="12700" cap="flat">
                <a:noFill/>
                <a:miter lim="400000"/>
              </a:ln>
              <a:effectLst/>
            </p:spPr>
          </p:pic>
          <p:sp>
            <p:nvSpPr>
              <p:cNvPr id="139" name="Shape 139"/>
              <p:cNvSpPr/>
              <p:nvPr/>
            </p:nvSpPr>
            <p:spPr>
              <a:xfrm>
                <a:off x="73704" y="25541"/>
                <a:ext cx="812938" cy="2918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600" b="1"/>
                </a:lvl1pPr>
              </a:lstStyle>
              <a:p>
                <a:pPr lvl="0">
                  <a:defRPr sz="1800" b="0">
                    <a:solidFill>
                      <a:srgbClr val="000000"/>
                    </a:solidFill>
                  </a:defRPr>
                </a:pPr>
                <a:r>
                  <a:rPr sz="1000">
                    <a:solidFill>
                      <a:srgbClr val="FFFFFF"/>
                    </a:solidFill>
                  </a:rPr>
                  <a:t>BSSID</a:t>
                </a:r>
              </a:p>
            </p:txBody>
          </p:sp>
        </p:grpSp>
        <p:grpSp>
          <p:nvGrpSpPr>
            <p:cNvPr id="143" name="Group 143"/>
            <p:cNvGrpSpPr/>
            <p:nvPr/>
          </p:nvGrpSpPr>
          <p:grpSpPr>
            <a:xfrm>
              <a:off x="1067597" y="1552581"/>
              <a:ext cx="960345" cy="1231779"/>
              <a:chOff x="0" y="25541"/>
              <a:chExt cx="960343" cy="1231777"/>
            </a:xfrm>
          </p:grpSpPr>
          <p:pic>
            <p:nvPicPr>
              <p:cNvPr id="141" name="wirelessrouter.png"/>
              <p:cNvPicPr/>
              <p:nvPr/>
            </p:nvPicPr>
            <p:blipFill>
              <a:blip r:embed="rId6" cstate="screen">
                <a:extLst>
                  <a:ext uri="{28A0092B-C50C-407E-A947-70E740481C1C}">
                    <a14:useLocalDpi xmlns:a14="http://schemas.microsoft.com/office/drawing/2010/main"/>
                  </a:ext>
                </a:extLst>
              </a:blip>
              <a:stretch>
                <a:fillRect/>
              </a:stretch>
            </p:blipFill>
            <p:spPr>
              <a:xfrm>
                <a:off x="0" y="221357"/>
                <a:ext cx="960343" cy="1035961"/>
              </a:xfrm>
              <a:prstGeom prst="rect">
                <a:avLst/>
              </a:prstGeom>
              <a:ln w="12700" cap="flat">
                <a:noFill/>
                <a:miter lim="400000"/>
              </a:ln>
              <a:effectLst/>
            </p:spPr>
          </p:pic>
          <p:sp>
            <p:nvSpPr>
              <p:cNvPr id="142" name="Shape 142"/>
              <p:cNvSpPr/>
              <p:nvPr/>
            </p:nvSpPr>
            <p:spPr>
              <a:xfrm>
                <a:off x="73704" y="25541"/>
                <a:ext cx="812938" cy="2918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600" b="1"/>
                </a:lvl1pPr>
              </a:lstStyle>
              <a:p>
                <a:pPr lvl="0">
                  <a:defRPr sz="1800" b="0">
                    <a:solidFill>
                      <a:srgbClr val="000000"/>
                    </a:solidFill>
                  </a:defRPr>
                </a:pPr>
                <a:r>
                  <a:rPr sz="1000">
                    <a:solidFill>
                      <a:srgbClr val="FFFFFF"/>
                    </a:solidFill>
                  </a:rPr>
                  <a:t>BSSID</a:t>
                </a:r>
              </a:p>
            </p:txBody>
          </p:sp>
        </p:grpSp>
        <p:grpSp>
          <p:nvGrpSpPr>
            <p:cNvPr id="146" name="Group 146"/>
            <p:cNvGrpSpPr/>
            <p:nvPr/>
          </p:nvGrpSpPr>
          <p:grpSpPr>
            <a:xfrm>
              <a:off x="2135195" y="1552581"/>
              <a:ext cx="960344" cy="1231779"/>
              <a:chOff x="0" y="25541"/>
              <a:chExt cx="960343" cy="1231777"/>
            </a:xfrm>
          </p:grpSpPr>
          <p:pic>
            <p:nvPicPr>
              <p:cNvPr id="144" name="wirelessrouter.png"/>
              <p:cNvPicPr/>
              <p:nvPr/>
            </p:nvPicPr>
            <p:blipFill>
              <a:blip r:embed="rId6" cstate="screen">
                <a:extLst>
                  <a:ext uri="{28A0092B-C50C-407E-A947-70E740481C1C}">
                    <a14:useLocalDpi xmlns:a14="http://schemas.microsoft.com/office/drawing/2010/main"/>
                  </a:ext>
                </a:extLst>
              </a:blip>
              <a:stretch>
                <a:fillRect/>
              </a:stretch>
            </p:blipFill>
            <p:spPr>
              <a:xfrm>
                <a:off x="0" y="221357"/>
                <a:ext cx="960343" cy="1035961"/>
              </a:xfrm>
              <a:prstGeom prst="rect">
                <a:avLst/>
              </a:prstGeom>
              <a:ln w="12700" cap="flat">
                <a:noFill/>
                <a:miter lim="400000"/>
              </a:ln>
              <a:effectLst/>
            </p:spPr>
          </p:pic>
          <p:sp>
            <p:nvSpPr>
              <p:cNvPr id="145" name="Shape 145"/>
              <p:cNvSpPr/>
              <p:nvPr/>
            </p:nvSpPr>
            <p:spPr>
              <a:xfrm>
                <a:off x="73704" y="25541"/>
                <a:ext cx="812938" cy="2918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600" b="1"/>
                </a:lvl1pPr>
              </a:lstStyle>
              <a:p>
                <a:pPr lvl="0">
                  <a:defRPr sz="1800" b="0">
                    <a:solidFill>
                      <a:srgbClr val="000000"/>
                    </a:solidFill>
                  </a:defRPr>
                </a:pPr>
                <a:r>
                  <a:rPr sz="1000">
                    <a:solidFill>
                      <a:srgbClr val="FFFFFF"/>
                    </a:solidFill>
                  </a:rPr>
                  <a:t>BSSID</a:t>
                </a:r>
              </a:p>
            </p:txBody>
          </p:sp>
        </p:grpSp>
      </p:grpSp>
      <p:sp>
        <p:nvSpPr>
          <p:cNvPr id="148" name="Shape 148"/>
          <p:cNvSpPr/>
          <p:nvPr/>
        </p:nvSpPr>
        <p:spPr>
          <a:xfrm>
            <a:off x="2664463" y="2835379"/>
            <a:ext cx="1138286" cy="464331"/>
          </a:xfrm>
          <a:prstGeom prst="rightArrow">
            <a:avLst>
              <a:gd name="adj1" fmla="val 32000"/>
              <a:gd name="adj2" fmla="val 107263"/>
            </a:avLst>
          </a:prstGeom>
          <a:gradFill>
            <a:gsLst>
              <a:gs pos="0">
                <a:srgbClr val="A6AAA8"/>
              </a:gs>
              <a:gs pos="100000">
                <a:srgbClr val="53585F"/>
              </a:gs>
            </a:gsLst>
            <a:lin ang="5400000"/>
          </a:gradFill>
          <a:ln w="12700">
            <a:miter lim="400000"/>
          </a:ln>
          <a:extLst>
            <a:ext uri="{C572A759-6A51-4108-AA02-DFA0A04FC94B}">
              <ma14:wrappingTextBoxFlag xmlns:ma14="http://schemas.microsoft.com/office/mac/drawingml/2011/main" val="1"/>
            </a:ext>
          </a:extLst>
        </p:spPr>
        <p:txBody>
          <a:bodyPr lIns="31887" tIns="31887" rIns="31887" bIns="31887" anchor="ctr"/>
          <a:lstStyle>
            <a:lvl1pPr>
              <a:defRPr sz="2600"/>
            </a:lvl1pPr>
          </a:lstStyle>
          <a:p>
            <a:pPr lvl="0">
              <a:defRPr sz="1800">
                <a:solidFill>
                  <a:srgbClr val="000000"/>
                </a:solidFill>
              </a:defRPr>
            </a:pPr>
            <a:r>
              <a:rPr sz="1600">
                <a:solidFill>
                  <a:srgbClr val="FFFFFF"/>
                </a:solidFill>
              </a:rPr>
              <a:t>1</a:t>
            </a:r>
          </a:p>
        </p:txBody>
      </p:sp>
      <p:sp>
        <p:nvSpPr>
          <p:cNvPr id="149" name="Shape 149"/>
          <p:cNvSpPr/>
          <p:nvPr/>
        </p:nvSpPr>
        <p:spPr>
          <a:xfrm>
            <a:off x="3235422" y="3204082"/>
            <a:ext cx="1657016" cy="996428"/>
          </a:xfrm>
          <a:custGeom>
            <a:avLst/>
            <a:gdLst/>
            <a:ahLst/>
            <a:cxnLst>
              <a:cxn ang="0">
                <a:pos x="wd2" y="hd2"/>
              </a:cxn>
              <a:cxn ang="5400000">
                <a:pos x="wd2" y="hd2"/>
              </a:cxn>
              <a:cxn ang="10800000">
                <a:pos x="wd2" y="hd2"/>
              </a:cxn>
              <a:cxn ang="16200000">
                <a:pos x="wd2" y="hd2"/>
              </a:cxn>
            </a:cxnLst>
            <a:rect l="0" t="0" r="r" b="b"/>
            <a:pathLst>
              <a:path w="21600" h="21600" extrusionOk="0">
                <a:moveTo>
                  <a:pt x="247" y="0"/>
                </a:moveTo>
                <a:lnTo>
                  <a:pt x="65" y="8643"/>
                </a:lnTo>
                <a:cubicBezTo>
                  <a:pt x="28" y="8739"/>
                  <a:pt x="0" y="8841"/>
                  <a:pt x="0" y="8956"/>
                </a:cubicBezTo>
                <a:lnTo>
                  <a:pt x="0" y="20874"/>
                </a:lnTo>
                <a:cubicBezTo>
                  <a:pt x="0" y="21275"/>
                  <a:pt x="261" y="21600"/>
                  <a:pt x="582" y="21600"/>
                </a:cubicBezTo>
                <a:lnTo>
                  <a:pt x="21018" y="21600"/>
                </a:lnTo>
                <a:cubicBezTo>
                  <a:pt x="21339" y="21600"/>
                  <a:pt x="21600" y="21275"/>
                  <a:pt x="21600" y="20874"/>
                </a:cubicBezTo>
                <a:lnTo>
                  <a:pt x="21600" y="8956"/>
                </a:lnTo>
                <a:cubicBezTo>
                  <a:pt x="21600" y="8555"/>
                  <a:pt x="21339" y="8230"/>
                  <a:pt x="21018" y="8230"/>
                </a:cubicBezTo>
                <a:lnTo>
                  <a:pt x="1040" y="8230"/>
                </a:lnTo>
                <a:lnTo>
                  <a:pt x="247" y="0"/>
                </a:lnTo>
                <a:close/>
              </a:path>
            </a:pathLst>
          </a:custGeom>
          <a:gradFill>
            <a:gsLst>
              <a:gs pos="0">
                <a:srgbClr val="A6AAA8"/>
              </a:gs>
              <a:gs pos="100000">
                <a:srgbClr val="53585F"/>
              </a:gs>
            </a:gsLst>
            <a:lin ang="5400000"/>
          </a:gradFill>
          <a:ln w="12700">
            <a:miter lim="400000"/>
          </a:ln>
          <a:extLst>
            <a:ext uri="{C572A759-6A51-4108-AA02-DFA0A04FC94B}">
              <ma14:wrappingTextBoxFlag xmlns:ma14="http://schemas.microsoft.com/office/mac/drawingml/2011/main" val="1"/>
            </a:ext>
          </a:extLst>
        </p:spPr>
        <p:txBody>
          <a:bodyPr lIns="31887" tIns="31887" rIns="31887" bIns="31887" anchor="ctr"/>
          <a:lstStyle>
            <a:lvl1pPr>
              <a:defRPr sz="2000"/>
            </a:lvl1pPr>
          </a:lstStyle>
          <a:p>
            <a:pPr lvl="0">
              <a:defRPr sz="1800">
                <a:solidFill>
                  <a:srgbClr val="000000"/>
                </a:solidFill>
              </a:defRPr>
            </a:pPr>
            <a:endParaRPr lang="en-US" sz="1300" dirty="0" smtClean="0">
              <a:solidFill>
                <a:srgbClr val="FFFFFF"/>
              </a:solidFill>
            </a:endParaRPr>
          </a:p>
          <a:p>
            <a:pPr lvl="0">
              <a:defRPr sz="1800">
                <a:solidFill>
                  <a:srgbClr val="000000"/>
                </a:solidFill>
              </a:defRPr>
            </a:pPr>
            <a:endParaRPr lang="en-US" sz="1300" dirty="0">
              <a:solidFill>
                <a:srgbClr val="FFFFFF"/>
              </a:solidFill>
            </a:endParaRPr>
          </a:p>
          <a:p>
            <a:pPr lvl="0">
              <a:defRPr sz="1800">
                <a:solidFill>
                  <a:srgbClr val="000000"/>
                </a:solidFill>
              </a:defRPr>
            </a:pPr>
            <a:r>
              <a:rPr sz="1300" dirty="0" smtClean="0">
                <a:solidFill>
                  <a:srgbClr val="FFFFFF"/>
                </a:solidFill>
              </a:rPr>
              <a:t>BSSID </a:t>
            </a:r>
            <a:r>
              <a:rPr sz="1300" dirty="0">
                <a:solidFill>
                  <a:srgbClr val="FFFFFF"/>
                </a:solidFill>
              </a:rPr>
              <a:t>collection by capturing WiFi broadcast beacons</a:t>
            </a:r>
          </a:p>
        </p:txBody>
      </p:sp>
      <p:sp>
        <p:nvSpPr>
          <p:cNvPr id="150" name="Shape 150"/>
          <p:cNvSpPr/>
          <p:nvPr/>
        </p:nvSpPr>
        <p:spPr>
          <a:xfrm rot="5415212">
            <a:off x="4131394" y="2053046"/>
            <a:ext cx="766554" cy="628106"/>
          </a:xfrm>
          <a:prstGeom prst="rightArrow">
            <a:avLst>
              <a:gd name="adj1" fmla="val 32000"/>
              <a:gd name="adj2" fmla="val 105727"/>
            </a:avLst>
          </a:prstGeom>
          <a:gradFill>
            <a:gsLst>
              <a:gs pos="0">
                <a:srgbClr val="A6AAA8"/>
              </a:gs>
              <a:gs pos="100000">
                <a:srgbClr val="53585F"/>
              </a:gs>
            </a:gsLst>
            <a:lin ang="5400000"/>
          </a:gradFill>
          <a:ln w="12700">
            <a:miter lim="400000"/>
          </a:ln>
          <a:extLst>
            <a:ext uri="{C572A759-6A51-4108-AA02-DFA0A04FC94B}">
              <ma14:wrappingTextBoxFlag xmlns:ma14="http://schemas.microsoft.com/office/mac/drawingml/2011/main" val="1"/>
            </a:ext>
          </a:extLst>
        </p:spPr>
        <p:txBody>
          <a:bodyPr lIns="31887" tIns="31887" rIns="31887" bIns="31887" anchor="ctr"/>
          <a:lstStyle>
            <a:lvl1pPr>
              <a:defRPr sz="2600"/>
            </a:lvl1pPr>
          </a:lstStyle>
          <a:p>
            <a:pPr lvl="0">
              <a:defRPr sz="1800">
                <a:solidFill>
                  <a:srgbClr val="000000"/>
                </a:solidFill>
              </a:defRPr>
            </a:pPr>
            <a:r>
              <a:rPr sz="1600">
                <a:solidFill>
                  <a:srgbClr val="FFFFFF"/>
                </a:solidFill>
              </a:rPr>
              <a:t>2</a:t>
            </a:r>
          </a:p>
        </p:txBody>
      </p:sp>
      <p:sp>
        <p:nvSpPr>
          <p:cNvPr id="151" name="Shape 151"/>
          <p:cNvSpPr/>
          <p:nvPr/>
        </p:nvSpPr>
        <p:spPr>
          <a:xfrm>
            <a:off x="5030962" y="2171401"/>
            <a:ext cx="1657016" cy="915642"/>
          </a:xfrm>
          <a:custGeom>
            <a:avLst/>
            <a:gdLst/>
            <a:ahLst/>
            <a:cxnLst>
              <a:cxn ang="0">
                <a:pos x="wd2" y="hd2"/>
              </a:cxn>
              <a:cxn ang="5400000">
                <a:pos x="wd2" y="hd2"/>
              </a:cxn>
              <a:cxn ang="10800000">
                <a:pos x="wd2" y="hd2"/>
              </a:cxn>
              <a:cxn ang="16200000">
                <a:pos x="wd2" y="hd2"/>
              </a:cxn>
            </a:cxnLst>
            <a:rect l="0" t="0" r="r" b="b"/>
            <a:pathLst>
              <a:path w="21600" h="21600" extrusionOk="0">
                <a:moveTo>
                  <a:pt x="582" y="0"/>
                </a:moveTo>
                <a:cubicBezTo>
                  <a:pt x="261" y="0"/>
                  <a:pt x="0" y="354"/>
                  <a:pt x="0" y="790"/>
                </a:cubicBezTo>
                <a:lnTo>
                  <a:pt x="0" y="8912"/>
                </a:lnTo>
                <a:cubicBezTo>
                  <a:pt x="0" y="9348"/>
                  <a:pt x="261" y="9701"/>
                  <a:pt x="582" y="9701"/>
                </a:cubicBezTo>
                <a:lnTo>
                  <a:pt x="8181" y="9701"/>
                </a:lnTo>
                <a:lnTo>
                  <a:pt x="9927" y="21600"/>
                </a:lnTo>
                <a:lnTo>
                  <a:pt x="11673" y="9701"/>
                </a:lnTo>
                <a:lnTo>
                  <a:pt x="21018" y="9701"/>
                </a:lnTo>
                <a:cubicBezTo>
                  <a:pt x="21339" y="9701"/>
                  <a:pt x="21600" y="9348"/>
                  <a:pt x="21600" y="8912"/>
                </a:cubicBezTo>
                <a:lnTo>
                  <a:pt x="21600" y="790"/>
                </a:lnTo>
                <a:cubicBezTo>
                  <a:pt x="21600" y="354"/>
                  <a:pt x="21339" y="0"/>
                  <a:pt x="21018" y="0"/>
                </a:cubicBezTo>
                <a:lnTo>
                  <a:pt x="582" y="0"/>
                </a:lnTo>
                <a:close/>
              </a:path>
            </a:pathLst>
          </a:custGeom>
          <a:gradFill>
            <a:gsLst>
              <a:gs pos="0">
                <a:srgbClr val="A6AAA8"/>
              </a:gs>
              <a:gs pos="100000">
                <a:srgbClr val="53585F"/>
              </a:gs>
            </a:gsLst>
            <a:lin ang="5400000"/>
          </a:gradFill>
          <a:ln w="12700">
            <a:miter lim="400000"/>
          </a:ln>
          <a:extLst>
            <a:ext uri="{C572A759-6A51-4108-AA02-DFA0A04FC94B}">
              <ma14:wrappingTextBoxFlag xmlns:ma14="http://schemas.microsoft.com/office/mac/drawingml/2011/main" val="1"/>
            </a:ext>
          </a:extLst>
        </p:spPr>
        <p:txBody>
          <a:bodyPr lIns="31887" tIns="31887" rIns="31887" bIns="31887" anchor="t"/>
          <a:lstStyle>
            <a:lvl1pPr>
              <a:defRPr sz="2000"/>
            </a:lvl1pPr>
          </a:lstStyle>
          <a:p>
            <a:pPr lvl="0">
              <a:defRPr sz="1800">
                <a:solidFill>
                  <a:srgbClr val="000000"/>
                </a:solidFill>
              </a:defRPr>
            </a:pPr>
            <a:r>
              <a:rPr sz="1300">
                <a:solidFill>
                  <a:srgbClr val="FFFFFF"/>
                </a:solidFill>
              </a:rPr>
              <a:t>BSSID to GPS mapping</a:t>
            </a:r>
          </a:p>
        </p:txBody>
      </p:sp>
      <p:sp>
        <p:nvSpPr>
          <p:cNvPr id="152" name="Shape 152"/>
          <p:cNvSpPr/>
          <p:nvPr/>
        </p:nvSpPr>
        <p:spPr>
          <a:xfrm>
            <a:off x="5544156" y="2871821"/>
            <a:ext cx="1138286" cy="464331"/>
          </a:xfrm>
          <a:prstGeom prst="rightArrow">
            <a:avLst>
              <a:gd name="adj1" fmla="val 32000"/>
              <a:gd name="adj2" fmla="val 107263"/>
            </a:avLst>
          </a:prstGeom>
          <a:gradFill>
            <a:gsLst>
              <a:gs pos="0">
                <a:srgbClr val="A6AAA8"/>
              </a:gs>
              <a:gs pos="100000">
                <a:srgbClr val="53585F"/>
              </a:gs>
            </a:gsLst>
            <a:lin ang="5400000"/>
          </a:gradFill>
          <a:ln w="12700">
            <a:miter lim="400000"/>
          </a:ln>
          <a:extLst>
            <a:ext uri="{C572A759-6A51-4108-AA02-DFA0A04FC94B}">
              <ma14:wrappingTextBoxFlag xmlns:ma14="http://schemas.microsoft.com/office/mac/drawingml/2011/main" val="1"/>
            </a:ext>
          </a:extLst>
        </p:spPr>
        <p:txBody>
          <a:bodyPr lIns="31887" tIns="31887" rIns="31887" bIns="31887" anchor="ctr"/>
          <a:lstStyle>
            <a:lvl1pPr>
              <a:defRPr sz="2600"/>
            </a:lvl1pPr>
          </a:lstStyle>
          <a:p>
            <a:pPr lvl="0">
              <a:defRPr sz="1800">
                <a:solidFill>
                  <a:srgbClr val="000000"/>
                </a:solidFill>
              </a:defRPr>
            </a:pPr>
            <a:r>
              <a:rPr sz="1600">
                <a:solidFill>
                  <a:srgbClr val="FFFFFF"/>
                </a:solidFill>
              </a:rPr>
              <a:t>3</a:t>
            </a:r>
          </a:p>
        </p:txBody>
      </p:sp>
      <p:sp>
        <p:nvSpPr>
          <p:cNvPr id="154" name="Shape 154"/>
          <p:cNvSpPr/>
          <p:nvPr/>
        </p:nvSpPr>
        <p:spPr>
          <a:xfrm>
            <a:off x="6895076" y="1433611"/>
            <a:ext cx="1595015" cy="98488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600"/>
            </a:lvl1pPr>
          </a:lstStyle>
          <a:p>
            <a:pPr lvl="0">
              <a:defRPr sz="1800">
                <a:solidFill>
                  <a:srgbClr val="000000"/>
                </a:solidFill>
              </a:defRPr>
            </a:pPr>
            <a:r>
              <a:rPr sz="1600">
                <a:solidFill>
                  <a:srgbClr val="FFFFFF"/>
                </a:solidFill>
              </a:rPr>
              <a:t>BSSID to GPS coordinates mapping database</a:t>
            </a:r>
          </a:p>
        </p:txBody>
      </p:sp>
      <p:sp>
        <p:nvSpPr>
          <p:cNvPr id="155" name="Shape 155"/>
          <p:cNvSpPr/>
          <p:nvPr/>
        </p:nvSpPr>
        <p:spPr>
          <a:xfrm>
            <a:off x="2977804" y="1213463"/>
            <a:ext cx="687282" cy="418340"/>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p>
            <a:pPr lvl="0">
              <a:defRPr sz="1800">
                <a:solidFill>
                  <a:srgbClr val="000000"/>
                </a:solidFill>
              </a:defRPr>
            </a:pPr>
            <a:r>
              <a:rPr sz="2300">
                <a:solidFill>
                  <a:srgbClr val="FFFFFF"/>
                </a:solidFill>
              </a:rPr>
              <a:t>GPS</a:t>
            </a:r>
          </a:p>
        </p:txBody>
      </p:sp>
    </p:spTree>
    <p:extLst>
      <p:ext uri="{BB962C8B-B14F-4D97-AF65-F5344CB8AC3E}">
        <p14:creationId xmlns:p14="http://schemas.microsoft.com/office/powerpoint/2010/main" val="1702929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2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15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12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14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14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15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151"/>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152"/>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250"/>
                                  </p:stCondLst>
                                  <p:iterate>
                                    <p:tmAbs val="0"/>
                                  </p:iterate>
                                  <p:childTnLst>
                                    <p:set>
                                      <p:cBhvr>
                                        <p:cTn id="35" fill="hold"/>
                                        <p:tgtEl>
                                          <p:spTgt spid="126"/>
                                        </p:tgtEl>
                                        <p:attrNameLst>
                                          <p:attrName>style.visibility</p:attrName>
                                        </p:attrNameLst>
                                      </p:cBhvr>
                                      <p:to>
                                        <p:strVal val="visible"/>
                                      </p:to>
                                    </p:set>
                                  </p:childTnLst>
                                </p:cTn>
                              </p:par>
                            </p:childTnLst>
                          </p:cTn>
                        </p:par>
                        <p:par>
                          <p:cTn id="36" fill="hold">
                            <p:stCondLst>
                              <p:cond delay="250"/>
                            </p:stCondLst>
                            <p:childTnLst>
                              <p:par>
                                <p:cTn id="37" presetID="1" presetClass="entr" presetSubtype="0" fill="hold" grpId="0" nodeType="afterEffect">
                                  <p:stCondLst>
                                    <p:cond delay="0"/>
                                  </p:stCondLst>
                                  <p:iterate>
                                    <p:tmAbs val="0"/>
                                  </p:iterate>
                                  <p:childTnLst>
                                    <p:set>
                                      <p:cBhvr>
                                        <p:cTn id="38" fill="hold"/>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advAuto="0"/>
      <p:bldP spid="127" grpId="0" animBg="1" advAuto="0"/>
      <p:bldP spid="128" grpId="0" animBg="1" advAuto="0"/>
      <p:bldP spid="147" grpId="0" animBg="1" advAuto="0"/>
      <p:bldP spid="148" grpId="0" animBg="1" advAuto="0"/>
      <p:bldP spid="149" grpId="0" animBg="1" advAuto="0"/>
      <p:bldP spid="150" grpId="0" animBg="1" advAuto="0"/>
      <p:bldP spid="151" grpId="0" animBg="1" advAuto="0"/>
      <p:bldP spid="152" grpId="0" animBg="1" advAuto="0"/>
      <p:bldP spid="154" grpId="0" animBg="1" advAuto="0"/>
      <p:bldP spid="155"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0" name="Shape 180"/>
          <p:cNvSpPr>
            <a:spLocks noGrp="1"/>
          </p:cNvSpPr>
          <p:nvPr>
            <p:ph type="title"/>
          </p:nvPr>
        </p:nvSpPr>
        <p:spPr>
          <a:xfrm>
            <a:off x="669727" y="133946"/>
            <a:ext cx="7804547" cy="637522"/>
          </a:xfrm>
          <a:prstGeom prst="rect">
            <a:avLst/>
          </a:prstGeom>
        </p:spPr>
        <p:txBody>
          <a:bodyPr/>
          <a:lstStyle>
            <a:lvl1pPr defTabSz="549148">
              <a:defRPr sz="7144"/>
            </a:lvl1pPr>
          </a:lstStyle>
          <a:p>
            <a:pPr lvl="0">
              <a:defRPr sz="1800">
                <a:solidFill>
                  <a:srgbClr val="000000"/>
                </a:solidFill>
              </a:defRPr>
            </a:pPr>
            <a:r>
              <a:rPr sz="4500" smtClean="0">
                <a:solidFill>
                  <a:srgbClr val="FFFFFF"/>
                </a:solidFill>
              </a:rPr>
              <a:t>Coverage</a:t>
            </a:r>
            <a:endParaRPr sz="4500">
              <a:solidFill>
                <a:srgbClr val="FFFFFF"/>
              </a:solidFill>
            </a:endParaRPr>
          </a:p>
        </p:txBody>
      </p:sp>
      <p:sp>
        <p:nvSpPr>
          <p:cNvPr id="183" name="Shape 183"/>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25</a:t>
            </a:fld>
            <a:endParaRPr>
              <a:solidFill>
                <a:srgbClr val="FFFFFF"/>
              </a:solidFill>
            </a:endParaRPr>
          </a:p>
        </p:txBody>
      </p:sp>
      <p:pic>
        <p:nvPicPr>
          <p:cNvPr id="181" name="coverage-map.png"/>
          <p:cNvPicPr/>
          <p:nvPr/>
        </p:nvPicPr>
        <p:blipFill>
          <a:blip r:embed="rId3" cstate="screen">
            <a:extLst>
              <a:ext uri="{28A0092B-C50C-407E-A947-70E740481C1C}">
                <a14:useLocalDpi xmlns:a14="http://schemas.microsoft.com/office/drawing/2010/main"/>
              </a:ext>
            </a:extLst>
          </a:blip>
          <a:stretch>
            <a:fillRect/>
          </a:stretch>
        </p:blipFill>
        <p:spPr>
          <a:xfrm>
            <a:off x="50078" y="1228576"/>
            <a:ext cx="9043845" cy="3112493"/>
          </a:xfrm>
          <a:prstGeom prst="rect">
            <a:avLst/>
          </a:prstGeom>
          <a:ln w="12700">
            <a:miter lim="400000"/>
          </a:ln>
        </p:spPr>
      </p:pic>
      <p:sp>
        <p:nvSpPr>
          <p:cNvPr id="182" name="Shape 182"/>
          <p:cNvSpPr/>
          <p:nvPr/>
        </p:nvSpPr>
        <p:spPr>
          <a:xfrm>
            <a:off x="842641" y="4527999"/>
            <a:ext cx="6818637" cy="418340"/>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a:hlinkClick r:id="rId4"/>
              </a:defRPr>
            </a:lvl1pPr>
          </a:lstStyle>
          <a:p>
            <a:pPr lvl="0">
              <a:defRPr sz="1800">
                <a:solidFill>
                  <a:srgbClr val="000000"/>
                </a:solidFill>
              </a:defRPr>
            </a:pPr>
            <a:r>
              <a:rPr sz="2300">
                <a:solidFill>
                  <a:srgbClr val="FFFFFF"/>
                </a:solidFill>
              </a:rPr>
              <a:t>http://www.navizon.com/navizon_coverage_wifi.htm</a:t>
            </a:r>
          </a:p>
        </p:txBody>
      </p:sp>
    </p:spTree>
    <p:extLst>
      <p:ext uri="{BB962C8B-B14F-4D97-AF65-F5344CB8AC3E}">
        <p14:creationId xmlns:p14="http://schemas.microsoft.com/office/powerpoint/2010/main" val="520433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9" name="Shape 159"/>
          <p:cNvSpPr>
            <a:spLocks noGrp="1"/>
          </p:cNvSpPr>
          <p:nvPr>
            <p:ph type="title"/>
          </p:nvPr>
        </p:nvSpPr>
        <p:spPr>
          <a:xfrm>
            <a:off x="669727" y="133945"/>
            <a:ext cx="7804547" cy="644258"/>
          </a:xfrm>
          <a:prstGeom prst="rect">
            <a:avLst/>
          </a:prstGeom>
        </p:spPr>
        <p:txBody>
          <a:bodyPr/>
          <a:lstStyle>
            <a:lvl1pPr defTabSz="560831">
              <a:defRPr sz="7296"/>
            </a:lvl1pPr>
          </a:lstStyle>
          <a:p>
            <a:pPr lvl="0">
              <a:defRPr sz="1800">
                <a:solidFill>
                  <a:srgbClr val="000000"/>
                </a:solidFill>
              </a:defRPr>
            </a:pPr>
            <a:r>
              <a:rPr sz="4600" smtClean="0">
                <a:solidFill>
                  <a:srgbClr val="FFFFFF"/>
                </a:solidFill>
              </a:rPr>
              <a:t>Complete Attack</a:t>
            </a:r>
            <a:endParaRPr sz="4600">
              <a:solidFill>
                <a:srgbClr val="FFFFFF"/>
              </a:solidFill>
            </a:endParaRPr>
          </a:p>
        </p:txBody>
      </p:sp>
      <p:sp>
        <p:nvSpPr>
          <p:cNvPr id="176" name="Shape 176"/>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26</a:t>
            </a:fld>
            <a:endParaRPr>
              <a:solidFill>
                <a:srgbClr val="FFFFFF"/>
              </a:solidFill>
            </a:endParaRPr>
          </a:p>
        </p:txBody>
      </p:sp>
      <p:pic>
        <p:nvPicPr>
          <p:cNvPr id="160" name="smartphone_by_ocal.png"/>
          <p:cNvPicPr/>
          <p:nvPr/>
        </p:nvPicPr>
        <p:blipFill>
          <a:blip r:embed="rId3" cstate="screen">
            <a:extLst>
              <a:ext uri="{28A0092B-C50C-407E-A947-70E740481C1C}">
                <a14:useLocalDpi xmlns:a14="http://schemas.microsoft.com/office/drawing/2010/main"/>
              </a:ext>
            </a:extLst>
          </a:blip>
          <a:stretch>
            <a:fillRect/>
          </a:stretch>
        </p:blipFill>
        <p:spPr>
          <a:xfrm>
            <a:off x="7200773" y="1823202"/>
            <a:ext cx="1736089" cy="930977"/>
          </a:xfrm>
          <a:prstGeom prst="rect">
            <a:avLst/>
          </a:prstGeom>
          <a:ln w="12700">
            <a:miter lim="400000"/>
          </a:ln>
        </p:spPr>
      </p:pic>
      <p:pic>
        <p:nvPicPr>
          <p:cNvPr id="161" name="db.png"/>
          <p:cNvPicPr/>
          <p:nvPr/>
        </p:nvPicPr>
        <p:blipFill>
          <a:blip r:embed="rId4" cstate="screen">
            <a:extLst>
              <a:ext uri="{28A0092B-C50C-407E-A947-70E740481C1C}">
                <a14:useLocalDpi xmlns:a14="http://schemas.microsoft.com/office/drawing/2010/main"/>
              </a:ext>
            </a:extLst>
          </a:blip>
          <a:stretch>
            <a:fillRect/>
          </a:stretch>
        </p:blipFill>
        <p:spPr>
          <a:xfrm>
            <a:off x="752038" y="1529668"/>
            <a:ext cx="1826714" cy="1518044"/>
          </a:xfrm>
          <a:prstGeom prst="rect">
            <a:avLst/>
          </a:prstGeom>
          <a:ln w="12700">
            <a:miter lim="400000"/>
          </a:ln>
        </p:spPr>
      </p:pic>
      <p:pic>
        <p:nvPicPr>
          <p:cNvPr id="162" name="google-maps.jpg"/>
          <p:cNvPicPr/>
          <p:nvPr/>
        </p:nvPicPr>
        <p:blipFill>
          <a:blip r:embed="rId5">
            <a:extLst/>
          </a:blip>
          <a:stretch>
            <a:fillRect/>
          </a:stretch>
        </p:blipFill>
        <p:spPr>
          <a:xfrm>
            <a:off x="3922078" y="3728860"/>
            <a:ext cx="1600090" cy="1200067"/>
          </a:xfrm>
          <a:prstGeom prst="rect">
            <a:avLst/>
          </a:prstGeom>
          <a:ln w="12700">
            <a:miter lim="400000"/>
          </a:ln>
        </p:spPr>
      </p:pic>
      <p:pic>
        <p:nvPicPr>
          <p:cNvPr id="163" name="webserver.png"/>
          <p:cNvPicPr/>
          <p:nvPr/>
        </p:nvPicPr>
        <p:blipFill>
          <a:blip r:embed="rId6" cstate="screen">
            <a:extLst>
              <a:ext uri="{28A0092B-C50C-407E-A947-70E740481C1C}">
                <a14:useLocalDpi xmlns:a14="http://schemas.microsoft.com/office/drawing/2010/main"/>
              </a:ext>
            </a:extLst>
          </a:blip>
          <a:stretch>
            <a:fillRect/>
          </a:stretch>
        </p:blipFill>
        <p:spPr>
          <a:xfrm>
            <a:off x="3689516" y="1647222"/>
            <a:ext cx="2065214" cy="1282936"/>
          </a:xfrm>
          <a:prstGeom prst="rect">
            <a:avLst/>
          </a:prstGeom>
          <a:ln w="12700">
            <a:miter lim="400000"/>
          </a:ln>
        </p:spPr>
      </p:pic>
      <p:pic>
        <p:nvPicPr>
          <p:cNvPr id="164" name="browser.png"/>
          <p:cNvPicPr/>
          <p:nvPr/>
        </p:nvPicPr>
        <p:blipFill>
          <a:blip r:embed="rId7" cstate="screen">
            <a:extLst>
              <a:ext uri="{28A0092B-C50C-407E-A947-70E740481C1C}">
                <a14:useLocalDpi xmlns:a14="http://schemas.microsoft.com/office/drawing/2010/main"/>
              </a:ext>
            </a:extLst>
          </a:blip>
          <a:stretch>
            <a:fillRect/>
          </a:stretch>
        </p:blipFill>
        <p:spPr>
          <a:xfrm>
            <a:off x="6418134" y="1861809"/>
            <a:ext cx="1097674" cy="721039"/>
          </a:xfrm>
          <a:prstGeom prst="rect">
            <a:avLst/>
          </a:prstGeom>
          <a:ln w="12700">
            <a:miter lim="400000"/>
          </a:ln>
        </p:spPr>
      </p:pic>
      <p:pic>
        <p:nvPicPr>
          <p:cNvPr id="165" name="victim.jpg"/>
          <p:cNvPicPr/>
          <p:nvPr/>
        </p:nvPicPr>
        <p:blipFill>
          <a:blip r:embed="rId8">
            <a:extLst/>
          </a:blip>
          <a:stretch>
            <a:fillRect/>
          </a:stretch>
        </p:blipFill>
        <p:spPr>
          <a:xfrm>
            <a:off x="7634772" y="1523029"/>
            <a:ext cx="1229428" cy="721442"/>
          </a:xfrm>
          <a:prstGeom prst="rect">
            <a:avLst/>
          </a:prstGeom>
          <a:ln w="12700">
            <a:miter lim="400000"/>
          </a:ln>
        </p:spPr>
      </p:pic>
      <p:pic>
        <p:nvPicPr>
          <p:cNvPr id="166" name="Picture 165"/>
          <p:cNvPicPr/>
          <p:nvPr/>
        </p:nvPicPr>
        <p:blipFill>
          <a:blip r:embed="rId9">
            <a:alphaModFix amt="71000"/>
            <a:extLst/>
          </a:blip>
          <a:stretch>
            <a:fillRect/>
          </a:stretch>
        </p:blipFill>
        <p:spPr>
          <a:xfrm>
            <a:off x="5566796" y="2046131"/>
            <a:ext cx="892474" cy="352397"/>
          </a:xfrm>
          <a:prstGeom prst="rect">
            <a:avLst/>
          </a:prstGeom>
        </p:spPr>
      </p:pic>
      <p:sp>
        <p:nvSpPr>
          <p:cNvPr id="168" name="Shape 168"/>
          <p:cNvSpPr/>
          <p:nvPr/>
        </p:nvSpPr>
        <p:spPr>
          <a:xfrm>
            <a:off x="5826757" y="841837"/>
            <a:ext cx="2280420" cy="1140629"/>
          </a:xfrm>
          <a:custGeom>
            <a:avLst/>
            <a:gdLst/>
            <a:ahLst/>
            <a:cxnLst>
              <a:cxn ang="0">
                <a:pos x="wd2" y="hd2"/>
              </a:cxn>
              <a:cxn ang="5400000">
                <a:pos x="wd2" y="hd2"/>
              </a:cxn>
              <a:cxn ang="10800000">
                <a:pos x="wd2" y="hd2"/>
              </a:cxn>
              <a:cxn ang="16200000">
                <a:pos x="wd2" y="hd2"/>
              </a:cxn>
            </a:cxnLst>
            <a:rect l="0" t="0" r="r" b="b"/>
            <a:pathLst>
              <a:path w="21600" h="21600" extrusionOk="0">
                <a:moveTo>
                  <a:pt x="555" y="0"/>
                </a:moveTo>
                <a:cubicBezTo>
                  <a:pt x="248" y="0"/>
                  <a:pt x="0" y="372"/>
                  <a:pt x="0" y="832"/>
                </a:cubicBezTo>
                <a:lnTo>
                  <a:pt x="0" y="14847"/>
                </a:lnTo>
                <a:cubicBezTo>
                  <a:pt x="0" y="15307"/>
                  <a:pt x="248" y="15679"/>
                  <a:pt x="555" y="15679"/>
                </a:cubicBezTo>
                <a:lnTo>
                  <a:pt x="8905" y="15679"/>
                </a:lnTo>
                <a:lnTo>
                  <a:pt x="10573" y="21600"/>
                </a:lnTo>
                <a:lnTo>
                  <a:pt x="12241" y="15679"/>
                </a:lnTo>
                <a:lnTo>
                  <a:pt x="21045" y="15679"/>
                </a:lnTo>
                <a:cubicBezTo>
                  <a:pt x="21352" y="15679"/>
                  <a:pt x="21600" y="15307"/>
                  <a:pt x="21600" y="14847"/>
                </a:cubicBezTo>
                <a:lnTo>
                  <a:pt x="21600" y="832"/>
                </a:lnTo>
                <a:cubicBezTo>
                  <a:pt x="21600" y="372"/>
                  <a:pt x="21352" y="0"/>
                  <a:pt x="21045" y="0"/>
                </a:cubicBezTo>
                <a:lnTo>
                  <a:pt x="555" y="0"/>
                </a:lnTo>
                <a:close/>
              </a:path>
            </a:pathLst>
          </a:custGeom>
          <a:gradFill>
            <a:gsLst>
              <a:gs pos="0">
                <a:srgbClr val="A6AAA8"/>
              </a:gs>
              <a:gs pos="100000">
                <a:srgbClr val="53585F"/>
              </a:gs>
            </a:gsLst>
            <a:lin ang="5400000"/>
          </a:gradFill>
          <a:ln w="12700">
            <a:miter lim="400000"/>
          </a:ln>
          <a:extLst>
            <a:ext uri="{C572A759-6A51-4108-AA02-DFA0A04FC94B}">
              <ma14:wrappingTextBoxFlag xmlns:ma14="http://schemas.microsoft.com/office/mac/drawingml/2011/main" val="1"/>
            </a:ext>
          </a:extLst>
        </p:spPr>
        <p:txBody>
          <a:bodyPr lIns="31887" tIns="31887" rIns="31887" bIns="31887" anchor="t"/>
          <a:lstStyle>
            <a:lvl1pPr>
              <a:defRPr sz="2600">
                <a:latin typeface="Helvetica"/>
                <a:ea typeface="Helvetica"/>
                <a:cs typeface="Helvetica"/>
                <a:sym typeface="Helvetica"/>
              </a:defRPr>
            </a:lvl1pPr>
          </a:lstStyle>
          <a:p>
            <a:pPr lvl="0">
              <a:defRPr sz="1800">
                <a:solidFill>
                  <a:srgbClr val="000000"/>
                </a:solidFill>
              </a:defRPr>
            </a:pPr>
            <a:r>
              <a:rPr sz="1600" dirty="0">
                <a:solidFill>
                  <a:srgbClr val="FFFFFF"/>
                </a:solidFill>
              </a:rPr>
              <a:t>App sends BSSID by sending Intent to the browser</a:t>
            </a:r>
          </a:p>
        </p:txBody>
      </p:sp>
      <p:sp>
        <p:nvSpPr>
          <p:cNvPr id="169" name="Shape 169"/>
          <p:cNvSpPr/>
          <p:nvPr/>
        </p:nvSpPr>
        <p:spPr>
          <a:xfrm>
            <a:off x="3456338" y="1066598"/>
            <a:ext cx="2231324" cy="556839"/>
          </a:xfrm>
          <a:prstGeom prst="rect">
            <a:avLst/>
          </a:prstGeom>
          <a:ln w="12700">
            <a:miter lim="400000"/>
          </a:ln>
          <a:extLst>
            <a:ext uri="{C572A759-6A51-4108-AA02-DFA0A04FC94B}">
              <ma14:wrappingTextBoxFlag xmlns:ma14="http://schemas.microsoft.com/office/mac/drawingml/2011/main" val="1"/>
            </a:ext>
          </a:extLst>
        </p:spPr>
        <p:txBody>
          <a:bodyPr lIns="31887" tIns="31887" rIns="31887" bIns="31887" anchor="ctr">
            <a:spAutoFit/>
          </a:bodyPr>
          <a:lstStyle>
            <a:lvl1pPr>
              <a:defRPr sz="2600">
                <a:latin typeface="Helvetica"/>
                <a:ea typeface="Helvetica"/>
                <a:cs typeface="Helvetica"/>
                <a:sym typeface="Helvetica"/>
              </a:defRPr>
            </a:lvl1pPr>
          </a:lstStyle>
          <a:p>
            <a:pPr lvl="0">
              <a:defRPr sz="1800">
                <a:solidFill>
                  <a:srgbClr val="000000"/>
                </a:solidFill>
              </a:defRPr>
            </a:pPr>
            <a:r>
              <a:rPr sz="1600">
                <a:solidFill>
                  <a:srgbClr val="FFFFFF"/>
                </a:solidFill>
              </a:rPr>
              <a:t>Adversary controlled web-server</a:t>
            </a:r>
          </a:p>
        </p:txBody>
      </p:sp>
      <p:sp>
        <p:nvSpPr>
          <p:cNvPr id="170" name="Shape 170"/>
          <p:cNvSpPr/>
          <p:nvPr/>
        </p:nvSpPr>
        <p:spPr>
          <a:xfrm>
            <a:off x="549734" y="2942634"/>
            <a:ext cx="2231323" cy="803061"/>
          </a:xfrm>
          <a:prstGeom prst="rect">
            <a:avLst/>
          </a:prstGeom>
          <a:ln w="12700">
            <a:miter lim="400000"/>
          </a:ln>
          <a:extLst>
            <a:ext uri="{C572A759-6A51-4108-AA02-DFA0A04FC94B}">
              <ma14:wrappingTextBoxFlag xmlns:ma14="http://schemas.microsoft.com/office/mac/drawingml/2011/main" val="1"/>
            </a:ext>
          </a:extLst>
        </p:spPr>
        <p:txBody>
          <a:bodyPr lIns="31887" tIns="31887" rIns="31887" bIns="31887" anchor="ctr">
            <a:spAutoFit/>
          </a:bodyPr>
          <a:lstStyle>
            <a:lvl1pPr>
              <a:defRPr sz="2600">
                <a:latin typeface="Helvetica"/>
                <a:ea typeface="Helvetica"/>
                <a:cs typeface="Helvetica"/>
                <a:sym typeface="Helvetica"/>
              </a:defRPr>
            </a:lvl1pPr>
          </a:lstStyle>
          <a:p>
            <a:pPr lvl="0">
              <a:defRPr sz="1800">
                <a:solidFill>
                  <a:srgbClr val="000000"/>
                </a:solidFill>
              </a:defRPr>
            </a:pPr>
            <a:r>
              <a:rPr sz="1600">
                <a:solidFill>
                  <a:srgbClr val="FFFFFF"/>
                </a:solidFill>
              </a:rPr>
              <a:t>BSSID to GPS coordinates mapping database</a:t>
            </a:r>
          </a:p>
        </p:txBody>
      </p:sp>
      <p:pic>
        <p:nvPicPr>
          <p:cNvPr id="171" name="Picture 170"/>
          <p:cNvPicPr/>
          <p:nvPr/>
        </p:nvPicPr>
        <p:blipFill>
          <a:blip r:embed="rId10">
            <a:alphaModFix amt="71000"/>
            <a:extLst/>
          </a:blip>
          <a:stretch>
            <a:fillRect/>
          </a:stretch>
        </p:blipFill>
        <p:spPr>
          <a:xfrm>
            <a:off x="2489549" y="1911831"/>
            <a:ext cx="1275323" cy="620995"/>
          </a:xfrm>
          <a:prstGeom prst="rect">
            <a:avLst/>
          </a:prstGeom>
        </p:spPr>
      </p:pic>
      <p:pic>
        <p:nvPicPr>
          <p:cNvPr id="173" name="Picture 172"/>
          <p:cNvPicPr/>
          <p:nvPr/>
        </p:nvPicPr>
        <p:blipFill>
          <a:blip r:embed="rId11">
            <a:alphaModFix amt="71000"/>
            <a:extLst/>
          </a:blip>
          <a:stretch>
            <a:fillRect/>
          </a:stretch>
        </p:blipFill>
        <p:spPr>
          <a:xfrm rot="16190131">
            <a:off x="4272535" y="2835919"/>
            <a:ext cx="899394" cy="835052"/>
          </a:xfrm>
          <a:prstGeom prst="rect">
            <a:avLst/>
          </a:prstGeom>
        </p:spPr>
      </p:pic>
      <p:sp>
        <p:nvSpPr>
          <p:cNvPr id="175" name="Shape 175"/>
          <p:cNvSpPr/>
          <p:nvPr/>
        </p:nvSpPr>
        <p:spPr>
          <a:xfrm>
            <a:off x="5579282" y="2622960"/>
            <a:ext cx="3439325" cy="1273318"/>
          </a:xfrm>
          <a:custGeom>
            <a:avLst/>
            <a:gdLst/>
            <a:ahLst/>
            <a:cxnLst>
              <a:cxn ang="0">
                <a:pos x="wd2" y="hd2"/>
              </a:cxn>
              <a:cxn ang="5400000">
                <a:pos x="wd2" y="hd2"/>
              </a:cxn>
              <a:cxn ang="10800000">
                <a:pos x="wd2" y="hd2"/>
              </a:cxn>
              <a:cxn ang="16200000">
                <a:pos x="wd2" y="hd2"/>
              </a:cxn>
            </a:cxnLst>
            <a:rect l="0" t="0" r="r" b="b"/>
            <a:pathLst>
              <a:path w="21600" h="21600" extrusionOk="0">
                <a:moveTo>
                  <a:pt x="13941" y="0"/>
                </a:moveTo>
                <a:lnTo>
                  <a:pt x="12676" y="6994"/>
                </a:lnTo>
                <a:lnTo>
                  <a:pt x="422" y="6994"/>
                </a:lnTo>
                <a:cubicBezTo>
                  <a:pt x="189" y="6994"/>
                  <a:pt x="0" y="7378"/>
                  <a:pt x="0" y="7850"/>
                </a:cubicBezTo>
                <a:lnTo>
                  <a:pt x="0" y="20744"/>
                </a:lnTo>
                <a:cubicBezTo>
                  <a:pt x="0" y="21216"/>
                  <a:pt x="189" y="21600"/>
                  <a:pt x="422" y="21600"/>
                </a:cubicBezTo>
                <a:lnTo>
                  <a:pt x="21179" y="21600"/>
                </a:lnTo>
                <a:cubicBezTo>
                  <a:pt x="21412" y="21600"/>
                  <a:pt x="21600" y="21216"/>
                  <a:pt x="21600" y="20744"/>
                </a:cubicBezTo>
                <a:lnTo>
                  <a:pt x="21600" y="7850"/>
                </a:lnTo>
                <a:cubicBezTo>
                  <a:pt x="21600" y="7378"/>
                  <a:pt x="21412" y="6994"/>
                  <a:pt x="21179" y="6994"/>
                </a:cubicBezTo>
                <a:lnTo>
                  <a:pt x="15207" y="6994"/>
                </a:lnTo>
                <a:lnTo>
                  <a:pt x="13941" y="0"/>
                </a:lnTo>
                <a:close/>
              </a:path>
            </a:pathLst>
          </a:custGeom>
          <a:gradFill>
            <a:gsLst>
              <a:gs pos="0">
                <a:srgbClr val="A6AAA8"/>
              </a:gs>
              <a:gs pos="100000">
                <a:srgbClr val="53585F"/>
              </a:gs>
            </a:gsLst>
            <a:lin ang="5400000"/>
          </a:gradFill>
          <a:ln w="12700">
            <a:miter lim="400000"/>
          </a:ln>
          <a:extLst>
            <a:ext uri="{C572A759-6A51-4108-AA02-DFA0A04FC94B}">
              <ma14:wrappingTextBoxFlag xmlns:ma14="http://schemas.microsoft.com/office/mac/drawingml/2011/main" val="1"/>
            </a:ext>
          </a:extLst>
        </p:spPr>
        <p:txBody>
          <a:bodyPr lIns="31887" tIns="31887" rIns="31887" bIns="31887" anchor="b"/>
          <a:lstStyle/>
          <a:p>
            <a:pPr lvl="0">
              <a:defRPr sz="1800">
                <a:solidFill>
                  <a:srgbClr val="000000"/>
                </a:solidFill>
              </a:defRPr>
            </a:pPr>
            <a:r>
              <a:rPr sz="1600" dirty="0">
                <a:solidFill>
                  <a:srgbClr val="FFFFFF"/>
                </a:solidFill>
              </a:rPr>
              <a:t>Running </a:t>
            </a:r>
            <a:r>
              <a:rPr sz="1600" dirty="0">
                <a:solidFill>
                  <a:srgbClr val="FFFFFF"/>
                </a:solidFill>
                <a:latin typeface="Helvetica"/>
                <a:ea typeface="Helvetica"/>
                <a:cs typeface="Helvetica"/>
                <a:sym typeface="Helvetica"/>
              </a:rPr>
              <a:t>zero</a:t>
            </a:r>
            <a:r>
              <a:rPr sz="1600" dirty="0">
                <a:solidFill>
                  <a:srgbClr val="FFFFFF"/>
                </a:solidFill>
              </a:rPr>
              <a:t>-permission app monitoring </a:t>
            </a:r>
          </a:p>
          <a:p>
            <a:pPr lvl="0">
              <a:defRPr sz="1800">
                <a:solidFill>
                  <a:srgbClr val="000000"/>
                </a:solidFill>
              </a:defRPr>
            </a:pPr>
            <a:r>
              <a:rPr sz="1900" dirty="0">
                <a:solidFill>
                  <a:srgbClr val="FFFFFF"/>
                </a:solidFill>
                <a:latin typeface="Courier New"/>
                <a:ea typeface="Courier New"/>
                <a:cs typeface="Courier New"/>
                <a:sym typeface="Courier New"/>
              </a:rPr>
              <a:t>/proc/net/arp</a:t>
            </a:r>
          </a:p>
        </p:txBody>
      </p:sp>
    </p:spTree>
    <p:extLst>
      <p:ext uri="{BB962C8B-B14F-4D97-AF65-F5344CB8AC3E}">
        <p14:creationId xmlns:p14="http://schemas.microsoft.com/office/powerpoint/2010/main" val="3916007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6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6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16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169"/>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16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16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161"/>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17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iterate>
                                    <p:tmAbs val="0"/>
                                  </p:iterate>
                                  <p:childTnLst>
                                    <p:set>
                                      <p:cBhvr>
                                        <p:cTn id="39" fill="hold"/>
                                        <p:tgtEl>
                                          <p:spTgt spid="17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p:tmAbs val="0"/>
                                  </p:iterate>
                                  <p:childTnLst>
                                    <p:set>
                                      <p:cBhvr>
                                        <p:cTn id="43" fill="hold"/>
                                        <p:tgtEl>
                                          <p:spTgt spid="173"/>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iterate>
                                    <p:tmAbs val="0"/>
                                  </p:iterate>
                                  <p:childTnLst>
                                    <p:set>
                                      <p:cBhvr>
                                        <p:cTn id="46" fill="hold"/>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advAuto="0"/>
      <p:bldP spid="161" grpId="0" animBg="1" advAuto="0"/>
      <p:bldP spid="162" grpId="0" animBg="1" advAuto="0"/>
      <p:bldP spid="163" grpId="0" animBg="1" advAuto="0"/>
      <p:bldP spid="164" grpId="0" animBg="1" advAuto="0"/>
      <p:bldP spid="165" grpId="0" animBg="1" advAuto="0"/>
      <p:bldP spid="166" grpId="0" animBg="1" advAuto="0"/>
      <p:bldP spid="168" grpId="0" animBg="1" advAuto="0"/>
      <p:bldP spid="169" grpId="0" animBg="1" advAuto="0"/>
      <p:bldP spid="170" grpId="0" animBg="1" advAuto="0"/>
      <p:bldP spid="171" grpId="0" animBg="1" advAuto="0"/>
      <p:bldP spid="173" grpId="0" animBg="1" advAuto="0"/>
      <p:bldP spid="175"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7" name="Shape 187"/>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Evaluation</a:t>
            </a:r>
            <a:endParaRPr sz="4800">
              <a:solidFill>
                <a:srgbClr val="FFFFFF"/>
              </a:solidFill>
            </a:endParaRPr>
          </a:p>
        </p:txBody>
      </p:sp>
      <p:grpSp>
        <p:nvGrpSpPr>
          <p:cNvPr id="190" name="Group 190"/>
          <p:cNvGrpSpPr/>
          <p:nvPr/>
        </p:nvGrpSpPr>
        <p:grpSpPr>
          <a:xfrm>
            <a:off x="136126" y="1430187"/>
            <a:ext cx="8871749" cy="2938639"/>
            <a:chOff x="-139700" y="-165100"/>
            <a:chExt cx="12617597" cy="5572529"/>
          </a:xfrm>
        </p:grpSpPr>
        <p:pic>
          <p:nvPicPr>
            <p:cNvPr id="189" name="screenshot2013-11-02at10.37.51pm-inverted.png"/>
            <p:cNvPicPr/>
            <p:nvPr/>
          </p:nvPicPr>
          <p:blipFill>
            <a:blip r:embed="rId3" cstate="screen">
              <a:extLst>
                <a:ext uri="{28A0092B-C50C-407E-A947-70E740481C1C}">
                  <a14:useLocalDpi xmlns:a14="http://schemas.microsoft.com/office/drawing/2010/main"/>
                </a:ext>
              </a:extLst>
            </a:blip>
            <a:stretch>
              <a:fillRect/>
            </a:stretch>
          </p:blipFill>
          <p:spPr>
            <a:xfrm>
              <a:off x="0" y="0"/>
              <a:ext cx="12338198" cy="5242330"/>
            </a:xfrm>
            <a:prstGeom prst="rect">
              <a:avLst/>
            </a:prstGeom>
            <a:ln>
              <a:noFill/>
            </a:ln>
            <a:effectLst/>
          </p:spPr>
        </p:pic>
        <p:pic>
          <p:nvPicPr>
            <p:cNvPr id="188" name="Picture 187"/>
            <p:cNvPicPr/>
            <p:nvPr/>
          </p:nvPicPr>
          <p:blipFill>
            <a:blip r:embed="rId4">
              <a:extLst/>
            </a:blip>
            <a:stretch>
              <a:fillRect/>
            </a:stretch>
          </p:blipFill>
          <p:spPr>
            <a:xfrm>
              <a:off x="-139700" y="-165100"/>
              <a:ext cx="12617598" cy="5572530"/>
            </a:xfrm>
            <a:prstGeom prst="rect">
              <a:avLst/>
            </a:prstGeom>
            <a:effectLst/>
          </p:spPr>
        </p:pic>
      </p:grpSp>
    </p:spTree>
    <p:extLst>
      <p:ext uri="{BB962C8B-B14F-4D97-AF65-F5344CB8AC3E}">
        <p14:creationId xmlns:p14="http://schemas.microsoft.com/office/powerpoint/2010/main" val="34064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subTitle" idx="1"/>
          </p:nvPr>
        </p:nvSpPr>
        <p:spPr>
          <a:prstGeom prst="rect">
            <a:avLst/>
          </a:prstGeom>
        </p:spPr>
        <p:txBody>
          <a:bodyPr lIns="91425" tIns="91425" rIns="91425" bIns="91425" anchor="t" anchorCtr="0">
            <a:noAutofit/>
          </a:bodyPr>
          <a:lstStyle/>
          <a:p>
            <a:pPr>
              <a:buNone/>
            </a:pPr>
            <a:r>
              <a:rPr lang="en-US" smtClean="0"/>
              <a:t>Main Ideas: Driving Route Inference</a:t>
            </a:r>
            <a:endParaRPr lang="en" dirty="0"/>
          </a:p>
        </p:txBody>
      </p:sp>
      <p:sp>
        <p:nvSpPr>
          <p:cNvPr id="122" name="Shape 122"/>
          <p:cNvSpPr txBox="1">
            <a:spLocks noGrp="1"/>
          </p:cNvSpPr>
          <p:nvPr>
            <p:ph type="ctrTitle"/>
          </p:nvPr>
        </p:nvSpPr>
        <p:spPr>
          <a:prstGeom prst="rect">
            <a:avLst/>
          </a:prstGeom>
        </p:spPr>
        <p:txBody>
          <a:bodyPr lIns="91425" tIns="91425" rIns="91425" bIns="91425" anchor="b" anchorCtr="0">
            <a:noAutofit/>
          </a:bodyPr>
          <a:lstStyle/>
          <a:p>
            <a:pPr>
              <a:buNone/>
            </a:pPr>
            <a:r>
              <a:rPr lang="en" smtClean="0"/>
              <a:t>Information Leaks</a:t>
            </a:r>
            <a:endParaRPr lang="en" dirty="0"/>
          </a:p>
        </p:txBody>
      </p:sp>
    </p:spTree>
    <p:extLst>
      <p:ext uri="{BB962C8B-B14F-4D97-AF65-F5344CB8AC3E}">
        <p14:creationId xmlns:p14="http://schemas.microsoft.com/office/powerpoint/2010/main" val="3265558138"/>
      </p:ext>
    </p:extLst>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9" name="off-switch-md.jpg"/>
          <p:cNvPicPr/>
          <p:nvPr/>
        </p:nvPicPr>
        <p:blipFill>
          <a:blip r:embed="rId3">
            <a:extLst/>
          </a:blip>
          <a:stretch>
            <a:fillRect/>
          </a:stretch>
        </p:blipFill>
        <p:spPr>
          <a:xfrm rot="5424210">
            <a:off x="-24116" y="3845957"/>
            <a:ext cx="1522760" cy="969719"/>
          </a:xfrm>
          <a:prstGeom prst="rect">
            <a:avLst/>
          </a:prstGeom>
          <a:ln w="12700">
            <a:miter lim="400000"/>
          </a:ln>
        </p:spPr>
      </p:pic>
      <p:pic>
        <p:nvPicPr>
          <p:cNvPr id="200" name="on-switch-md.jpg"/>
          <p:cNvPicPr/>
          <p:nvPr/>
        </p:nvPicPr>
        <p:blipFill>
          <a:blip r:embed="rId4">
            <a:extLst/>
          </a:blip>
          <a:stretch>
            <a:fillRect/>
          </a:stretch>
        </p:blipFill>
        <p:spPr>
          <a:xfrm rot="5398077">
            <a:off x="-36890" y="3848218"/>
            <a:ext cx="1548308" cy="965196"/>
          </a:xfrm>
          <a:prstGeom prst="rect">
            <a:avLst/>
          </a:prstGeom>
          <a:ln w="12700">
            <a:miter lim="400000"/>
          </a:ln>
        </p:spPr>
      </p:pic>
      <p:sp>
        <p:nvSpPr>
          <p:cNvPr id="201" name="Shape 201"/>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Speaker ON/OFF Status</a:t>
            </a:r>
            <a:endParaRPr sz="4800">
              <a:solidFill>
                <a:srgbClr val="FFFFFF"/>
              </a:solidFill>
            </a:endParaRPr>
          </a:p>
        </p:txBody>
      </p:sp>
      <p:sp>
        <p:nvSpPr>
          <p:cNvPr id="202" name="Shape 202"/>
          <p:cNvSpPr>
            <a:spLocks noGrp="1"/>
          </p:cNvSpPr>
          <p:nvPr>
            <p:ph type="body" idx="1"/>
          </p:nvPr>
        </p:nvSpPr>
        <p:spPr>
          <a:xfrm>
            <a:off x="669727" y="1130022"/>
            <a:ext cx="7804547" cy="453316"/>
          </a:xfrm>
          <a:prstGeom prst="rect">
            <a:avLst/>
          </a:prstGeom>
        </p:spPr>
        <p:txBody>
          <a:bodyPr anchor="t"/>
          <a:lstStyle>
            <a:lvl1pPr marL="0" indent="0" algn="ctr">
              <a:buSzTx/>
              <a:buNone/>
              <a:defRPr sz="4200">
                <a:latin typeface="Courier New"/>
                <a:ea typeface="Courier New"/>
                <a:cs typeface="Courier New"/>
                <a:sym typeface="Courier New"/>
              </a:defRPr>
            </a:lvl1pPr>
          </a:lstStyle>
          <a:p>
            <a:pPr lvl="0">
              <a:defRPr sz="1800">
                <a:solidFill>
                  <a:srgbClr val="000000"/>
                </a:solidFill>
              </a:defRPr>
            </a:pPr>
            <a:r>
              <a:rPr sz="2600" smtClean="0">
                <a:solidFill>
                  <a:srgbClr val="FFFFFF"/>
                </a:solidFill>
              </a:rPr>
              <a:t>AudioManager.isMusicActive</a:t>
            </a:r>
            <a:endParaRPr sz="2600">
              <a:solidFill>
                <a:srgbClr val="FFFFFF"/>
              </a:solidFill>
            </a:endParaRPr>
          </a:p>
        </p:txBody>
      </p:sp>
      <p:sp>
        <p:nvSpPr>
          <p:cNvPr id="205" name="Shape 205"/>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29</a:t>
            </a:fld>
            <a:endParaRPr>
              <a:solidFill>
                <a:srgbClr val="FFFFFF"/>
              </a:solidFill>
            </a:endParaRPr>
          </a:p>
        </p:txBody>
      </p:sp>
      <p:pic>
        <p:nvPicPr>
          <p:cNvPr id="203" name="speaker-volume_clipped_rev_2.png"/>
          <p:cNvPicPr/>
          <p:nvPr/>
        </p:nvPicPr>
        <p:blipFill>
          <a:blip r:embed="rId5">
            <a:extLst/>
          </a:blip>
          <a:stretch>
            <a:fillRect/>
          </a:stretch>
        </p:blipFill>
        <p:spPr>
          <a:xfrm>
            <a:off x="-63578" y="1493490"/>
            <a:ext cx="5447110" cy="3067348"/>
          </a:xfrm>
          <a:prstGeom prst="rect">
            <a:avLst/>
          </a:prstGeom>
          <a:ln w="12700">
            <a:miter lim="400000"/>
          </a:ln>
        </p:spPr>
      </p:pic>
      <p:pic>
        <p:nvPicPr>
          <p:cNvPr id="204" name="speaker-volume_clipped_rev_2.png"/>
          <p:cNvPicPr/>
          <p:nvPr/>
        </p:nvPicPr>
        <p:blipFill>
          <a:blip r:embed="rId6">
            <a:extLst/>
          </a:blip>
          <a:stretch>
            <a:fillRect/>
          </a:stretch>
        </p:blipFill>
        <p:spPr>
          <a:xfrm>
            <a:off x="78639" y="1493490"/>
            <a:ext cx="5447110" cy="3067348"/>
          </a:xfrm>
          <a:prstGeom prst="rect">
            <a:avLst/>
          </a:prstGeom>
          <a:ln w="12700">
            <a:miter lim="400000"/>
          </a:ln>
        </p:spPr>
      </p:pic>
      <p:pic>
        <p:nvPicPr>
          <p:cNvPr id="206" name="google_navigation.png"/>
          <p:cNvPicPr/>
          <p:nvPr/>
        </p:nvPicPr>
        <p:blipFill>
          <a:blip r:embed="rId7">
            <a:extLst/>
          </a:blip>
          <a:stretch>
            <a:fillRect/>
          </a:stretch>
        </p:blipFill>
        <p:spPr>
          <a:xfrm>
            <a:off x="5864557" y="2060455"/>
            <a:ext cx="2692425" cy="1933418"/>
          </a:xfrm>
          <a:prstGeom prst="rect">
            <a:avLst/>
          </a:prstGeom>
          <a:ln w="12700">
            <a:miter lim="400000"/>
          </a:ln>
        </p:spPr>
      </p:pic>
    </p:spTree>
    <p:extLst>
      <p:ext uri="{BB962C8B-B14F-4D97-AF65-F5344CB8AC3E}">
        <p14:creationId xmlns:p14="http://schemas.microsoft.com/office/powerpoint/2010/main" val="1425611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9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iterate>
                                    <p:tmAbs val="0"/>
                                  </p:iterate>
                                  <p:childTnLst>
                                    <p:set>
                                      <p:cBhvr>
                                        <p:cTn id="13" fill="hold">
                                          <p:stCondLst>
                                            <p:cond delay="0"/>
                                          </p:stCondLst>
                                        </p:cTn>
                                        <p:tgtEl>
                                          <p:spTgt spid="199"/>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20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20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20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advAuto="0"/>
      <p:bldP spid="199" grpId="1" animBg="1" advAuto="0"/>
      <p:bldP spid="200" grpId="0" animBg="1" advAuto="0"/>
      <p:bldP spid="202" grpId="0" animBg="1" advAuto="0"/>
      <p:bldP spid="203" grpId="0" animBg="1" advAuto="0"/>
      <p:bldP spid="204" grpId="0" animBg="1" advAuto="0"/>
      <p:bldP spid="206"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 name="Shape 123"/>
          <p:cNvSpPr txBox="1">
            <a:spLocks noGrp="1"/>
          </p:cNvSpPr>
          <p:nvPr>
            <p:ph type="subTitle" idx="1"/>
          </p:nvPr>
        </p:nvSpPr>
        <p:spPr>
          <a:prstGeom prst="rect">
            <a:avLst/>
          </a:prstGeom>
        </p:spPr>
        <p:txBody>
          <a:bodyPr lIns="91425" tIns="91425" rIns="91425" bIns="91425" anchor="t" anchorCtr="0">
            <a:noAutofit/>
          </a:bodyPr>
          <a:lstStyle/>
          <a:p>
            <a:pPr>
              <a:buNone/>
            </a:pPr>
            <a:r>
              <a:rPr lang="en-US" smtClean="0"/>
              <a:t>Modern Operating Systems</a:t>
            </a:r>
            <a:endParaRPr lang="en" dirty="0"/>
          </a:p>
        </p:txBody>
      </p:sp>
      <p:sp>
        <p:nvSpPr>
          <p:cNvPr id="35" name="Shape 35"/>
          <p:cNvSpPr txBox="1">
            <a:spLocks noGrp="1"/>
          </p:cNvSpPr>
          <p:nvPr>
            <p:ph type="ctrTitle"/>
          </p:nvPr>
        </p:nvSpPr>
        <p:spPr>
          <a:xfrm>
            <a:off x="193723" y="1583342"/>
            <a:ext cx="8739065" cy="1159799"/>
          </a:xfrm>
          <a:prstGeom prst="rect">
            <a:avLst/>
          </a:prstGeom>
        </p:spPr>
        <p:txBody>
          <a:bodyPr lIns="91425" tIns="91425" rIns="91425" bIns="91425" anchor="b" anchorCtr="0">
            <a:noAutofit/>
          </a:bodyPr>
          <a:lstStyle/>
          <a:p>
            <a:r>
              <a:rPr lang="en-US" sz="3600" smtClean="0"/>
              <a:t>Background and Motivation</a:t>
            </a:r>
            <a:endParaRPr lang="en" sz="36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0" name="Shape 210"/>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Speaker Status Logger</a:t>
            </a:r>
            <a:endParaRPr sz="4800">
              <a:solidFill>
                <a:srgbClr val="FFFFFF"/>
              </a:solidFill>
            </a:endParaRPr>
          </a:p>
        </p:txBody>
      </p:sp>
      <p:sp>
        <p:nvSpPr>
          <p:cNvPr id="234" name="Shape 234"/>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30</a:t>
            </a:fld>
            <a:endParaRPr>
              <a:solidFill>
                <a:srgbClr val="FFFFFF"/>
              </a:solidFill>
            </a:endParaRPr>
          </a:p>
        </p:txBody>
      </p:sp>
      <p:grpSp>
        <p:nvGrpSpPr>
          <p:cNvPr id="216" name="Group 216"/>
          <p:cNvGrpSpPr/>
          <p:nvPr/>
        </p:nvGrpSpPr>
        <p:grpSpPr>
          <a:xfrm>
            <a:off x="1254121" y="2786578"/>
            <a:ext cx="7179464" cy="1"/>
            <a:chOff x="0" y="0"/>
            <a:chExt cx="10210792" cy="0"/>
          </a:xfrm>
        </p:grpSpPr>
        <p:sp>
          <p:nvSpPr>
            <p:cNvPr id="211" name="Shape 211"/>
            <p:cNvSpPr/>
            <p:nvPr/>
          </p:nvSpPr>
          <p:spPr>
            <a:xfrm>
              <a:off x="0" y="0"/>
              <a:ext cx="578023" cy="0"/>
            </a:xfrm>
            <a:prstGeom prst="line">
              <a:avLst/>
            </a:prstGeom>
            <a:noFill/>
            <a:ln w="38100" cap="flat">
              <a:solidFill>
                <a:srgbClr val="FFFFFF"/>
              </a:solidFill>
              <a:prstDash val="sysDot"/>
              <a:miter lim="400000"/>
              <a:headEnd type="triangle" w="med" len="sm"/>
              <a:tailEnd type="triangle" w="med" len="sm"/>
            </a:ln>
            <a:effectLst/>
          </p:spPr>
          <p:txBody>
            <a:bodyPr wrap="square" lIns="0" tIns="0" rIns="0" bIns="0" numCol="1" anchor="ctr">
              <a:noAutofit/>
            </a:bodyPr>
            <a:lstStyle/>
            <a:p>
              <a:pPr lvl="0">
                <a:defRPr sz="2600"/>
              </a:pPr>
              <a:endParaRPr/>
            </a:p>
          </p:txBody>
        </p:sp>
        <p:sp>
          <p:nvSpPr>
            <p:cNvPr id="212" name="Shape 212"/>
            <p:cNvSpPr/>
            <p:nvPr/>
          </p:nvSpPr>
          <p:spPr>
            <a:xfrm>
              <a:off x="1511130" y="0"/>
              <a:ext cx="1618162" cy="0"/>
            </a:xfrm>
            <a:prstGeom prst="line">
              <a:avLst/>
            </a:prstGeom>
            <a:noFill/>
            <a:ln w="38100" cap="flat">
              <a:solidFill>
                <a:srgbClr val="FFFFFF"/>
              </a:solidFill>
              <a:prstDash val="sysDot"/>
              <a:miter lim="400000"/>
              <a:headEnd type="triangle" w="med" len="sm"/>
              <a:tailEnd type="triangle" w="med" len="sm"/>
            </a:ln>
            <a:effectLst/>
          </p:spPr>
          <p:txBody>
            <a:bodyPr wrap="square" lIns="0" tIns="0" rIns="0" bIns="0" numCol="1" anchor="ctr">
              <a:noAutofit/>
            </a:bodyPr>
            <a:lstStyle/>
            <a:p>
              <a:pPr lvl="0">
                <a:defRPr sz="2600"/>
              </a:pPr>
              <a:endParaRPr/>
            </a:p>
          </p:txBody>
        </p:sp>
        <p:sp>
          <p:nvSpPr>
            <p:cNvPr id="213" name="Shape 213"/>
            <p:cNvSpPr/>
            <p:nvPr/>
          </p:nvSpPr>
          <p:spPr>
            <a:xfrm>
              <a:off x="3721946" y="0"/>
              <a:ext cx="2752693" cy="0"/>
            </a:xfrm>
            <a:prstGeom prst="line">
              <a:avLst/>
            </a:prstGeom>
            <a:noFill/>
            <a:ln w="38100" cap="flat">
              <a:solidFill>
                <a:srgbClr val="FFFFFF"/>
              </a:solidFill>
              <a:prstDash val="sysDot"/>
              <a:miter lim="400000"/>
              <a:headEnd type="triangle" w="med" len="sm"/>
              <a:tailEnd type="triangle" w="med" len="sm"/>
            </a:ln>
            <a:effectLst/>
          </p:spPr>
          <p:txBody>
            <a:bodyPr wrap="square" lIns="0" tIns="0" rIns="0" bIns="0" numCol="1" anchor="ctr">
              <a:noAutofit/>
            </a:bodyPr>
            <a:lstStyle/>
            <a:p>
              <a:pPr lvl="0">
                <a:defRPr sz="2600"/>
              </a:pPr>
              <a:endParaRPr/>
            </a:p>
          </p:txBody>
        </p:sp>
        <p:sp>
          <p:nvSpPr>
            <p:cNvPr id="214" name="Shape 214"/>
            <p:cNvSpPr/>
            <p:nvPr/>
          </p:nvSpPr>
          <p:spPr>
            <a:xfrm>
              <a:off x="6741950" y="0"/>
              <a:ext cx="578023" cy="0"/>
            </a:xfrm>
            <a:prstGeom prst="line">
              <a:avLst/>
            </a:prstGeom>
            <a:noFill/>
            <a:ln w="38100" cap="flat">
              <a:solidFill>
                <a:srgbClr val="FFFFFF"/>
              </a:solidFill>
              <a:prstDash val="sysDot"/>
              <a:miter lim="400000"/>
              <a:headEnd type="triangle" w="med" len="sm"/>
              <a:tailEnd type="triangle" w="med" len="sm"/>
            </a:ln>
            <a:effectLst/>
          </p:spPr>
          <p:txBody>
            <a:bodyPr wrap="square" lIns="0" tIns="0" rIns="0" bIns="0" numCol="1" anchor="ctr">
              <a:noAutofit/>
            </a:bodyPr>
            <a:lstStyle/>
            <a:p>
              <a:pPr lvl="0">
                <a:defRPr sz="2600"/>
              </a:pPr>
              <a:endParaRPr/>
            </a:p>
          </p:txBody>
        </p:sp>
        <p:sp>
          <p:nvSpPr>
            <p:cNvPr id="215" name="Shape 215"/>
            <p:cNvSpPr/>
            <p:nvPr/>
          </p:nvSpPr>
          <p:spPr>
            <a:xfrm>
              <a:off x="8490373" y="0"/>
              <a:ext cx="1720420" cy="0"/>
            </a:xfrm>
            <a:prstGeom prst="line">
              <a:avLst/>
            </a:prstGeom>
            <a:noFill/>
            <a:ln w="38100" cap="flat">
              <a:solidFill>
                <a:srgbClr val="FFFFFF"/>
              </a:solidFill>
              <a:prstDash val="sysDot"/>
              <a:miter lim="400000"/>
              <a:headEnd type="triangle" w="med" len="sm"/>
              <a:tailEnd type="triangle" w="med" len="sm"/>
            </a:ln>
            <a:effectLst/>
          </p:spPr>
          <p:txBody>
            <a:bodyPr wrap="square" lIns="0" tIns="0" rIns="0" bIns="0" numCol="1" anchor="ctr">
              <a:noAutofit/>
            </a:bodyPr>
            <a:lstStyle/>
            <a:p>
              <a:pPr lvl="0">
                <a:defRPr sz="2600"/>
              </a:pPr>
              <a:endParaRPr/>
            </a:p>
          </p:txBody>
        </p:sp>
      </p:grpSp>
      <p:grpSp>
        <p:nvGrpSpPr>
          <p:cNvPr id="220" name="Group 220"/>
          <p:cNvGrpSpPr/>
          <p:nvPr/>
        </p:nvGrpSpPr>
        <p:grpSpPr>
          <a:xfrm>
            <a:off x="344771" y="2726187"/>
            <a:ext cx="8454459" cy="943131"/>
            <a:chOff x="0" y="-96992"/>
            <a:chExt cx="12024118" cy="1788453"/>
          </a:xfrm>
        </p:grpSpPr>
        <p:sp>
          <p:nvSpPr>
            <p:cNvPr id="217" name="Shape 217"/>
            <p:cNvSpPr/>
            <p:nvPr/>
          </p:nvSpPr>
          <p:spPr>
            <a:xfrm>
              <a:off x="925115" y="265597"/>
              <a:ext cx="11099003" cy="1036356"/>
            </a:xfrm>
            <a:custGeom>
              <a:avLst/>
              <a:gdLst/>
              <a:ahLst/>
              <a:cxnLst>
                <a:cxn ang="0">
                  <a:pos x="wd2" y="hd2"/>
                </a:cxn>
                <a:cxn ang="5400000">
                  <a:pos x="wd2" y="hd2"/>
                </a:cxn>
                <a:cxn ang="10800000">
                  <a:pos x="wd2" y="hd2"/>
                </a:cxn>
                <a:cxn ang="16200000">
                  <a:pos x="wd2" y="hd2"/>
                </a:cxn>
              </a:cxnLst>
              <a:rect l="0" t="0" r="r" b="b"/>
              <a:pathLst>
                <a:path w="21600" h="21600" extrusionOk="0">
                  <a:moveTo>
                    <a:pt x="0" y="21446"/>
                  </a:moveTo>
                  <a:lnTo>
                    <a:pt x="810" y="21525"/>
                  </a:lnTo>
                  <a:lnTo>
                    <a:pt x="809" y="388"/>
                  </a:lnTo>
                  <a:lnTo>
                    <a:pt x="1795" y="388"/>
                  </a:lnTo>
                  <a:lnTo>
                    <a:pt x="1780" y="21500"/>
                  </a:lnTo>
                  <a:lnTo>
                    <a:pt x="3736" y="21311"/>
                  </a:lnTo>
                  <a:lnTo>
                    <a:pt x="3743" y="463"/>
                  </a:lnTo>
                  <a:lnTo>
                    <a:pt x="6785" y="240"/>
                  </a:lnTo>
                  <a:lnTo>
                    <a:pt x="6764" y="21533"/>
                  </a:lnTo>
                  <a:lnTo>
                    <a:pt x="7972" y="21468"/>
                  </a:lnTo>
                  <a:lnTo>
                    <a:pt x="8025" y="19"/>
                  </a:lnTo>
                  <a:lnTo>
                    <a:pt x="13284" y="64"/>
                  </a:lnTo>
                  <a:lnTo>
                    <a:pt x="13265" y="21600"/>
                  </a:lnTo>
                  <a:lnTo>
                    <a:pt x="13898" y="21370"/>
                  </a:lnTo>
                  <a:lnTo>
                    <a:pt x="13912" y="9"/>
                  </a:lnTo>
                  <a:lnTo>
                    <a:pt x="14920" y="201"/>
                  </a:lnTo>
                  <a:lnTo>
                    <a:pt x="14900" y="21511"/>
                  </a:lnTo>
                  <a:lnTo>
                    <a:pt x="17313" y="21439"/>
                  </a:lnTo>
                  <a:lnTo>
                    <a:pt x="17335" y="112"/>
                  </a:lnTo>
                  <a:lnTo>
                    <a:pt x="20564" y="0"/>
                  </a:lnTo>
                  <a:lnTo>
                    <a:pt x="20570" y="21569"/>
                  </a:lnTo>
                  <a:lnTo>
                    <a:pt x="21600" y="21569"/>
                  </a:lnTo>
                </a:path>
              </a:pathLst>
            </a:custGeom>
            <a:noFill/>
            <a:ln w="25400" cap="flat">
              <a:solidFill>
                <a:srgbClr val="FFFFFF"/>
              </a:solidFill>
              <a:prstDash val="solid"/>
              <a:miter lim="400000"/>
            </a:ln>
            <a:effectLst/>
          </p:spPr>
          <p:txBody>
            <a:bodyPr wrap="square" lIns="50800" tIns="50800" rIns="50800" bIns="50800" numCol="1" anchor="ctr">
              <a:noAutofit/>
            </a:bodyPr>
            <a:lstStyle/>
            <a:p>
              <a:pPr lvl="0">
                <a:defRPr sz="2600"/>
              </a:pPr>
              <a:endParaRPr/>
            </a:p>
          </p:txBody>
        </p:sp>
        <p:sp>
          <p:nvSpPr>
            <p:cNvPr id="218" name="Shape 218"/>
            <p:cNvSpPr/>
            <p:nvPr/>
          </p:nvSpPr>
          <p:spPr>
            <a:xfrm>
              <a:off x="101500" y="-96992"/>
              <a:ext cx="693067" cy="778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200">
                  <a:solidFill>
                    <a:srgbClr val="308B16"/>
                  </a:solidFill>
                  <a:latin typeface="Helvetica"/>
                  <a:ea typeface="Helvetica"/>
                  <a:cs typeface="Helvetica"/>
                  <a:sym typeface="Helvetica"/>
                </a:defRPr>
              </a:lvl1pPr>
            </a:lstStyle>
            <a:p>
              <a:pPr lvl="0">
                <a:defRPr sz="1800">
                  <a:solidFill>
                    <a:srgbClr val="000000"/>
                  </a:solidFill>
                </a:defRPr>
              </a:pPr>
              <a:r>
                <a:rPr sz="2000"/>
                <a:t>ON</a:t>
              </a:r>
            </a:p>
          </p:txBody>
        </p:sp>
        <p:sp>
          <p:nvSpPr>
            <p:cNvPr id="219" name="Shape 219"/>
            <p:cNvSpPr/>
            <p:nvPr/>
          </p:nvSpPr>
          <p:spPr>
            <a:xfrm>
              <a:off x="0" y="913281"/>
              <a:ext cx="875275" cy="7781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200">
                  <a:solidFill>
                    <a:srgbClr val="FF4D41"/>
                  </a:solidFill>
                  <a:latin typeface="Helvetica"/>
                  <a:ea typeface="Helvetica"/>
                  <a:cs typeface="Helvetica"/>
                  <a:sym typeface="Helvetica"/>
                </a:defRPr>
              </a:lvl1pPr>
            </a:lstStyle>
            <a:p>
              <a:pPr lvl="0">
                <a:defRPr sz="1800">
                  <a:solidFill>
                    <a:srgbClr val="000000"/>
                  </a:solidFill>
                </a:defRPr>
              </a:pPr>
              <a:r>
                <a:rPr sz="2000"/>
                <a:t>OFF</a:t>
              </a:r>
            </a:p>
          </p:txBody>
        </p:sp>
      </p:grpSp>
      <p:sp>
        <p:nvSpPr>
          <p:cNvPr id="221" name="Shape 221"/>
          <p:cNvSpPr/>
          <p:nvPr/>
        </p:nvSpPr>
        <p:spPr>
          <a:xfrm>
            <a:off x="2452341" y="2416560"/>
            <a:ext cx="785648" cy="418340"/>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p>
            <a:pPr lvl="0">
              <a:defRPr sz="1800">
                <a:solidFill>
                  <a:srgbClr val="000000"/>
                </a:solidFill>
              </a:defRPr>
            </a:pPr>
            <a:r>
              <a:rPr sz="2300">
                <a:solidFill>
                  <a:srgbClr val="FFFFFF"/>
                </a:solidFill>
              </a:rPr>
              <a:t>30ms</a:t>
            </a:r>
          </a:p>
        </p:txBody>
      </p:sp>
      <p:sp>
        <p:nvSpPr>
          <p:cNvPr id="222" name="Shape 222"/>
          <p:cNvSpPr/>
          <p:nvPr/>
        </p:nvSpPr>
        <p:spPr>
          <a:xfrm>
            <a:off x="969019" y="2416560"/>
            <a:ext cx="785648" cy="418340"/>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p>
            <a:pPr lvl="0">
              <a:defRPr sz="1800">
                <a:solidFill>
                  <a:srgbClr val="000000"/>
                </a:solidFill>
              </a:defRPr>
            </a:pPr>
            <a:r>
              <a:rPr sz="2300">
                <a:solidFill>
                  <a:srgbClr val="FFFFFF"/>
                </a:solidFill>
              </a:rPr>
              <a:t>10ms</a:t>
            </a:r>
          </a:p>
        </p:txBody>
      </p:sp>
      <p:sp>
        <p:nvSpPr>
          <p:cNvPr id="223" name="Shape 223"/>
          <p:cNvSpPr/>
          <p:nvPr/>
        </p:nvSpPr>
        <p:spPr>
          <a:xfrm>
            <a:off x="5748785" y="2416560"/>
            <a:ext cx="785648" cy="418340"/>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p>
            <a:pPr lvl="0">
              <a:defRPr sz="1800">
                <a:solidFill>
                  <a:srgbClr val="000000"/>
                </a:solidFill>
              </a:defRPr>
            </a:pPr>
            <a:r>
              <a:rPr sz="2300">
                <a:solidFill>
                  <a:srgbClr val="FFFFFF"/>
                </a:solidFill>
              </a:rPr>
              <a:t>10ms</a:t>
            </a:r>
          </a:p>
        </p:txBody>
      </p:sp>
      <p:sp>
        <p:nvSpPr>
          <p:cNvPr id="224" name="Shape 224"/>
          <p:cNvSpPr/>
          <p:nvPr/>
        </p:nvSpPr>
        <p:spPr>
          <a:xfrm>
            <a:off x="4405679" y="2416560"/>
            <a:ext cx="785648" cy="418340"/>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p>
            <a:pPr lvl="0">
              <a:defRPr sz="1800">
                <a:solidFill>
                  <a:srgbClr val="000000"/>
                </a:solidFill>
              </a:defRPr>
            </a:pPr>
            <a:r>
              <a:rPr sz="2300">
                <a:solidFill>
                  <a:srgbClr val="FFFFFF"/>
                </a:solidFill>
              </a:rPr>
              <a:t>60ms</a:t>
            </a:r>
          </a:p>
        </p:txBody>
      </p:sp>
      <p:sp>
        <p:nvSpPr>
          <p:cNvPr id="225" name="Shape 225"/>
          <p:cNvSpPr/>
          <p:nvPr/>
        </p:nvSpPr>
        <p:spPr>
          <a:xfrm>
            <a:off x="7395570" y="2416560"/>
            <a:ext cx="785648" cy="418340"/>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p>
            <a:pPr lvl="0">
              <a:defRPr sz="1800">
                <a:solidFill>
                  <a:srgbClr val="000000"/>
                </a:solidFill>
              </a:defRPr>
            </a:pPr>
            <a:r>
              <a:rPr sz="2300">
                <a:solidFill>
                  <a:srgbClr val="FFFFFF"/>
                </a:solidFill>
              </a:rPr>
              <a:t>40ms</a:t>
            </a:r>
          </a:p>
        </p:txBody>
      </p:sp>
      <p:grpSp>
        <p:nvGrpSpPr>
          <p:cNvPr id="233" name="Group 233"/>
          <p:cNvGrpSpPr/>
          <p:nvPr/>
        </p:nvGrpSpPr>
        <p:grpSpPr>
          <a:xfrm>
            <a:off x="2112804" y="1044304"/>
            <a:ext cx="4918393" cy="1162060"/>
            <a:chOff x="0" y="288995"/>
            <a:chExt cx="6995047" cy="2203610"/>
          </a:xfrm>
        </p:grpSpPr>
        <p:grpSp>
          <p:nvGrpSpPr>
            <p:cNvPr id="231" name="Group 231"/>
            <p:cNvGrpSpPr/>
            <p:nvPr/>
          </p:nvGrpSpPr>
          <p:grpSpPr>
            <a:xfrm>
              <a:off x="0" y="1283564"/>
              <a:ext cx="6995048" cy="1209042"/>
              <a:chOff x="0" y="0"/>
              <a:chExt cx="6995047" cy="1209041"/>
            </a:xfrm>
          </p:grpSpPr>
          <p:sp>
            <p:nvSpPr>
              <p:cNvPr id="226" name="Shape 226"/>
              <p:cNvSpPr/>
              <p:nvPr/>
            </p:nvSpPr>
            <p:spPr>
              <a:xfrm>
                <a:off x="1405102" y="0"/>
                <a:ext cx="1393020" cy="1209042"/>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27" name="Shape 227"/>
              <p:cNvSpPr/>
              <p:nvPr/>
            </p:nvSpPr>
            <p:spPr>
              <a:xfrm>
                <a:off x="0" y="0"/>
                <a:ext cx="1393019" cy="1209042"/>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28" name="Shape 228"/>
              <p:cNvSpPr/>
              <p:nvPr/>
            </p:nvSpPr>
            <p:spPr>
              <a:xfrm>
                <a:off x="2801014" y="0"/>
                <a:ext cx="1393020" cy="1209042"/>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29" name="Shape 229"/>
              <p:cNvSpPr/>
              <p:nvPr/>
            </p:nvSpPr>
            <p:spPr>
              <a:xfrm>
                <a:off x="5602028" y="0"/>
                <a:ext cx="1393020" cy="1209042"/>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30" name="Shape 230"/>
              <p:cNvSpPr/>
              <p:nvPr/>
            </p:nvSpPr>
            <p:spPr>
              <a:xfrm>
                <a:off x="4198628" y="0"/>
                <a:ext cx="1393020" cy="1209042"/>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grpSp>
        <p:sp>
          <p:nvSpPr>
            <p:cNvPr id="232" name="Shape 232"/>
            <p:cNvSpPr/>
            <p:nvPr/>
          </p:nvSpPr>
          <p:spPr>
            <a:xfrm>
              <a:off x="1745383" y="288995"/>
              <a:ext cx="3504281" cy="976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defRPr sz="1800">
                  <a:solidFill>
                    <a:srgbClr val="000000"/>
                  </a:solidFill>
                </a:defRPr>
              </a:pPr>
              <a:r>
                <a:rPr sz="2300">
                  <a:solidFill>
                    <a:srgbClr val="FFFFFF"/>
                  </a:solidFill>
                </a:rPr>
                <a:t>Fingerprint</a:t>
              </a:r>
            </a:p>
          </p:txBody>
        </p:sp>
      </p:grpSp>
      <p:pic>
        <p:nvPicPr>
          <p:cNvPr id="235" name="google_navigation.png"/>
          <p:cNvPicPr/>
          <p:nvPr/>
        </p:nvPicPr>
        <p:blipFill>
          <a:blip r:embed="rId3">
            <a:extLst/>
          </a:blip>
          <a:stretch>
            <a:fillRect/>
          </a:stretch>
        </p:blipFill>
        <p:spPr>
          <a:xfrm>
            <a:off x="963189" y="3532712"/>
            <a:ext cx="2169666" cy="1557953"/>
          </a:xfrm>
          <a:prstGeom prst="rect">
            <a:avLst/>
          </a:prstGeom>
          <a:ln w="12700">
            <a:miter lim="400000"/>
          </a:ln>
        </p:spPr>
      </p:pic>
      <p:sp>
        <p:nvSpPr>
          <p:cNvPr id="236" name="Shape 236"/>
          <p:cNvSpPr/>
          <p:nvPr/>
        </p:nvSpPr>
        <p:spPr>
          <a:xfrm>
            <a:off x="3258844" y="3394633"/>
            <a:ext cx="5846240" cy="1834112"/>
          </a:xfrm>
          <a:prstGeom prst="rect">
            <a:avLst/>
          </a:prstGeom>
          <a:ln w="12700">
            <a:miter lim="400000"/>
          </a:ln>
          <a:extLst>
            <a:ext uri="{C572A759-6A51-4108-AA02-DFA0A04FC94B}">
              <ma14:wrappingTextBoxFlag xmlns:ma14="http://schemas.microsoft.com/office/mac/drawingml/2011/main" val="1"/>
            </a:ext>
          </a:extLst>
        </p:spPr>
        <p:txBody>
          <a:bodyPr lIns="31887" tIns="31887" rIns="31887" bIns="31887" anchor="ctr">
            <a:spAutoFit/>
          </a:bodyPr>
          <a:lstStyle/>
          <a:p>
            <a:pPr lvl="0" algn="l">
              <a:defRPr sz="1800">
                <a:solidFill>
                  <a:srgbClr val="000000"/>
                </a:solidFill>
              </a:defRPr>
            </a:pPr>
            <a:r>
              <a:rPr sz="2300">
                <a:solidFill>
                  <a:srgbClr val="FFFFFF"/>
                </a:solidFill>
              </a:rPr>
              <a:t>Segment 1: Head west on W Clark St   					 toward N Busey Ave</a:t>
            </a:r>
          </a:p>
          <a:p>
            <a:pPr lvl="0" algn="l">
              <a:defRPr sz="1800">
                <a:solidFill>
                  <a:srgbClr val="000000"/>
                </a:solidFill>
              </a:defRPr>
            </a:pPr>
            <a:r>
              <a:rPr sz="2300">
                <a:solidFill>
                  <a:srgbClr val="FFFFFF"/>
                </a:solidFill>
              </a:rPr>
              <a:t>Segment 2: Turn left onto N Goodwin 					 Ave</a:t>
            </a:r>
          </a:p>
        </p:txBody>
      </p:sp>
    </p:spTree>
    <p:extLst>
      <p:ext uri="{BB962C8B-B14F-4D97-AF65-F5344CB8AC3E}">
        <p14:creationId xmlns:p14="http://schemas.microsoft.com/office/powerpoint/2010/main" val="1663024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2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221"/>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iterate>
                                    <p:tmAbs val="0"/>
                                  </p:iterate>
                                  <p:childTnLst>
                                    <p:set>
                                      <p:cBhvr>
                                        <p:cTn id="28" fill="hold"/>
                                        <p:tgtEl>
                                          <p:spTgt spid="22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iterate>
                                    <p:tmAbs val="0"/>
                                  </p:iterate>
                                  <p:childTnLst>
                                    <p:set>
                                      <p:cBhvr>
                                        <p:cTn id="31" fill="hold"/>
                                        <p:tgtEl>
                                          <p:spTgt spid="223"/>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iterate>
                                    <p:tmAbs val="0"/>
                                  </p:iterate>
                                  <p:childTnLst>
                                    <p:set>
                                      <p:cBhvr>
                                        <p:cTn id="34" fill="hold"/>
                                        <p:tgtEl>
                                          <p:spTgt spid="22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iterate>
                                    <p:tmAbs val="0"/>
                                  </p:iterate>
                                  <p:childTnLst>
                                    <p:set>
                                      <p:cBhvr>
                                        <p:cTn id="37" fill="hold"/>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advAuto="0"/>
      <p:bldP spid="220" grpId="0" animBg="1" advAuto="0"/>
      <p:bldP spid="221" grpId="0" animBg="1" advAuto="0"/>
      <p:bldP spid="222" grpId="0" animBg="1" advAuto="0"/>
      <p:bldP spid="223" grpId="0" animBg="1" advAuto="0"/>
      <p:bldP spid="224" grpId="0" animBg="1" advAuto="0"/>
      <p:bldP spid="225" grpId="0" animBg="1" advAuto="0"/>
      <p:bldP spid="233" grpId="0" animBg="1" advAuto="0"/>
      <p:bldP spid="235" grpId="0" animBg="1" advAuto="0"/>
      <p:bldP spid="236"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0" name="Shape 240"/>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Attack</a:t>
            </a:r>
            <a:endParaRPr sz="4800">
              <a:solidFill>
                <a:srgbClr val="FFFFFF"/>
              </a:solidFill>
            </a:endParaRPr>
          </a:p>
        </p:txBody>
      </p:sp>
      <p:sp>
        <p:nvSpPr>
          <p:cNvPr id="304" name="Shape 304"/>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31</a:t>
            </a:fld>
            <a:endParaRPr>
              <a:solidFill>
                <a:srgbClr val="FFFFFF"/>
              </a:solidFill>
            </a:endParaRPr>
          </a:p>
        </p:txBody>
      </p:sp>
      <p:graphicFrame>
        <p:nvGraphicFramePr>
          <p:cNvPr id="241" name="Table 241"/>
          <p:cNvGraphicFramePr/>
          <p:nvPr/>
        </p:nvGraphicFramePr>
        <p:xfrm>
          <a:off x="5312510" y="1663069"/>
          <a:ext cx="3565366" cy="2271697"/>
        </p:xfrm>
        <a:graphic>
          <a:graphicData uri="http://schemas.openxmlformats.org/drawingml/2006/table">
            <a:tbl>
              <a:tblPr/>
              <a:tblGrid>
                <a:gridCol w="2019936"/>
                <a:gridCol w="1545430"/>
              </a:tblGrid>
              <a:tr h="517370">
                <a:tc>
                  <a:txBody>
                    <a:bodyPr/>
                    <a:lstStyle/>
                    <a:p>
                      <a:pPr lvl="0" defTabSz="914400">
                        <a:defRPr sz="2240"/>
                      </a:pPr>
                      <a:endParaRPr sz="1200" dirty="0"/>
                    </a:p>
                  </a:txBody>
                  <a:tcPr marL="35719" marR="35719" marT="26789" marB="26789" anchor="ctr" horzOverflow="overflow">
                    <a:lnL w="12700">
                      <a:solidFill>
                        <a:srgbClr val="D6D6D6"/>
                      </a:solidFill>
                      <a:miter lim="400000"/>
                    </a:lnL>
                    <a:lnT w="12700">
                      <a:solidFill>
                        <a:srgbClr val="D6D6D6"/>
                      </a:solidFill>
                      <a:miter lim="400000"/>
                    </a:lnT>
                  </a:tcPr>
                </a:tc>
                <a:tc>
                  <a:txBody>
                    <a:bodyPr/>
                    <a:lstStyle/>
                    <a:p>
                      <a:pPr lvl="0" defTabSz="914400">
                        <a:defRPr>
                          <a:solidFill>
                            <a:srgbClr val="000000"/>
                          </a:solidFill>
                        </a:defRPr>
                      </a:pPr>
                      <a:r>
                        <a:rPr sz="1200">
                          <a:solidFill>
                            <a:srgbClr val="FFFFFF"/>
                          </a:solidFill>
                        </a:rPr>
                        <a:t>(source S1, destination D1)</a:t>
                      </a:r>
                    </a:p>
                  </a:txBody>
                  <a:tcPr marL="35719" marR="35719" marT="26789" marB="26789" anchor="ctr" horzOverflow="overflow">
                    <a:lnR w="12700">
                      <a:solidFill>
                        <a:srgbClr val="D6D6D6"/>
                      </a:solidFill>
                      <a:miter lim="400000"/>
                    </a:lnR>
                    <a:lnT w="12700">
                      <a:solidFill>
                        <a:srgbClr val="D6D6D6"/>
                      </a:solidFill>
                      <a:miter lim="400000"/>
                    </a:lnT>
                  </a:tcPr>
                </a:tc>
              </a:tr>
              <a:tr h="473269">
                <a:tc>
                  <a:txBody>
                    <a:bodyPr/>
                    <a:lstStyle/>
                    <a:p>
                      <a:pPr lvl="0" defTabSz="914400">
                        <a:defRPr sz="2240"/>
                      </a:pPr>
                      <a:endParaRPr sz="1200"/>
                    </a:p>
                  </a:txBody>
                  <a:tcPr marL="35719" marR="35719" marT="26789" marB="26789" anchor="ctr" horzOverflow="overflow">
                    <a:lnL w="12700">
                      <a:solidFill>
                        <a:srgbClr val="D6D6D6"/>
                      </a:solidFill>
                      <a:miter lim="400000"/>
                    </a:lnL>
                  </a:tcPr>
                </a:tc>
                <a:tc>
                  <a:txBody>
                    <a:bodyPr/>
                    <a:lstStyle/>
                    <a:p>
                      <a:pPr lvl="0" defTabSz="9144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40"/>
                      </a:pPr>
                      <a:endParaRPr sz="1200"/>
                    </a:p>
                  </a:txBody>
                  <a:tcPr marL="35719" marR="35719" marT="26789" marB="26789" anchor="ctr" horzOverflow="overflow">
                    <a:lnR w="12700">
                      <a:solidFill>
                        <a:srgbClr val="D6D6D6"/>
                      </a:solidFill>
                      <a:miter lim="400000"/>
                    </a:lnR>
                  </a:tcPr>
                </a:tc>
              </a:tr>
              <a:tr h="433264">
                <a:tc>
                  <a:txBody>
                    <a:bodyPr/>
                    <a:lstStyle/>
                    <a:p>
                      <a:pPr lvl="0" defTabSz="914400">
                        <a:defRPr sz="2240"/>
                      </a:pPr>
                      <a:endParaRPr sz="1200"/>
                    </a:p>
                  </a:txBody>
                  <a:tcPr marL="35719" marR="35719" marT="26789" marB="26789" anchor="ctr" horzOverflow="overflow">
                    <a:lnL w="12700">
                      <a:solidFill>
                        <a:srgbClr val="D6D6D6"/>
                      </a:solidFill>
                      <a:miter lim="400000"/>
                    </a:lnL>
                  </a:tcPr>
                </a:tc>
                <a:tc>
                  <a:txBody>
                    <a:bodyPr/>
                    <a:lstStyle/>
                    <a:p>
                      <a:pPr lvl="0" defTabSz="9144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defRPr>
                      </a:pPr>
                      <a:r>
                        <a:rPr sz="1200">
                          <a:solidFill>
                            <a:srgbClr val="FFFFFF"/>
                          </a:solidFill>
                        </a:rPr>
                        <a:t>(source S3, destination D3)</a:t>
                      </a:r>
                    </a:p>
                  </a:txBody>
                  <a:tcPr marL="35719" marR="35719" marT="26789" marB="26789" anchor="ctr" horzOverflow="overflow">
                    <a:lnR w="12700">
                      <a:solidFill>
                        <a:srgbClr val="D6D6D6"/>
                      </a:solidFill>
                      <a:miter lim="400000"/>
                    </a:lnR>
                  </a:tcPr>
                </a:tc>
              </a:tr>
              <a:tr h="428456">
                <a:tc>
                  <a:txBody>
                    <a:bodyPr/>
                    <a:lstStyle/>
                    <a:p>
                      <a:pPr lvl="0" defTabSz="914400">
                        <a:defRPr sz="2240"/>
                      </a:pPr>
                      <a:endParaRPr sz="1200"/>
                    </a:p>
                  </a:txBody>
                  <a:tcPr marL="35719" marR="35719" marT="26789" marB="26789" anchor="ctr" horzOverflow="overflow">
                    <a:lnL w="12700">
                      <a:solidFill>
                        <a:srgbClr val="D6D6D6"/>
                      </a:solidFill>
                      <a:miter lim="400000"/>
                    </a:lnL>
                  </a:tcPr>
                </a:tc>
                <a:tc>
                  <a:txBody>
                    <a:bodyPr/>
                    <a:lstStyle/>
                    <a:p>
                      <a:pPr lvl="0" defTabSz="9144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defRPr>
                      </a:pPr>
                      <a:r>
                        <a:rPr sz="1200">
                          <a:solidFill>
                            <a:srgbClr val="FFFFFF"/>
                          </a:solidFill>
                        </a:rPr>
                        <a:t>(source S4, destination D4)</a:t>
                      </a:r>
                    </a:p>
                  </a:txBody>
                  <a:tcPr marL="35719" marR="35719" marT="26789" marB="26789" anchor="ctr" horzOverflow="overflow">
                    <a:lnR w="12700">
                      <a:solidFill>
                        <a:srgbClr val="D6D6D6"/>
                      </a:solidFill>
                      <a:miter lim="400000"/>
                    </a:lnR>
                  </a:tcPr>
                </a:tc>
              </a:tr>
              <a:tr h="413623">
                <a:tc>
                  <a:txBody>
                    <a:bodyPr/>
                    <a:lstStyle/>
                    <a:p>
                      <a:pPr lvl="0" defTabSz="914400">
                        <a:defRPr sz="2240"/>
                      </a:pPr>
                      <a:endParaRPr sz="1200"/>
                    </a:p>
                  </a:txBody>
                  <a:tcPr marL="35719" marR="35719" marT="26789" marB="26789" anchor="ctr" horzOverflow="overflow">
                    <a:lnL w="12700">
                      <a:solidFill>
                        <a:srgbClr val="D6D6D6"/>
                      </a:solidFill>
                      <a:miter lim="400000"/>
                    </a:lnL>
                    <a:lnB w="12700">
                      <a:solidFill>
                        <a:srgbClr val="D6D6D6"/>
                      </a:solidFill>
                      <a:miter lim="400000"/>
                    </a:lnB>
                  </a:tcPr>
                </a:tc>
                <a:tc>
                  <a:txBody>
                    <a:bodyPr/>
                    <a:lstStyle/>
                    <a:p>
                      <a:pPr lvl="0" defTabSz="9144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defRPr>
                      </a:pPr>
                      <a:r>
                        <a:rPr sz="1200" dirty="0">
                          <a:solidFill>
                            <a:srgbClr val="FFFFFF"/>
                          </a:solidFill>
                        </a:rPr>
                        <a:t>(source S5, destination D5)</a:t>
                      </a:r>
                    </a:p>
                  </a:txBody>
                  <a:tcPr marL="35719" marR="35719" marT="26789" marB="26789" anchor="ctr" horzOverflow="overflow">
                    <a:lnR w="12700">
                      <a:solidFill>
                        <a:srgbClr val="D6D6D6"/>
                      </a:solidFill>
                      <a:miter lim="400000"/>
                    </a:lnR>
                    <a:lnB w="12700">
                      <a:solidFill>
                        <a:srgbClr val="D6D6D6"/>
                      </a:solidFill>
                      <a:miter lim="400000"/>
                    </a:lnB>
                  </a:tcPr>
                </a:tc>
              </a:tr>
            </a:tbl>
          </a:graphicData>
        </a:graphic>
      </p:graphicFrame>
      <p:grpSp>
        <p:nvGrpSpPr>
          <p:cNvPr id="253" name="Group 253"/>
          <p:cNvGrpSpPr/>
          <p:nvPr/>
        </p:nvGrpSpPr>
        <p:grpSpPr>
          <a:xfrm>
            <a:off x="5408416" y="2310424"/>
            <a:ext cx="1808179" cy="234398"/>
            <a:chOff x="0" y="0"/>
            <a:chExt cx="2571631" cy="444487"/>
          </a:xfrm>
        </p:grpSpPr>
        <p:grpSp>
          <p:nvGrpSpPr>
            <p:cNvPr id="247" name="Group 247"/>
            <p:cNvGrpSpPr/>
            <p:nvPr/>
          </p:nvGrpSpPr>
          <p:grpSpPr>
            <a:xfrm>
              <a:off x="0" y="0"/>
              <a:ext cx="2571632" cy="444488"/>
              <a:chOff x="0" y="0"/>
              <a:chExt cx="2571631" cy="444487"/>
            </a:xfrm>
          </p:grpSpPr>
          <p:sp>
            <p:nvSpPr>
              <p:cNvPr id="242" name="Shape 242"/>
              <p:cNvSpPr/>
              <p:nvPr/>
            </p:nvSpPr>
            <p:spPr>
              <a:xfrm>
                <a:off x="516566"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43" name="Shape 243"/>
              <p:cNvSpPr/>
              <p:nvPr/>
            </p:nvSpPr>
            <p:spPr>
              <a:xfrm>
                <a:off x="0" y="0"/>
                <a:ext cx="512124"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44" name="Shape 244"/>
              <p:cNvSpPr/>
              <p:nvPr/>
            </p:nvSpPr>
            <p:spPr>
              <a:xfrm>
                <a:off x="1029753"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45" name="Shape 245"/>
              <p:cNvSpPr/>
              <p:nvPr/>
            </p:nvSpPr>
            <p:spPr>
              <a:xfrm>
                <a:off x="2059507"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46" name="Shape 246"/>
              <p:cNvSpPr/>
              <p:nvPr/>
            </p:nvSpPr>
            <p:spPr>
              <a:xfrm>
                <a:off x="1543566"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grpSp>
        <p:sp>
          <p:nvSpPr>
            <p:cNvPr id="248" name="Shape 248"/>
            <p:cNvSpPr/>
            <p:nvPr/>
          </p:nvSpPr>
          <p:spPr>
            <a:xfrm>
              <a:off x="639879"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30</a:t>
              </a:r>
            </a:p>
          </p:txBody>
        </p:sp>
        <p:sp>
          <p:nvSpPr>
            <p:cNvPr id="249" name="Shape 249"/>
            <p:cNvSpPr/>
            <p:nvPr/>
          </p:nvSpPr>
          <p:spPr>
            <a:xfrm>
              <a:off x="90720"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10</a:t>
              </a:r>
            </a:p>
          </p:txBody>
        </p:sp>
        <p:sp>
          <p:nvSpPr>
            <p:cNvPr id="250" name="Shape 250"/>
            <p:cNvSpPr/>
            <p:nvPr/>
          </p:nvSpPr>
          <p:spPr>
            <a:xfrm>
              <a:off x="1600807"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10</a:t>
              </a:r>
            </a:p>
          </p:txBody>
        </p:sp>
        <p:sp>
          <p:nvSpPr>
            <p:cNvPr id="251" name="Shape 251"/>
            <p:cNvSpPr/>
            <p:nvPr/>
          </p:nvSpPr>
          <p:spPr>
            <a:xfrm>
              <a:off x="1120343"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60</a:t>
              </a:r>
            </a:p>
          </p:txBody>
        </p:sp>
        <p:sp>
          <p:nvSpPr>
            <p:cNvPr id="252" name="Shape 252"/>
            <p:cNvSpPr/>
            <p:nvPr/>
          </p:nvSpPr>
          <p:spPr>
            <a:xfrm>
              <a:off x="2149966"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40</a:t>
              </a:r>
            </a:p>
          </p:txBody>
        </p:sp>
      </p:grpSp>
      <p:grpSp>
        <p:nvGrpSpPr>
          <p:cNvPr id="262" name="Group 262"/>
          <p:cNvGrpSpPr/>
          <p:nvPr/>
        </p:nvGrpSpPr>
        <p:grpSpPr>
          <a:xfrm>
            <a:off x="5407274" y="1816800"/>
            <a:ext cx="1447252" cy="234398"/>
            <a:chOff x="0" y="0"/>
            <a:chExt cx="2058312" cy="444487"/>
          </a:xfrm>
        </p:grpSpPr>
        <p:sp>
          <p:nvSpPr>
            <p:cNvPr id="254" name="Shape 254"/>
            <p:cNvSpPr/>
            <p:nvPr/>
          </p:nvSpPr>
          <p:spPr>
            <a:xfrm>
              <a:off x="516566"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55" name="Shape 255"/>
            <p:cNvSpPr/>
            <p:nvPr/>
          </p:nvSpPr>
          <p:spPr>
            <a:xfrm>
              <a:off x="0" y="0"/>
              <a:ext cx="512124"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56" name="Shape 256"/>
            <p:cNvSpPr/>
            <p:nvPr/>
          </p:nvSpPr>
          <p:spPr>
            <a:xfrm>
              <a:off x="1029753"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57" name="Shape 257"/>
            <p:cNvSpPr/>
            <p:nvPr/>
          </p:nvSpPr>
          <p:spPr>
            <a:xfrm>
              <a:off x="1546188"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58" name="Shape 258"/>
            <p:cNvSpPr/>
            <p:nvPr/>
          </p:nvSpPr>
          <p:spPr>
            <a:xfrm>
              <a:off x="654329"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70</a:t>
              </a:r>
            </a:p>
          </p:txBody>
        </p:sp>
        <p:sp>
          <p:nvSpPr>
            <p:cNvPr id="259" name="Shape 259"/>
            <p:cNvSpPr/>
            <p:nvPr/>
          </p:nvSpPr>
          <p:spPr>
            <a:xfrm>
              <a:off x="105170"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dirty="0">
                  <a:solidFill>
                    <a:srgbClr val="FFFFFF"/>
                  </a:solidFill>
                </a:rPr>
                <a:t>40</a:t>
              </a:r>
            </a:p>
          </p:txBody>
        </p:sp>
        <p:sp>
          <p:nvSpPr>
            <p:cNvPr id="260" name="Shape 260"/>
            <p:cNvSpPr/>
            <p:nvPr/>
          </p:nvSpPr>
          <p:spPr>
            <a:xfrm>
              <a:off x="1600807"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50</a:t>
              </a:r>
            </a:p>
          </p:txBody>
        </p:sp>
        <p:sp>
          <p:nvSpPr>
            <p:cNvPr id="261" name="Shape 261"/>
            <p:cNvSpPr/>
            <p:nvPr/>
          </p:nvSpPr>
          <p:spPr>
            <a:xfrm>
              <a:off x="1120343"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80</a:t>
              </a:r>
            </a:p>
          </p:txBody>
        </p:sp>
      </p:grpSp>
      <p:grpSp>
        <p:nvGrpSpPr>
          <p:cNvPr id="273" name="Group 273"/>
          <p:cNvGrpSpPr/>
          <p:nvPr/>
        </p:nvGrpSpPr>
        <p:grpSpPr>
          <a:xfrm>
            <a:off x="5408416" y="2743099"/>
            <a:ext cx="1808179" cy="234398"/>
            <a:chOff x="0" y="0"/>
            <a:chExt cx="2571631" cy="444487"/>
          </a:xfrm>
        </p:grpSpPr>
        <p:sp>
          <p:nvSpPr>
            <p:cNvPr id="263" name="Shape 263"/>
            <p:cNvSpPr/>
            <p:nvPr/>
          </p:nvSpPr>
          <p:spPr>
            <a:xfrm>
              <a:off x="516566"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64" name="Shape 264"/>
            <p:cNvSpPr/>
            <p:nvPr/>
          </p:nvSpPr>
          <p:spPr>
            <a:xfrm>
              <a:off x="0" y="0"/>
              <a:ext cx="512124"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65" name="Shape 265"/>
            <p:cNvSpPr/>
            <p:nvPr/>
          </p:nvSpPr>
          <p:spPr>
            <a:xfrm>
              <a:off x="1029753"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66" name="Shape 266"/>
            <p:cNvSpPr/>
            <p:nvPr/>
          </p:nvSpPr>
          <p:spPr>
            <a:xfrm>
              <a:off x="2059507"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67" name="Shape 267"/>
            <p:cNvSpPr/>
            <p:nvPr/>
          </p:nvSpPr>
          <p:spPr>
            <a:xfrm>
              <a:off x="1543566"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68" name="Shape 268"/>
            <p:cNvSpPr/>
            <p:nvPr/>
          </p:nvSpPr>
          <p:spPr>
            <a:xfrm>
              <a:off x="639879"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30</a:t>
              </a:r>
            </a:p>
          </p:txBody>
        </p:sp>
        <p:sp>
          <p:nvSpPr>
            <p:cNvPr id="269" name="Shape 269"/>
            <p:cNvSpPr/>
            <p:nvPr/>
          </p:nvSpPr>
          <p:spPr>
            <a:xfrm>
              <a:off x="90720"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60</a:t>
              </a:r>
            </a:p>
          </p:txBody>
        </p:sp>
        <p:sp>
          <p:nvSpPr>
            <p:cNvPr id="270" name="Shape 270"/>
            <p:cNvSpPr/>
            <p:nvPr/>
          </p:nvSpPr>
          <p:spPr>
            <a:xfrm>
              <a:off x="1600807"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10</a:t>
              </a:r>
            </a:p>
          </p:txBody>
        </p:sp>
        <p:sp>
          <p:nvSpPr>
            <p:cNvPr id="271" name="Shape 271"/>
            <p:cNvSpPr/>
            <p:nvPr/>
          </p:nvSpPr>
          <p:spPr>
            <a:xfrm>
              <a:off x="1120343" y="427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50</a:t>
              </a:r>
            </a:p>
          </p:txBody>
        </p:sp>
        <p:sp>
          <p:nvSpPr>
            <p:cNvPr id="272" name="Shape 272"/>
            <p:cNvSpPr/>
            <p:nvPr/>
          </p:nvSpPr>
          <p:spPr>
            <a:xfrm>
              <a:off x="2149966"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40</a:t>
              </a:r>
            </a:p>
          </p:txBody>
        </p:sp>
      </p:grpSp>
      <p:grpSp>
        <p:nvGrpSpPr>
          <p:cNvPr id="282" name="Group 282"/>
          <p:cNvGrpSpPr/>
          <p:nvPr/>
        </p:nvGrpSpPr>
        <p:grpSpPr>
          <a:xfrm>
            <a:off x="5408416" y="3179123"/>
            <a:ext cx="1445408" cy="234398"/>
            <a:chOff x="0" y="0"/>
            <a:chExt cx="2055690" cy="444487"/>
          </a:xfrm>
        </p:grpSpPr>
        <p:sp>
          <p:nvSpPr>
            <p:cNvPr id="274" name="Shape 274"/>
            <p:cNvSpPr/>
            <p:nvPr/>
          </p:nvSpPr>
          <p:spPr>
            <a:xfrm>
              <a:off x="516566"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75" name="Shape 275"/>
            <p:cNvSpPr/>
            <p:nvPr/>
          </p:nvSpPr>
          <p:spPr>
            <a:xfrm>
              <a:off x="0" y="0"/>
              <a:ext cx="512124"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76" name="Shape 276"/>
            <p:cNvSpPr/>
            <p:nvPr/>
          </p:nvSpPr>
          <p:spPr>
            <a:xfrm>
              <a:off x="1029753"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77" name="Shape 277"/>
            <p:cNvSpPr/>
            <p:nvPr/>
          </p:nvSpPr>
          <p:spPr>
            <a:xfrm>
              <a:off x="1543566"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78" name="Shape 278"/>
            <p:cNvSpPr/>
            <p:nvPr/>
          </p:nvSpPr>
          <p:spPr>
            <a:xfrm>
              <a:off x="639879"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30</a:t>
              </a:r>
            </a:p>
          </p:txBody>
        </p:sp>
        <p:sp>
          <p:nvSpPr>
            <p:cNvPr id="279" name="Shape 279"/>
            <p:cNvSpPr/>
            <p:nvPr/>
          </p:nvSpPr>
          <p:spPr>
            <a:xfrm>
              <a:off x="90720"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10</a:t>
              </a:r>
            </a:p>
          </p:txBody>
        </p:sp>
        <p:sp>
          <p:nvSpPr>
            <p:cNvPr id="280" name="Shape 280"/>
            <p:cNvSpPr/>
            <p:nvPr/>
          </p:nvSpPr>
          <p:spPr>
            <a:xfrm>
              <a:off x="1600807"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10</a:t>
              </a:r>
            </a:p>
          </p:txBody>
        </p:sp>
        <p:sp>
          <p:nvSpPr>
            <p:cNvPr id="281" name="Shape 281"/>
            <p:cNvSpPr/>
            <p:nvPr/>
          </p:nvSpPr>
          <p:spPr>
            <a:xfrm>
              <a:off x="1120343"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60</a:t>
              </a:r>
            </a:p>
          </p:txBody>
        </p:sp>
      </p:grpSp>
      <p:grpSp>
        <p:nvGrpSpPr>
          <p:cNvPr id="293" name="Group 293"/>
          <p:cNvGrpSpPr/>
          <p:nvPr/>
        </p:nvGrpSpPr>
        <p:grpSpPr>
          <a:xfrm>
            <a:off x="5408416" y="3613473"/>
            <a:ext cx="1808179" cy="234398"/>
            <a:chOff x="0" y="0"/>
            <a:chExt cx="2571631" cy="444487"/>
          </a:xfrm>
        </p:grpSpPr>
        <p:sp>
          <p:nvSpPr>
            <p:cNvPr id="283" name="Shape 283"/>
            <p:cNvSpPr/>
            <p:nvPr/>
          </p:nvSpPr>
          <p:spPr>
            <a:xfrm>
              <a:off x="516566"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84" name="Shape 284"/>
            <p:cNvSpPr/>
            <p:nvPr/>
          </p:nvSpPr>
          <p:spPr>
            <a:xfrm>
              <a:off x="0" y="0"/>
              <a:ext cx="512124"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85" name="Shape 285"/>
            <p:cNvSpPr/>
            <p:nvPr/>
          </p:nvSpPr>
          <p:spPr>
            <a:xfrm>
              <a:off x="1029753"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86" name="Shape 286"/>
            <p:cNvSpPr/>
            <p:nvPr/>
          </p:nvSpPr>
          <p:spPr>
            <a:xfrm>
              <a:off x="2059507"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87" name="Shape 287"/>
            <p:cNvSpPr/>
            <p:nvPr/>
          </p:nvSpPr>
          <p:spPr>
            <a:xfrm>
              <a:off x="1543566" y="0"/>
              <a:ext cx="512125" cy="444488"/>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288" name="Shape 288"/>
            <p:cNvSpPr/>
            <p:nvPr/>
          </p:nvSpPr>
          <p:spPr>
            <a:xfrm>
              <a:off x="639879"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30</a:t>
              </a:r>
            </a:p>
          </p:txBody>
        </p:sp>
        <p:sp>
          <p:nvSpPr>
            <p:cNvPr id="289" name="Shape 289"/>
            <p:cNvSpPr/>
            <p:nvPr/>
          </p:nvSpPr>
          <p:spPr>
            <a:xfrm>
              <a:off x="90720"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10</a:t>
              </a:r>
            </a:p>
          </p:txBody>
        </p:sp>
        <p:sp>
          <p:nvSpPr>
            <p:cNvPr id="290" name="Shape 290"/>
            <p:cNvSpPr/>
            <p:nvPr/>
          </p:nvSpPr>
          <p:spPr>
            <a:xfrm>
              <a:off x="1600807"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10</a:t>
              </a:r>
            </a:p>
          </p:txBody>
        </p:sp>
        <p:sp>
          <p:nvSpPr>
            <p:cNvPr id="291" name="Shape 291"/>
            <p:cNvSpPr/>
            <p:nvPr/>
          </p:nvSpPr>
          <p:spPr>
            <a:xfrm>
              <a:off x="1120343"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90</a:t>
              </a:r>
            </a:p>
          </p:txBody>
        </p:sp>
        <p:sp>
          <p:nvSpPr>
            <p:cNvPr id="292" name="Shape 292"/>
            <p:cNvSpPr/>
            <p:nvPr/>
          </p:nvSpPr>
          <p:spPr>
            <a:xfrm>
              <a:off x="2149966" y="41350"/>
              <a:ext cx="330945" cy="358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40</a:t>
              </a:r>
            </a:p>
          </p:txBody>
        </p:sp>
      </p:grpSp>
      <p:pic>
        <p:nvPicPr>
          <p:cNvPr id="294" name="db.png"/>
          <p:cNvPicPr/>
          <p:nvPr/>
        </p:nvPicPr>
        <p:blipFill>
          <a:blip r:embed="rId3" cstate="screen">
            <a:extLst>
              <a:ext uri="{28A0092B-C50C-407E-A947-70E740481C1C}">
                <a14:useLocalDpi xmlns:a14="http://schemas.microsoft.com/office/drawing/2010/main"/>
              </a:ext>
            </a:extLst>
          </a:blip>
          <a:stretch>
            <a:fillRect/>
          </a:stretch>
        </p:blipFill>
        <p:spPr>
          <a:xfrm>
            <a:off x="6563558" y="769620"/>
            <a:ext cx="1282824" cy="1066059"/>
          </a:xfrm>
          <a:prstGeom prst="rect">
            <a:avLst/>
          </a:prstGeom>
          <a:ln w="12700">
            <a:miter lim="400000"/>
          </a:ln>
        </p:spPr>
      </p:pic>
      <p:grpSp>
        <p:nvGrpSpPr>
          <p:cNvPr id="302" name="Group 302"/>
          <p:cNvGrpSpPr/>
          <p:nvPr/>
        </p:nvGrpSpPr>
        <p:grpSpPr>
          <a:xfrm>
            <a:off x="202724" y="2372275"/>
            <a:ext cx="3583226" cy="846603"/>
            <a:chOff x="0" y="210543"/>
            <a:chExt cx="5096143" cy="1605408"/>
          </a:xfrm>
        </p:grpSpPr>
        <p:grpSp>
          <p:nvGrpSpPr>
            <p:cNvPr id="300" name="Group 300"/>
            <p:cNvGrpSpPr/>
            <p:nvPr/>
          </p:nvGrpSpPr>
          <p:grpSpPr>
            <a:xfrm>
              <a:off x="0" y="935122"/>
              <a:ext cx="5096144" cy="880831"/>
              <a:chOff x="0" y="0"/>
              <a:chExt cx="5096143" cy="880830"/>
            </a:xfrm>
          </p:grpSpPr>
          <p:sp>
            <p:nvSpPr>
              <p:cNvPr id="295" name="Shape 295"/>
              <p:cNvSpPr/>
              <p:nvPr/>
            </p:nvSpPr>
            <p:spPr>
              <a:xfrm>
                <a:off x="1023667" y="0"/>
                <a:ext cx="1014865" cy="880831"/>
              </a:xfrm>
              <a:prstGeom prst="rect">
                <a:avLst/>
              </a:prstGeom>
              <a:noFill/>
              <a:ln w="127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2600"/>
                </a:lvl1pPr>
              </a:lstStyle>
              <a:p>
                <a:pPr lvl="0">
                  <a:defRPr sz="1800">
                    <a:solidFill>
                      <a:srgbClr val="000000"/>
                    </a:solidFill>
                  </a:defRPr>
                </a:pPr>
                <a:r>
                  <a:rPr sz="1600">
                    <a:solidFill>
                      <a:srgbClr val="FFFFFF"/>
                    </a:solidFill>
                  </a:rPr>
                  <a:t>30ms</a:t>
                </a:r>
              </a:p>
            </p:txBody>
          </p:sp>
          <p:sp>
            <p:nvSpPr>
              <p:cNvPr id="296" name="Shape 296"/>
              <p:cNvSpPr/>
              <p:nvPr/>
            </p:nvSpPr>
            <p:spPr>
              <a:xfrm>
                <a:off x="0" y="0"/>
                <a:ext cx="1014865" cy="880831"/>
              </a:xfrm>
              <a:prstGeom prst="rect">
                <a:avLst/>
              </a:prstGeom>
              <a:noFill/>
              <a:ln w="127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2600"/>
                </a:lvl1pPr>
              </a:lstStyle>
              <a:p>
                <a:pPr lvl="0">
                  <a:defRPr sz="1800">
                    <a:solidFill>
                      <a:srgbClr val="000000"/>
                    </a:solidFill>
                  </a:defRPr>
                </a:pPr>
                <a:r>
                  <a:rPr sz="1600">
                    <a:solidFill>
                      <a:srgbClr val="FFFFFF"/>
                    </a:solidFill>
                  </a:rPr>
                  <a:t>10ms</a:t>
                </a:r>
              </a:p>
            </p:txBody>
          </p:sp>
          <p:sp>
            <p:nvSpPr>
              <p:cNvPr id="297" name="Shape 297"/>
              <p:cNvSpPr/>
              <p:nvPr/>
            </p:nvSpPr>
            <p:spPr>
              <a:xfrm>
                <a:off x="2040639" y="0"/>
                <a:ext cx="1014865" cy="880831"/>
              </a:xfrm>
              <a:prstGeom prst="rect">
                <a:avLst/>
              </a:prstGeom>
              <a:noFill/>
              <a:ln w="127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2600"/>
                </a:lvl1pPr>
              </a:lstStyle>
              <a:p>
                <a:pPr lvl="0">
                  <a:defRPr sz="1800">
                    <a:solidFill>
                      <a:srgbClr val="000000"/>
                    </a:solidFill>
                  </a:defRPr>
                </a:pPr>
                <a:r>
                  <a:rPr sz="1600">
                    <a:solidFill>
                      <a:srgbClr val="FFFFFF"/>
                    </a:solidFill>
                  </a:rPr>
                  <a:t>60ms</a:t>
                </a:r>
              </a:p>
            </p:txBody>
          </p:sp>
          <p:sp>
            <p:nvSpPr>
              <p:cNvPr id="298" name="Shape 298"/>
              <p:cNvSpPr/>
              <p:nvPr/>
            </p:nvSpPr>
            <p:spPr>
              <a:xfrm>
                <a:off x="4081278" y="0"/>
                <a:ext cx="1014866" cy="880831"/>
              </a:xfrm>
              <a:prstGeom prst="rect">
                <a:avLst/>
              </a:prstGeom>
              <a:noFill/>
              <a:ln w="127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2600"/>
                </a:lvl1pPr>
              </a:lstStyle>
              <a:p>
                <a:pPr lvl="0">
                  <a:defRPr sz="1800">
                    <a:solidFill>
                      <a:srgbClr val="000000"/>
                    </a:solidFill>
                  </a:defRPr>
                </a:pPr>
                <a:r>
                  <a:rPr sz="1600">
                    <a:solidFill>
                      <a:srgbClr val="FFFFFF"/>
                    </a:solidFill>
                  </a:rPr>
                  <a:t>40ms</a:t>
                </a:r>
              </a:p>
            </p:txBody>
          </p:sp>
          <p:sp>
            <p:nvSpPr>
              <p:cNvPr id="299" name="Shape 299"/>
              <p:cNvSpPr/>
              <p:nvPr/>
            </p:nvSpPr>
            <p:spPr>
              <a:xfrm>
                <a:off x="3058851" y="0"/>
                <a:ext cx="1014865" cy="880831"/>
              </a:xfrm>
              <a:prstGeom prst="rect">
                <a:avLst/>
              </a:prstGeom>
              <a:noFill/>
              <a:ln w="127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2600"/>
                </a:lvl1pPr>
              </a:lstStyle>
              <a:p>
                <a:pPr lvl="0">
                  <a:defRPr sz="1800">
                    <a:solidFill>
                      <a:srgbClr val="000000"/>
                    </a:solidFill>
                  </a:defRPr>
                </a:pPr>
                <a:r>
                  <a:rPr sz="1600">
                    <a:solidFill>
                      <a:srgbClr val="FFFFFF"/>
                    </a:solidFill>
                  </a:rPr>
                  <a:t>10ms</a:t>
                </a:r>
              </a:p>
            </p:txBody>
          </p:sp>
        </p:grpSp>
        <p:sp>
          <p:nvSpPr>
            <p:cNvPr id="301" name="Shape 301"/>
            <p:cNvSpPr/>
            <p:nvPr/>
          </p:nvSpPr>
          <p:spPr>
            <a:xfrm>
              <a:off x="1271574" y="210543"/>
              <a:ext cx="2552995" cy="7113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defRPr sz="1800">
                  <a:solidFill>
                    <a:srgbClr val="000000"/>
                  </a:solidFill>
                </a:defRPr>
              </a:pPr>
              <a:r>
                <a:rPr sz="2300">
                  <a:solidFill>
                    <a:srgbClr val="FFFFFF"/>
                  </a:solidFill>
                </a:rPr>
                <a:t>Fingerprint</a:t>
              </a:r>
            </a:p>
          </p:txBody>
        </p:sp>
      </p:grpSp>
      <p:sp>
        <p:nvSpPr>
          <p:cNvPr id="303" name="Shape 303"/>
          <p:cNvSpPr/>
          <p:nvPr/>
        </p:nvSpPr>
        <p:spPr>
          <a:xfrm>
            <a:off x="7207644" y="2179981"/>
            <a:ext cx="1808179" cy="495284"/>
          </a:xfrm>
          <a:prstGeom prst="rect">
            <a:avLst/>
          </a:prstGeom>
          <a:ln w="12700">
            <a:miter lim="400000"/>
          </a:ln>
          <a:extLst>
            <a:ext uri="{C572A759-6A51-4108-AA02-DFA0A04FC94B}">
              <ma14:wrappingTextBoxFlag xmlns:ma14="http://schemas.microsoft.com/office/mac/drawingml/2011/main" val="1"/>
            </a:ext>
          </a:extLst>
        </p:spPr>
        <p:txBody>
          <a:bodyPr lIns="31887" tIns="31887" rIns="31887" bIns="31887" anchor="ctr">
            <a:sp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40"/>
            </a:lvl1pPr>
          </a:lstStyle>
          <a:p>
            <a:pPr defTabSz="573969">
              <a:defRPr sz="1800">
                <a:solidFill>
                  <a:srgbClr val="000000"/>
                </a:solidFill>
              </a:defRPr>
            </a:pPr>
            <a:r>
              <a:rPr sz="1400">
                <a:solidFill>
                  <a:srgbClr val="FFFFFF"/>
                </a:solidFill>
              </a:rPr>
              <a:t>(source S2, destination D2)</a:t>
            </a:r>
          </a:p>
        </p:txBody>
      </p:sp>
    </p:spTree>
    <p:extLst>
      <p:ext uri="{BB962C8B-B14F-4D97-AF65-F5344CB8AC3E}">
        <p14:creationId xmlns:p14="http://schemas.microsoft.com/office/powerpoint/2010/main" val="1569447379"/>
      </p:ext>
    </p:extLst>
  </p:cSld>
  <p:clrMapOvr>
    <a:masterClrMapping/>
  </p:clrMapOvr>
  <p:transition xmlns:p14="http://schemas.microsoft.com/office/powerpoint/2010/mai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8" name="Shape 308"/>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Fingerprint Database</a:t>
            </a:r>
            <a:endParaRPr sz="4800">
              <a:solidFill>
                <a:srgbClr val="FFFFFF"/>
              </a:solidFill>
            </a:endParaRPr>
          </a:p>
        </p:txBody>
      </p:sp>
      <p:sp>
        <p:nvSpPr>
          <p:cNvPr id="309" name="Shape 309"/>
          <p:cNvSpPr>
            <a:spLocks noGrp="1"/>
          </p:cNvSpPr>
          <p:nvPr>
            <p:ph type="body" idx="1"/>
          </p:nvPr>
        </p:nvSpPr>
        <p:spPr>
          <a:xfrm>
            <a:off x="669727" y="1235877"/>
            <a:ext cx="7804547" cy="3315147"/>
          </a:xfrm>
          <a:prstGeom prst="rect">
            <a:avLst/>
          </a:prstGeom>
        </p:spPr>
        <p:txBody>
          <a:bodyPr/>
          <a:lstStyle/>
          <a:p>
            <a:pPr lvl="0">
              <a:defRPr sz="1800">
                <a:solidFill>
                  <a:srgbClr val="000000"/>
                </a:solidFill>
              </a:defRPr>
            </a:pPr>
            <a:r>
              <a:rPr sz="2400" smtClean="0">
                <a:solidFill>
                  <a:srgbClr val="FFFFFF"/>
                </a:solidFill>
              </a:rPr>
              <a:t>Creation of fingerprint database needs driving from source to destination</a:t>
            </a:r>
          </a:p>
          <a:p>
            <a:pPr lvl="0">
              <a:defRPr sz="1800">
                <a:solidFill>
                  <a:srgbClr val="000000"/>
                </a:solidFill>
              </a:defRPr>
            </a:pPr>
            <a:r>
              <a:rPr sz="2400" smtClean="0">
                <a:solidFill>
                  <a:srgbClr val="FFFFFF"/>
                </a:solidFill>
              </a:rPr>
              <a:t>We used driving simulator to drive 1000 routes</a:t>
            </a:r>
          </a:p>
          <a:p>
            <a:pPr lvl="0">
              <a:defRPr sz="1800">
                <a:solidFill>
                  <a:srgbClr val="000000"/>
                </a:solidFill>
              </a:defRPr>
            </a:pPr>
            <a:r>
              <a:rPr sz="2400" smtClean="0">
                <a:solidFill>
                  <a:srgbClr val="FFFFFF"/>
                </a:solidFill>
              </a:rPr>
              <a:t>Simulator takes approx. 3 mins for 15 mins drive</a:t>
            </a:r>
          </a:p>
          <a:p>
            <a:pPr lvl="0">
              <a:defRPr sz="1800">
                <a:solidFill>
                  <a:srgbClr val="000000"/>
                </a:solidFill>
              </a:defRPr>
            </a:pPr>
            <a:r>
              <a:rPr sz="2400" smtClean="0">
                <a:solidFill>
                  <a:srgbClr val="FFFFFF"/>
                </a:solidFill>
              </a:rPr>
              <a:t>Scale-up strategy using text-to-speech engine</a:t>
            </a:r>
            <a:endParaRPr sz="2400">
              <a:solidFill>
                <a:srgbClr val="FFFFFF"/>
              </a:solidFill>
            </a:endParaRPr>
          </a:p>
        </p:txBody>
      </p:sp>
      <p:sp>
        <p:nvSpPr>
          <p:cNvPr id="310" name="Shape 310"/>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32</a:t>
            </a:fld>
            <a:endParaRPr>
              <a:solidFill>
                <a:srgbClr val="FFFFFF"/>
              </a:solidFill>
            </a:endParaRPr>
          </a:p>
        </p:txBody>
      </p:sp>
    </p:spTree>
    <p:extLst>
      <p:ext uri="{BB962C8B-B14F-4D97-AF65-F5344CB8AC3E}">
        <p14:creationId xmlns:p14="http://schemas.microsoft.com/office/powerpoint/2010/main" val="213257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14" name="Shape 314"/>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Drive Simulator</a:t>
            </a:r>
            <a:endParaRPr sz="4800">
              <a:solidFill>
                <a:srgbClr val="FFFFFF"/>
              </a:solidFill>
            </a:endParaRPr>
          </a:p>
        </p:txBody>
      </p:sp>
      <p:sp>
        <p:nvSpPr>
          <p:cNvPr id="322" name="Shape 322"/>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33</a:t>
            </a:fld>
            <a:endParaRPr>
              <a:solidFill>
                <a:srgbClr val="FFFFFF"/>
              </a:solidFill>
            </a:endParaRPr>
          </a:p>
        </p:txBody>
      </p:sp>
      <p:pic>
        <p:nvPicPr>
          <p:cNvPr id="315" name="googlemapsAPI.png"/>
          <p:cNvPicPr/>
          <p:nvPr/>
        </p:nvPicPr>
        <p:blipFill>
          <a:blip r:embed="rId3">
            <a:extLst/>
          </a:blip>
          <a:stretch>
            <a:fillRect/>
          </a:stretch>
        </p:blipFill>
        <p:spPr>
          <a:xfrm>
            <a:off x="2369198" y="1753866"/>
            <a:ext cx="4263365" cy="2398143"/>
          </a:xfrm>
          <a:prstGeom prst="rect">
            <a:avLst/>
          </a:prstGeom>
          <a:ln w="12700">
            <a:miter lim="400000"/>
          </a:ln>
        </p:spPr>
      </p:pic>
      <p:sp>
        <p:nvSpPr>
          <p:cNvPr id="316" name="Shape 316"/>
          <p:cNvSpPr/>
          <p:nvPr/>
        </p:nvSpPr>
        <p:spPr>
          <a:xfrm>
            <a:off x="26726" y="2448286"/>
            <a:ext cx="2977100" cy="710728"/>
          </a:xfrm>
          <a:prstGeom prst="rect">
            <a:avLst/>
          </a:prstGeom>
          <a:ln w="12700">
            <a:miter lim="400000"/>
          </a:ln>
          <a:extLst>
            <a:ext uri="{C572A759-6A51-4108-AA02-DFA0A04FC94B}">
              <ma14:wrappingTextBoxFlag xmlns:ma14="http://schemas.microsoft.com/office/mac/drawingml/2011/main" val="1"/>
            </a:ext>
          </a:extLst>
        </p:spPr>
        <p:txBody>
          <a:bodyPr wrap="square" lIns="31887" tIns="31887" rIns="31887" bIns="31887" anchor="ctr">
            <a:spAutoFit/>
          </a:bodyPr>
          <a:lstStyle/>
          <a:p>
            <a:pPr lvl="0">
              <a:defRPr sz="1800">
                <a:solidFill>
                  <a:srgbClr val="000000"/>
                </a:solidFill>
              </a:defRPr>
            </a:pPr>
            <a:r>
              <a:rPr sz="2100" dirty="0">
                <a:solidFill>
                  <a:srgbClr val="FFFFFF"/>
                </a:solidFill>
              </a:rPr>
              <a:t>(Source Address, </a:t>
            </a:r>
          </a:p>
          <a:p>
            <a:pPr lvl="0">
              <a:defRPr sz="1800">
                <a:solidFill>
                  <a:srgbClr val="000000"/>
                </a:solidFill>
              </a:defRPr>
            </a:pPr>
            <a:r>
              <a:rPr sz="2100" dirty="0">
                <a:solidFill>
                  <a:srgbClr val="FFFFFF"/>
                </a:solidFill>
              </a:rPr>
              <a:t>Destination Address)</a:t>
            </a:r>
          </a:p>
        </p:txBody>
      </p:sp>
      <p:sp>
        <p:nvSpPr>
          <p:cNvPr id="317" name="Shape 317"/>
          <p:cNvSpPr/>
          <p:nvPr/>
        </p:nvSpPr>
        <p:spPr>
          <a:xfrm>
            <a:off x="6258104" y="2194371"/>
            <a:ext cx="2797061" cy="1218559"/>
          </a:xfrm>
          <a:prstGeom prst="rect">
            <a:avLst/>
          </a:prstGeom>
          <a:ln w="12700">
            <a:miter lim="400000"/>
          </a:ln>
          <a:extLst>
            <a:ext uri="{C572A759-6A51-4108-AA02-DFA0A04FC94B}">
              <ma14:wrappingTextBoxFlag xmlns:ma14="http://schemas.microsoft.com/office/mac/drawingml/2011/main" val="1"/>
            </a:ext>
          </a:extLst>
        </p:spPr>
        <p:txBody>
          <a:bodyPr lIns="31887" tIns="31887" rIns="31887" bIns="31887" anchor="ctr">
            <a:spAutoFit/>
          </a:bodyPr>
          <a:lstStyle>
            <a:lvl1pPr>
              <a:defRPr sz="4000"/>
            </a:lvl1pPr>
          </a:lstStyle>
          <a:p>
            <a:pPr lvl="0">
              <a:defRPr sz="1800">
                <a:solidFill>
                  <a:srgbClr val="000000"/>
                </a:solidFill>
              </a:defRPr>
            </a:pPr>
            <a:r>
              <a:rPr sz="2500">
                <a:solidFill>
                  <a:srgbClr val="FFFFFF"/>
                </a:solidFill>
              </a:rPr>
              <a:t>GPS coordinates vector for the best route</a:t>
            </a:r>
          </a:p>
        </p:txBody>
      </p:sp>
      <p:pic>
        <p:nvPicPr>
          <p:cNvPr id="318" name="Picture 317"/>
          <p:cNvPicPr/>
          <p:nvPr/>
        </p:nvPicPr>
        <p:blipFill>
          <a:blip r:embed="rId4">
            <a:alphaModFix amt="71000"/>
            <a:extLst/>
          </a:blip>
          <a:stretch>
            <a:fillRect/>
          </a:stretch>
        </p:blipFill>
        <p:spPr>
          <a:xfrm rot="21575810">
            <a:off x="2866222" y="2512242"/>
            <a:ext cx="930299" cy="582025"/>
          </a:xfrm>
          <a:prstGeom prst="rect">
            <a:avLst/>
          </a:prstGeom>
        </p:spPr>
      </p:pic>
      <p:pic>
        <p:nvPicPr>
          <p:cNvPr id="320" name="Picture 319"/>
          <p:cNvPicPr/>
          <p:nvPr/>
        </p:nvPicPr>
        <p:blipFill>
          <a:blip r:embed="rId5">
            <a:alphaModFix amt="71000"/>
            <a:extLst/>
          </a:blip>
          <a:stretch>
            <a:fillRect/>
          </a:stretch>
        </p:blipFill>
        <p:spPr>
          <a:xfrm rot="12350">
            <a:off x="5248299" y="2523199"/>
            <a:ext cx="1024310" cy="560999"/>
          </a:xfrm>
          <a:prstGeom prst="rect">
            <a:avLst/>
          </a:prstGeom>
        </p:spPr>
      </p:pic>
    </p:spTree>
    <p:extLst>
      <p:ext uri="{BB962C8B-B14F-4D97-AF65-F5344CB8AC3E}">
        <p14:creationId xmlns:p14="http://schemas.microsoft.com/office/powerpoint/2010/main" val="2115037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1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3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32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animBg="1" advAuto="0"/>
      <p:bldP spid="316" grpId="0" animBg="1" advAuto="0"/>
      <p:bldP spid="317" grpId="0" animBg="1" advAuto="0"/>
      <p:bldP spid="318" grpId="0" animBg="1" advAuto="0"/>
      <p:bldP spid="320"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26" name="Shape 326"/>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Drive Simulator</a:t>
            </a:r>
            <a:endParaRPr sz="4800">
              <a:solidFill>
                <a:srgbClr val="FFFFFF"/>
              </a:solidFill>
            </a:endParaRPr>
          </a:p>
        </p:txBody>
      </p:sp>
      <p:sp>
        <p:nvSpPr>
          <p:cNvPr id="334" name="Shape 334"/>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34</a:t>
            </a:fld>
            <a:endParaRPr>
              <a:solidFill>
                <a:srgbClr val="FFFFFF"/>
              </a:solidFill>
            </a:endParaRPr>
          </a:p>
        </p:txBody>
      </p:sp>
      <p:pic>
        <p:nvPicPr>
          <p:cNvPr id="327" name="google_navigation.png"/>
          <p:cNvPicPr/>
          <p:nvPr/>
        </p:nvPicPr>
        <p:blipFill>
          <a:blip r:embed="rId3">
            <a:extLst/>
          </a:blip>
          <a:stretch>
            <a:fillRect/>
          </a:stretch>
        </p:blipFill>
        <p:spPr>
          <a:xfrm>
            <a:off x="7061020" y="2069196"/>
            <a:ext cx="1997438" cy="1434472"/>
          </a:xfrm>
          <a:prstGeom prst="rect">
            <a:avLst/>
          </a:prstGeom>
          <a:ln w="12700">
            <a:miter lim="400000"/>
          </a:ln>
        </p:spPr>
      </p:pic>
      <p:pic>
        <p:nvPicPr>
          <p:cNvPr id="328" name="fakeGPS.png"/>
          <p:cNvPicPr/>
          <p:nvPr/>
        </p:nvPicPr>
        <p:blipFill>
          <a:blip r:embed="rId4">
            <a:extLst/>
          </a:blip>
          <a:stretch>
            <a:fillRect/>
          </a:stretch>
        </p:blipFill>
        <p:spPr>
          <a:xfrm>
            <a:off x="3420593" y="2206910"/>
            <a:ext cx="2986322" cy="1138536"/>
          </a:xfrm>
          <a:prstGeom prst="rect">
            <a:avLst/>
          </a:prstGeom>
          <a:ln w="12700">
            <a:miter lim="400000"/>
          </a:ln>
        </p:spPr>
      </p:pic>
      <p:pic>
        <p:nvPicPr>
          <p:cNvPr id="329" name="Picture 328"/>
          <p:cNvPicPr/>
          <p:nvPr/>
        </p:nvPicPr>
        <p:blipFill>
          <a:blip r:embed="rId5">
            <a:alphaModFix amt="71000"/>
            <a:extLst/>
          </a:blip>
          <a:stretch>
            <a:fillRect/>
          </a:stretch>
        </p:blipFill>
        <p:spPr>
          <a:xfrm rot="21539084">
            <a:off x="2591169" y="2562291"/>
            <a:ext cx="800215" cy="563918"/>
          </a:xfrm>
          <a:prstGeom prst="rect">
            <a:avLst/>
          </a:prstGeom>
        </p:spPr>
      </p:pic>
      <p:sp>
        <p:nvSpPr>
          <p:cNvPr id="331" name="Shape 331"/>
          <p:cNvSpPr/>
          <p:nvPr/>
        </p:nvSpPr>
        <p:spPr>
          <a:xfrm>
            <a:off x="8801" y="1890444"/>
            <a:ext cx="2617253" cy="1911056"/>
          </a:xfrm>
          <a:prstGeom prst="rect">
            <a:avLst/>
          </a:prstGeom>
          <a:ln w="12700">
            <a:miter lim="400000"/>
          </a:ln>
          <a:extLst>
            <a:ext uri="{C572A759-6A51-4108-AA02-DFA0A04FC94B}">
              <ma14:wrappingTextBoxFlag xmlns:ma14="http://schemas.microsoft.com/office/mac/drawingml/2011/main" val="1"/>
            </a:ext>
          </a:extLst>
        </p:spPr>
        <p:txBody>
          <a:bodyPr lIns="31887" tIns="31887" rIns="31887" bIns="31887" anchor="ctr">
            <a:spAutoFit/>
          </a:bodyPr>
          <a:lstStyle>
            <a:lvl1pPr>
              <a:defRPr sz="4800"/>
            </a:lvl1pPr>
          </a:lstStyle>
          <a:p>
            <a:pPr lvl="0">
              <a:defRPr sz="1800">
                <a:solidFill>
                  <a:srgbClr val="000000"/>
                </a:solidFill>
              </a:defRPr>
            </a:pPr>
            <a:r>
              <a:rPr sz="3000">
                <a:solidFill>
                  <a:srgbClr val="FFFFFF"/>
                </a:solidFill>
              </a:rPr>
              <a:t>GPS coordinates vector for the best route</a:t>
            </a:r>
          </a:p>
        </p:txBody>
      </p:sp>
      <p:pic>
        <p:nvPicPr>
          <p:cNvPr id="332" name="Picture 331"/>
          <p:cNvPicPr/>
          <p:nvPr/>
        </p:nvPicPr>
        <p:blipFill>
          <a:blip r:embed="rId6">
            <a:alphaModFix amt="71000"/>
            <a:extLst/>
          </a:blip>
          <a:stretch>
            <a:fillRect/>
          </a:stretch>
        </p:blipFill>
        <p:spPr>
          <a:xfrm rot="10941">
            <a:off x="6535094" y="2500753"/>
            <a:ext cx="943263" cy="571653"/>
          </a:xfrm>
          <a:prstGeom prst="rect">
            <a:avLst/>
          </a:prstGeom>
        </p:spPr>
      </p:pic>
    </p:spTree>
    <p:extLst>
      <p:ext uri="{BB962C8B-B14F-4D97-AF65-F5344CB8AC3E}">
        <p14:creationId xmlns:p14="http://schemas.microsoft.com/office/powerpoint/2010/main" val="1322869562"/>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2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32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advAuto="0"/>
      <p:bldP spid="328" grpId="0" animBg="1" advAuto="0"/>
      <p:bldP spid="329" grpId="0" animBg="1" advAuto="0"/>
      <p:bldP spid="332"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8" name="Shape 338"/>
          <p:cNvSpPr>
            <a:spLocks noGrp="1"/>
          </p:cNvSpPr>
          <p:nvPr>
            <p:ph type="title"/>
          </p:nvPr>
        </p:nvSpPr>
        <p:spPr>
          <a:xfrm>
            <a:off x="669727" y="133945"/>
            <a:ext cx="7804547" cy="644258"/>
          </a:xfrm>
          <a:prstGeom prst="rect">
            <a:avLst/>
          </a:prstGeom>
        </p:spPr>
        <p:txBody>
          <a:bodyPr/>
          <a:lstStyle>
            <a:lvl1pPr defTabSz="560831">
              <a:defRPr sz="7296"/>
            </a:lvl1pPr>
          </a:lstStyle>
          <a:p>
            <a:pPr lvl="0">
              <a:defRPr sz="1800">
                <a:solidFill>
                  <a:srgbClr val="000000"/>
                </a:solidFill>
              </a:defRPr>
            </a:pPr>
            <a:r>
              <a:rPr sz="4600" smtClean="0">
                <a:solidFill>
                  <a:srgbClr val="FFFFFF"/>
                </a:solidFill>
              </a:rPr>
              <a:t>Complete Attack</a:t>
            </a:r>
            <a:endParaRPr sz="4600">
              <a:solidFill>
                <a:srgbClr val="FFFFFF"/>
              </a:solidFill>
            </a:endParaRPr>
          </a:p>
        </p:txBody>
      </p:sp>
      <p:sp>
        <p:nvSpPr>
          <p:cNvPr id="350" name="Shape 350"/>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35</a:t>
            </a:fld>
            <a:endParaRPr>
              <a:solidFill>
                <a:srgbClr val="FFFFFF"/>
              </a:solidFill>
            </a:endParaRPr>
          </a:p>
        </p:txBody>
      </p:sp>
      <p:pic>
        <p:nvPicPr>
          <p:cNvPr id="339" name="webserver.png"/>
          <p:cNvPicPr/>
          <p:nvPr/>
        </p:nvPicPr>
        <p:blipFill>
          <a:blip r:embed="rId2" cstate="screen">
            <a:extLst>
              <a:ext uri="{28A0092B-C50C-407E-A947-70E740481C1C}">
                <a14:useLocalDpi xmlns:a14="http://schemas.microsoft.com/office/drawing/2010/main"/>
              </a:ext>
            </a:extLst>
          </a:blip>
          <a:stretch>
            <a:fillRect/>
          </a:stretch>
        </p:blipFill>
        <p:spPr>
          <a:xfrm>
            <a:off x="4413270" y="1708492"/>
            <a:ext cx="1787692" cy="1110536"/>
          </a:xfrm>
          <a:prstGeom prst="rect">
            <a:avLst/>
          </a:prstGeom>
          <a:ln w="12700">
            <a:miter lim="400000"/>
          </a:ln>
        </p:spPr>
      </p:pic>
      <p:grpSp>
        <p:nvGrpSpPr>
          <p:cNvPr id="342" name="Group 342"/>
          <p:cNvGrpSpPr/>
          <p:nvPr/>
        </p:nvGrpSpPr>
        <p:grpSpPr>
          <a:xfrm>
            <a:off x="7452687" y="1600989"/>
            <a:ext cx="1502794" cy="1065708"/>
            <a:chOff x="0" y="-2"/>
            <a:chExt cx="2137306" cy="2020897"/>
          </a:xfrm>
        </p:grpSpPr>
        <p:pic>
          <p:nvPicPr>
            <p:cNvPr id="340" name="smartphone_by_ocal.png"/>
            <p:cNvPicPr/>
            <p:nvPr/>
          </p:nvPicPr>
          <p:blipFill>
            <a:blip r:embed="rId3" cstate="screen">
              <a:extLst>
                <a:ext uri="{28A0092B-C50C-407E-A947-70E740481C1C}">
                  <a14:useLocalDpi xmlns:a14="http://schemas.microsoft.com/office/drawing/2010/main"/>
                </a:ext>
              </a:extLst>
            </a:blip>
            <a:stretch>
              <a:fillRect/>
            </a:stretch>
          </p:blipFill>
          <p:spPr>
            <a:xfrm>
              <a:off x="0" y="492721"/>
              <a:ext cx="2137307" cy="1528175"/>
            </a:xfrm>
            <a:prstGeom prst="rect">
              <a:avLst/>
            </a:prstGeom>
            <a:ln w="12700" cap="flat">
              <a:noFill/>
              <a:miter lim="400000"/>
            </a:ln>
            <a:effectLst/>
          </p:spPr>
        </p:pic>
        <p:pic>
          <p:nvPicPr>
            <p:cNvPr id="341" name="victim.jpg"/>
            <p:cNvPicPr/>
            <p:nvPr/>
          </p:nvPicPr>
          <p:blipFill>
            <a:blip r:embed="rId4">
              <a:extLst/>
            </a:blip>
            <a:stretch>
              <a:fillRect/>
            </a:stretch>
          </p:blipFill>
          <p:spPr>
            <a:xfrm>
              <a:off x="534166" y="-3"/>
              <a:ext cx="1513716" cy="1184200"/>
            </a:xfrm>
            <a:prstGeom prst="rect">
              <a:avLst/>
            </a:prstGeom>
            <a:ln w="12700" cap="flat">
              <a:noFill/>
              <a:miter lim="400000"/>
            </a:ln>
            <a:effectLst/>
          </p:spPr>
        </p:pic>
      </p:grpSp>
      <p:pic>
        <p:nvPicPr>
          <p:cNvPr id="343" name="Picture 342"/>
          <p:cNvPicPr/>
          <p:nvPr/>
        </p:nvPicPr>
        <p:blipFill>
          <a:blip r:embed="rId5">
            <a:alphaModFix amt="71000"/>
            <a:extLst/>
          </a:blip>
          <a:stretch>
            <a:fillRect/>
          </a:stretch>
        </p:blipFill>
        <p:spPr>
          <a:xfrm>
            <a:off x="6033673" y="2050590"/>
            <a:ext cx="779553" cy="311454"/>
          </a:xfrm>
          <a:prstGeom prst="rect">
            <a:avLst/>
          </a:prstGeom>
        </p:spPr>
      </p:pic>
      <p:sp>
        <p:nvSpPr>
          <p:cNvPr id="345" name="Shape 345"/>
          <p:cNvSpPr/>
          <p:nvPr/>
        </p:nvSpPr>
        <p:spPr>
          <a:xfrm>
            <a:off x="6263310" y="818507"/>
            <a:ext cx="2707370" cy="1235437"/>
          </a:xfrm>
          <a:custGeom>
            <a:avLst/>
            <a:gdLst/>
            <a:ahLst/>
            <a:cxnLst>
              <a:cxn ang="0">
                <a:pos x="wd2" y="hd2"/>
              </a:cxn>
              <a:cxn ang="5400000">
                <a:pos x="wd2" y="hd2"/>
              </a:cxn>
              <a:cxn ang="10800000">
                <a:pos x="wd2" y="hd2"/>
              </a:cxn>
              <a:cxn ang="16200000">
                <a:pos x="wd2" y="hd2"/>
              </a:cxn>
            </a:cxnLst>
            <a:rect l="0" t="0" r="r" b="b"/>
            <a:pathLst>
              <a:path w="21600" h="21600" extrusionOk="0">
                <a:moveTo>
                  <a:pt x="374" y="0"/>
                </a:moveTo>
                <a:cubicBezTo>
                  <a:pt x="168" y="0"/>
                  <a:pt x="0" y="276"/>
                  <a:pt x="0" y="615"/>
                </a:cubicBezTo>
                <a:lnTo>
                  <a:pt x="0" y="11252"/>
                </a:lnTo>
                <a:cubicBezTo>
                  <a:pt x="0" y="11591"/>
                  <a:pt x="168" y="11867"/>
                  <a:pt x="374" y="11867"/>
                </a:cubicBezTo>
                <a:lnTo>
                  <a:pt x="6381" y="11867"/>
                </a:lnTo>
                <a:lnTo>
                  <a:pt x="7501" y="21600"/>
                </a:lnTo>
                <a:lnTo>
                  <a:pt x="8620" y="11867"/>
                </a:lnTo>
                <a:lnTo>
                  <a:pt x="21226" y="11867"/>
                </a:lnTo>
                <a:cubicBezTo>
                  <a:pt x="21432" y="11867"/>
                  <a:pt x="21600" y="11591"/>
                  <a:pt x="21600" y="11252"/>
                </a:cubicBezTo>
                <a:lnTo>
                  <a:pt x="21600" y="615"/>
                </a:lnTo>
                <a:cubicBezTo>
                  <a:pt x="21600" y="276"/>
                  <a:pt x="21432" y="0"/>
                  <a:pt x="21226" y="0"/>
                </a:cubicBezTo>
                <a:lnTo>
                  <a:pt x="374" y="0"/>
                </a:lnTo>
                <a:close/>
              </a:path>
            </a:pathLst>
          </a:custGeom>
          <a:gradFill>
            <a:gsLst>
              <a:gs pos="0">
                <a:srgbClr val="A6AAA8"/>
              </a:gs>
              <a:gs pos="100000">
                <a:srgbClr val="53585F"/>
              </a:gs>
            </a:gsLst>
            <a:lin ang="5400000"/>
          </a:gradFill>
          <a:ln w="12700">
            <a:miter lim="400000"/>
          </a:ln>
          <a:extLst>
            <a:ext uri="{C572A759-6A51-4108-AA02-DFA0A04FC94B}">
              <ma14:wrappingTextBoxFlag xmlns:ma14="http://schemas.microsoft.com/office/mac/drawingml/2011/main" val="1"/>
            </a:ext>
          </a:extLst>
        </p:spPr>
        <p:txBody>
          <a:bodyPr lIns="31887" tIns="31887" rIns="31887" bIns="31887" anchor="t"/>
          <a:lstStyle>
            <a:lvl1pPr>
              <a:defRPr sz="2600">
                <a:latin typeface="Helvetica"/>
                <a:ea typeface="Helvetica"/>
                <a:cs typeface="Helvetica"/>
                <a:sym typeface="Helvetica"/>
              </a:defRPr>
            </a:lvl1pPr>
          </a:lstStyle>
          <a:p>
            <a:pPr lvl="0">
              <a:defRPr sz="1800">
                <a:solidFill>
                  <a:srgbClr val="000000"/>
                </a:solidFill>
              </a:defRPr>
            </a:pPr>
            <a:r>
              <a:rPr sz="1600" dirty="0">
                <a:solidFill>
                  <a:srgbClr val="FFFFFF"/>
                </a:solidFill>
              </a:rPr>
              <a:t>Zero-permission app sends fingerprint using browser</a:t>
            </a:r>
          </a:p>
        </p:txBody>
      </p:sp>
      <p:sp>
        <p:nvSpPr>
          <p:cNvPr id="346" name="Shape 346"/>
          <p:cNvSpPr/>
          <p:nvPr/>
        </p:nvSpPr>
        <p:spPr>
          <a:xfrm>
            <a:off x="3818743" y="1025657"/>
            <a:ext cx="2324163" cy="624147"/>
          </a:xfrm>
          <a:prstGeom prst="rect">
            <a:avLst/>
          </a:prstGeom>
          <a:ln w="12700">
            <a:miter lim="400000"/>
          </a:ln>
          <a:extLst>
            <a:ext uri="{C572A759-6A51-4108-AA02-DFA0A04FC94B}">
              <ma14:wrappingTextBoxFlag xmlns:ma14="http://schemas.microsoft.com/office/mac/drawingml/2011/main" val="1"/>
            </a:ext>
          </a:extLst>
        </p:spPr>
        <p:txBody>
          <a:bodyPr lIns="31887" tIns="31887" rIns="31887" bIns="31887" anchor="ctr"/>
          <a:lstStyle>
            <a:lvl1pPr>
              <a:defRPr sz="2600">
                <a:latin typeface="Helvetica"/>
                <a:ea typeface="Helvetica"/>
                <a:cs typeface="Helvetica"/>
                <a:sym typeface="Helvetica"/>
              </a:defRPr>
            </a:lvl1pPr>
          </a:lstStyle>
          <a:p>
            <a:pPr lvl="0">
              <a:defRPr sz="1800">
                <a:solidFill>
                  <a:srgbClr val="000000"/>
                </a:solidFill>
              </a:defRPr>
            </a:pPr>
            <a:r>
              <a:rPr sz="1600">
                <a:solidFill>
                  <a:srgbClr val="FFFFFF"/>
                </a:solidFill>
              </a:rPr>
              <a:t>Adversary controlled web-server</a:t>
            </a:r>
          </a:p>
        </p:txBody>
      </p:sp>
      <p:pic>
        <p:nvPicPr>
          <p:cNvPr id="347" name="Picture 346"/>
          <p:cNvPicPr/>
          <p:nvPr/>
        </p:nvPicPr>
        <p:blipFill>
          <a:blip r:embed="rId6">
            <a:alphaModFix amt="71000"/>
            <a:extLst/>
          </a:blip>
          <a:stretch>
            <a:fillRect/>
          </a:stretch>
        </p:blipFill>
        <p:spPr>
          <a:xfrm>
            <a:off x="2693890" y="1932447"/>
            <a:ext cx="1787693" cy="547740"/>
          </a:xfrm>
          <a:prstGeom prst="rect">
            <a:avLst/>
          </a:prstGeom>
        </p:spPr>
      </p:pic>
      <p:sp>
        <p:nvSpPr>
          <p:cNvPr id="349" name="Shape 349"/>
          <p:cNvSpPr/>
          <p:nvPr/>
        </p:nvSpPr>
        <p:spPr>
          <a:xfrm>
            <a:off x="6207602" y="2553168"/>
            <a:ext cx="2818713" cy="1091236"/>
          </a:xfrm>
          <a:custGeom>
            <a:avLst/>
            <a:gdLst/>
            <a:ahLst/>
            <a:cxnLst>
              <a:cxn ang="0">
                <a:pos x="wd2" y="hd2"/>
              </a:cxn>
              <a:cxn ang="5400000">
                <a:pos x="wd2" y="hd2"/>
              </a:cxn>
              <a:cxn ang="10800000">
                <a:pos x="wd2" y="hd2"/>
              </a:cxn>
              <a:cxn ang="16200000">
                <a:pos x="wd2" y="hd2"/>
              </a:cxn>
            </a:cxnLst>
            <a:rect l="0" t="0" r="r" b="b"/>
            <a:pathLst>
              <a:path w="21600" h="21600" extrusionOk="0">
                <a:moveTo>
                  <a:pt x="13510" y="0"/>
                </a:moveTo>
                <a:lnTo>
                  <a:pt x="12174" y="7063"/>
                </a:lnTo>
                <a:lnTo>
                  <a:pt x="445" y="7063"/>
                </a:lnTo>
                <a:cubicBezTo>
                  <a:pt x="199" y="7063"/>
                  <a:pt x="0" y="7448"/>
                  <a:pt x="0" y="7925"/>
                </a:cubicBezTo>
                <a:lnTo>
                  <a:pt x="0" y="20738"/>
                </a:lnTo>
                <a:cubicBezTo>
                  <a:pt x="0" y="21215"/>
                  <a:pt x="199" y="21600"/>
                  <a:pt x="445" y="21600"/>
                </a:cubicBezTo>
                <a:lnTo>
                  <a:pt x="21155" y="21600"/>
                </a:lnTo>
                <a:cubicBezTo>
                  <a:pt x="21401" y="21600"/>
                  <a:pt x="21600" y="21215"/>
                  <a:pt x="21600" y="20738"/>
                </a:cubicBezTo>
                <a:lnTo>
                  <a:pt x="21600" y="7925"/>
                </a:lnTo>
                <a:cubicBezTo>
                  <a:pt x="21600" y="7448"/>
                  <a:pt x="21401" y="7063"/>
                  <a:pt x="21155" y="7063"/>
                </a:cubicBezTo>
                <a:lnTo>
                  <a:pt x="14847" y="7063"/>
                </a:lnTo>
                <a:lnTo>
                  <a:pt x="13510" y="0"/>
                </a:lnTo>
                <a:close/>
              </a:path>
            </a:pathLst>
          </a:custGeom>
          <a:gradFill>
            <a:gsLst>
              <a:gs pos="0">
                <a:srgbClr val="A6AAA8"/>
              </a:gs>
              <a:gs pos="100000">
                <a:srgbClr val="53585F"/>
              </a:gs>
            </a:gsLst>
            <a:lin ang="5400000"/>
          </a:gradFill>
          <a:ln w="12700">
            <a:miter lim="400000"/>
          </a:ln>
          <a:extLst>
            <a:ext uri="{C572A759-6A51-4108-AA02-DFA0A04FC94B}">
              <ma14:wrappingTextBoxFlag xmlns:ma14="http://schemas.microsoft.com/office/mac/drawingml/2011/main" val="1"/>
            </a:ext>
          </a:extLst>
        </p:spPr>
        <p:txBody>
          <a:bodyPr lIns="31887" tIns="31887" rIns="31887" bIns="31887" anchor="b"/>
          <a:lstStyle/>
          <a:p>
            <a:pPr lvl="0">
              <a:defRPr sz="1800">
                <a:solidFill>
                  <a:srgbClr val="000000"/>
                </a:solidFill>
              </a:defRPr>
            </a:pPr>
            <a:r>
              <a:rPr sz="1600">
                <a:solidFill>
                  <a:srgbClr val="FFFFFF"/>
                </a:solidFill>
              </a:rPr>
              <a:t>Z</a:t>
            </a:r>
            <a:r>
              <a:rPr sz="1600">
                <a:solidFill>
                  <a:srgbClr val="FFFFFF"/>
                </a:solidFill>
                <a:latin typeface="Helvetica"/>
                <a:ea typeface="Helvetica"/>
                <a:cs typeface="Helvetica"/>
                <a:sym typeface="Helvetica"/>
              </a:rPr>
              <a:t>ero</a:t>
            </a:r>
            <a:r>
              <a:rPr sz="1600">
                <a:solidFill>
                  <a:srgbClr val="FFFFFF"/>
                </a:solidFill>
              </a:rPr>
              <a:t>-permission app fingerprints Navigation app audio usage</a:t>
            </a:r>
          </a:p>
        </p:txBody>
      </p:sp>
      <p:graphicFrame>
        <p:nvGraphicFramePr>
          <p:cNvPr id="351" name="Table 351"/>
          <p:cNvGraphicFramePr/>
          <p:nvPr/>
        </p:nvGraphicFramePr>
        <p:xfrm>
          <a:off x="135545" y="2493414"/>
          <a:ext cx="3570629" cy="2266377"/>
        </p:xfrm>
        <a:graphic>
          <a:graphicData uri="http://schemas.openxmlformats.org/drawingml/2006/table">
            <a:tbl>
              <a:tblPr/>
              <a:tblGrid>
                <a:gridCol w="2022918"/>
                <a:gridCol w="1547711"/>
              </a:tblGrid>
              <a:tr h="515884">
                <a:tc>
                  <a:txBody>
                    <a:bodyPr/>
                    <a:lstStyle/>
                    <a:p>
                      <a:pPr lvl="0" defTabSz="914400">
                        <a:defRPr sz="2240"/>
                      </a:pPr>
                      <a:endParaRPr sz="1200"/>
                    </a:p>
                  </a:txBody>
                  <a:tcPr marL="35719" marR="35719" marT="26789" marB="26789" anchor="ctr" horzOverflow="overflow">
                    <a:lnL w="12700">
                      <a:solidFill>
                        <a:srgbClr val="D6D6D6"/>
                      </a:solidFill>
                      <a:miter lim="400000"/>
                    </a:lnL>
                    <a:lnT w="12700">
                      <a:solidFill>
                        <a:srgbClr val="D6D6D6"/>
                      </a:solidFill>
                      <a:miter lim="400000"/>
                    </a:lnT>
                  </a:tcPr>
                </a:tc>
                <a:tc>
                  <a:txBody>
                    <a:bodyPr/>
                    <a:lstStyle/>
                    <a:p>
                      <a:pPr lvl="0" defTabSz="914400">
                        <a:defRPr>
                          <a:solidFill>
                            <a:srgbClr val="000000"/>
                          </a:solidFill>
                        </a:defRPr>
                      </a:pPr>
                      <a:r>
                        <a:rPr sz="1200">
                          <a:solidFill>
                            <a:srgbClr val="FFFFFF"/>
                          </a:solidFill>
                        </a:rPr>
                        <a:t>(source S1, destination D1)</a:t>
                      </a:r>
                    </a:p>
                  </a:txBody>
                  <a:tcPr marL="35719" marR="35719" marT="26789" marB="26789" anchor="ctr" horzOverflow="overflow">
                    <a:lnR w="12700">
                      <a:solidFill>
                        <a:srgbClr val="D6D6D6"/>
                      </a:solidFill>
                      <a:miter lim="400000"/>
                    </a:lnR>
                    <a:lnT w="12700">
                      <a:solidFill>
                        <a:srgbClr val="D6D6D6"/>
                      </a:solidFill>
                      <a:miter lim="400000"/>
                    </a:lnT>
                  </a:tcPr>
                </a:tc>
              </a:tr>
              <a:tr h="471910">
                <a:tc>
                  <a:txBody>
                    <a:bodyPr/>
                    <a:lstStyle/>
                    <a:p>
                      <a:pPr lvl="0" defTabSz="914400">
                        <a:defRPr sz="2240"/>
                      </a:pPr>
                      <a:endParaRPr sz="1200"/>
                    </a:p>
                  </a:txBody>
                  <a:tcPr marL="35719" marR="35719" marT="26789" marB="26789" anchor="ctr" horzOverflow="overflow">
                    <a:lnL w="12700">
                      <a:solidFill>
                        <a:srgbClr val="D6D6D6"/>
                      </a:solidFill>
                      <a:miter lim="400000"/>
                    </a:lnL>
                  </a:tcPr>
                </a:tc>
                <a:tc>
                  <a:txBody>
                    <a:bodyPr/>
                    <a:lstStyle/>
                    <a:p>
                      <a:pPr lvl="0" defTabSz="9144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40"/>
                      </a:pPr>
                      <a:endParaRPr sz="1200"/>
                    </a:p>
                  </a:txBody>
                  <a:tcPr marL="35719" marR="35719" marT="26789" marB="26789" anchor="ctr" horzOverflow="overflow">
                    <a:lnR w="12700">
                      <a:solidFill>
                        <a:srgbClr val="D6D6D6"/>
                      </a:solidFill>
                      <a:miter lim="400000"/>
                    </a:lnR>
                  </a:tcPr>
                </a:tc>
              </a:tr>
              <a:tr h="432020">
                <a:tc>
                  <a:txBody>
                    <a:bodyPr/>
                    <a:lstStyle/>
                    <a:p>
                      <a:pPr lvl="0" defTabSz="914400">
                        <a:defRPr sz="2240"/>
                      </a:pPr>
                      <a:endParaRPr sz="1200"/>
                    </a:p>
                  </a:txBody>
                  <a:tcPr marL="35719" marR="35719" marT="26789" marB="26789" anchor="ctr" horzOverflow="overflow">
                    <a:lnL w="12700">
                      <a:solidFill>
                        <a:srgbClr val="D6D6D6"/>
                      </a:solidFill>
                      <a:miter lim="400000"/>
                    </a:lnL>
                  </a:tcPr>
                </a:tc>
                <a:tc>
                  <a:txBody>
                    <a:bodyPr/>
                    <a:lstStyle/>
                    <a:p>
                      <a:pPr lvl="0" defTabSz="9144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defRPr>
                      </a:pPr>
                      <a:r>
                        <a:rPr sz="1200">
                          <a:solidFill>
                            <a:srgbClr val="FFFFFF"/>
                          </a:solidFill>
                        </a:rPr>
                        <a:t>(source S3, destination D3)</a:t>
                      </a:r>
                    </a:p>
                  </a:txBody>
                  <a:tcPr marL="35719" marR="35719" marT="26789" marB="26789" anchor="ctr" horzOverflow="overflow">
                    <a:lnR w="12700">
                      <a:solidFill>
                        <a:srgbClr val="D6D6D6"/>
                      </a:solidFill>
                      <a:miter lim="400000"/>
                    </a:lnR>
                  </a:tcPr>
                </a:tc>
              </a:tr>
              <a:tr h="427225">
                <a:tc>
                  <a:txBody>
                    <a:bodyPr/>
                    <a:lstStyle/>
                    <a:p>
                      <a:pPr lvl="0" defTabSz="914400">
                        <a:defRPr sz="2240"/>
                      </a:pPr>
                      <a:endParaRPr sz="1200"/>
                    </a:p>
                  </a:txBody>
                  <a:tcPr marL="35719" marR="35719" marT="26789" marB="26789" anchor="ctr" horzOverflow="overflow">
                    <a:lnL w="12700">
                      <a:solidFill>
                        <a:srgbClr val="D6D6D6"/>
                      </a:solidFill>
                      <a:miter lim="400000"/>
                    </a:lnL>
                  </a:tcPr>
                </a:tc>
                <a:tc>
                  <a:txBody>
                    <a:bodyPr/>
                    <a:lstStyle/>
                    <a:p>
                      <a:pPr lvl="0" defTabSz="9144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defRPr>
                      </a:pPr>
                      <a:r>
                        <a:rPr sz="1200">
                          <a:solidFill>
                            <a:srgbClr val="FFFFFF"/>
                          </a:solidFill>
                        </a:rPr>
                        <a:t>(source S4, destination D4)</a:t>
                      </a:r>
                    </a:p>
                  </a:txBody>
                  <a:tcPr marL="35719" marR="35719" marT="26789" marB="26789" anchor="ctr" horzOverflow="overflow">
                    <a:lnR w="12700">
                      <a:solidFill>
                        <a:srgbClr val="D6D6D6"/>
                      </a:solidFill>
                      <a:miter lim="400000"/>
                    </a:lnR>
                  </a:tcPr>
                </a:tc>
              </a:tr>
              <a:tr h="413623">
                <a:tc>
                  <a:txBody>
                    <a:bodyPr/>
                    <a:lstStyle/>
                    <a:p>
                      <a:pPr lvl="0" defTabSz="914400">
                        <a:defRPr sz="2240"/>
                      </a:pPr>
                      <a:endParaRPr sz="1200"/>
                    </a:p>
                  </a:txBody>
                  <a:tcPr marL="35719" marR="35719" marT="26789" marB="26789" anchor="ctr" horzOverflow="overflow">
                    <a:lnL w="12700">
                      <a:solidFill>
                        <a:srgbClr val="D6D6D6"/>
                      </a:solidFill>
                      <a:miter lim="400000"/>
                    </a:lnL>
                    <a:lnB w="12700">
                      <a:solidFill>
                        <a:srgbClr val="D6D6D6"/>
                      </a:solidFill>
                      <a:miter lim="400000"/>
                    </a:lnB>
                  </a:tcPr>
                </a:tc>
                <a:tc>
                  <a:txBody>
                    <a:bodyPr/>
                    <a:lstStyle/>
                    <a:p>
                      <a:pPr lvl="0" defTabSz="9144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defRPr>
                      </a:pPr>
                      <a:r>
                        <a:rPr sz="1200">
                          <a:solidFill>
                            <a:srgbClr val="FFFFFF"/>
                          </a:solidFill>
                        </a:rPr>
                        <a:t>(source S5, destination D5)</a:t>
                      </a:r>
                    </a:p>
                  </a:txBody>
                  <a:tcPr marL="35719" marR="35719" marT="26789" marB="26789" anchor="ctr" horzOverflow="overflow">
                    <a:lnR w="12700">
                      <a:solidFill>
                        <a:srgbClr val="D6D6D6"/>
                      </a:solidFill>
                      <a:miter lim="400000"/>
                    </a:lnR>
                    <a:lnB w="12700">
                      <a:solidFill>
                        <a:srgbClr val="D6D6D6"/>
                      </a:solidFill>
                      <a:miter lim="400000"/>
                    </a:lnB>
                  </a:tcPr>
                </a:tc>
              </a:tr>
            </a:tbl>
          </a:graphicData>
        </a:graphic>
      </p:graphicFrame>
      <p:grpSp>
        <p:nvGrpSpPr>
          <p:cNvPr id="406" name="Group 406"/>
          <p:cNvGrpSpPr/>
          <p:nvPr/>
        </p:nvGrpSpPr>
        <p:grpSpPr>
          <a:xfrm>
            <a:off x="230314" y="1599928"/>
            <a:ext cx="3608699" cy="3078379"/>
            <a:chOff x="160182" y="0"/>
            <a:chExt cx="5132371" cy="5837517"/>
          </a:xfrm>
        </p:grpSpPr>
        <p:grpSp>
          <p:nvGrpSpPr>
            <p:cNvPr id="363" name="Group 363"/>
            <p:cNvGrpSpPr/>
            <p:nvPr/>
          </p:nvGrpSpPr>
          <p:grpSpPr>
            <a:xfrm>
              <a:off x="161806" y="2921941"/>
              <a:ext cx="2571739" cy="444507"/>
              <a:chOff x="0" y="0"/>
              <a:chExt cx="2571737" cy="444505"/>
            </a:xfrm>
          </p:grpSpPr>
          <p:grpSp>
            <p:nvGrpSpPr>
              <p:cNvPr id="357" name="Group 357"/>
              <p:cNvGrpSpPr/>
              <p:nvPr/>
            </p:nvGrpSpPr>
            <p:grpSpPr>
              <a:xfrm>
                <a:off x="0" y="0"/>
                <a:ext cx="2571739" cy="444506"/>
                <a:chOff x="0" y="0"/>
                <a:chExt cx="2571738" cy="444505"/>
              </a:xfrm>
            </p:grpSpPr>
            <p:sp>
              <p:nvSpPr>
                <p:cNvPr id="352" name="Shape 352"/>
                <p:cNvSpPr/>
                <p:nvPr/>
              </p:nvSpPr>
              <p:spPr>
                <a:xfrm>
                  <a:off x="516587"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53" name="Shape 353"/>
                <p:cNvSpPr/>
                <p:nvPr/>
              </p:nvSpPr>
              <p:spPr>
                <a:xfrm>
                  <a:off x="0"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54" name="Shape 354"/>
                <p:cNvSpPr/>
                <p:nvPr/>
              </p:nvSpPr>
              <p:spPr>
                <a:xfrm>
                  <a:off x="1029796"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55" name="Shape 355"/>
                <p:cNvSpPr/>
                <p:nvPr/>
              </p:nvSpPr>
              <p:spPr>
                <a:xfrm>
                  <a:off x="2059592" y="0"/>
                  <a:ext cx="512147"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56" name="Shape 356"/>
                <p:cNvSpPr/>
                <p:nvPr/>
              </p:nvSpPr>
              <p:spPr>
                <a:xfrm>
                  <a:off x="1543631"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grpSp>
          <p:sp>
            <p:nvSpPr>
              <p:cNvPr id="358" name="Shape 358"/>
              <p:cNvSpPr/>
              <p:nvPr/>
            </p:nvSpPr>
            <p:spPr>
              <a:xfrm>
                <a:off x="639906"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30</a:t>
                </a:r>
              </a:p>
            </p:txBody>
          </p:sp>
          <p:sp>
            <p:nvSpPr>
              <p:cNvPr id="359" name="Shape 359"/>
              <p:cNvSpPr/>
              <p:nvPr/>
            </p:nvSpPr>
            <p:spPr>
              <a:xfrm>
                <a:off x="90724"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10</a:t>
                </a:r>
              </a:p>
            </p:txBody>
          </p:sp>
          <p:sp>
            <p:nvSpPr>
              <p:cNvPr id="360" name="Shape 360"/>
              <p:cNvSpPr/>
              <p:nvPr/>
            </p:nvSpPr>
            <p:spPr>
              <a:xfrm>
                <a:off x="1600873"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10</a:t>
                </a:r>
              </a:p>
            </p:txBody>
          </p:sp>
          <p:sp>
            <p:nvSpPr>
              <p:cNvPr id="361" name="Shape 361"/>
              <p:cNvSpPr/>
              <p:nvPr/>
            </p:nvSpPr>
            <p:spPr>
              <a:xfrm>
                <a:off x="1120390" y="41351"/>
                <a:ext cx="330958"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60</a:t>
                </a:r>
              </a:p>
            </p:txBody>
          </p:sp>
          <p:sp>
            <p:nvSpPr>
              <p:cNvPr id="362" name="Shape 362"/>
              <p:cNvSpPr/>
              <p:nvPr/>
            </p:nvSpPr>
            <p:spPr>
              <a:xfrm>
                <a:off x="2150055"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40</a:t>
                </a:r>
              </a:p>
            </p:txBody>
          </p:sp>
        </p:grpSp>
        <p:grpSp>
          <p:nvGrpSpPr>
            <p:cNvPr id="372" name="Group 372"/>
            <p:cNvGrpSpPr/>
            <p:nvPr/>
          </p:nvGrpSpPr>
          <p:grpSpPr>
            <a:xfrm>
              <a:off x="160182" y="1985846"/>
              <a:ext cx="2058400" cy="444507"/>
              <a:chOff x="0" y="0"/>
              <a:chExt cx="2058398" cy="444505"/>
            </a:xfrm>
          </p:grpSpPr>
          <p:sp>
            <p:nvSpPr>
              <p:cNvPr id="364" name="Shape 364"/>
              <p:cNvSpPr/>
              <p:nvPr/>
            </p:nvSpPr>
            <p:spPr>
              <a:xfrm>
                <a:off x="516587"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65" name="Shape 365"/>
              <p:cNvSpPr/>
              <p:nvPr/>
            </p:nvSpPr>
            <p:spPr>
              <a:xfrm>
                <a:off x="0"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66" name="Shape 366"/>
              <p:cNvSpPr/>
              <p:nvPr/>
            </p:nvSpPr>
            <p:spPr>
              <a:xfrm>
                <a:off x="1029796"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67" name="Shape 367"/>
              <p:cNvSpPr/>
              <p:nvPr/>
            </p:nvSpPr>
            <p:spPr>
              <a:xfrm>
                <a:off x="1546253"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68" name="Shape 368"/>
              <p:cNvSpPr/>
              <p:nvPr/>
            </p:nvSpPr>
            <p:spPr>
              <a:xfrm>
                <a:off x="654356"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70</a:t>
                </a:r>
              </a:p>
            </p:txBody>
          </p:sp>
          <p:sp>
            <p:nvSpPr>
              <p:cNvPr id="369" name="Shape 369"/>
              <p:cNvSpPr/>
              <p:nvPr/>
            </p:nvSpPr>
            <p:spPr>
              <a:xfrm>
                <a:off x="105174"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40</a:t>
                </a:r>
              </a:p>
            </p:txBody>
          </p:sp>
          <p:sp>
            <p:nvSpPr>
              <p:cNvPr id="370" name="Shape 370"/>
              <p:cNvSpPr/>
              <p:nvPr/>
            </p:nvSpPr>
            <p:spPr>
              <a:xfrm>
                <a:off x="1600873"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50</a:t>
                </a:r>
              </a:p>
            </p:txBody>
          </p:sp>
          <p:sp>
            <p:nvSpPr>
              <p:cNvPr id="371" name="Shape 371"/>
              <p:cNvSpPr/>
              <p:nvPr/>
            </p:nvSpPr>
            <p:spPr>
              <a:xfrm>
                <a:off x="1120390" y="41351"/>
                <a:ext cx="330958"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80</a:t>
                </a:r>
              </a:p>
            </p:txBody>
          </p:sp>
        </p:grpSp>
        <p:grpSp>
          <p:nvGrpSpPr>
            <p:cNvPr id="383" name="Group 383"/>
            <p:cNvGrpSpPr/>
            <p:nvPr/>
          </p:nvGrpSpPr>
          <p:grpSpPr>
            <a:xfrm>
              <a:off x="161806" y="3742456"/>
              <a:ext cx="2571740" cy="444507"/>
              <a:chOff x="0" y="0"/>
              <a:chExt cx="2571738" cy="444505"/>
            </a:xfrm>
          </p:grpSpPr>
          <p:sp>
            <p:nvSpPr>
              <p:cNvPr id="373" name="Shape 373"/>
              <p:cNvSpPr/>
              <p:nvPr/>
            </p:nvSpPr>
            <p:spPr>
              <a:xfrm>
                <a:off x="516587"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74" name="Shape 374"/>
              <p:cNvSpPr/>
              <p:nvPr/>
            </p:nvSpPr>
            <p:spPr>
              <a:xfrm>
                <a:off x="0"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75" name="Shape 375"/>
              <p:cNvSpPr/>
              <p:nvPr/>
            </p:nvSpPr>
            <p:spPr>
              <a:xfrm>
                <a:off x="1029796"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76" name="Shape 376"/>
              <p:cNvSpPr/>
              <p:nvPr/>
            </p:nvSpPr>
            <p:spPr>
              <a:xfrm>
                <a:off x="2059592" y="0"/>
                <a:ext cx="512147"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77" name="Shape 377"/>
              <p:cNvSpPr/>
              <p:nvPr/>
            </p:nvSpPr>
            <p:spPr>
              <a:xfrm>
                <a:off x="1543631"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78" name="Shape 378"/>
              <p:cNvSpPr/>
              <p:nvPr/>
            </p:nvSpPr>
            <p:spPr>
              <a:xfrm>
                <a:off x="639906"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30</a:t>
                </a:r>
              </a:p>
            </p:txBody>
          </p:sp>
          <p:sp>
            <p:nvSpPr>
              <p:cNvPr id="379" name="Shape 379"/>
              <p:cNvSpPr/>
              <p:nvPr/>
            </p:nvSpPr>
            <p:spPr>
              <a:xfrm>
                <a:off x="90724"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60</a:t>
                </a:r>
              </a:p>
            </p:txBody>
          </p:sp>
          <p:sp>
            <p:nvSpPr>
              <p:cNvPr id="380" name="Shape 380"/>
              <p:cNvSpPr/>
              <p:nvPr/>
            </p:nvSpPr>
            <p:spPr>
              <a:xfrm>
                <a:off x="1600873"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10</a:t>
                </a:r>
              </a:p>
            </p:txBody>
          </p:sp>
          <p:sp>
            <p:nvSpPr>
              <p:cNvPr id="381" name="Shape 381"/>
              <p:cNvSpPr/>
              <p:nvPr/>
            </p:nvSpPr>
            <p:spPr>
              <a:xfrm>
                <a:off x="1120390" y="42751"/>
                <a:ext cx="330958"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50</a:t>
                </a:r>
              </a:p>
            </p:txBody>
          </p:sp>
          <p:sp>
            <p:nvSpPr>
              <p:cNvPr id="382" name="Shape 382"/>
              <p:cNvSpPr/>
              <p:nvPr/>
            </p:nvSpPr>
            <p:spPr>
              <a:xfrm>
                <a:off x="2150055"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40</a:t>
                </a:r>
              </a:p>
            </p:txBody>
          </p:sp>
        </p:grpSp>
        <p:grpSp>
          <p:nvGrpSpPr>
            <p:cNvPr id="392" name="Group 392"/>
            <p:cNvGrpSpPr/>
            <p:nvPr/>
          </p:nvGrpSpPr>
          <p:grpSpPr>
            <a:xfrm>
              <a:off x="161806" y="4569321"/>
              <a:ext cx="2055778" cy="444507"/>
              <a:chOff x="0" y="0"/>
              <a:chExt cx="2055776" cy="444505"/>
            </a:xfrm>
          </p:grpSpPr>
          <p:sp>
            <p:nvSpPr>
              <p:cNvPr id="384" name="Shape 384"/>
              <p:cNvSpPr/>
              <p:nvPr/>
            </p:nvSpPr>
            <p:spPr>
              <a:xfrm>
                <a:off x="516587"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85" name="Shape 385"/>
              <p:cNvSpPr/>
              <p:nvPr/>
            </p:nvSpPr>
            <p:spPr>
              <a:xfrm>
                <a:off x="0"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86" name="Shape 386"/>
              <p:cNvSpPr/>
              <p:nvPr/>
            </p:nvSpPr>
            <p:spPr>
              <a:xfrm>
                <a:off x="1029796"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87" name="Shape 387"/>
              <p:cNvSpPr/>
              <p:nvPr/>
            </p:nvSpPr>
            <p:spPr>
              <a:xfrm>
                <a:off x="1543631"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88" name="Shape 388"/>
              <p:cNvSpPr/>
              <p:nvPr/>
            </p:nvSpPr>
            <p:spPr>
              <a:xfrm>
                <a:off x="639906"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30</a:t>
                </a:r>
              </a:p>
            </p:txBody>
          </p:sp>
          <p:sp>
            <p:nvSpPr>
              <p:cNvPr id="389" name="Shape 389"/>
              <p:cNvSpPr/>
              <p:nvPr/>
            </p:nvSpPr>
            <p:spPr>
              <a:xfrm>
                <a:off x="90724"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10</a:t>
                </a:r>
              </a:p>
            </p:txBody>
          </p:sp>
          <p:sp>
            <p:nvSpPr>
              <p:cNvPr id="390" name="Shape 390"/>
              <p:cNvSpPr/>
              <p:nvPr/>
            </p:nvSpPr>
            <p:spPr>
              <a:xfrm>
                <a:off x="1600873"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10</a:t>
                </a:r>
              </a:p>
            </p:txBody>
          </p:sp>
          <p:sp>
            <p:nvSpPr>
              <p:cNvPr id="391" name="Shape 391"/>
              <p:cNvSpPr/>
              <p:nvPr/>
            </p:nvSpPr>
            <p:spPr>
              <a:xfrm>
                <a:off x="1120390" y="41351"/>
                <a:ext cx="330958"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60</a:t>
                </a:r>
              </a:p>
            </p:txBody>
          </p:sp>
        </p:grpSp>
        <p:grpSp>
          <p:nvGrpSpPr>
            <p:cNvPr id="403" name="Group 403"/>
            <p:cNvGrpSpPr/>
            <p:nvPr/>
          </p:nvGrpSpPr>
          <p:grpSpPr>
            <a:xfrm>
              <a:off x="161806" y="5393011"/>
              <a:ext cx="2571740" cy="444507"/>
              <a:chOff x="0" y="0"/>
              <a:chExt cx="2571738" cy="444505"/>
            </a:xfrm>
          </p:grpSpPr>
          <p:sp>
            <p:nvSpPr>
              <p:cNvPr id="393" name="Shape 393"/>
              <p:cNvSpPr/>
              <p:nvPr/>
            </p:nvSpPr>
            <p:spPr>
              <a:xfrm>
                <a:off x="516587"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94" name="Shape 394"/>
              <p:cNvSpPr/>
              <p:nvPr/>
            </p:nvSpPr>
            <p:spPr>
              <a:xfrm>
                <a:off x="0"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95" name="Shape 395"/>
              <p:cNvSpPr/>
              <p:nvPr/>
            </p:nvSpPr>
            <p:spPr>
              <a:xfrm>
                <a:off x="1029796"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96" name="Shape 396"/>
              <p:cNvSpPr/>
              <p:nvPr/>
            </p:nvSpPr>
            <p:spPr>
              <a:xfrm>
                <a:off x="2059592" y="0"/>
                <a:ext cx="512147"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97" name="Shape 397"/>
              <p:cNvSpPr/>
              <p:nvPr/>
            </p:nvSpPr>
            <p:spPr>
              <a:xfrm>
                <a:off x="1543631" y="0"/>
                <a:ext cx="512146" cy="444506"/>
              </a:xfrm>
              <a:prstGeom prst="rect">
                <a:avLst/>
              </a:prstGeom>
              <a:noFill/>
              <a:ln w="127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398" name="Shape 398"/>
              <p:cNvSpPr/>
              <p:nvPr/>
            </p:nvSpPr>
            <p:spPr>
              <a:xfrm>
                <a:off x="639906"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30</a:t>
                </a:r>
              </a:p>
            </p:txBody>
          </p:sp>
          <p:sp>
            <p:nvSpPr>
              <p:cNvPr id="399" name="Shape 399"/>
              <p:cNvSpPr/>
              <p:nvPr/>
            </p:nvSpPr>
            <p:spPr>
              <a:xfrm>
                <a:off x="90724"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10</a:t>
                </a:r>
              </a:p>
            </p:txBody>
          </p:sp>
          <p:sp>
            <p:nvSpPr>
              <p:cNvPr id="400" name="Shape 400"/>
              <p:cNvSpPr/>
              <p:nvPr/>
            </p:nvSpPr>
            <p:spPr>
              <a:xfrm>
                <a:off x="1600873"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10</a:t>
                </a:r>
              </a:p>
            </p:txBody>
          </p:sp>
          <p:sp>
            <p:nvSpPr>
              <p:cNvPr id="401" name="Shape 401"/>
              <p:cNvSpPr/>
              <p:nvPr/>
            </p:nvSpPr>
            <p:spPr>
              <a:xfrm>
                <a:off x="1120390" y="41351"/>
                <a:ext cx="330958"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90</a:t>
                </a:r>
              </a:p>
            </p:txBody>
          </p:sp>
          <p:sp>
            <p:nvSpPr>
              <p:cNvPr id="402" name="Shape 402"/>
              <p:cNvSpPr/>
              <p:nvPr/>
            </p:nvSpPr>
            <p:spPr>
              <a:xfrm>
                <a:off x="2150055" y="41351"/>
                <a:ext cx="330959" cy="3590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latin typeface="Helvetica"/>
                    <a:ea typeface="Helvetica"/>
                    <a:cs typeface="Helvetica"/>
                    <a:sym typeface="Helvetica"/>
                  </a:defRPr>
                </a:lvl1pPr>
              </a:lstStyle>
              <a:p>
                <a:pPr lvl="0">
                  <a:defRPr sz="1800">
                    <a:solidFill>
                      <a:srgbClr val="000000"/>
                    </a:solidFill>
                  </a:defRPr>
                </a:pPr>
                <a:r>
                  <a:rPr sz="1000">
                    <a:solidFill>
                      <a:srgbClr val="FFFFFF"/>
                    </a:solidFill>
                  </a:rPr>
                  <a:t>40</a:t>
                </a:r>
              </a:p>
            </p:txBody>
          </p:sp>
        </p:grpSp>
        <p:pic>
          <p:nvPicPr>
            <p:cNvPr id="404" name="db.png"/>
            <p:cNvPicPr/>
            <p:nvPr/>
          </p:nvPicPr>
          <p:blipFill>
            <a:blip r:embed="rId7" cstate="screen">
              <a:extLst>
                <a:ext uri="{28A0092B-C50C-407E-A947-70E740481C1C}">
                  <a14:useLocalDpi xmlns:a14="http://schemas.microsoft.com/office/drawing/2010/main"/>
                </a:ext>
              </a:extLst>
            </a:blip>
            <a:stretch>
              <a:fillRect/>
            </a:stretch>
          </p:blipFill>
          <p:spPr>
            <a:xfrm>
              <a:off x="1804744" y="0"/>
              <a:ext cx="1824536" cy="2021646"/>
            </a:xfrm>
            <a:prstGeom prst="rect">
              <a:avLst/>
            </a:prstGeom>
            <a:ln w="12700" cap="flat">
              <a:noFill/>
              <a:miter lim="400000"/>
            </a:ln>
            <a:effectLst/>
          </p:spPr>
        </p:pic>
        <p:sp>
          <p:nvSpPr>
            <p:cNvPr id="405" name="Shape 405"/>
            <p:cNvSpPr/>
            <p:nvPr/>
          </p:nvSpPr>
          <p:spPr>
            <a:xfrm>
              <a:off x="2720815" y="2763179"/>
              <a:ext cx="2571740" cy="7620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40"/>
              </a:lvl1pPr>
            </a:lstStyle>
            <a:p>
              <a:pPr defTabSz="573969">
                <a:defRPr sz="1800">
                  <a:solidFill>
                    <a:srgbClr val="000000"/>
                  </a:solidFill>
                </a:defRPr>
              </a:pPr>
              <a:r>
                <a:rPr sz="1400">
                  <a:solidFill>
                    <a:srgbClr val="FFFFFF"/>
                  </a:solidFill>
                </a:rPr>
                <a:t>(source S2, destination D2)</a:t>
              </a:r>
            </a:p>
          </p:txBody>
        </p:sp>
      </p:grpSp>
      <p:pic>
        <p:nvPicPr>
          <p:cNvPr id="407" name="browser.png"/>
          <p:cNvPicPr/>
          <p:nvPr/>
        </p:nvPicPr>
        <p:blipFill>
          <a:blip r:embed="rId8" cstate="screen">
            <a:extLst>
              <a:ext uri="{28A0092B-C50C-407E-A947-70E740481C1C}">
                <a14:useLocalDpi xmlns:a14="http://schemas.microsoft.com/office/drawing/2010/main"/>
              </a:ext>
            </a:extLst>
          </a:blip>
          <a:stretch>
            <a:fillRect/>
          </a:stretch>
        </p:blipFill>
        <p:spPr>
          <a:xfrm>
            <a:off x="6775218" y="1894244"/>
            <a:ext cx="950169" cy="624147"/>
          </a:xfrm>
          <a:prstGeom prst="rect">
            <a:avLst/>
          </a:prstGeom>
          <a:ln w="12700">
            <a:miter lim="400000"/>
          </a:ln>
        </p:spPr>
      </p:pic>
    </p:spTree>
    <p:extLst>
      <p:ext uri="{BB962C8B-B14F-4D97-AF65-F5344CB8AC3E}">
        <p14:creationId xmlns:p14="http://schemas.microsoft.com/office/powerpoint/2010/main" val="35120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4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4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34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34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339"/>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40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34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351"/>
                                        </p:tgtEl>
                                        <p:attrNameLst>
                                          <p:attrName>style.visibility</p:attrName>
                                        </p:attrNameLst>
                                      </p:cBhvr>
                                      <p:to>
                                        <p:strVal val="visible"/>
                                      </p:to>
                                    </p:set>
                                  </p:childTnLst>
                                </p:cTn>
                              </p:par>
                              <p:par>
                                <p:cTn id="30" presetID="1" presetClass="entr" presetSubtype="0" fill="hold">
                                  <p:stCondLst>
                                    <p:cond delay="0"/>
                                  </p:stCondLst>
                                  <p:iterate>
                                    <p:tmAbs val="0"/>
                                  </p:iterate>
                                  <p:childTnLst>
                                    <p:set>
                                      <p:cBhvr>
                                        <p:cTn id="31" fill="hold"/>
                                        <p:tgtEl>
                                          <p:spTgt spid="406"/>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iterate>
                                    <p:tmAbs val="0"/>
                                  </p:iterate>
                                  <p:childTnLst>
                                    <p:set>
                                      <p:cBhvr>
                                        <p:cTn id="34" fill="hold"/>
                                        <p:tgtEl>
                                          <p:spTgt spid="347"/>
                                        </p:tgtEl>
                                        <p:attrNameLst>
                                          <p:attrName>style.visibility</p:attrName>
                                        </p:attrNameLst>
                                      </p:cBhvr>
                                      <p:to>
                                        <p:strVal val="visible"/>
                                      </p:to>
                                    </p:set>
                                  </p:childTnLst>
                                </p:cTn>
                              </p:par>
                              <p:par>
                                <p:cTn id="35" presetID="1" presetClass="entr" presetSubtype="0" fill="hold">
                                  <p:stCondLst>
                                    <p:cond delay="0"/>
                                  </p:stCondLst>
                                  <p:iterate>
                                    <p:tmAbs val="0"/>
                                  </p:iterate>
                                  <p:childTnLst>
                                    <p:set>
                                      <p:cBhvr>
                                        <p:cTn id="36" fill="hold"/>
                                        <p:tgtEl>
                                          <p:spTgt spid="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animBg="1" advAuto="0"/>
      <p:bldP spid="342" grpId="0" animBg="1" advAuto="0"/>
      <p:bldP spid="343" grpId="0" animBg="1" advAuto="0"/>
      <p:bldP spid="345" grpId="0" animBg="1" advAuto="0"/>
      <p:bldP spid="346" grpId="0" animBg="1" advAuto="0"/>
      <p:bldP spid="347" grpId="0" animBg="1" advAuto="0"/>
      <p:bldP spid="349" grpId="0" animBg="1" advAuto="0"/>
      <p:bldP spid="351" grpId="0" animBg="1" advAuto="0"/>
      <p:bldP spid="407"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 name="Shape 409"/>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Attack Evaluation</a:t>
            </a:r>
            <a:endParaRPr sz="4800">
              <a:solidFill>
                <a:srgbClr val="FFFFFF"/>
              </a:solidFill>
            </a:endParaRPr>
          </a:p>
        </p:txBody>
      </p:sp>
      <p:sp>
        <p:nvSpPr>
          <p:cNvPr id="410" name="Shape 410"/>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36</a:t>
            </a:fld>
            <a:endParaRPr>
              <a:solidFill>
                <a:srgbClr val="FFFFFF"/>
              </a:solidFill>
            </a:endParaRPr>
          </a:p>
        </p:txBody>
      </p:sp>
      <p:grpSp>
        <p:nvGrpSpPr>
          <p:cNvPr id="413" name="Group 413"/>
          <p:cNvGrpSpPr/>
          <p:nvPr/>
        </p:nvGrpSpPr>
        <p:grpSpPr>
          <a:xfrm>
            <a:off x="16974" y="1526119"/>
            <a:ext cx="9110052" cy="3102550"/>
            <a:chOff x="-139700" y="-165100"/>
            <a:chExt cx="12956516" cy="5883352"/>
          </a:xfrm>
        </p:grpSpPr>
        <p:pic>
          <p:nvPicPr>
            <p:cNvPr id="412" name="screenshot2013-11-03at1.08.49am-inverted.png"/>
            <p:cNvPicPr/>
            <p:nvPr/>
          </p:nvPicPr>
          <p:blipFill>
            <a:blip r:embed="rId3" cstate="screen">
              <a:extLst>
                <a:ext uri="{28A0092B-C50C-407E-A947-70E740481C1C}">
                  <a14:useLocalDpi xmlns:a14="http://schemas.microsoft.com/office/drawing/2010/main"/>
                </a:ext>
              </a:extLst>
            </a:blip>
            <a:stretch>
              <a:fillRect/>
            </a:stretch>
          </p:blipFill>
          <p:spPr>
            <a:xfrm>
              <a:off x="0" y="0"/>
              <a:ext cx="12677117" cy="5553153"/>
            </a:xfrm>
            <a:prstGeom prst="rect">
              <a:avLst/>
            </a:prstGeom>
            <a:ln>
              <a:noFill/>
            </a:ln>
            <a:effectLst/>
          </p:spPr>
        </p:pic>
        <p:pic>
          <p:nvPicPr>
            <p:cNvPr id="411" name="Picture 410"/>
            <p:cNvPicPr/>
            <p:nvPr/>
          </p:nvPicPr>
          <p:blipFill>
            <a:blip r:embed="rId4">
              <a:extLst/>
            </a:blip>
            <a:stretch>
              <a:fillRect/>
            </a:stretch>
          </p:blipFill>
          <p:spPr>
            <a:xfrm>
              <a:off x="-139700" y="-165100"/>
              <a:ext cx="12956517" cy="5883353"/>
            </a:xfrm>
            <a:prstGeom prst="rect">
              <a:avLst/>
            </a:prstGeom>
            <a:effectLst/>
          </p:spPr>
        </p:pic>
      </p:grpSp>
      <p:sp>
        <p:nvSpPr>
          <p:cNvPr id="414" name="Shape 414"/>
          <p:cNvSpPr/>
          <p:nvPr/>
        </p:nvSpPr>
        <p:spPr>
          <a:xfrm>
            <a:off x="1626808" y="2602875"/>
            <a:ext cx="1497287" cy="187524"/>
          </a:xfrm>
          <a:prstGeom prst="rect">
            <a:avLst/>
          </a:prstGeom>
          <a:ln w="50800">
            <a:solidFill>
              <a:srgbClr val="73FA79"/>
            </a:solidFill>
            <a:miter lim="400000"/>
          </a:ln>
        </p:spPr>
        <p:txBody>
          <a:bodyPr lIns="0" tIns="0" rIns="0" bIns="0" anchor="ctr"/>
          <a:lstStyle/>
          <a:p>
            <a:pPr lvl="0">
              <a:defRPr sz="2600"/>
            </a:pPr>
            <a:endParaRPr/>
          </a:p>
        </p:txBody>
      </p:sp>
      <p:sp>
        <p:nvSpPr>
          <p:cNvPr id="415" name="Shape 415"/>
          <p:cNvSpPr/>
          <p:nvPr/>
        </p:nvSpPr>
        <p:spPr>
          <a:xfrm>
            <a:off x="1626808" y="3459755"/>
            <a:ext cx="1497287" cy="924964"/>
          </a:xfrm>
          <a:prstGeom prst="rect">
            <a:avLst/>
          </a:prstGeom>
          <a:ln w="50800">
            <a:solidFill>
              <a:srgbClr val="73FA79"/>
            </a:solidFill>
            <a:miter lim="400000"/>
          </a:ln>
        </p:spPr>
        <p:txBody>
          <a:bodyPr lIns="0" tIns="0" rIns="0" bIns="0" anchor="ctr"/>
          <a:lstStyle/>
          <a:p>
            <a:pPr lvl="0">
              <a:defRPr sz="2600"/>
            </a:pPr>
            <a:endParaRPr/>
          </a:p>
        </p:txBody>
      </p:sp>
      <p:sp>
        <p:nvSpPr>
          <p:cNvPr id="416" name="Shape 416"/>
          <p:cNvSpPr/>
          <p:nvPr/>
        </p:nvSpPr>
        <p:spPr>
          <a:xfrm>
            <a:off x="1626808" y="2120549"/>
            <a:ext cx="1497287" cy="396451"/>
          </a:xfrm>
          <a:prstGeom prst="rect">
            <a:avLst/>
          </a:prstGeom>
          <a:ln w="50800">
            <a:solidFill>
              <a:srgbClr val="D45954"/>
            </a:solidFill>
            <a:miter lim="400000"/>
          </a:ln>
        </p:spPr>
        <p:txBody>
          <a:bodyPr lIns="0" tIns="0" rIns="0" bIns="0" anchor="ctr"/>
          <a:lstStyle/>
          <a:p>
            <a:pPr lvl="0">
              <a:defRPr sz="2600"/>
            </a:pPr>
            <a:endParaRPr/>
          </a:p>
        </p:txBody>
      </p:sp>
      <p:sp>
        <p:nvSpPr>
          <p:cNvPr id="417" name="Shape 417"/>
          <p:cNvSpPr/>
          <p:nvPr/>
        </p:nvSpPr>
        <p:spPr>
          <a:xfrm>
            <a:off x="1626808" y="3259007"/>
            <a:ext cx="1497287" cy="174129"/>
          </a:xfrm>
          <a:prstGeom prst="rect">
            <a:avLst/>
          </a:prstGeom>
          <a:ln w="50800">
            <a:solidFill>
              <a:srgbClr val="D45954"/>
            </a:solidFill>
            <a:miter lim="400000"/>
          </a:ln>
        </p:spPr>
        <p:txBody>
          <a:bodyPr lIns="0" tIns="0" rIns="0" bIns="0" anchor="ctr"/>
          <a:lstStyle/>
          <a:p>
            <a:pPr lvl="0">
              <a:defRPr sz="2600"/>
            </a:pPr>
            <a:endParaRPr/>
          </a:p>
        </p:txBody>
      </p:sp>
      <p:sp>
        <p:nvSpPr>
          <p:cNvPr id="418" name="Shape 418"/>
          <p:cNvSpPr/>
          <p:nvPr/>
        </p:nvSpPr>
        <p:spPr>
          <a:xfrm>
            <a:off x="2503481" y="920664"/>
            <a:ext cx="2757855" cy="696516"/>
          </a:xfrm>
          <a:prstGeom prst="wedgeEllipseCallout">
            <a:avLst>
              <a:gd name="adj1" fmla="val -31721"/>
              <a:gd name="adj2" fmla="val 128284"/>
            </a:avLst>
          </a:prstGeom>
          <a:blipFill>
            <a:blip r:embed="rId5"/>
          </a:blipFill>
          <a:ln w="12700">
            <a:miter lim="400000"/>
          </a:ln>
          <a:extLst>
            <a:ext uri="{C572A759-6A51-4108-AA02-DFA0A04FC94B}">
              <ma14:wrappingTextBoxFlag xmlns:ma14="http://schemas.microsoft.com/office/mac/drawingml/2011/main" val="1"/>
            </a:ext>
          </a:extLst>
        </p:spPr>
        <p:txBody>
          <a:bodyPr lIns="31887" tIns="31887" rIns="31887" bIns="31887" anchor="ctr"/>
          <a:lstStyle>
            <a:lvl1pPr>
              <a:defRPr sz="2600"/>
            </a:lvl1pPr>
          </a:lstStyle>
          <a:p>
            <a:pPr lvl="0">
              <a:defRPr sz="1800">
                <a:solidFill>
                  <a:srgbClr val="000000"/>
                </a:solidFill>
              </a:defRPr>
            </a:pPr>
            <a:r>
              <a:rPr sz="1600">
                <a:solidFill>
                  <a:srgbClr val="FFFFFF"/>
                </a:solidFill>
              </a:rPr>
              <a:t>Routes similar to actual routes</a:t>
            </a:r>
          </a:p>
        </p:txBody>
      </p:sp>
      <p:sp>
        <p:nvSpPr>
          <p:cNvPr id="419" name="Shape 419"/>
          <p:cNvSpPr/>
          <p:nvPr/>
        </p:nvSpPr>
        <p:spPr>
          <a:xfrm>
            <a:off x="3393937" y="3573979"/>
            <a:ext cx="1945356" cy="696516"/>
          </a:xfrm>
          <a:prstGeom prst="wedgeEllipseCallout">
            <a:avLst>
              <a:gd name="adj1" fmla="val -69155"/>
              <a:gd name="adj2" fmla="val 5920"/>
            </a:avLst>
          </a:prstGeom>
          <a:gradFill>
            <a:gsLst>
              <a:gs pos="0">
                <a:srgbClr val="189B1A"/>
              </a:gs>
              <a:gs pos="100000">
                <a:srgbClr val="235D0B"/>
              </a:gs>
            </a:gsLst>
            <a:lin ang="5400000"/>
          </a:gradFill>
          <a:ln w="12700">
            <a:miter lim="400000"/>
          </a:ln>
          <a:extLst>
            <a:ext uri="{C572A759-6A51-4108-AA02-DFA0A04FC94B}">
              <ma14:wrappingTextBoxFlag xmlns:ma14="http://schemas.microsoft.com/office/mac/drawingml/2011/main" val="1"/>
            </a:ext>
          </a:extLst>
        </p:spPr>
        <p:txBody>
          <a:bodyPr lIns="31887" tIns="31887" rIns="31887" bIns="31887" anchor="ctr"/>
          <a:lstStyle>
            <a:lvl1pPr>
              <a:defRPr sz="2600"/>
            </a:lvl1pPr>
          </a:lstStyle>
          <a:p>
            <a:pPr lvl="0">
              <a:defRPr sz="1800">
                <a:solidFill>
                  <a:srgbClr val="000000"/>
                </a:solidFill>
              </a:defRPr>
            </a:pPr>
            <a:r>
              <a:rPr sz="1600">
                <a:solidFill>
                  <a:srgbClr val="FFFFFF"/>
                </a:solidFill>
              </a:rPr>
              <a:t>Correct routes</a:t>
            </a:r>
          </a:p>
        </p:txBody>
      </p:sp>
    </p:spTree>
    <p:extLst>
      <p:ext uri="{BB962C8B-B14F-4D97-AF65-F5344CB8AC3E}">
        <p14:creationId xmlns:p14="http://schemas.microsoft.com/office/powerpoint/2010/main" val="1315005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1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41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41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41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advAuto="0"/>
      <p:bldP spid="415" grpId="0" animBg="1" advAuto="0"/>
      <p:bldP spid="416" grpId="0" animBg="1" advAuto="0"/>
      <p:bldP spid="417" grpId="0" animBg="1" advAuto="0"/>
      <p:bldP spid="418" grpId="0" animBg="1" advAuto="0"/>
      <p:bldP spid="419"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subTitle" idx="1"/>
          </p:nvPr>
        </p:nvSpPr>
        <p:spPr>
          <a:prstGeom prst="rect">
            <a:avLst/>
          </a:prstGeom>
        </p:spPr>
        <p:txBody>
          <a:bodyPr lIns="91425" tIns="91425" rIns="91425" bIns="91425" anchor="t" anchorCtr="0">
            <a:noAutofit/>
          </a:bodyPr>
          <a:lstStyle/>
          <a:p>
            <a:pPr>
              <a:buNone/>
            </a:pPr>
            <a:r>
              <a:rPr lang="en-US" smtClean="0"/>
              <a:t>Main Ideas: Identity Inference Attack</a:t>
            </a:r>
            <a:endParaRPr lang="en" dirty="0"/>
          </a:p>
        </p:txBody>
      </p:sp>
      <p:sp>
        <p:nvSpPr>
          <p:cNvPr id="122" name="Shape 122"/>
          <p:cNvSpPr txBox="1">
            <a:spLocks noGrp="1"/>
          </p:cNvSpPr>
          <p:nvPr>
            <p:ph type="ctrTitle"/>
          </p:nvPr>
        </p:nvSpPr>
        <p:spPr>
          <a:prstGeom prst="rect">
            <a:avLst/>
          </a:prstGeom>
        </p:spPr>
        <p:txBody>
          <a:bodyPr lIns="91425" tIns="91425" rIns="91425" bIns="91425" anchor="b" anchorCtr="0">
            <a:noAutofit/>
          </a:bodyPr>
          <a:lstStyle/>
          <a:p>
            <a:pPr>
              <a:buNone/>
            </a:pPr>
            <a:r>
              <a:rPr lang="en" smtClean="0"/>
              <a:t>Information Leaks</a:t>
            </a:r>
            <a:endParaRPr lang="en" dirty="0"/>
          </a:p>
        </p:txBody>
      </p:sp>
    </p:spTree>
    <p:extLst>
      <p:ext uri="{BB962C8B-B14F-4D97-AF65-F5344CB8AC3E}">
        <p14:creationId xmlns:p14="http://schemas.microsoft.com/office/powerpoint/2010/main" val="2518913009"/>
      </p:ext>
    </p:extLst>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8" name="Shape 428"/>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Per-app Traffic Usage</a:t>
            </a:r>
            <a:endParaRPr sz="4800">
              <a:solidFill>
                <a:srgbClr val="FFFFFF"/>
              </a:solidFill>
            </a:endParaRPr>
          </a:p>
        </p:txBody>
      </p:sp>
      <p:sp>
        <p:nvSpPr>
          <p:cNvPr id="429" name="Shape 429"/>
          <p:cNvSpPr>
            <a:spLocks noGrp="1"/>
          </p:cNvSpPr>
          <p:nvPr>
            <p:ph type="body" idx="1"/>
          </p:nvPr>
        </p:nvSpPr>
        <p:spPr>
          <a:xfrm>
            <a:off x="764537" y="1235877"/>
            <a:ext cx="3918714" cy="3315147"/>
          </a:xfrm>
          <a:prstGeom prst="rect">
            <a:avLst/>
          </a:prstGeom>
        </p:spPr>
        <p:txBody>
          <a:bodyPr/>
          <a:lstStyle/>
          <a:p>
            <a:pPr lvl="0">
              <a:defRPr sz="1800">
                <a:solidFill>
                  <a:srgbClr val="000000"/>
                </a:solidFill>
              </a:defRPr>
            </a:pPr>
            <a:r>
              <a:rPr sz="2400" smtClean="0">
                <a:solidFill>
                  <a:srgbClr val="FFFFFF"/>
                </a:solidFill>
              </a:rPr>
              <a:t>Per-app traffic usage on Android</a:t>
            </a:r>
          </a:p>
          <a:p>
            <a:pPr lvl="0">
              <a:defRPr sz="1800">
                <a:solidFill>
                  <a:srgbClr val="000000"/>
                </a:solidFill>
              </a:defRPr>
            </a:pPr>
            <a:r>
              <a:rPr sz="2400" smtClean="0">
                <a:solidFill>
                  <a:srgbClr val="FFFFFF"/>
                </a:solidFill>
              </a:rPr>
              <a:t>Intentionally provided to monitor data usage of different apps</a:t>
            </a:r>
            <a:endParaRPr sz="2400">
              <a:solidFill>
                <a:srgbClr val="FFFFFF"/>
              </a:solidFill>
            </a:endParaRPr>
          </a:p>
        </p:txBody>
      </p:sp>
      <p:pic>
        <p:nvPicPr>
          <p:cNvPr id="430" name="twitter.jpg"/>
          <p:cNvPicPr/>
          <p:nvPr/>
        </p:nvPicPr>
        <p:blipFill>
          <a:blip r:embed="rId2" cstate="screen">
            <a:extLst>
              <a:ext uri="{28A0092B-C50C-407E-A947-70E740481C1C}">
                <a14:useLocalDpi xmlns:a14="http://schemas.microsoft.com/office/drawing/2010/main"/>
              </a:ext>
            </a:extLst>
          </a:blip>
          <a:stretch>
            <a:fillRect/>
          </a:stretch>
        </p:blipFill>
        <p:spPr>
          <a:xfrm rot="13273">
            <a:off x="5434570" y="2324182"/>
            <a:ext cx="3108961" cy="1138536"/>
          </a:xfrm>
          <a:prstGeom prst="rect">
            <a:avLst/>
          </a:prstGeom>
          <a:ln w="12700">
            <a:miter lim="400000"/>
          </a:ln>
        </p:spPr>
      </p:pic>
    </p:spTree>
    <p:extLst>
      <p:ext uri="{BB962C8B-B14F-4D97-AF65-F5344CB8AC3E}">
        <p14:creationId xmlns:p14="http://schemas.microsoft.com/office/powerpoint/2010/main" val="3772537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2" name="Shape 432"/>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Tweet Fingerprinting</a:t>
            </a:r>
            <a:endParaRPr sz="4800">
              <a:solidFill>
                <a:srgbClr val="FFFFFF"/>
              </a:solidFill>
            </a:endParaRPr>
          </a:p>
        </p:txBody>
      </p:sp>
      <p:sp>
        <p:nvSpPr>
          <p:cNvPr id="437" name="Shape 437"/>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39</a:t>
            </a:fld>
            <a:endParaRPr>
              <a:solidFill>
                <a:srgbClr val="FFFFFF"/>
              </a:solidFill>
            </a:endParaRPr>
          </a:p>
        </p:txBody>
      </p:sp>
      <p:grpSp>
        <p:nvGrpSpPr>
          <p:cNvPr id="435" name="Group 435"/>
          <p:cNvGrpSpPr/>
          <p:nvPr/>
        </p:nvGrpSpPr>
        <p:grpSpPr>
          <a:xfrm>
            <a:off x="518489" y="2553662"/>
            <a:ext cx="2418951" cy="1669282"/>
            <a:chOff x="0" y="0"/>
            <a:chExt cx="3440284" cy="3165452"/>
          </a:xfrm>
        </p:grpSpPr>
        <p:pic>
          <p:nvPicPr>
            <p:cNvPr id="433" name="smartphone_by_ocal.png"/>
            <p:cNvPicPr/>
            <p:nvPr/>
          </p:nvPicPr>
          <p:blipFill>
            <a:blip r:embed="rId3" cstate="screen">
              <a:extLst>
                <a:ext uri="{28A0092B-C50C-407E-A947-70E740481C1C}">
                  <a14:useLocalDpi xmlns:a14="http://schemas.microsoft.com/office/drawing/2010/main"/>
                </a:ext>
              </a:extLst>
            </a:blip>
            <a:stretch>
              <a:fillRect/>
            </a:stretch>
          </p:blipFill>
          <p:spPr>
            <a:xfrm flipH="1">
              <a:off x="0" y="705648"/>
              <a:ext cx="3440285" cy="2459805"/>
            </a:xfrm>
            <a:prstGeom prst="rect">
              <a:avLst/>
            </a:prstGeom>
            <a:ln w="12700" cap="flat">
              <a:noFill/>
              <a:miter lim="400000"/>
            </a:ln>
            <a:effectLst/>
          </p:spPr>
        </p:pic>
        <p:pic>
          <p:nvPicPr>
            <p:cNvPr id="434" name="twitter.png"/>
            <p:cNvPicPr/>
            <p:nvPr/>
          </p:nvPicPr>
          <p:blipFill>
            <a:blip r:embed="rId4" cstate="screen">
              <a:extLst>
                <a:ext uri="{28A0092B-C50C-407E-A947-70E740481C1C}">
                  <a14:useLocalDpi xmlns:a14="http://schemas.microsoft.com/office/drawing/2010/main"/>
                </a:ext>
              </a:extLst>
            </a:blip>
            <a:stretch>
              <a:fillRect/>
            </a:stretch>
          </p:blipFill>
          <p:spPr>
            <a:xfrm>
              <a:off x="676515" y="0"/>
              <a:ext cx="1411298" cy="1411298"/>
            </a:xfrm>
            <a:prstGeom prst="rect">
              <a:avLst/>
            </a:prstGeom>
            <a:ln w="12700" cap="flat">
              <a:noFill/>
              <a:miter lim="400000"/>
            </a:ln>
            <a:effectLst/>
          </p:spPr>
        </p:pic>
      </p:grpSp>
      <p:pic>
        <p:nvPicPr>
          <p:cNvPr id="436" name="Tweet_clipped_rev_1.png"/>
          <p:cNvPicPr/>
          <p:nvPr/>
        </p:nvPicPr>
        <p:blipFill>
          <a:blip r:embed="rId5" cstate="screen">
            <a:extLst>
              <a:ext uri="{28A0092B-C50C-407E-A947-70E740481C1C}">
                <a14:useLocalDpi xmlns:a14="http://schemas.microsoft.com/office/drawing/2010/main"/>
              </a:ext>
            </a:extLst>
          </a:blip>
          <a:stretch>
            <a:fillRect/>
          </a:stretch>
        </p:blipFill>
        <p:spPr>
          <a:xfrm>
            <a:off x="538518" y="1243166"/>
            <a:ext cx="2866556" cy="1611756"/>
          </a:xfrm>
          <a:prstGeom prst="rect">
            <a:avLst/>
          </a:prstGeom>
          <a:ln w="12700">
            <a:miter lim="400000"/>
          </a:ln>
        </p:spPr>
      </p:pic>
      <p:pic>
        <p:nvPicPr>
          <p:cNvPr id="438" name="twitter.jpg"/>
          <p:cNvPicPr/>
          <p:nvPr/>
        </p:nvPicPr>
        <p:blipFill>
          <a:blip r:embed="rId6" cstate="screen">
            <a:extLst>
              <a:ext uri="{28A0092B-C50C-407E-A947-70E740481C1C}">
                <a14:useLocalDpi xmlns:a14="http://schemas.microsoft.com/office/drawing/2010/main"/>
              </a:ext>
            </a:extLst>
          </a:blip>
          <a:stretch>
            <a:fillRect/>
          </a:stretch>
        </p:blipFill>
        <p:spPr>
          <a:xfrm rot="16181294">
            <a:off x="7009593" y="2096203"/>
            <a:ext cx="2331721" cy="1518048"/>
          </a:xfrm>
          <a:prstGeom prst="rect">
            <a:avLst/>
          </a:prstGeom>
          <a:ln w="12700">
            <a:miter lim="400000"/>
          </a:ln>
        </p:spPr>
      </p:pic>
      <p:grpSp>
        <p:nvGrpSpPr>
          <p:cNvPr id="442" name="Group 442"/>
          <p:cNvGrpSpPr/>
          <p:nvPr/>
        </p:nvGrpSpPr>
        <p:grpSpPr>
          <a:xfrm>
            <a:off x="3491947" y="1263645"/>
            <a:ext cx="3338674" cy="1637425"/>
            <a:chOff x="-25400" y="-78999"/>
            <a:chExt cx="4748335" cy="3105042"/>
          </a:xfrm>
        </p:grpSpPr>
        <p:pic>
          <p:nvPicPr>
            <p:cNvPr id="439" name="Picture 438"/>
            <p:cNvPicPr/>
            <p:nvPr/>
          </p:nvPicPr>
          <p:blipFill>
            <a:blip r:embed="rId7">
              <a:alphaModFix amt="71000"/>
              <a:extLst/>
            </a:blip>
            <a:stretch>
              <a:fillRect/>
            </a:stretch>
          </p:blipFill>
          <p:spPr>
            <a:xfrm>
              <a:off x="-25400" y="-78999"/>
              <a:ext cx="4748335" cy="3105042"/>
            </a:xfrm>
            <a:prstGeom prst="rect">
              <a:avLst/>
            </a:prstGeom>
            <a:effectLst/>
          </p:spPr>
        </p:pic>
        <p:sp>
          <p:nvSpPr>
            <p:cNvPr id="441" name="Shape 441"/>
            <p:cNvSpPr/>
            <p:nvPr/>
          </p:nvSpPr>
          <p:spPr>
            <a:xfrm>
              <a:off x="566425" y="1040659"/>
              <a:ext cx="2430971" cy="8657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38D5FF"/>
                  </a:solidFill>
                </a:defRPr>
              </a:lvl1pPr>
            </a:lstStyle>
            <a:p>
              <a:pPr lvl="0">
                <a:defRPr sz="1800">
                  <a:solidFill>
                    <a:srgbClr val="000000"/>
                  </a:solidFill>
                </a:defRPr>
              </a:pPr>
              <a:r>
                <a:rPr sz="2300" dirty="0"/>
                <a:t>Tweet event</a:t>
              </a:r>
            </a:p>
          </p:txBody>
        </p:sp>
      </p:grpSp>
      <p:sp>
        <p:nvSpPr>
          <p:cNvPr id="443" name="Shape 443"/>
          <p:cNvSpPr/>
          <p:nvPr/>
        </p:nvSpPr>
        <p:spPr>
          <a:xfrm>
            <a:off x="3604819" y="1822220"/>
            <a:ext cx="3482997" cy="702679"/>
          </a:xfrm>
          <a:prstGeom prst="rect">
            <a:avLst/>
          </a:prstGeom>
          <a:ln w="12700">
            <a:miter lim="400000"/>
          </a:ln>
          <a:extLst>
            <a:ext uri="{C572A759-6A51-4108-AA02-DFA0A04FC94B}">
              <ma14:wrappingTextBoxFlag xmlns:ma14="http://schemas.microsoft.com/office/mac/drawingml/2011/main" val="1"/>
            </a:ext>
          </a:extLst>
        </p:spPr>
        <p:txBody>
          <a:bodyPr lIns="31887" tIns="31887" rIns="31887" bIns="31887" anchor="ctr"/>
          <a:lstStyle/>
          <a:p>
            <a:pPr lvl="0">
              <a:defRPr sz="1800">
                <a:solidFill>
                  <a:srgbClr val="000000"/>
                </a:solidFill>
              </a:defRPr>
            </a:pPr>
            <a:r>
              <a:rPr sz="2000" dirty="0">
                <a:solidFill>
                  <a:srgbClr val="38D5FF"/>
                </a:solidFill>
              </a:rPr>
              <a:t>580-720B </a:t>
            </a:r>
            <a:endParaRPr lang="en-US" sz="2000" dirty="0" smtClean="0">
              <a:solidFill>
                <a:srgbClr val="38D5FF"/>
              </a:solidFill>
            </a:endParaRPr>
          </a:p>
          <a:p>
            <a:pPr lvl="0">
              <a:defRPr sz="1800">
                <a:solidFill>
                  <a:srgbClr val="000000"/>
                </a:solidFill>
              </a:defRPr>
            </a:pPr>
            <a:r>
              <a:rPr sz="2000" dirty="0" smtClean="0">
                <a:solidFill>
                  <a:srgbClr val="38D5FF"/>
                </a:solidFill>
              </a:rPr>
              <a:t>Increments</a:t>
            </a:r>
            <a:endParaRPr sz="2000" dirty="0">
              <a:solidFill>
                <a:srgbClr val="38D5FF"/>
              </a:solidFill>
            </a:endParaRPr>
          </a:p>
        </p:txBody>
      </p:sp>
      <p:pic>
        <p:nvPicPr>
          <p:cNvPr id="444" name="TweetSpeak.png"/>
          <p:cNvPicPr/>
          <p:nvPr/>
        </p:nvPicPr>
        <p:blipFill>
          <a:blip r:embed="rId8" cstate="screen">
            <a:extLst>
              <a:ext uri="{28A0092B-C50C-407E-A947-70E740481C1C}">
                <a14:useLocalDpi xmlns:a14="http://schemas.microsoft.com/office/drawing/2010/main"/>
              </a:ext>
            </a:extLst>
          </a:blip>
          <a:stretch>
            <a:fillRect/>
          </a:stretch>
        </p:blipFill>
        <p:spPr>
          <a:xfrm>
            <a:off x="5674028" y="1287204"/>
            <a:ext cx="1629222" cy="886356"/>
          </a:xfrm>
          <a:prstGeom prst="rect">
            <a:avLst/>
          </a:prstGeom>
          <a:ln w="12700">
            <a:miter lim="400000"/>
          </a:ln>
        </p:spPr>
      </p:pic>
      <p:grpSp>
        <p:nvGrpSpPr>
          <p:cNvPr id="448" name="Group 448"/>
          <p:cNvGrpSpPr/>
          <p:nvPr/>
        </p:nvGrpSpPr>
        <p:grpSpPr>
          <a:xfrm>
            <a:off x="3441479" y="2979003"/>
            <a:ext cx="3462464" cy="1637425"/>
            <a:chOff x="0" y="-78999"/>
            <a:chExt cx="4924391" cy="3105042"/>
          </a:xfrm>
        </p:grpSpPr>
        <p:pic>
          <p:nvPicPr>
            <p:cNvPr id="445" name="Picture 444"/>
            <p:cNvPicPr/>
            <p:nvPr/>
          </p:nvPicPr>
          <p:blipFill>
            <a:blip r:embed="rId9">
              <a:alphaModFix amt="71000"/>
              <a:extLst/>
            </a:blip>
            <a:stretch>
              <a:fillRect/>
            </a:stretch>
          </p:blipFill>
          <p:spPr>
            <a:xfrm>
              <a:off x="176056" y="-78999"/>
              <a:ext cx="4748335" cy="3105042"/>
            </a:xfrm>
            <a:prstGeom prst="rect">
              <a:avLst/>
            </a:prstGeom>
            <a:effectLst/>
          </p:spPr>
        </p:pic>
        <p:sp>
          <p:nvSpPr>
            <p:cNvPr id="447" name="Shape 447"/>
            <p:cNvSpPr/>
            <p:nvPr/>
          </p:nvSpPr>
          <p:spPr>
            <a:xfrm>
              <a:off x="0" y="705069"/>
              <a:ext cx="4076880" cy="15369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solidFill>
                    <a:srgbClr val="000000"/>
                  </a:solidFill>
                </a:defRPr>
              </a:pPr>
              <a:r>
                <a:rPr sz="2300" dirty="0">
                  <a:solidFill>
                    <a:srgbClr val="FFFFFF"/>
                  </a:solidFill>
                </a:rPr>
                <a:t>Download Tweets Request</a:t>
              </a:r>
            </a:p>
          </p:txBody>
        </p:sp>
      </p:grpSp>
      <p:sp>
        <p:nvSpPr>
          <p:cNvPr id="449" name="Shape 449"/>
          <p:cNvSpPr/>
          <p:nvPr/>
        </p:nvSpPr>
        <p:spPr>
          <a:xfrm>
            <a:off x="3841395" y="4063382"/>
            <a:ext cx="1925075" cy="679950"/>
          </a:xfrm>
          <a:prstGeom prst="rect">
            <a:avLst/>
          </a:prstGeom>
          <a:ln w="12700">
            <a:miter lim="400000"/>
          </a:ln>
          <a:extLst>
            <a:ext uri="{C572A759-6A51-4108-AA02-DFA0A04FC94B}">
              <ma14:wrappingTextBoxFlag xmlns:ma14="http://schemas.microsoft.com/office/mac/drawingml/2011/main" val="1"/>
            </a:ext>
          </a:extLst>
        </p:spPr>
        <p:txBody>
          <a:bodyPr lIns="31887" tIns="31887" rIns="31887" bIns="31887" anchor="ctr">
            <a:spAutoFit/>
          </a:bodyPr>
          <a:lstStyle/>
          <a:p>
            <a:pPr lvl="0">
              <a:defRPr sz="1800">
                <a:solidFill>
                  <a:srgbClr val="000000"/>
                </a:solidFill>
              </a:defRPr>
            </a:pPr>
            <a:r>
              <a:rPr sz="2000">
                <a:solidFill>
                  <a:srgbClr val="FFFFFF"/>
                </a:solidFill>
              </a:rPr>
              <a:t>541-544B </a:t>
            </a:r>
          </a:p>
          <a:p>
            <a:pPr lvl="0">
              <a:defRPr sz="1800">
                <a:solidFill>
                  <a:srgbClr val="000000"/>
                </a:solidFill>
              </a:defRPr>
            </a:pPr>
            <a:r>
              <a:rPr sz="2000">
                <a:solidFill>
                  <a:srgbClr val="FFFFFF"/>
                </a:solidFill>
              </a:rPr>
              <a:t>Increments</a:t>
            </a:r>
          </a:p>
        </p:txBody>
      </p:sp>
    </p:spTree>
    <p:extLst>
      <p:ext uri="{BB962C8B-B14F-4D97-AF65-F5344CB8AC3E}">
        <p14:creationId xmlns:p14="http://schemas.microsoft.com/office/powerpoint/2010/main" val="1759662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448"/>
                                        </p:tgtEl>
                                        <p:attrNameLst>
                                          <p:attrName>style.visibility</p:attrName>
                                        </p:attrNameLst>
                                      </p:cBhvr>
                                      <p:to>
                                        <p:strVal val="visible"/>
                                      </p:to>
                                    </p:set>
                                    <p:animEffect transition="in" filter="wipe(left)">
                                      <p:cBhvr>
                                        <p:cTn id="7" dur="1000"/>
                                        <p:tgtEl>
                                          <p:spTgt spid="448"/>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p:tmAbs val="0"/>
                                  </p:iterate>
                                  <p:childTnLst>
                                    <p:set>
                                      <p:cBhvr>
                                        <p:cTn id="10" fill="hold"/>
                                        <p:tgtEl>
                                          <p:spTgt spid="449"/>
                                        </p:tgtEl>
                                        <p:attrNameLst>
                                          <p:attrName>style.visibility</p:attrName>
                                        </p:attrNameLst>
                                      </p:cBhvr>
                                      <p:to>
                                        <p:strVal val="visible"/>
                                      </p:to>
                                    </p:set>
                                    <p:animEffect transition="in" filter="wipe(left)">
                                      <p:cBhvr>
                                        <p:cTn id="11" dur="500"/>
                                        <p:tgtEl>
                                          <p:spTgt spid="44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436"/>
                                        </p:tgtEl>
                                        <p:attrNameLst>
                                          <p:attrName>style.visibility</p:attrName>
                                        </p:attrNameLst>
                                      </p:cBhvr>
                                      <p:to>
                                        <p:strVal val="visible"/>
                                      </p:to>
                                    </p:set>
                                  </p:childTnLst>
                                </p:cTn>
                              </p:par>
                            </p:childTnLst>
                          </p:cTn>
                        </p:par>
                        <p:par>
                          <p:cTn id="16" fill="hold">
                            <p:stCondLst>
                              <p:cond delay="0"/>
                            </p:stCondLst>
                            <p:childTnLst>
                              <p:par>
                                <p:cTn id="17" presetID="22" presetClass="entr" presetSubtype="8" fill="hold" grpId="0" nodeType="afterEffect">
                                  <p:stCondLst>
                                    <p:cond delay="0"/>
                                  </p:stCondLst>
                                  <p:iterate>
                                    <p:tmAbs val="0"/>
                                  </p:iterate>
                                  <p:childTnLst>
                                    <p:set>
                                      <p:cBhvr>
                                        <p:cTn id="18" fill="hold"/>
                                        <p:tgtEl>
                                          <p:spTgt spid="442"/>
                                        </p:tgtEl>
                                        <p:attrNameLst>
                                          <p:attrName>style.visibility</p:attrName>
                                        </p:attrNameLst>
                                      </p:cBhvr>
                                      <p:to>
                                        <p:strVal val="visible"/>
                                      </p:to>
                                    </p:set>
                                    <p:animEffect transition="in" filter="wipe(left)">
                                      <p:cBhvr>
                                        <p:cTn id="19" dur="1000"/>
                                        <p:tgtEl>
                                          <p:spTgt spid="442"/>
                                        </p:tgtEl>
                                      </p:cBhvr>
                                    </p:animEffect>
                                  </p:childTnLst>
                                </p:cTn>
                              </p:par>
                            </p:childTnLst>
                          </p:cTn>
                        </p:par>
                        <p:par>
                          <p:cTn id="20" fill="hold">
                            <p:stCondLst>
                              <p:cond delay="1000"/>
                            </p:stCondLst>
                            <p:childTnLst>
                              <p:par>
                                <p:cTn id="21" presetID="22" presetClass="entr" presetSubtype="8" fill="hold" grpId="0" nodeType="afterEffect">
                                  <p:stCondLst>
                                    <p:cond delay="0"/>
                                  </p:stCondLst>
                                  <p:iterate>
                                    <p:tmAbs val="0"/>
                                  </p:iterate>
                                  <p:childTnLst>
                                    <p:set>
                                      <p:cBhvr>
                                        <p:cTn id="22" fill="hold"/>
                                        <p:tgtEl>
                                          <p:spTgt spid="443"/>
                                        </p:tgtEl>
                                        <p:attrNameLst>
                                          <p:attrName>style.visibility</p:attrName>
                                        </p:attrNameLst>
                                      </p:cBhvr>
                                      <p:to>
                                        <p:strVal val="visible"/>
                                      </p:to>
                                    </p:set>
                                    <p:animEffect transition="in" filter="wipe(left)">
                                      <p:cBhvr>
                                        <p:cTn id="23" dur="500"/>
                                        <p:tgtEl>
                                          <p:spTgt spid="44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animBg="1" advAuto="0"/>
      <p:bldP spid="442" grpId="0" animBg="1" advAuto="0"/>
      <p:bldP spid="443" grpId="0" animBg="1" advAuto="0"/>
      <p:bldP spid="444" grpId="0" animBg="1" advAuto="0"/>
      <p:bldP spid="448" grpId="0" animBg="1" advAuto="0"/>
      <p:bldP spid="449"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prstGeom prst="rect">
            <a:avLst/>
          </a:prstGeom>
        </p:spPr>
        <p:txBody>
          <a:bodyPr lIns="91425" tIns="91425" rIns="91425" bIns="91425" anchor="b" anchorCtr="0">
            <a:noAutofit/>
          </a:bodyPr>
          <a:lstStyle/>
          <a:p>
            <a:pPr>
              <a:buNone/>
            </a:pPr>
            <a:r>
              <a:rPr lang="en" smtClean="0"/>
              <a:t>Changing use cases</a:t>
            </a:r>
            <a:endParaRPr lang="en"/>
          </a:p>
        </p:txBody>
      </p:sp>
      <p:sp>
        <p:nvSpPr>
          <p:cNvPr id="41" name="Shape 41"/>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rgbClr val="000000"/>
              </a:buClr>
              <a:buSzPct val="166666"/>
              <a:buFont typeface="Arial"/>
              <a:buChar char="•"/>
            </a:pPr>
            <a:r>
              <a:rPr lang="en" smtClean="0"/>
              <a:t>Rapid development of the way smartphones are being used today</a:t>
            </a:r>
          </a:p>
          <a:p>
            <a:pPr marL="457200" lvl="0" indent="-419100" rtl="0">
              <a:buClr>
                <a:srgbClr val="000000"/>
              </a:buClr>
              <a:buSzPct val="166666"/>
              <a:buFont typeface="Arial"/>
              <a:buChar char="•"/>
            </a:pPr>
            <a:r>
              <a:rPr lang="en" smtClean="0"/>
              <a:t>Increasingly used for even more tasks</a:t>
            </a:r>
          </a:p>
          <a:p>
            <a:pPr marL="914400" lvl="1" indent="-381000" rtl="0">
              <a:buClr>
                <a:srgbClr val="000000"/>
              </a:buClr>
              <a:buSzPct val="80000"/>
              <a:buFont typeface="Courier New"/>
              <a:buChar char="o"/>
            </a:pPr>
            <a:r>
              <a:rPr lang="en" smtClean="0"/>
              <a:t>Phone calls, email, texting, navigation, entertainment, etc.</a:t>
            </a:r>
            <a:endParaRPr lang="en"/>
          </a:p>
        </p:txBody>
      </p:sp>
    </p:spTree>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3" name="Shape 453"/>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Attack</a:t>
            </a:r>
            <a:endParaRPr sz="4800">
              <a:solidFill>
                <a:srgbClr val="FFFFFF"/>
              </a:solidFill>
            </a:endParaRPr>
          </a:p>
        </p:txBody>
      </p:sp>
      <p:sp>
        <p:nvSpPr>
          <p:cNvPr id="482" name="Shape 482"/>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40</a:t>
            </a:fld>
            <a:endParaRPr>
              <a:solidFill>
                <a:srgbClr val="FFFFFF"/>
              </a:solidFill>
            </a:endParaRPr>
          </a:p>
        </p:txBody>
      </p:sp>
      <p:pic>
        <p:nvPicPr>
          <p:cNvPr id="454" name="TweetSpeak.png"/>
          <p:cNvPicPr/>
          <p:nvPr/>
        </p:nvPicPr>
        <p:blipFill>
          <a:blip r:embed="rId3" cstate="screen">
            <a:extLst>
              <a:ext uri="{28A0092B-C50C-407E-A947-70E740481C1C}">
                <a14:useLocalDpi xmlns:a14="http://schemas.microsoft.com/office/drawing/2010/main"/>
              </a:ext>
            </a:extLst>
          </a:blip>
          <a:stretch>
            <a:fillRect/>
          </a:stretch>
        </p:blipFill>
        <p:spPr>
          <a:xfrm>
            <a:off x="4253243" y="976461"/>
            <a:ext cx="2898724" cy="1577010"/>
          </a:xfrm>
          <a:prstGeom prst="rect">
            <a:avLst/>
          </a:prstGeom>
          <a:ln w="12700">
            <a:miter lim="400000"/>
          </a:ln>
        </p:spPr>
      </p:pic>
      <p:pic>
        <p:nvPicPr>
          <p:cNvPr id="455" name="clock.jpg"/>
          <p:cNvPicPr/>
          <p:nvPr/>
        </p:nvPicPr>
        <p:blipFill>
          <a:blip r:embed="rId4">
            <a:extLst/>
          </a:blip>
          <a:stretch>
            <a:fillRect/>
          </a:stretch>
        </p:blipFill>
        <p:spPr>
          <a:xfrm>
            <a:off x="1406034" y="1111603"/>
            <a:ext cx="1865372" cy="1406434"/>
          </a:xfrm>
          <a:prstGeom prst="rect">
            <a:avLst/>
          </a:prstGeom>
          <a:ln w="12700">
            <a:miter lim="400000"/>
          </a:ln>
        </p:spPr>
      </p:pic>
      <p:pic>
        <p:nvPicPr>
          <p:cNvPr id="456" name="TweetSpeak.png"/>
          <p:cNvPicPr/>
          <p:nvPr/>
        </p:nvPicPr>
        <p:blipFill>
          <a:blip r:embed="rId3" cstate="screen">
            <a:extLst>
              <a:ext uri="{28A0092B-C50C-407E-A947-70E740481C1C}">
                <a14:useLocalDpi xmlns:a14="http://schemas.microsoft.com/office/drawing/2010/main"/>
              </a:ext>
            </a:extLst>
          </a:blip>
          <a:stretch>
            <a:fillRect/>
          </a:stretch>
        </p:blipFill>
        <p:spPr>
          <a:xfrm>
            <a:off x="4431836" y="1110407"/>
            <a:ext cx="2898724" cy="1577010"/>
          </a:xfrm>
          <a:prstGeom prst="rect">
            <a:avLst/>
          </a:prstGeom>
          <a:ln w="12700">
            <a:miter lim="400000"/>
          </a:ln>
        </p:spPr>
      </p:pic>
      <p:pic>
        <p:nvPicPr>
          <p:cNvPr id="457" name="TweetSpeak.png"/>
          <p:cNvPicPr/>
          <p:nvPr/>
        </p:nvPicPr>
        <p:blipFill>
          <a:blip r:embed="rId3" cstate="screen">
            <a:extLst>
              <a:ext uri="{28A0092B-C50C-407E-A947-70E740481C1C}">
                <a14:useLocalDpi xmlns:a14="http://schemas.microsoft.com/office/drawing/2010/main"/>
              </a:ext>
            </a:extLst>
          </a:blip>
          <a:stretch>
            <a:fillRect/>
          </a:stretch>
        </p:blipFill>
        <p:spPr>
          <a:xfrm>
            <a:off x="4610430" y="1244352"/>
            <a:ext cx="2898724" cy="1577010"/>
          </a:xfrm>
          <a:prstGeom prst="rect">
            <a:avLst/>
          </a:prstGeom>
          <a:ln w="12700">
            <a:miter lim="400000"/>
          </a:ln>
        </p:spPr>
      </p:pic>
      <p:grpSp>
        <p:nvGrpSpPr>
          <p:cNvPr id="460" name="Group 460"/>
          <p:cNvGrpSpPr/>
          <p:nvPr/>
        </p:nvGrpSpPr>
        <p:grpSpPr>
          <a:xfrm>
            <a:off x="2779283" y="2381192"/>
            <a:ext cx="1771191" cy="305028"/>
            <a:chOff x="-25400" y="-25399"/>
            <a:chExt cx="2519025" cy="578422"/>
          </a:xfrm>
        </p:grpSpPr>
        <p:sp>
          <p:nvSpPr>
            <p:cNvPr id="459" name="Shape 459"/>
            <p:cNvSpPr/>
            <p:nvPr/>
          </p:nvSpPr>
          <p:spPr>
            <a:xfrm>
              <a:off x="0" y="0"/>
              <a:ext cx="2468226" cy="52762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600"/>
              </a:lvl1pPr>
            </a:lstStyle>
            <a:p>
              <a:pPr lvl="0">
                <a:defRPr sz="1800">
                  <a:solidFill>
                    <a:srgbClr val="000000"/>
                  </a:solidFill>
                </a:defRPr>
              </a:pPr>
              <a:r>
                <a:rPr sz="1600">
                  <a:solidFill>
                    <a:srgbClr val="FFFFFF"/>
                  </a:solidFill>
                </a:rPr>
                <a:t>Timestamp 1</a:t>
              </a:r>
            </a:p>
          </p:txBody>
        </p:sp>
        <p:pic>
          <p:nvPicPr>
            <p:cNvPr id="458" name="Picture 457"/>
            <p:cNvPicPr/>
            <p:nvPr/>
          </p:nvPicPr>
          <p:blipFill>
            <a:blip r:embed="rId5">
              <a:alphaModFix amt="71000"/>
              <a:extLst/>
            </a:blip>
            <a:stretch>
              <a:fillRect/>
            </a:stretch>
          </p:blipFill>
          <p:spPr>
            <a:xfrm>
              <a:off x="-25400" y="-25400"/>
              <a:ext cx="2519026" cy="578423"/>
            </a:xfrm>
            <a:prstGeom prst="rect">
              <a:avLst/>
            </a:prstGeom>
            <a:effectLst/>
          </p:spPr>
        </p:pic>
      </p:grpSp>
      <p:grpSp>
        <p:nvGrpSpPr>
          <p:cNvPr id="463" name="Group 463"/>
          <p:cNvGrpSpPr/>
          <p:nvPr/>
        </p:nvGrpSpPr>
        <p:grpSpPr>
          <a:xfrm>
            <a:off x="3301150" y="3447560"/>
            <a:ext cx="1771190" cy="305028"/>
            <a:chOff x="-25400" y="-25399"/>
            <a:chExt cx="2519025" cy="578422"/>
          </a:xfrm>
        </p:grpSpPr>
        <p:sp>
          <p:nvSpPr>
            <p:cNvPr id="462" name="Shape 462"/>
            <p:cNvSpPr/>
            <p:nvPr/>
          </p:nvSpPr>
          <p:spPr>
            <a:xfrm>
              <a:off x="0" y="0"/>
              <a:ext cx="2468226" cy="52762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600"/>
              </a:lvl1pPr>
            </a:lstStyle>
            <a:p>
              <a:pPr lvl="0">
                <a:defRPr sz="1800">
                  <a:solidFill>
                    <a:srgbClr val="000000"/>
                  </a:solidFill>
                </a:defRPr>
              </a:pPr>
              <a:r>
                <a:rPr sz="1600">
                  <a:solidFill>
                    <a:srgbClr val="FFFFFF"/>
                  </a:solidFill>
                </a:rPr>
                <a:t>Timestamp 2</a:t>
              </a:r>
            </a:p>
          </p:txBody>
        </p:sp>
        <p:pic>
          <p:nvPicPr>
            <p:cNvPr id="461" name="Picture 460"/>
            <p:cNvPicPr/>
            <p:nvPr/>
          </p:nvPicPr>
          <p:blipFill>
            <a:blip r:embed="rId5">
              <a:alphaModFix amt="71000"/>
              <a:extLst/>
            </a:blip>
            <a:stretch>
              <a:fillRect/>
            </a:stretch>
          </p:blipFill>
          <p:spPr>
            <a:xfrm>
              <a:off x="-25400" y="-25400"/>
              <a:ext cx="2519026" cy="578423"/>
            </a:xfrm>
            <a:prstGeom prst="rect">
              <a:avLst/>
            </a:prstGeom>
            <a:effectLst/>
          </p:spPr>
        </p:pic>
      </p:grpSp>
      <p:grpSp>
        <p:nvGrpSpPr>
          <p:cNvPr id="466" name="Group 466"/>
          <p:cNvGrpSpPr/>
          <p:nvPr/>
        </p:nvGrpSpPr>
        <p:grpSpPr>
          <a:xfrm>
            <a:off x="3301150" y="3720714"/>
            <a:ext cx="1771190" cy="305028"/>
            <a:chOff x="-25400" y="-25399"/>
            <a:chExt cx="2519025" cy="578422"/>
          </a:xfrm>
        </p:grpSpPr>
        <p:sp>
          <p:nvSpPr>
            <p:cNvPr id="465" name="Shape 465"/>
            <p:cNvSpPr/>
            <p:nvPr/>
          </p:nvSpPr>
          <p:spPr>
            <a:xfrm>
              <a:off x="0" y="0"/>
              <a:ext cx="2468226" cy="52762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600"/>
              </a:lvl1pPr>
            </a:lstStyle>
            <a:p>
              <a:pPr lvl="0">
                <a:defRPr sz="1800">
                  <a:solidFill>
                    <a:srgbClr val="000000"/>
                  </a:solidFill>
                </a:defRPr>
              </a:pPr>
              <a:r>
                <a:rPr sz="1600">
                  <a:solidFill>
                    <a:srgbClr val="FFFFFF"/>
                  </a:solidFill>
                </a:rPr>
                <a:t>Timestamp 3</a:t>
              </a:r>
            </a:p>
          </p:txBody>
        </p:sp>
        <p:pic>
          <p:nvPicPr>
            <p:cNvPr id="464" name="Picture 463"/>
            <p:cNvPicPr/>
            <p:nvPr/>
          </p:nvPicPr>
          <p:blipFill>
            <a:blip r:embed="rId5">
              <a:alphaModFix amt="71000"/>
              <a:extLst/>
            </a:blip>
            <a:stretch>
              <a:fillRect/>
            </a:stretch>
          </p:blipFill>
          <p:spPr>
            <a:xfrm>
              <a:off x="-25400" y="-25400"/>
              <a:ext cx="2519026" cy="578423"/>
            </a:xfrm>
            <a:prstGeom prst="rect">
              <a:avLst/>
            </a:prstGeom>
            <a:effectLst/>
          </p:spPr>
        </p:pic>
      </p:grpSp>
      <p:grpSp>
        <p:nvGrpSpPr>
          <p:cNvPr id="469" name="Group 469"/>
          <p:cNvGrpSpPr/>
          <p:nvPr/>
        </p:nvGrpSpPr>
        <p:grpSpPr>
          <a:xfrm>
            <a:off x="3301150" y="4292107"/>
            <a:ext cx="1771190" cy="305028"/>
            <a:chOff x="-25400" y="-25399"/>
            <a:chExt cx="2519025" cy="578422"/>
          </a:xfrm>
        </p:grpSpPr>
        <p:sp>
          <p:nvSpPr>
            <p:cNvPr id="468" name="Shape 468"/>
            <p:cNvSpPr/>
            <p:nvPr/>
          </p:nvSpPr>
          <p:spPr>
            <a:xfrm>
              <a:off x="0" y="0"/>
              <a:ext cx="2468226" cy="52762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600"/>
              </a:lvl1pPr>
            </a:lstStyle>
            <a:p>
              <a:pPr lvl="0">
                <a:defRPr sz="1800">
                  <a:solidFill>
                    <a:srgbClr val="000000"/>
                  </a:solidFill>
                </a:defRPr>
              </a:pPr>
              <a:r>
                <a:rPr sz="1600">
                  <a:solidFill>
                    <a:srgbClr val="FFFFFF"/>
                  </a:solidFill>
                </a:rPr>
                <a:t>Timestamp n</a:t>
              </a:r>
            </a:p>
          </p:txBody>
        </p:sp>
        <p:pic>
          <p:nvPicPr>
            <p:cNvPr id="467" name="Picture 466"/>
            <p:cNvPicPr/>
            <p:nvPr/>
          </p:nvPicPr>
          <p:blipFill>
            <a:blip r:embed="rId5">
              <a:alphaModFix amt="71000"/>
              <a:extLst/>
            </a:blip>
            <a:stretch>
              <a:fillRect/>
            </a:stretch>
          </p:blipFill>
          <p:spPr>
            <a:xfrm>
              <a:off x="-25400" y="-25400"/>
              <a:ext cx="2519026" cy="578423"/>
            </a:xfrm>
            <a:prstGeom prst="rect">
              <a:avLst/>
            </a:prstGeom>
            <a:effectLst/>
          </p:spPr>
        </p:pic>
      </p:grpSp>
      <p:grpSp>
        <p:nvGrpSpPr>
          <p:cNvPr id="474" name="Group 474"/>
          <p:cNvGrpSpPr/>
          <p:nvPr/>
        </p:nvGrpSpPr>
        <p:grpSpPr>
          <a:xfrm>
            <a:off x="3301150" y="3998329"/>
            <a:ext cx="1771190" cy="321190"/>
            <a:chOff x="-25400" y="0"/>
            <a:chExt cx="2519025" cy="609070"/>
          </a:xfrm>
        </p:grpSpPr>
        <p:grpSp>
          <p:nvGrpSpPr>
            <p:cNvPr id="472" name="Group 472"/>
            <p:cNvGrpSpPr/>
            <p:nvPr/>
          </p:nvGrpSpPr>
          <p:grpSpPr>
            <a:xfrm>
              <a:off x="-25401" y="10664"/>
              <a:ext cx="2519027" cy="578424"/>
              <a:chOff x="-25400" y="-25399"/>
              <a:chExt cx="2519025" cy="578422"/>
            </a:xfrm>
          </p:grpSpPr>
          <p:sp>
            <p:nvSpPr>
              <p:cNvPr id="471" name="Shape 471"/>
              <p:cNvSpPr/>
              <p:nvPr/>
            </p:nvSpPr>
            <p:spPr>
              <a:xfrm>
                <a:off x="0" y="0"/>
                <a:ext cx="2468226" cy="52762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defRPr sz="1800">
                    <a:solidFill>
                      <a:srgbClr val="000000"/>
                    </a:solidFill>
                  </a:defRPr>
                </a:pPr>
                <a:endParaRPr sz="1800">
                  <a:solidFill>
                    <a:srgbClr val="FFFFFF"/>
                  </a:solidFill>
                </a:endParaRPr>
              </a:p>
              <a:p>
                <a:pPr lvl="0">
                  <a:defRPr sz="1800">
                    <a:solidFill>
                      <a:srgbClr val="000000"/>
                    </a:solidFill>
                  </a:defRPr>
                </a:pPr>
                <a:r>
                  <a:rPr sz="1600">
                    <a:solidFill>
                      <a:srgbClr val="FFFFFF"/>
                    </a:solidFill>
                  </a:rPr>
                  <a:t>.</a:t>
                </a:r>
              </a:p>
              <a:p>
                <a:pPr lvl="0">
                  <a:defRPr sz="1800">
                    <a:solidFill>
                      <a:srgbClr val="000000"/>
                    </a:solidFill>
                  </a:defRPr>
                </a:pPr>
                <a:r>
                  <a:rPr sz="1600">
                    <a:solidFill>
                      <a:srgbClr val="FFFFFF"/>
                    </a:solidFill>
                  </a:rPr>
                  <a:t>.</a:t>
                </a:r>
              </a:p>
            </p:txBody>
          </p:sp>
          <p:pic>
            <p:nvPicPr>
              <p:cNvPr id="470" name="Picture 469"/>
              <p:cNvPicPr/>
              <p:nvPr/>
            </p:nvPicPr>
            <p:blipFill>
              <a:blip r:embed="rId5">
                <a:alphaModFix amt="71000"/>
                <a:extLst/>
              </a:blip>
              <a:stretch>
                <a:fillRect/>
              </a:stretch>
            </p:blipFill>
            <p:spPr>
              <a:xfrm>
                <a:off x="-25400" y="-25400"/>
                <a:ext cx="2519026" cy="578423"/>
              </a:xfrm>
              <a:prstGeom prst="rect">
                <a:avLst/>
              </a:prstGeom>
              <a:effectLst/>
            </p:spPr>
          </p:pic>
        </p:grpSp>
        <p:sp>
          <p:nvSpPr>
            <p:cNvPr id="473" name="Shape 473"/>
            <p:cNvSpPr/>
            <p:nvPr/>
          </p:nvSpPr>
          <p:spPr>
            <a:xfrm rot="16185905">
              <a:off x="795244" y="12435"/>
              <a:ext cx="606681"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200" b="1"/>
              </a:lvl1pPr>
            </a:lstStyle>
            <a:p>
              <a:pPr lvl="0">
                <a:defRPr sz="1800" b="0">
                  <a:solidFill>
                    <a:srgbClr val="000000"/>
                  </a:solidFill>
                </a:defRPr>
              </a:pPr>
              <a:r>
                <a:rPr sz="2000">
                  <a:solidFill>
                    <a:srgbClr val="FFFFFF"/>
                  </a:solidFill>
                </a:rPr>
                <a:t>…</a:t>
              </a:r>
            </a:p>
          </p:txBody>
        </p:sp>
      </p:grpSp>
      <p:pic>
        <p:nvPicPr>
          <p:cNvPr id="475" name="TweetSpeak.png"/>
          <p:cNvPicPr/>
          <p:nvPr/>
        </p:nvPicPr>
        <p:blipFill>
          <a:blip r:embed="rId3" cstate="screen">
            <a:extLst>
              <a:ext uri="{28A0092B-C50C-407E-A947-70E740481C1C}">
                <a14:useLocalDpi xmlns:a14="http://schemas.microsoft.com/office/drawing/2010/main"/>
              </a:ext>
            </a:extLst>
          </a:blip>
          <a:stretch>
            <a:fillRect/>
          </a:stretch>
        </p:blipFill>
        <p:spPr>
          <a:xfrm>
            <a:off x="4789024" y="1378297"/>
            <a:ext cx="2898724" cy="1577010"/>
          </a:xfrm>
          <a:prstGeom prst="rect">
            <a:avLst/>
          </a:prstGeom>
          <a:ln w="12700">
            <a:miter lim="400000"/>
          </a:ln>
        </p:spPr>
      </p:pic>
      <p:pic>
        <p:nvPicPr>
          <p:cNvPr id="476" name="TweetSpeak.png"/>
          <p:cNvPicPr/>
          <p:nvPr/>
        </p:nvPicPr>
        <p:blipFill>
          <a:blip r:embed="rId3" cstate="screen">
            <a:extLst>
              <a:ext uri="{28A0092B-C50C-407E-A947-70E740481C1C}">
                <a14:useLocalDpi xmlns:a14="http://schemas.microsoft.com/office/drawing/2010/main"/>
              </a:ext>
            </a:extLst>
          </a:blip>
          <a:stretch>
            <a:fillRect/>
          </a:stretch>
        </p:blipFill>
        <p:spPr>
          <a:xfrm>
            <a:off x="4967618" y="1512243"/>
            <a:ext cx="2898724" cy="1577010"/>
          </a:xfrm>
          <a:prstGeom prst="rect">
            <a:avLst/>
          </a:prstGeom>
          <a:ln w="12700">
            <a:miter lim="400000"/>
          </a:ln>
        </p:spPr>
      </p:pic>
      <p:pic>
        <p:nvPicPr>
          <p:cNvPr id="477" name="TweetSpeak.png"/>
          <p:cNvPicPr/>
          <p:nvPr/>
        </p:nvPicPr>
        <p:blipFill>
          <a:blip r:embed="rId3" cstate="screen">
            <a:extLst>
              <a:ext uri="{28A0092B-C50C-407E-A947-70E740481C1C}">
                <a14:useLocalDpi xmlns:a14="http://schemas.microsoft.com/office/drawing/2010/main"/>
              </a:ext>
            </a:extLst>
          </a:blip>
          <a:stretch>
            <a:fillRect/>
          </a:stretch>
        </p:blipFill>
        <p:spPr>
          <a:xfrm>
            <a:off x="5146211" y="1646188"/>
            <a:ext cx="2898724" cy="1577010"/>
          </a:xfrm>
          <a:prstGeom prst="rect">
            <a:avLst/>
          </a:prstGeom>
          <a:ln w="12700">
            <a:miter lim="400000"/>
          </a:ln>
        </p:spPr>
      </p:pic>
      <p:pic>
        <p:nvPicPr>
          <p:cNvPr id="478" name="TweetSpeak.png"/>
          <p:cNvPicPr/>
          <p:nvPr/>
        </p:nvPicPr>
        <p:blipFill>
          <a:blip r:embed="rId3" cstate="screen">
            <a:extLst>
              <a:ext uri="{28A0092B-C50C-407E-A947-70E740481C1C}">
                <a14:useLocalDpi xmlns:a14="http://schemas.microsoft.com/office/drawing/2010/main"/>
              </a:ext>
            </a:extLst>
          </a:blip>
          <a:stretch>
            <a:fillRect/>
          </a:stretch>
        </p:blipFill>
        <p:spPr>
          <a:xfrm>
            <a:off x="5324805" y="1780133"/>
            <a:ext cx="2898724" cy="1577010"/>
          </a:xfrm>
          <a:prstGeom prst="rect">
            <a:avLst/>
          </a:prstGeom>
          <a:ln w="12700">
            <a:miter lim="400000"/>
          </a:ln>
        </p:spPr>
      </p:pic>
      <p:pic>
        <p:nvPicPr>
          <p:cNvPr id="479" name="TweetSpeak.png"/>
          <p:cNvPicPr/>
          <p:nvPr/>
        </p:nvPicPr>
        <p:blipFill>
          <a:blip r:embed="rId3" cstate="screen">
            <a:extLst>
              <a:ext uri="{28A0092B-C50C-407E-A947-70E740481C1C}">
                <a14:useLocalDpi xmlns:a14="http://schemas.microsoft.com/office/drawing/2010/main"/>
              </a:ext>
            </a:extLst>
          </a:blip>
          <a:stretch>
            <a:fillRect/>
          </a:stretch>
        </p:blipFill>
        <p:spPr>
          <a:xfrm>
            <a:off x="5503399" y="1914078"/>
            <a:ext cx="2898724" cy="1577010"/>
          </a:xfrm>
          <a:prstGeom prst="rect">
            <a:avLst/>
          </a:prstGeom>
          <a:ln w="12700">
            <a:miter lim="400000"/>
          </a:ln>
        </p:spPr>
      </p:pic>
      <p:pic>
        <p:nvPicPr>
          <p:cNvPr id="480" name="TweetSpeak.png"/>
          <p:cNvPicPr/>
          <p:nvPr/>
        </p:nvPicPr>
        <p:blipFill>
          <a:blip r:embed="rId3" cstate="screen">
            <a:extLst>
              <a:ext uri="{28A0092B-C50C-407E-A947-70E740481C1C}">
                <a14:useLocalDpi xmlns:a14="http://schemas.microsoft.com/office/drawing/2010/main"/>
              </a:ext>
            </a:extLst>
          </a:blip>
          <a:stretch>
            <a:fillRect/>
          </a:stretch>
        </p:blipFill>
        <p:spPr>
          <a:xfrm>
            <a:off x="5681993" y="2048024"/>
            <a:ext cx="2898724" cy="1577010"/>
          </a:xfrm>
          <a:prstGeom prst="rect">
            <a:avLst/>
          </a:prstGeom>
          <a:ln w="12700">
            <a:miter lim="400000"/>
          </a:ln>
        </p:spPr>
      </p:pic>
      <p:pic>
        <p:nvPicPr>
          <p:cNvPr id="481" name="TweetSpeak.png"/>
          <p:cNvPicPr/>
          <p:nvPr/>
        </p:nvPicPr>
        <p:blipFill>
          <a:blip r:embed="rId3" cstate="screen">
            <a:extLst>
              <a:ext uri="{28A0092B-C50C-407E-A947-70E740481C1C}">
                <a14:useLocalDpi xmlns:a14="http://schemas.microsoft.com/office/drawing/2010/main"/>
              </a:ext>
            </a:extLst>
          </a:blip>
          <a:stretch>
            <a:fillRect/>
          </a:stretch>
        </p:blipFill>
        <p:spPr>
          <a:xfrm>
            <a:off x="5860586" y="2181969"/>
            <a:ext cx="2898724" cy="1577010"/>
          </a:xfrm>
          <a:prstGeom prst="rect">
            <a:avLst/>
          </a:prstGeom>
          <a:ln w="12700">
            <a:miter lim="400000"/>
          </a:ln>
        </p:spPr>
      </p:pic>
    </p:spTree>
    <p:extLst>
      <p:ext uri="{BB962C8B-B14F-4D97-AF65-F5344CB8AC3E}">
        <p14:creationId xmlns:p14="http://schemas.microsoft.com/office/powerpoint/2010/main" val="328009357"/>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5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6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45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4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45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46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47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475"/>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476"/>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477"/>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iterate>
                                    <p:tmAbs val="0"/>
                                  </p:iterate>
                                  <p:childTnLst>
                                    <p:set>
                                      <p:cBhvr>
                                        <p:cTn id="39" fill="hold"/>
                                        <p:tgtEl>
                                          <p:spTgt spid="47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47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480"/>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iterate>
                                    <p:tmAbs val="0"/>
                                  </p:iterate>
                                  <p:childTnLst>
                                    <p:set>
                                      <p:cBhvr>
                                        <p:cTn id="48" fill="hold"/>
                                        <p:tgtEl>
                                          <p:spTgt spid="481"/>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iterate>
                                    <p:tmAbs val="0"/>
                                  </p:iterate>
                                  <p:childTnLst>
                                    <p:set>
                                      <p:cBhvr>
                                        <p:cTn id="51" fill="hold"/>
                                        <p:tgtEl>
                                          <p:spTgt spid="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animBg="1" advAuto="0"/>
      <p:bldP spid="456" grpId="0" animBg="1" advAuto="0"/>
      <p:bldP spid="457" grpId="0" animBg="1" advAuto="0"/>
      <p:bldP spid="460" grpId="0" animBg="1" advAuto="0"/>
      <p:bldP spid="463" grpId="0" animBg="1" advAuto="0"/>
      <p:bldP spid="466" grpId="0" animBg="1" advAuto="0"/>
      <p:bldP spid="469" grpId="0" animBg="1" advAuto="0"/>
      <p:bldP spid="474" grpId="0" animBg="1" advAuto="0"/>
      <p:bldP spid="475" grpId="0" animBg="1" advAuto="0"/>
      <p:bldP spid="476" grpId="0" animBg="1" advAuto="0"/>
      <p:bldP spid="477" grpId="0" animBg="1" advAuto="0"/>
      <p:bldP spid="478" grpId="0" animBg="1" advAuto="0"/>
      <p:bldP spid="479" grpId="0" animBg="1" advAuto="0"/>
      <p:bldP spid="480" grpId="0" animBg="1" advAuto="0"/>
      <p:bldP spid="481"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88" name="Group 488"/>
          <p:cNvGrpSpPr/>
          <p:nvPr/>
        </p:nvGrpSpPr>
        <p:grpSpPr>
          <a:xfrm>
            <a:off x="5622861" y="950472"/>
            <a:ext cx="2920299" cy="2020114"/>
            <a:chOff x="0" y="0"/>
            <a:chExt cx="4153313" cy="3830732"/>
          </a:xfrm>
        </p:grpSpPr>
        <p:sp>
          <p:nvSpPr>
            <p:cNvPr id="486" name="Shape 486"/>
            <p:cNvSpPr/>
            <p:nvPr/>
          </p:nvSpPr>
          <p:spPr>
            <a:xfrm>
              <a:off x="0" y="0"/>
              <a:ext cx="4153314" cy="38307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189B1A">
                    <a:alpha val="60000"/>
                  </a:srgbClr>
                </a:gs>
                <a:gs pos="100000">
                  <a:srgbClr val="235D0B">
                    <a:alpha val="60000"/>
                  </a:srgbClr>
                </a:gs>
              </a:gsLst>
              <a:lin ang="5400000" scaled="0"/>
            </a:gradFill>
            <a:ln w="12700" cap="flat">
              <a:noFill/>
              <a:miter lim="400000"/>
            </a:ln>
            <a:effectLst/>
          </p:spPr>
          <p:txBody>
            <a:bodyPr wrap="square" lIns="0" tIns="0" rIns="0" bIns="0" numCol="1" anchor="ctr">
              <a:noAutofit/>
            </a:bodyPr>
            <a:lstStyle/>
            <a:p>
              <a:pPr lvl="0">
                <a:defRPr sz="2600"/>
              </a:pPr>
              <a:endParaRPr/>
            </a:p>
          </p:txBody>
        </p:sp>
        <p:sp>
          <p:nvSpPr>
            <p:cNvPr id="487" name="Shape 487"/>
            <p:cNvSpPr/>
            <p:nvPr/>
          </p:nvSpPr>
          <p:spPr>
            <a:xfrm>
              <a:off x="1146397" y="528243"/>
              <a:ext cx="2712906" cy="22647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Helvetica"/>
                  <a:ea typeface="Helvetica"/>
                  <a:cs typeface="Helvetica"/>
                  <a:sym typeface="Helvetica"/>
                </a:defRPr>
              </a:lvl1pPr>
            </a:lstStyle>
            <a:p>
              <a:pPr lvl="0">
                <a:defRPr sz="1800">
                  <a:solidFill>
                    <a:srgbClr val="000000"/>
                  </a:solidFill>
                </a:defRPr>
              </a:pPr>
              <a:r>
                <a:rPr sz="2000">
                  <a:solidFill>
                    <a:srgbClr val="FFFFFF"/>
                  </a:solidFill>
                </a:rPr>
                <a:t>People who tweeted at Timestamp2 ± 60s</a:t>
              </a:r>
            </a:p>
          </p:txBody>
        </p:sp>
      </p:grpSp>
      <p:grpSp>
        <p:nvGrpSpPr>
          <p:cNvPr id="491" name="Group 491"/>
          <p:cNvGrpSpPr/>
          <p:nvPr/>
        </p:nvGrpSpPr>
        <p:grpSpPr>
          <a:xfrm>
            <a:off x="4534693" y="2190687"/>
            <a:ext cx="2920299" cy="2020114"/>
            <a:chOff x="0" y="0"/>
            <a:chExt cx="4153313" cy="3830732"/>
          </a:xfrm>
        </p:grpSpPr>
        <p:sp>
          <p:nvSpPr>
            <p:cNvPr id="489" name="Shape 489"/>
            <p:cNvSpPr/>
            <p:nvPr/>
          </p:nvSpPr>
          <p:spPr>
            <a:xfrm>
              <a:off x="0" y="0"/>
              <a:ext cx="4153314" cy="38307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A6AAA8">
                    <a:alpha val="60000"/>
                  </a:srgbClr>
                </a:gs>
                <a:gs pos="100000">
                  <a:srgbClr val="53585F">
                    <a:alpha val="60000"/>
                  </a:srgbClr>
                </a:gs>
              </a:gsLst>
              <a:lin ang="5400000" scaled="0"/>
            </a:gradFill>
            <a:ln w="12700" cap="flat">
              <a:noFill/>
              <a:miter lim="400000"/>
            </a:ln>
            <a:effectLst/>
          </p:spPr>
          <p:txBody>
            <a:bodyPr wrap="square" lIns="0" tIns="0" rIns="0" bIns="0" numCol="1" anchor="ctr">
              <a:noAutofit/>
            </a:bodyPr>
            <a:lstStyle/>
            <a:p>
              <a:pPr lvl="0">
                <a:defRPr sz="2600"/>
              </a:pPr>
              <a:endParaRPr/>
            </a:p>
          </p:txBody>
        </p:sp>
        <p:sp>
          <p:nvSpPr>
            <p:cNvPr id="490" name="Shape 490"/>
            <p:cNvSpPr/>
            <p:nvPr/>
          </p:nvSpPr>
          <p:spPr>
            <a:xfrm>
              <a:off x="720203" y="1308294"/>
              <a:ext cx="2712907" cy="22647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Helvetica"/>
                  <a:ea typeface="Helvetica"/>
                  <a:cs typeface="Helvetica"/>
                  <a:sym typeface="Helvetica"/>
                </a:defRPr>
              </a:lvl1pPr>
            </a:lstStyle>
            <a:p>
              <a:pPr lvl="0">
                <a:defRPr sz="1800">
                  <a:solidFill>
                    <a:srgbClr val="000000"/>
                  </a:solidFill>
                </a:defRPr>
              </a:pPr>
              <a:r>
                <a:rPr sz="2000">
                  <a:solidFill>
                    <a:srgbClr val="FFFFFF"/>
                  </a:solidFill>
                </a:rPr>
                <a:t>People who tweeted at Timestamp3 ± 60s</a:t>
              </a:r>
            </a:p>
          </p:txBody>
        </p:sp>
      </p:grpSp>
      <p:sp>
        <p:nvSpPr>
          <p:cNvPr id="492" name="Shape 492"/>
          <p:cNvSpPr>
            <a:spLocks noGrp="1"/>
          </p:cNvSpPr>
          <p:nvPr>
            <p:ph type="title"/>
          </p:nvPr>
        </p:nvSpPr>
        <p:spPr>
          <a:xfrm>
            <a:off x="669727" y="133945"/>
            <a:ext cx="7804547" cy="745936"/>
          </a:xfrm>
          <a:prstGeom prst="rect">
            <a:avLst/>
          </a:prstGeom>
        </p:spPr>
        <p:txBody>
          <a:bodyPr/>
          <a:lstStyle/>
          <a:p>
            <a:pPr lvl="0">
              <a:defRPr sz="1800">
                <a:solidFill>
                  <a:srgbClr val="000000"/>
                </a:solidFill>
              </a:defRPr>
            </a:pPr>
            <a:r>
              <a:rPr sz="4800" smtClean="0">
                <a:solidFill>
                  <a:srgbClr val="FFFFFF"/>
                </a:solidFill>
              </a:rPr>
              <a:t>Attack</a:t>
            </a:r>
            <a:endParaRPr sz="4800">
              <a:solidFill>
                <a:srgbClr val="FFFFFF"/>
              </a:solidFill>
            </a:endParaRPr>
          </a:p>
        </p:txBody>
      </p:sp>
      <p:sp>
        <p:nvSpPr>
          <p:cNvPr id="513" name="Shape 513"/>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41</a:t>
            </a:fld>
            <a:endParaRPr>
              <a:solidFill>
                <a:srgbClr val="FFFFFF"/>
              </a:solidFill>
            </a:endParaRPr>
          </a:p>
        </p:txBody>
      </p:sp>
      <p:grpSp>
        <p:nvGrpSpPr>
          <p:cNvPr id="495" name="Group 495"/>
          <p:cNvGrpSpPr/>
          <p:nvPr/>
        </p:nvGrpSpPr>
        <p:grpSpPr>
          <a:xfrm>
            <a:off x="3272731" y="4559888"/>
            <a:ext cx="2598539" cy="493234"/>
            <a:chOff x="0" y="0"/>
            <a:chExt cx="3695700" cy="935317"/>
          </a:xfrm>
        </p:grpSpPr>
        <p:pic>
          <p:nvPicPr>
            <p:cNvPr id="493" name="Screen Shot 2013-10-31 at 1.56.32 PM.png"/>
            <p:cNvPicPr/>
            <p:nvPr/>
          </p:nvPicPr>
          <p:blipFill>
            <a:blip r:embed="rId3">
              <a:extLst/>
            </a:blip>
            <a:stretch>
              <a:fillRect/>
            </a:stretch>
          </p:blipFill>
          <p:spPr>
            <a:xfrm>
              <a:off x="0" y="401917"/>
              <a:ext cx="3695700" cy="533401"/>
            </a:xfrm>
            <a:prstGeom prst="rect">
              <a:avLst/>
            </a:prstGeom>
            <a:ln w="12700" cap="flat">
              <a:noFill/>
              <a:miter lim="400000"/>
            </a:ln>
            <a:effectLst/>
          </p:spPr>
        </p:pic>
        <p:pic>
          <p:nvPicPr>
            <p:cNvPr id="494" name="Twitter_Logo.jpg"/>
            <p:cNvPicPr/>
            <p:nvPr/>
          </p:nvPicPr>
          <p:blipFill>
            <a:blip r:embed="rId4">
              <a:extLst/>
            </a:blip>
            <a:stretch>
              <a:fillRect/>
            </a:stretch>
          </p:blipFill>
          <p:spPr>
            <a:xfrm>
              <a:off x="926866" y="-1"/>
              <a:ext cx="1841968" cy="359239"/>
            </a:xfrm>
            <a:prstGeom prst="rect">
              <a:avLst/>
            </a:prstGeom>
            <a:ln w="12700" cap="flat">
              <a:noFill/>
              <a:miter lim="400000"/>
            </a:ln>
            <a:effectLst/>
          </p:spPr>
        </p:pic>
      </p:grpSp>
      <p:grpSp>
        <p:nvGrpSpPr>
          <p:cNvPr id="498" name="Group 498"/>
          <p:cNvGrpSpPr/>
          <p:nvPr/>
        </p:nvGrpSpPr>
        <p:grpSpPr>
          <a:xfrm>
            <a:off x="821574" y="1397491"/>
            <a:ext cx="1771190" cy="305028"/>
            <a:chOff x="-25400" y="-25399"/>
            <a:chExt cx="2519025" cy="578422"/>
          </a:xfrm>
        </p:grpSpPr>
        <p:sp>
          <p:nvSpPr>
            <p:cNvPr id="497" name="Shape 497"/>
            <p:cNvSpPr/>
            <p:nvPr/>
          </p:nvSpPr>
          <p:spPr>
            <a:xfrm>
              <a:off x="0" y="0"/>
              <a:ext cx="2468226" cy="52762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600"/>
              </a:lvl1pPr>
            </a:lstStyle>
            <a:p>
              <a:pPr lvl="0">
                <a:defRPr sz="1800">
                  <a:solidFill>
                    <a:srgbClr val="000000"/>
                  </a:solidFill>
                </a:defRPr>
              </a:pPr>
              <a:r>
                <a:rPr sz="1600">
                  <a:solidFill>
                    <a:srgbClr val="FFFFFF"/>
                  </a:solidFill>
                </a:rPr>
                <a:t>Timestamp 1</a:t>
              </a:r>
            </a:p>
          </p:txBody>
        </p:sp>
        <p:pic>
          <p:nvPicPr>
            <p:cNvPr id="496" name="Picture 495"/>
            <p:cNvPicPr/>
            <p:nvPr/>
          </p:nvPicPr>
          <p:blipFill>
            <a:blip r:embed="rId5">
              <a:alphaModFix amt="71000"/>
              <a:extLst/>
            </a:blip>
            <a:stretch>
              <a:fillRect/>
            </a:stretch>
          </p:blipFill>
          <p:spPr>
            <a:xfrm>
              <a:off x="-25400" y="-25400"/>
              <a:ext cx="2519026" cy="578423"/>
            </a:xfrm>
            <a:prstGeom prst="rect">
              <a:avLst/>
            </a:prstGeom>
            <a:effectLst/>
          </p:spPr>
        </p:pic>
      </p:grpSp>
      <p:grpSp>
        <p:nvGrpSpPr>
          <p:cNvPr id="501" name="Group 501"/>
          <p:cNvGrpSpPr/>
          <p:nvPr/>
        </p:nvGrpSpPr>
        <p:grpSpPr>
          <a:xfrm>
            <a:off x="821574" y="1676687"/>
            <a:ext cx="1771190" cy="305028"/>
            <a:chOff x="-25400" y="-25399"/>
            <a:chExt cx="2519025" cy="578422"/>
          </a:xfrm>
        </p:grpSpPr>
        <p:sp>
          <p:nvSpPr>
            <p:cNvPr id="500" name="Shape 500"/>
            <p:cNvSpPr/>
            <p:nvPr/>
          </p:nvSpPr>
          <p:spPr>
            <a:xfrm>
              <a:off x="0" y="0"/>
              <a:ext cx="2468226" cy="52762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600"/>
              </a:lvl1pPr>
            </a:lstStyle>
            <a:p>
              <a:pPr lvl="0">
                <a:defRPr sz="1800">
                  <a:solidFill>
                    <a:srgbClr val="000000"/>
                  </a:solidFill>
                </a:defRPr>
              </a:pPr>
              <a:r>
                <a:rPr sz="1600">
                  <a:solidFill>
                    <a:srgbClr val="FFFFFF"/>
                  </a:solidFill>
                </a:rPr>
                <a:t>Timestamp 2</a:t>
              </a:r>
            </a:p>
          </p:txBody>
        </p:sp>
        <p:pic>
          <p:nvPicPr>
            <p:cNvPr id="499" name="Picture 498"/>
            <p:cNvPicPr/>
            <p:nvPr/>
          </p:nvPicPr>
          <p:blipFill>
            <a:blip r:embed="rId5">
              <a:alphaModFix amt="71000"/>
              <a:extLst/>
            </a:blip>
            <a:stretch>
              <a:fillRect/>
            </a:stretch>
          </p:blipFill>
          <p:spPr>
            <a:xfrm>
              <a:off x="-25400" y="-25400"/>
              <a:ext cx="2519026" cy="578423"/>
            </a:xfrm>
            <a:prstGeom prst="rect">
              <a:avLst/>
            </a:prstGeom>
            <a:effectLst/>
          </p:spPr>
        </p:pic>
      </p:grpSp>
      <p:grpSp>
        <p:nvGrpSpPr>
          <p:cNvPr id="504" name="Group 504"/>
          <p:cNvGrpSpPr/>
          <p:nvPr/>
        </p:nvGrpSpPr>
        <p:grpSpPr>
          <a:xfrm>
            <a:off x="821574" y="1949841"/>
            <a:ext cx="1771190" cy="305028"/>
            <a:chOff x="-25400" y="-25399"/>
            <a:chExt cx="2519025" cy="578422"/>
          </a:xfrm>
        </p:grpSpPr>
        <p:sp>
          <p:nvSpPr>
            <p:cNvPr id="503" name="Shape 503"/>
            <p:cNvSpPr/>
            <p:nvPr/>
          </p:nvSpPr>
          <p:spPr>
            <a:xfrm>
              <a:off x="0" y="0"/>
              <a:ext cx="2468226" cy="52762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600"/>
              </a:lvl1pPr>
            </a:lstStyle>
            <a:p>
              <a:pPr lvl="0">
                <a:defRPr sz="1800">
                  <a:solidFill>
                    <a:srgbClr val="000000"/>
                  </a:solidFill>
                </a:defRPr>
              </a:pPr>
              <a:r>
                <a:rPr sz="1600">
                  <a:solidFill>
                    <a:srgbClr val="FFFFFF"/>
                  </a:solidFill>
                </a:rPr>
                <a:t>Timestamp 3</a:t>
              </a:r>
            </a:p>
          </p:txBody>
        </p:sp>
        <p:pic>
          <p:nvPicPr>
            <p:cNvPr id="502" name="Picture 501"/>
            <p:cNvPicPr/>
            <p:nvPr/>
          </p:nvPicPr>
          <p:blipFill>
            <a:blip r:embed="rId5">
              <a:alphaModFix amt="71000"/>
              <a:extLst/>
            </a:blip>
            <a:stretch>
              <a:fillRect/>
            </a:stretch>
          </p:blipFill>
          <p:spPr>
            <a:xfrm>
              <a:off x="-25400" y="-25400"/>
              <a:ext cx="2519026" cy="578423"/>
            </a:xfrm>
            <a:prstGeom prst="rect">
              <a:avLst/>
            </a:prstGeom>
            <a:effectLst/>
          </p:spPr>
        </p:pic>
      </p:grpSp>
      <p:grpSp>
        <p:nvGrpSpPr>
          <p:cNvPr id="507" name="Group 507"/>
          <p:cNvGrpSpPr/>
          <p:nvPr/>
        </p:nvGrpSpPr>
        <p:grpSpPr>
          <a:xfrm>
            <a:off x="821574" y="2521234"/>
            <a:ext cx="1771190" cy="305028"/>
            <a:chOff x="-25400" y="-25399"/>
            <a:chExt cx="2519025" cy="578422"/>
          </a:xfrm>
        </p:grpSpPr>
        <p:sp>
          <p:nvSpPr>
            <p:cNvPr id="506" name="Shape 506"/>
            <p:cNvSpPr/>
            <p:nvPr/>
          </p:nvSpPr>
          <p:spPr>
            <a:xfrm>
              <a:off x="0" y="0"/>
              <a:ext cx="2468226" cy="52762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600"/>
              </a:lvl1pPr>
            </a:lstStyle>
            <a:p>
              <a:pPr lvl="0">
                <a:defRPr sz="1800">
                  <a:solidFill>
                    <a:srgbClr val="000000"/>
                  </a:solidFill>
                </a:defRPr>
              </a:pPr>
              <a:r>
                <a:rPr sz="1600">
                  <a:solidFill>
                    <a:srgbClr val="FFFFFF"/>
                  </a:solidFill>
                </a:rPr>
                <a:t>Timestamp n</a:t>
              </a:r>
            </a:p>
          </p:txBody>
        </p:sp>
        <p:pic>
          <p:nvPicPr>
            <p:cNvPr id="505" name="Picture 504"/>
            <p:cNvPicPr/>
            <p:nvPr/>
          </p:nvPicPr>
          <p:blipFill>
            <a:blip r:embed="rId5">
              <a:alphaModFix amt="71000"/>
              <a:extLst/>
            </a:blip>
            <a:stretch>
              <a:fillRect/>
            </a:stretch>
          </p:blipFill>
          <p:spPr>
            <a:xfrm>
              <a:off x="-25400" y="-25400"/>
              <a:ext cx="2519026" cy="578423"/>
            </a:xfrm>
            <a:prstGeom prst="rect">
              <a:avLst/>
            </a:prstGeom>
            <a:effectLst/>
          </p:spPr>
        </p:pic>
      </p:grpSp>
      <p:grpSp>
        <p:nvGrpSpPr>
          <p:cNvPr id="512" name="Group 512"/>
          <p:cNvGrpSpPr/>
          <p:nvPr/>
        </p:nvGrpSpPr>
        <p:grpSpPr>
          <a:xfrm>
            <a:off x="821574" y="2227456"/>
            <a:ext cx="1771190" cy="321190"/>
            <a:chOff x="-25400" y="0"/>
            <a:chExt cx="2519025" cy="609070"/>
          </a:xfrm>
        </p:grpSpPr>
        <p:grpSp>
          <p:nvGrpSpPr>
            <p:cNvPr id="510" name="Group 510"/>
            <p:cNvGrpSpPr/>
            <p:nvPr/>
          </p:nvGrpSpPr>
          <p:grpSpPr>
            <a:xfrm>
              <a:off x="-25401" y="10664"/>
              <a:ext cx="2519027" cy="578424"/>
              <a:chOff x="-25400" y="-25399"/>
              <a:chExt cx="2519025" cy="578422"/>
            </a:xfrm>
          </p:grpSpPr>
          <p:sp>
            <p:nvSpPr>
              <p:cNvPr id="509" name="Shape 509"/>
              <p:cNvSpPr/>
              <p:nvPr/>
            </p:nvSpPr>
            <p:spPr>
              <a:xfrm>
                <a:off x="0" y="0"/>
                <a:ext cx="2468226" cy="52762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defRPr sz="1800">
                    <a:solidFill>
                      <a:srgbClr val="000000"/>
                    </a:solidFill>
                  </a:defRPr>
                </a:pPr>
                <a:endParaRPr sz="1800">
                  <a:solidFill>
                    <a:srgbClr val="FFFFFF"/>
                  </a:solidFill>
                </a:endParaRPr>
              </a:p>
              <a:p>
                <a:pPr lvl="0">
                  <a:defRPr sz="1800">
                    <a:solidFill>
                      <a:srgbClr val="000000"/>
                    </a:solidFill>
                  </a:defRPr>
                </a:pPr>
                <a:r>
                  <a:rPr sz="1600">
                    <a:solidFill>
                      <a:srgbClr val="FFFFFF"/>
                    </a:solidFill>
                  </a:rPr>
                  <a:t>.</a:t>
                </a:r>
              </a:p>
              <a:p>
                <a:pPr lvl="0">
                  <a:defRPr sz="1800">
                    <a:solidFill>
                      <a:srgbClr val="000000"/>
                    </a:solidFill>
                  </a:defRPr>
                </a:pPr>
                <a:r>
                  <a:rPr sz="1600">
                    <a:solidFill>
                      <a:srgbClr val="FFFFFF"/>
                    </a:solidFill>
                  </a:rPr>
                  <a:t>.</a:t>
                </a:r>
              </a:p>
            </p:txBody>
          </p:sp>
          <p:pic>
            <p:nvPicPr>
              <p:cNvPr id="508" name="Picture 507"/>
              <p:cNvPicPr/>
              <p:nvPr/>
            </p:nvPicPr>
            <p:blipFill>
              <a:blip r:embed="rId5">
                <a:alphaModFix amt="71000"/>
                <a:extLst/>
              </a:blip>
              <a:stretch>
                <a:fillRect/>
              </a:stretch>
            </p:blipFill>
            <p:spPr>
              <a:xfrm>
                <a:off x="-25400" y="-25400"/>
                <a:ext cx="2519026" cy="578423"/>
              </a:xfrm>
              <a:prstGeom prst="rect">
                <a:avLst/>
              </a:prstGeom>
              <a:effectLst/>
            </p:spPr>
          </p:pic>
        </p:grpSp>
        <p:sp>
          <p:nvSpPr>
            <p:cNvPr id="511" name="Shape 511"/>
            <p:cNvSpPr/>
            <p:nvPr/>
          </p:nvSpPr>
          <p:spPr>
            <a:xfrm rot="16185905">
              <a:off x="795244" y="12435"/>
              <a:ext cx="606681"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200" b="1"/>
              </a:lvl1pPr>
            </a:lstStyle>
            <a:p>
              <a:pPr lvl="0">
                <a:defRPr sz="1800" b="0">
                  <a:solidFill>
                    <a:srgbClr val="000000"/>
                  </a:solidFill>
                </a:defRPr>
              </a:pPr>
              <a:r>
                <a:rPr sz="2000">
                  <a:solidFill>
                    <a:srgbClr val="FFFFFF"/>
                  </a:solidFill>
                </a:rPr>
                <a:t>…</a:t>
              </a:r>
            </a:p>
          </p:txBody>
        </p:sp>
      </p:grpSp>
      <p:grpSp>
        <p:nvGrpSpPr>
          <p:cNvPr id="516" name="Group 516"/>
          <p:cNvGrpSpPr/>
          <p:nvPr/>
        </p:nvGrpSpPr>
        <p:grpSpPr>
          <a:xfrm>
            <a:off x="3446525" y="932700"/>
            <a:ext cx="2920299" cy="2020113"/>
            <a:chOff x="0" y="0"/>
            <a:chExt cx="4153313" cy="3830732"/>
          </a:xfrm>
        </p:grpSpPr>
        <p:sp>
          <p:nvSpPr>
            <p:cNvPr id="514" name="Shape 514"/>
            <p:cNvSpPr/>
            <p:nvPr/>
          </p:nvSpPr>
          <p:spPr>
            <a:xfrm>
              <a:off x="0" y="0"/>
              <a:ext cx="4153314" cy="38307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FF4D41">
                    <a:alpha val="60000"/>
                  </a:srgbClr>
                </a:gs>
                <a:gs pos="100000">
                  <a:srgbClr val="AB1500">
                    <a:alpha val="60000"/>
                  </a:srgbClr>
                </a:gs>
              </a:gsLst>
              <a:lin ang="5400000" scaled="0"/>
            </a:gradFill>
            <a:ln w="12700" cap="flat">
              <a:noFill/>
              <a:miter lim="400000"/>
            </a:ln>
            <a:effectLst/>
          </p:spPr>
          <p:txBody>
            <a:bodyPr wrap="square" lIns="0" tIns="0" rIns="0" bIns="0" numCol="1" anchor="ctr">
              <a:noAutofit/>
            </a:bodyPr>
            <a:lstStyle/>
            <a:p>
              <a:pPr lvl="0">
                <a:defRPr sz="2600"/>
              </a:pPr>
              <a:endParaRPr/>
            </a:p>
          </p:txBody>
        </p:sp>
        <p:sp>
          <p:nvSpPr>
            <p:cNvPr id="515" name="Shape 515"/>
            <p:cNvSpPr/>
            <p:nvPr/>
          </p:nvSpPr>
          <p:spPr>
            <a:xfrm>
              <a:off x="198810" y="563212"/>
              <a:ext cx="2712906" cy="22647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200">
                  <a:latin typeface="Helvetica"/>
                  <a:ea typeface="Helvetica"/>
                  <a:cs typeface="Helvetica"/>
                  <a:sym typeface="Helvetica"/>
                </a:defRPr>
              </a:lvl1pPr>
            </a:lstStyle>
            <a:p>
              <a:pPr lvl="0">
                <a:defRPr sz="1800">
                  <a:solidFill>
                    <a:srgbClr val="000000"/>
                  </a:solidFill>
                </a:defRPr>
              </a:pPr>
              <a:r>
                <a:rPr sz="2000">
                  <a:solidFill>
                    <a:srgbClr val="FFFFFF"/>
                  </a:solidFill>
                </a:rPr>
                <a:t>People who tweeted at Timestamp1 ± 60s</a:t>
              </a:r>
            </a:p>
          </p:txBody>
        </p:sp>
      </p:grpSp>
      <p:sp>
        <p:nvSpPr>
          <p:cNvPr id="517" name="Shape 517"/>
          <p:cNvSpPr/>
          <p:nvPr/>
        </p:nvSpPr>
        <p:spPr>
          <a:xfrm>
            <a:off x="5853863" y="2167878"/>
            <a:ext cx="281958" cy="391001"/>
          </a:xfrm>
          <a:prstGeom prst="rect">
            <a:avLst/>
          </a:prstGeom>
          <a:ln w="12700">
            <a:miter lim="400000"/>
          </a:ln>
          <a:extLst>
            <a:ext uri="{C572A759-6A51-4108-AA02-DFA0A04FC94B}">
              <ma14:wrappingTextBoxFlag xmlns:ma14="http://schemas.microsoft.com/office/mac/drawingml/2011/main" val="1"/>
            </a:ext>
          </a:extLst>
        </p:spPr>
        <p:txBody>
          <a:bodyPr lIns="31887" tIns="31887" rIns="31887" bIns="31887" anchor="ctr"/>
          <a:lstStyle>
            <a:lvl1pPr>
              <a:defRPr sz="4800">
                <a:latin typeface="Helvetica"/>
                <a:ea typeface="Helvetica"/>
                <a:cs typeface="Helvetica"/>
                <a:sym typeface="Helvetica"/>
              </a:defRPr>
            </a:lvl1pPr>
          </a:lstStyle>
          <a:p>
            <a:pPr lvl="0">
              <a:defRPr sz="1800">
                <a:solidFill>
                  <a:srgbClr val="000000"/>
                </a:solidFill>
              </a:defRPr>
            </a:pPr>
            <a:r>
              <a:rPr sz="3000">
                <a:solidFill>
                  <a:srgbClr val="FFFFFF"/>
                </a:solidFill>
              </a:rPr>
              <a:t>1</a:t>
            </a:r>
          </a:p>
        </p:txBody>
      </p:sp>
      <p:pic>
        <p:nvPicPr>
          <p:cNvPr id="518" name="Picture 517"/>
          <p:cNvPicPr/>
          <p:nvPr/>
        </p:nvPicPr>
        <p:blipFill>
          <a:blip r:embed="rId6">
            <a:alphaModFix amt="71000"/>
            <a:extLst/>
          </a:blip>
          <a:stretch>
            <a:fillRect/>
          </a:stretch>
        </p:blipFill>
        <p:spPr>
          <a:xfrm rot="6746803">
            <a:off x="4098148" y="3074193"/>
            <a:ext cx="2371541" cy="747983"/>
          </a:xfrm>
          <a:prstGeom prst="rect">
            <a:avLst/>
          </a:prstGeom>
        </p:spPr>
      </p:pic>
      <p:grpSp>
        <p:nvGrpSpPr>
          <p:cNvPr id="522" name="Group 522"/>
          <p:cNvGrpSpPr/>
          <p:nvPr/>
        </p:nvGrpSpPr>
        <p:grpSpPr>
          <a:xfrm>
            <a:off x="-20325" y="2683479"/>
            <a:ext cx="3149081" cy="1072531"/>
            <a:chOff x="0" y="-143728"/>
            <a:chExt cx="4478691" cy="2033834"/>
          </a:xfrm>
        </p:grpSpPr>
        <p:sp>
          <p:nvSpPr>
            <p:cNvPr id="520" name="Shape 520"/>
            <p:cNvSpPr/>
            <p:nvPr/>
          </p:nvSpPr>
          <p:spPr>
            <a:xfrm>
              <a:off x="1855366" y="-143728"/>
              <a:ext cx="1203027" cy="13034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000">
                  <a:latin typeface="Helvetica"/>
                  <a:ea typeface="Helvetica"/>
                  <a:cs typeface="Helvetica"/>
                  <a:sym typeface="Helvetica"/>
                </a:defRPr>
              </a:lvl1pPr>
            </a:lstStyle>
            <a:p>
              <a:pPr lvl="0">
                <a:defRPr sz="1800">
                  <a:solidFill>
                    <a:srgbClr val="000000"/>
                  </a:solidFill>
                </a:defRPr>
              </a:pPr>
              <a:r>
                <a:rPr sz="3800">
                  <a:solidFill>
                    <a:srgbClr val="FFFFFF"/>
                  </a:solidFill>
                </a:rPr>
                <a:t>+</a:t>
              </a:r>
            </a:p>
          </p:txBody>
        </p:sp>
        <p:sp>
          <p:nvSpPr>
            <p:cNvPr id="521" name="Shape 521"/>
            <p:cNvSpPr/>
            <p:nvPr/>
          </p:nvSpPr>
          <p:spPr>
            <a:xfrm>
              <a:off x="0" y="966017"/>
              <a:ext cx="4478691" cy="924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000">
                  <a:latin typeface="Helvetica"/>
                  <a:ea typeface="Helvetica"/>
                  <a:cs typeface="Helvetica"/>
                  <a:sym typeface="Helvetica"/>
                </a:defRPr>
              </a:lvl1pPr>
            </a:lstStyle>
            <a:p>
              <a:pPr lvl="0">
                <a:defRPr sz="1800">
                  <a:solidFill>
                    <a:srgbClr val="000000"/>
                  </a:solidFill>
                </a:defRPr>
              </a:pPr>
              <a:r>
                <a:rPr sz="2500">
                  <a:solidFill>
                    <a:srgbClr val="FFFFFF"/>
                  </a:solidFill>
                </a:rPr>
                <a:t>Twitter Public Stream</a:t>
              </a:r>
            </a:p>
          </p:txBody>
        </p:sp>
      </p:grpSp>
    </p:spTree>
    <p:extLst>
      <p:ext uri="{BB962C8B-B14F-4D97-AF65-F5344CB8AC3E}">
        <p14:creationId xmlns:p14="http://schemas.microsoft.com/office/powerpoint/2010/main" val="481845176"/>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4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4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5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5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 grpId="0" animBg="1" advAuto="0"/>
      <p:bldP spid="491" grpId="0" animBg="1" advAuto="0"/>
      <p:bldP spid="495" grpId="0" animBg="1" advAuto="0"/>
      <p:bldP spid="516" grpId="0" animBg="1" advAuto="0"/>
      <p:bldP spid="517" grpId="0" animBg="1" advAuto="0"/>
      <p:bldP spid="518" grpId="0" animBg="1" advAuto="0"/>
      <p:bldP spid="522" grpId="0"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6" name="Shape 526"/>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Attack</a:t>
            </a:r>
            <a:endParaRPr sz="4800">
              <a:solidFill>
                <a:srgbClr val="FFFFFF"/>
              </a:solidFill>
            </a:endParaRPr>
          </a:p>
        </p:txBody>
      </p:sp>
      <p:sp>
        <p:nvSpPr>
          <p:cNvPr id="533" name="Shape 533"/>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42</a:t>
            </a:fld>
            <a:endParaRPr>
              <a:solidFill>
                <a:srgbClr val="FFFFFF"/>
              </a:solidFill>
            </a:endParaRPr>
          </a:p>
        </p:txBody>
      </p:sp>
      <p:grpSp>
        <p:nvGrpSpPr>
          <p:cNvPr id="529" name="Group 529"/>
          <p:cNvGrpSpPr/>
          <p:nvPr/>
        </p:nvGrpSpPr>
        <p:grpSpPr>
          <a:xfrm>
            <a:off x="346180" y="1414885"/>
            <a:ext cx="3294503" cy="625336"/>
            <a:chOff x="0" y="0"/>
            <a:chExt cx="4685514" cy="1185822"/>
          </a:xfrm>
        </p:grpSpPr>
        <p:pic>
          <p:nvPicPr>
            <p:cNvPr id="527" name="Screen Shot 2013-10-31 at 1.56.32 PM.png"/>
            <p:cNvPicPr/>
            <p:nvPr/>
          </p:nvPicPr>
          <p:blipFill>
            <a:blip r:embed="rId3">
              <a:extLst/>
            </a:blip>
            <a:stretch>
              <a:fillRect/>
            </a:stretch>
          </p:blipFill>
          <p:spPr>
            <a:xfrm>
              <a:off x="0" y="509562"/>
              <a:ext cx="4685515" cy="676261"/>
            </a:xfrm>
            <a:prstGeom prst="rect">
              <a:avLst/>
            </a:prstGeom>
            <a:ln w="12700" cap="flat">
              <a:noFill/>
              <a:miter lim="400000"/>
            </a:ln>
            <a:effectLst/>
          </p:spPr>
        </p:pic>
        <p:pic>
          <p:nvPicPr>
            <p:cNvPr id="528" name="Twitter_Logo.jpg"/>
            <p:cNvPicPr/>
            <p:nvPr/>
          </p:nvPicPr>
          <p:blipFill>
            <a:blip r:embed="rId4">
              <a:extLst/>
            </a:blip>
            <a:stretch>
              <a:fillRect/>
            </a:stretch>
          </p:blipFill>
          <p:spPr>
            <a:xfrm>
              <a:off x="1175107" y="-1"/>
              <a:ext cx="2335017" cy="455411"/>
            </a:xfrm>
            <a:prstGeom prst="rect">
              <a:avLst/>
            </a:prstGeom>
            <a:ln w="12700" cap="flat">
              <a:noFill/>
              <a:miter lim="400000"/>
            </a:ln>
            <a:effectLst/>
          </p:spPr>
        </p:pic>
      </p:grpSp>
      <p:pic>
        <p:nvPicPr>
          <p:cNvPr id="530" name="Screen Shot 2013-10-31 at 1.53.39 PM.png"/>
          <p:cNvPicPr/>
          <p:nvPr/>
        </p:nvPicPr>
        <p:blipFill>
          <a:blip r:embed="rId5" cstate="screen">
            <a:extLst>
              <a:ext uri="{28A0092B-C50C-407E-A947-70E740481C1C}">
                <a14:useLocalDpi xmlns:a14="http://schemas.microsoft.com/office/drawing/2010/main"/>
              </a:ext>
            </a:extLst>
          </a:blip>
          <a:stretch>
            <a:fillRect/>
          </a:stretch>
        </p:blipFill>
        <p:spPr>
          <a:xfrm>
            <a:off x="4062763" y="1091231"/>
            <a:ext cx="4944228" cy="2101297"/>
          </a:xfrm>
          <a:prstGeom prst="rect">
            <a:avLst/>
          </a:prstGeom>
          <a:ln w="12700">
            <a:miter lim="400000"/>
          </a:ln>
        </p:spPr>
      </p:pic>
      <p:sp>
        <p:nvSpPr>
          <p:cNvPr id="531" name="Shape 531"/>
          <p:cNvSpPr/>
          <p:nvPr/>
        </p:nvSpPr>
        <p:spPr>
          <a:xfrm>
            <a:off x="669727" y="3527242"/>
            <a:ext cx="3294503" cy="133053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gn="l">
              <a:spcBef>
                <a:spcPts val="4200"/>
              </a:spcBef>
              <a:defRPr sz="3800"/>
            </a:lvl1pPr>
          </a:lstStyle>
          <a:p>
            <a:pPr lvl="0">
              <a:defRPr sz="1800">
                <a:solidFill>
                  <a:srgbClr val="000000"/>
                </a:solidFill>
              </a:defRPr>
            </a:pPr>
            <a:r>
              <a:rPr sz="2400">
                <a:solidFill>
                  <a:srgbClr val="FFFFFF"/>
                </a:solidFill>
              </a:rPr>
              <a:t>Manual analysis of approx. 4000 twitter accounts</a:t>
            </a:r>
          </a:p>
        </p:txBody>
      </p:sp>
      <p:graphicFrame>
        <p:nvGraphicFramePr>
          <p:cNvPr id="532" name="Table 532"/>
          <p:cNvGraphicFramePr/>
          <p:nvPr/>
        </p:nvGraphicFramePr>
        <p:xfrm>
          <a:off x="4450464" y="3616545"/>
          <a:ext cx="4159896" cy="1267122"/>
        </p:xfrm>
        <a:graphic>
          <a:graphicData uri="http://schemas.openxmlformats.org/drawingml/2006/table">
            <a:tbl>
              <a:tblPr/>
              <a:tblGrid>
                <a:gridCol w="2613914"/>
                <a:gridCol w="1545982"/>
              </a:tblGrid>
              <a:tr h="503634">
                <a:tc>
                  <a:txBody>
                    <a:bodyPr/>
                    <a:lstStyle/>
                    <a:p>
                      <a:pPr lvl="0" defTabSz="914400">
                        <a:defRPr>
                          <a:solidFill>
                            <a:srgbClr val="000000"/>
                          </a:solidFill>
                        </a:defRPr>
                      </a:pPr>
                      <a:r>
                        <a:rPr sz="1500">
                          <a:solidFill>
                            <a:srgbClr val="FFFFFF"/>
                          </a:solidFill>
                        </a:rPr>
                        <a:t>First and last name	</a:t>
                      </a:r>
                    </a:p>
                  </a:txBody>
                  <a:tcPr marL="35719" marR="35719" marT="26789" marB="26789" anchor="ctr" horzOverflow="overflow">
                    <a:lnL w="12700">
                      <a:solidFill>
                        <a:srgbClr val="D6D6D6"/>
                      </a:solidFill>
                      <a:miter lim="400000"/>
                    </a:lnL>
                    <a:lnT w="12700">
                      <a:solidFill>
                        <a:srgbClr val="D6D6D6"/>
                      </a:solidFill>
                      <a:miter lim="400000"/>
                    </a:lnT>
                  </a:tcPr>
                </a:tc>
                <a:tc>
                  <a:txBody>
                    <a:bodyPr/>
                    <a:lstStyle/>
                    <a:p>
                      <a:pPr lvl="0" defTabSz="914400">
                        <a:defRPr>
                          <a:solidFill>
                            <a:srgbClr val="000000"/>
                          </a:solidFill>
                        </a:defRPr>
                      </a:pPr>
                      <a:r>
                        <a:rPr sz="1500">
                          <a:solidFill>
                            <a:srgbClr val="FFFFFF"/>
                          </a:solidFill>
                        </a:rPr>
                        <a:t>79%</a:t>
                      </a:r>
                    </a:p>
                  </a:txBody>
                  <a:tcPr marL="35719" marR="35719" marT="26789" marB="26789" anchor="ctr" horzOverflow="overflow">
                    <a:lnR w="12700">
                      <a:solidFill>
                        <a:srgbClr val="D6D6D6"/>
                      </a:solidFill>
                      <a:miter lim="400000"/>
                    </a:lnR>
                    <a:lnT w="12700">
                      <a:solidFill>
                        <a:srgbClr val="D6D6D6"/>
                      </a:solidFill>
                      <a:miter lim="400000"/>
                    </a:lnT>
                  </a:tcPr>
                </a:tc>
              </a:tr>
              <a:tr h="381744">
                <a:tc>
                  <a:txBody>
                    <a:bodyPr/>
                    <a:lstStyle/>
                    <a:p>
                      <a:pPr lvl="0" defTabSz="914400">
                        <a:defRPr>
                          <a:solidFill>
                            <a:srgbClr val="000000"/>
                          </a:solidFill>
                        </a:defRPr>
                      </a:pPr>
                      <a:r>
                        <a:rPr sz="1500">
                          <a:solidFill>
                            <a:srgbClr val="FFFFFF"/>
                          </a:solidFill>
                        </a:rPr>
                        <a:t>Location</a:t>
                      </a:r>
                    </a:p>
                  </a:txBody>
                  <a:tcPr marL="35719" marR="35719" marT="26789" marB="26789" anchor="ctr" horzOverflow="overflow">
                    <a:lnL w="12700">
                      <a:solidFill>
                        <a:srgbClr val="D6D6D6"/>
                      </a:solidFill>
                      <a:miter lim="400000"/>
                    </a:lnL>
                  </a:tcPr>
                </a:tc>
                <a:tc>
                  <a:txBody>
                    <a:bodyPr/>
                    <a:lstStyle/>
                    <a:p>
                      <a:pPr lvl="0" defTabSz="914400">
                        <a:defRPr>
                          <a:solidFill>
                            <a:srgbClr val="000000"/>
                          </a:solidFill>
                        </a:defRPr>
                      </a:pPr>
                      <a:r>
                        <a:rPr sz="1500">
                          <a:solidFill>
                            <a:srgbClr val="FFFFFF"/>
                          </a:solidFill>
                        </a:rPr>
                        <a:t>32%</a:t>
                      </a:r>
                    </a:p>
                  </a:txBody>
                  <a:tcPr marL="35719" marR="35719" marT="26789" marB="26789" anchor="ctr" horzOverflow="overflow">
                    <a:lnR w="12700">
                      <a:solidFill>
                        <a:srgbClr val="D6D6D6"/>
                      </a:solidFill>
                      <a:miter lim="400000"/>
                    </a:lnR>
                  </a:tcPr>
                </a:tc>
              </a:tr>
              <a:tr h="381744">
                <a:tc>
                  <a:txBody>
                    <a:bodyPr/>
                    <a:lstStyle/>
                    <a:p>
                      <a:pPr lvl="0" defTabSz="914400">
                        <a:defRPr>
                          <a:solidFill>
                            <a:srgbClr val="000000"/>
                          </a:solidFill>
                        </a:defRPr>
                      </a:pPr>
                      <a:r>
                        <a:rPr sz="1500">
                          <a:solidFill>
                            <a:srgbClr val="FFFFFF"/>
                          </a:solidFill>
                        </a:rPr>
                        <a:t>Bio</a:t>
                      </a:r>
                    </a:p>
                  </a:txBody>
                  <a:tcPr marL="35719" marR="35719" marT="26789" marB="26789" anchor="ctr" horzOverflow="overflow">
                    <a:lnL w="12700">
                      <a:solidFill>
                        <a:srgbClr val="D6D6D6"/>
                      </a:solidFill>
                      <a:miter lim="400000"/>
                    </a:lnL>
                    <a:lnB w="12700">
                      <a:solidFill>
                        <a:srgbClr val="D6D6D6"/>
                      </a:solidFill>
                      <a:miter lim="400000"/>
                    </a:lnB>
                  </a:tcPr>
                </a:tc>
                <a:tc>
                  <a:txBody>
                    <a:bodyPr/>
                    <a:lstStyle/>
                    <a:p>
                      <a:pPr lvl="0" defTabSz="914400">
                        <a:defRPr>
                          <a:solidFill>
                            <a:srgbClr val="000000"/>
                          </a:solidFill>
                        </a:defRPr>
                      </a:pPr>
                      <a:r>
                        <a:rPr sz="1500">
                          <a:solidFill>
                            <a:srgbClr val="FFFFFF"/>
                          </a:solidFill>
                        </a:rPr>
                        <a:t>21%</a:t>
                      </a:r>
                    </a:p>
                  </a:txBody>
                  <a:tcPr marL="35719" marR="35719" marT="26789" marB="26789" anchor="ctr" horzOverflow="overflow">
                    <a:lnR w="12700">
                      <a:solidFill>
                        <a:srgbClr val="D6D6D6"/>
                      </a:solidFill>
                      <a:miter lim="400000"/>
                    </a:lnR>
                    <a:lnB w="12700">
                      <a:solidFill>
                        <a:srgbClr val="D6D6D6"/>
                      </a:solidFill>
                      <a:miter lim="400000"/>
                    </a:lnB>
                  </a:tcPr>
                </a:tc>
              </a:tr>
            </a:tbl>
          </a:graphicData>
        </a:graphic>
      </p:graphicFrame>
    </p:spTree>
    <p:extLst>
      <p:ext uri="{BB962C8B-B14F-4D97-AF65-F5344CB8AC3E}">
        <p14:creationId xmlns:p14="http://schemas.microsoft.com/office/powerpoint/2010/main" val="4005263796"/>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 grpId="0" animBg="1" advAuto="0"/>
      <p:bldP spid="531" grpId="0" animBg="1" advAuto="0"/>
      <p:bldP spid="532" grpId="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6" name="Shape 556"/>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Identity breach is serious</a:t>
            </a:r>
            <a:endParaRPr sz="4800">
              <a:solidFill>
                <a:srgbClr val="FFFFFF"/>
              </a:solidFill>
            </a:endParaRPr>
          </a:p>
        </p:txBody>
      </p:sp>
      <p:sp>
        <p:nvSpPr>
          <p:cNvPr id="557" name="Shape 557"/>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43</a:t>
            </a:fld>
            <a:endParaRPr>
              <a:solidFill>
                <a:srgbClr val="FFFFFF"/>
              </a:solidFill>
            </a:endParaRPr>
          </a:p>
        </p:txBody>
      </p:sp>
      <p:pic>
        <p:nvPicPr>
          <p:cNvPr id="558" name="heart attack.png"/>
          <p:cNvPicPr/>
          <p:nvPr/>
        </p:nvPicPr>
        <p:blipFill>
          <a:blip r:embed="rId3">
            <a:extLst/>
          </a:blip>
          <a:stretch>
            <a:fillRect/>
          </a:stretch>
        </p:blipFill>
        <p:spPr>
          <a:xfrm>
            <a:off x="456195" y="1614435"/>
            <a:ext cx="3135206" cy="2351404"/>
          </a:xfrm>
          <a:prstGeom prst="rect">
            <a:avLst/>
          </a:prstGeom>
          <a:ln w="12700">
            <a:miter lim="400000"/>
          </a:ln>
        </p:spPr>
      </p:pic>
      <p:pic>
        <p:nvPicPr>
          <p:cNvPr id="559" name="diabetesapp_clipped_rev_1.png"/>
          <p:cNvPicPr/>
          <p:nvPr/>
        </p:nvPicPr>
        <p:blipFill>
          <a:blip r:embed="rId4">
            <a:extLst/>
          </a:blip>
          <a:stretch>
            <a:fillRect/>
          </a:stretch>
        </p:blipFill>
        <p:spPr>
          <a:xfrm>
            <a:off x="508277" y="1295869"/>
            <a:ext cx="3984713" cy="2988535"/>
          </a:xfrm>
          <a:prstGeom prst="rect">
            <a:avLst/>
          </a:prstGeom>
          <a:ln w="12700">
            <a:miter lim="400000"/>
          </a:ln>
        </p:spPr>
      </p:pic>
      <p:pic>
        <p:nvPicPr>
          <p:cNvPr id="560" name="lesbian_clipped_rev_1.png"/>
          <p:cNvPicPr/>
          <p:nvPr/>
        </p:nvPicPr>
        <p:blipFill>
          <a:blip r:embed="rId5" cstate="screen">
            <a:extLst>
              <a:ext uri="{28A0092B-C50C-407E-A947-70E740481C1C}">
                <a14:useLocalDpi xmlns:a14="http://schemas.microsoft.com/office/drawing/2010/main"/>
              </a:ext>
            </a:extLst>
          </a:blip>
          <a:stretch>
            <a:fillRect/>
          </a:stretch>
        </p:blipFill>
        <p:spPr>
          <a:xfrm>
            <a:off x="5574490" y="1079092"/>
            <a:ext cx="2879217" cy="3599022"/>
          </a:xfrm>
          <a:prstGeom prst="rect">
            <a:avLst/>
          </a:prstGeom>
          <a:ln w="12700">
            <a:miter lim="400000"/>
          </a:ln>
        </p:spPr>
      </p:pic>
      <p:pic>
        <p:nvPicPr>
          <p:cNvPr id="561" name="hornet.png"/>
          <p:cNvPicPr/>
          <p:nvPr/>
        </p:nvPicPr>
        <p:blipFill>
          <a:blip r:embed="rId6">
            <a:extLst/>
          </a:blip>
          <a:stretch>
            <a:fillRect/>
          </a:stretch>
        </p:blipFill>
        <p:spPr>
          <a:xfrm>
            <a:off x="4435834" y="330052"/>
            <a:ext cx="3593663" cy="6915295"/>
          </a:xfrm>
          <a:prstGeom prst="rect">
            <a:avLst/>
          </a:prstGeom>
          <a:ln w="12700">
            <a:miter lim="400000"/>
          </a:ln>
        </p:spPr>
      </p:pic>
      <p:pic>
        <p:nvPicPr>
          <p:cNvPr id="562" name="Screen Shot 2013-11-03 at 12.30.28 AM.png"/>
          <p:cNvPicPr/>
          <p:nvPr/>
        </p:nvPicPr>
        <p:blipFill>
          <a:blip r:embed="rId7">
            <a:extLst/>
          </a:blip>
          <a:stretch>
            <a:fillRect/>
          </a:stretch>
        </p:blipFill>
        <p:spPr>
          <a:xfrm>
            <a:off x="2966184" y="1227692"/>
            <a:ext cx="2620027" cy="3598944"/>
          </a:xfrm>
          <a:prstGeom prst="rect">
            <a:avLst/>
          </a:prstGeom>
          <a:ln w="12700">
            <a:miter lim="400000"/>
          </a:ln>
        </p:spPr>
      </p:pic>
    </p:spTree>
    <p:extLst>
      <p:ext uri="{BB962C8B-B14F-4D97-AF65-F5344CB8AC3E}">
        <p14:creationId xmlns:p14="http://schemas.microsoft.com/office/powerpoint/2010/main" val="1920490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5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5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 grpId="0" animBg="1" advAuto="0"/>
      <p:bldP spid="559" grpId="0" animBg="1" advAuto="0"/>
      <p:bldP spid="560" grpId="0" animBg="1" advAuto="0"/>
      <p:bldP spid="561" grpId="0" animBg="1" advAuto="0"/>
      <p:bldP spid="562"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7" name="Shape 537"/>
          <p:cNvSpPr>
            <a:spLocks noGrp="1"/>
          </p:cNvSpPr>
          <p:nvPr>
            <p:ph type="title"/>
          </p:nvPr>
        </p:nvSpPr>
        <p:spPr>
          <a:xfrm>
            <a:off x="669727" y="133945"/>
            <a:ext cx="7804547" cy="644258"/>
          </a:xfrm>
          <a:prstGeom prst="rect">
            <a:avLst/>
          </a:prstGeom>
        </p:spPr>
        <p:txBody>
          <a:bodyPr/>
          <a:lstStyle>
            <a:lvl1pPr defTabSz="560831">
              <a:defRPr sz="7296"/>
            </a:lvl1pPr>
          </a:lstStyle>
          <a:p>
            <a:pPr lvl="0">
              <a:defRPr sz="1800">
                <a:solidFill>
                  <a:srgbClr val="000000"/>
                </a:solidFill>
              </a:defRPr>
            </a:pPr>
            <a:r>
              <a:rPr sz="4600" smtClean="0">
                <a:solidFill>
                  <a:srgbClr val="FFFFFF"/>
                </a:solidFill>
              </a:rPr>
              <a:t>Complete Attack</a:t>
            </a:r>
            <a:endParaRPr sz="4600">
              <a:solidFill>
                <a:srgbClr val="FFFFFF"/>
              </a:solidFill>
            </a:endParaRPr>
          </a:p>
        </p:txBody>
      </p:sp>
      <p:sp>
        <p:nvSpPr>
          <p:cNvPr id="549" name="Shape 549"/>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44</a:t>
            </a:fld>
            <a:endParaRPr>
              <a:solidFill>
                <a:srgbClr val="FFFFFF"/>
              </a:solidFill>
            </a:endParaRPr>
          </a:p>
        </p:txBody>
      </p:sp>
      <p:pic>
        <p:nvPicPr>
          <p:cNvPr id="538" name="webserver.png"/>
          <p:cNvPicPr/>
          <p:nvPr/>
        </p:nvPicPr>
        <p:blipFill>
          <a:blip r:embed="rId2" cstate="screen">
            <a:extLst>
              <a:ext uri="{28A0092B-C50C-407E-A947-70E740481C1C}">
                <a14:useLocalDpi xmlns:a14="http://schemas.microsoft.com/office/drawing/2010/main"/>
              </a:ext>
            </a:extLst>
          </a:blip>
          <a:stretch>
            <a:fillRect/>
          </a:stretch>
        </p:blipFill>
        <p:spPr>
          <a:xfrm>
            <a:off x="4310374" y="1827990"/>
            <a:ext cx="1787692" cy="1110536"/>
          </a:xfrm>
          <a:prstGeom prst="rect">
            <a:avLst/>
          </a:prstGeom>
          <a:ln w="12700">
            <a:miter lim="400000"/>
          </a:ln>
        </p:spPr>
      </p:pic>
      <p:grpSp>
        <p:nvGrpSpPr>
          <p:cNvPr id="541" name="Group 541"/>
          <p:cNvGrpSpPr/>
          <p:nvPr/>
        </p:nvGrpSpPr>
        <p:grpSpPr>
          <a:xfrm>
            <a:off x="7349791" y="1720487"/>
            <a:ext cx="1502794" cy="1065708"/>
            <a:chOff x="0" y="-2"/>
            <a:chExt cx="2137306" cy="2020897"/>
          </a:xfrm>
        </p:grpSpPr>
        <p:pic>
          <p:nvPicPr>
            <p:cNvPr id="539" name="smartphone_by_ocal.png"/>
            <p:cNvPicPr/>
            <p:nvPr/>
          </p:nvPicPr>
          <p:blipFill>
            <a:blip r:embed="rId3" cstate="screen">
              <a:extLst>
                <a:ext uri="{28A0092B-C50C-407E-A947-70E740481C1C}">
                  <a14:useLocalDpi xmlns:a14="http://schemas.microsoft.com/office/drawing/2010/main"/>
                </a:ext>
              </a:extLst>
            </a:blip>
            <a:stretch>
              <a:fillRect/>
            </a:stretch>
          </p:blipFill>
          <p:spPr>
            <a:xfrm>
              <a:off x="0" y="492721"/>
              <a:ext cx="2137307" cy="1528175"/>
            </a:xfrm>
            <a:prstGeom prst="rect">
              <a:avLst/>
            </a:prstGeom>
            <a:ln w="12700" cap="flat">
              <a:noFill/>
              <a:miter lim="400000"/>
            </a:ln>
            <a:effectLst/>
          </p:spPr>
        </p:pic>
        <p:pic>
          <p:nvPicPr>
            <p:cNvPr id="540" name="victim.jpg"/>
            <p:cNvPicPr/>
            <p:nvPr/>
          </p:nvPicPr>
          <p:blipFill>
            <a:blip r:embed="rId4">
              <a:extLst/>
            </a:blip>
            <a:stretch>
              <a:fillRect/>
            </a:stretch>
          </p:blipFill>
          <p:spPr>
            <a:xfrm>
              <a:off x="534166" y="-3"/>
              <a:ext cx="1513716" cy="1184200"/>
            </a:xfrm>
            <a:prstGeom prst="rect">
              <a:avLst/>
            </a:prstGeom>
            <a:ln w="12700" cap="flat">
              <a:noFill/>
              <a:miter lim="400000"/>
            </a:ln>
            <a:effectLst/>
          </p:spPr>
        </p:pic>
      </p:grpSp>
      <p:pic>
        <p:nvPicPr>
          <p:cNvPr id="542" name="Picture 541"/>
          <p:cNvPicPr/>
          <p:nvPr/>
        </p:nvPicPr>
        <p:blipFill>
          <a:blip r:embed="rId5">
            <a:alphaModFix amt="71000"/>
            <a:extLst/>
          </a:blip>
          <a:stretch>
            <a:fillRect/>
          </a:stretch>
        </p:blipFill>
        <p:spPr>
          <a:xfrm>
            <a:off x="5930777" y="2170088"/>
            <a:ext cx="779553" cy="311454"/>
          </a:xfrm>
          <a:prstGeom prst="rect">
            <a:avLst/>
          </a:prstGeom>
        </p:spPr>
      </p:pic>
      <p:sp>
        <p:nvSpPr>
          <p:cNvPr id="544" name="Shape 544"/>
          <p:cNvSpPr/>
          <p:nvPr/>
        </p:nvSpPr>
        <p:spPr>
          <a:xfrm>
            <a:off x="6160414" y="938006"/>
            <a:ext cx="2707370" cy="1235437"/>
          </a:xfrm>
          <a:custGeom>
            <a:avLst/>
            <a:gdLst/>
            <a:ahLst/>
            <a:cxnLst>
              <a:cxn ang="0">
                <a:pos x="wd2" y="hd2"/>
              </a:cxn>
              <a:cxn ang="5400000">
                <a:pos x="wd2" y="hd2"/>
              </a:cxn>
              <a:cxn ang="10800000">
                <a:pos x="wd2" y="hd2"/>
              </a:cxn>
              <a:cxn ang="16200000">
                <a:pos x="wd2" y="hd2"/>
              </a:cxn>
            </a:cxnLst>
            <a:rect l="0" t="0" r="r" b="b"/>
            <a:pathLst>
              <a:path w="21600" h="21600" extrusionOk="0">
                <a:moveTo>
                  <a:pt x="374" y="0"/>
                </a:moveTo>
                <a:cubicBezTo>
                  <a:pt x="168" y="0"/>
                  <a:pt x="0" y="276"/>
                  <a:pt x="0" y="615"/>
                </a:cubicBezTo>
                <a:lnTo>
                  <a:pt x="0" y="11252"/>
                </a:lnTo>
                <a:cubicBezTo>
                  <a:pt x="0" y="11591"/>
                  <a:pt x="168" y="11867"/>
                  <a:pt x="374" y="11867"/>
                </a:cubicBezTo>
                <a:lnTo>
                  <a:pt x="6381" y="11867"/>
                </a:lnTo>
                <a:lnTo>
                  <a:pt x="7501" y="21600"/>
                </a:lnTo>
                <a:lnTo>
                  <a:pt x="8620" y="11867"/>
                </a:lnTo>
                <a:lnTo>
                  <a:pt x="21226" y="11867"/>
                </a:lnTo>
                <a:cubicBezTo>
                  <a:pt x="21432" y="11867"/>
                  <a:pt x="21600" y="11591"/>
                  <a:pt x="21600" y="11252"/>
                </a:cubicBezTo>
                <a:lnTo>
                  <a:pt x="21600" y="615"/>
                </a:lnTo>
                <a:cubicBezTo>
                  <a:pt x="21600" y="276"/>
                  <a:pt x="21432" y="0"/>
                  <a:pt x="21226" y="0"/>
                </a:cubicBezTo>
                <a:lnTo>
                  <a:pt x="374" y="0"/>
                </a:lnTo>
                <a:close/>
              </a:path>
            </a:pathLst>
          </a:custGeom>
          <a:gradFill>
            <a:gsLst>
              <a:gs pos="0">
                <a:srgbClr val="A6AAA8"/>
              </a:gs>
              <a:gs pos="100000">
                <a:srgbClr val="53585F"/>
              </a:gs>
            </a:gsLst>
            <a:lin ang="5400000"/>
          </a:gradFill>
          <a:ln w="12700">
            <a:miter lim="400000"/>
          </a:ln>
          <a:extLst>
            <a:ext uri="{C572A759-6A51-4108-AA02-DFA0A04FC94B}">
              <ma14:wrappingTextBoxFlag xmlns:ma14="http://schemas.microsoft.com/office/mac/drawingml/2011/main" val="1"/>
            </a:ext>
          </a:extLst>
        </p:spPr>
        <p:txBody>
          <a:bodyPr lIns="31887" tIns="31887" rIns="31887" bIns="31887" anchor="t"/>
          <a:lstStyle>
            <a:lvl1pPr>
              <a:defRPr sz="2600">
                <a:latin typeface="Helvetica"/>
                <a:ea typeface="Helvetica"/>
                <a:cs typeface="Helvetica"/>
                <a:sym typeface="Helvetica"/>
              </a:defRPr>
            </a:lvl1pPr>
          </a:lstStyle>
          <a:p>
            <a:pPr lvl="0">
              <a:defRPr sz="1800">
                <a:solidFill>
                  <a:srgbClr val="000000"/>
                </a:solidFill>
              </a:defRPr>
            </a:pPr>
            <a:r>
              <a:rPr sz="1600" dirty="0">
                <a:solidFill>
                  <a:srgbClr val="FFFFFF"/>
                </a:solidFill>
              </a:rPr>
              <a:t>Zero-permission app sends tweet’s timestamp using browser</a:t>
            </a:r>
          </a:p>
        </p:txBody>
      </p:sp>
      <p:sp>
        <p:nvSpPr>
          <p:cNvPr id="545" name="Shape 545"/>
          <p:cNvSpPr/>
          <p:nvPr/>
        </p:nvSpPr>
        <p:spPr>
          <a:xfrm>
            <a:off x="3715847" y="1145155"/>
            <a:ext cx="2324163" cy="624147"/>
          </a:xfrm>
          <a:prstGeom prst="rect">
            <a:avLst/>
          </a:prstGeom>
          <a:ln w="12700">
            <a:miter lim="400000"/>
          </a:ln>
          <a:extLst>
            <a:ext uri="{C572A759-6A51-4108-AA02-DFA0A04FC94B}">
              <ma14:wrappingTextBoxFlag xmlns:ma14="http://schemas.microsoft.com/office/mac/drawingml/2011/main" val="1"/>
            </a:ext>
          </a:extLst>
        </p:spPr>
        <p:txBody>
          <a:bodyPr lIns="31887" tIns="31887" rIns="31887" bIns="31887" anchor="ctr"/>
          <a:lstStyle>
            <a:lvl1pPr>
              <a:defRPr sz="2600">
                <a:latin typeface="Helvetica"/>
                <a:ea typeface="Helvetica"/>
                <a:cs typeface="Helvetica"/>
                <a:sym typeface="Helvetica"/>
              </a:defRPr>
            </a:lvl1pPr>
          </a:lstStyle>
          <a:p>
            <a:pPr lvl="0">
              <a:defRPr sz="1800">
                <a:solidFill>
                  <a:srgbClr val="000000"/>
                </a:solidFill>
              </a:defRPr>
            </a:pPr>
            <a:r>
              <a:rPr sz="1600">
                <a:solidFill>
                  <a:srgbClr val="FFFFFF"/>
                </a:solidFill>
              </a:rPr>
              <a:t>Adversary controlled web-server</a:t>
            </a:r>
          </a:p>
        </p:txBody>
      </p:sp>
      <p:pic>
        <p:nvPicPr>
          <p:cNvPr id="546" name="Picture 545"/>
          <p:cNvPicPr/>
          <p:nvPr/>
        </p:nvPicPr>
        <p:blipFill>
          <a:blip r:embed="rId6">
            <a:alphaModFix amt="71000"/>
            <a:extLst/>
          </a:blip>
          <a:stretch>
            <a:fillRect/>
          </a:stretch>
        </p:blipFill>
        <p:spPr>
          <a:xfrm>
            <a:off x="3428518" y="2051945"/>
            <a:ext cx="950169" cy="547740"/>
          </a:xfrm>
          <a:prstGeom prst="rect">
            <a:avLst/>
          </a:prstGeom>
        </p:spPr>
      </p:pic>
      <p:sp>
        <p:nvSpPr>
          <p:cNvPr id="548" name="Shape 548"/>
          <p:cNvSpPr/>
          <p:nvPr/>
        </p:nvSpPr>
        <p:spPr>
          <a:xfrm>
            <a:off x="6390065" y="2672666"/>
            <a:ext cx="2533241" cy="879854"/>
          </a:xfrm>
          <a:custGeom>
            <a:avLst/>
            <a:gdLst/>
            <a:ahLst/>
            <a:cxnLst>
              <a:cxn ang="0">
                <a:pos x="wd2" y="hd2"/>
              </a:cxn>
              <a:cxn ang="5400000">
                <a:pos x="wd2" y="hd2"/>
              </a:cxn>
              <a:cxn ang="10800000">
                <a:pos x="wd2" y="hd2"/>
              </a:cxn>
              <a:cxn ang="16200000">
                <a:pos x="wd2" y="hd2"/>
              </a:cxn>
            </a:cxnLst>
            <a:rect l="0" t="0" r="r" b="b"/>
            <a:pathLst>
              <a:path w="21600" h="21600" extrusionOk="0">
                <a:moveTo>
                  <a:pt x="12599" y="0"/>
                </a:moveTo>
                <a:lnTo>
                  <a:pt x="11112" y="8760"/>
                </a:lnTo>
                <a:lnTo>
                  <a:pt x="495" y="8760"/>
                </a:lnTo>
                <a:cubicBezTo>
                  <a:pt x="221" y="8760"/>
                  <a:pt x="0" y="9238"/>
                  <a:pt x="0" y="9829"/>
                </a:cubicBezTo>
                <a:lnTo>
                  <a:pt x="0" y="20526"/>
                </a:lnTo>
                <a:cubicBezTo>
                  <a:pt x="0" y="21117"/>
                  <a:pt x="221" y="21600"/>
                  <a:pt x="495" y="21600"/>
                </a:cubicBezTo>
                <a:lnTo>
                  <a:pt x="21105" y="21600"/>
                </a:lnTo>
                <a:cubicBezTo>
                  <a:pt x="21379" y="21600"/>
                  <a:pt x="21600" y="21117"/>
                  <a:pt x="21600" y="20526"/>
                </a:cubicBezTo>
                <a:lnTo>
                  <a:pt x="21600" y="9829"/>
                </a:lnTo>
                <a:cubicBezTo>
                  <a:pt x="21600" y="9238"/>
                  <a:pt x="21379" y="8760"/>
                  <a:pt x="21105" y="8760"/>
                </a:cubicBezTo>
                <a:lnTo>
                  <a:pt x="14086" y="8760"/>
                </a:lnTo>
                <a:lnTo>
                  <a:pt x="12599" y="0"/>
                </a:lnTo>
                <a:close/>
              </a:path>
            </a:pathLst>
          </a:custGeom>
          <a:gradFill>
            <a:gsLst>
              <a:gs pos="0">
                <a:srgbClr val="A6AAA8"/>
              </a:gs>
              <a:gs pos="100000">
                <a:srgbClr val="53585F"/>
              </a:gs>
            </a:gsLst>
            <a:lin ang="5400000"/>
          </a:gradFill>
          <a:ln w="12700">
            <a:miter lim="400000"/>
          </a:ln>
          <a:extLst>
            <a:ext uri="{C572A759-6A51-4108-AA02-DFA0A04FC94B}">
              <ma14:wrappingTextBoxFlag xmlns:ma14="http://schemas.microsoft.com/office/mac/drawingml/2011/main" val="1"/>
            </a:ext>
          </a:extLst>
        </p:spPr>
        <p:txBody>
          <a:bodyPr lIns="31887" tIns="31887" rIns="31887" bIns="31887" anchor="b"/>
          <a:lstStyle/>
          <a:p>
            <a:pPr lvl="0">
              <a:defRPr sz="1800">
                <a:solidFill>
                  <a:srgbClr val="000000"/>
                </a:solidFill>
              </a:defRPr>
            </a:pPr>
            <a:r>
              <a:rPr sz="1600" dirty="0">
                <a:solidFill>
                  <a:srgbClr val="FFFFFF"/>
                </a:solidFill>
              </a:rPr>
              <a:t>Z</a:t>
            </a:r>
            <a:r>
              <a:rPr sz="1600" dirty="0">
                <a:solidFill>
                  <a:srgbClr val="FFFFFF"/>
                </a:solidFill>
                <a:latin typeface="Helvetica"/>
                <a:ea typeface="Helvetica"/>
                <a:cs typeface="Helvetica"/>
                <a:sym typeface="Helvetica"/>
              </a:rPr>
              <a:t>ero</a:t>
            </a:r>
            <a:r>
              <a:rPr sz="1600" dirty="0">
                <a:solidFill>
                  <a:srgbClr val="FFFFFF"/>
                </a:solidFill>
              </a:rPr>
              <a:t>-permission app fingerprints tweet event</a:t>
            </a:r>
          </a:p>
        </p:txBody>
      </p:sp>
      <p:pic>
        <p:nvPicPr>
          <p:cNvPr id="550" name="twitter-api_clipped_rev_1.png"/>
          <p:cNvPicPr/>
          <p:nvPr/>
        </p:nvPicPr>
        <p:blipFill>
          <a:blip r:embed="rId7" cstate="screen">
            <a:extLst>
              <a:ext uri="{28A0092B-C50C-407E-A947-70E740481C1C}">
                <a14:useLocalDpi xmlns:a14="http://schemas.microsoft.com/office/drawing/2010/main"/>
              </a:ext>
            </a:extLst>
          </a:blip>
          <a:stretch>
            <a:fillRect/>
          </a:stretch>
        </p:blipFill>
        <p:spPr>
          <a:xfrm>
            <a:off x="220582" y="1703799"/>
            <a:ext cx="3374862" cy="1358918"/>
          </a:xfrm>
          <a:prstGeom prst="rect">
            <a:avLst/>
          </a:prstGeom>
          <a:ln w="12700">
            <a:miter lim="400000"/>
          </a:ln>
        </p:spPr>
      </p:pic>
      <p:pic>
        <p:nvPicPr>
          <p:cNvPr id="551" name="browser.png"/>
          <p:cNvPicPr/>
          <p:nvPr/>
        </p:nvPicPr>
        <p:blipFill>
          <a:blip r:embed="rId8" cstate="screen">
            <a:extLst>
              <a:ext uri="{28A0092B-C50C-407E-A947-70E740481C1C}">
                <a14:useLocalDpi xmlns:a14="http://schemas.microsoft.com/office/drawing/2010/main"/>
              </a:ext>
            </a:extLst>
          </a:blip>
          <a:stretch>
            <a:fillRect/>
          </a:stretch>
        </p:blipFill>
        <p:spPr>
          <a:xfrm>
            <a:off x="6672322" y="2013742"/>
            <a:ext cx="950169" cy="624147"/>
          </a:xfrm>
          <a:prstGeom prst="rect">
            <a:avLst/>
          </a:prstGeom>
          <a:ln w="12700">
            <a:miter lim="400000"/>
          </a:ln>
        </p:spPr>
      </p:pic>
      <p:pic>
        <p:nvPicPr>
          <p:cNvPr id="552" name="Screen Shot 2013-10-31 at 1.53.39 PM.png"/>
          <p:cNvPicPr/>
          <p:nvPr/>
        </p:nvPicPr>
        <p:blipFill>
          <a:blip r:embed="rId9" cstate="screen">
            <a:extLst>
              <a:ext uri="{28A0092B-C50C-407E-A947-70E740481C1C}">
                <a14:useLocalDpi xmlns:a14="http://schemas.microsoft.com/office/drawing/2010/main"/>
              </a:ext>
            </a:extLst>
          </a:blip>
          <a:stretch>
            <a:fillRect/>
          </a:stretch>
        </p:blipFill>
        <p:spPr>
          <a:xfrm>
            <a:off x="3225851" y="3532268"/>
            <a:ext cx="3084825" cy="1311051"/>
          </a:xfrm>
          <a:prstGeom prst="rect">
            <a:avLst/>
          </a:prstGeom>
          <a:ln w="12700">
            <a:miter lim="400000"/>
          </a:ln>
        </p:spPr>
      </p:pic>
      <p:pic>
        <p:nvPicPr>
          <p:cNvPr id="553" name="Picture 552"/>
          <p:cNvPicPr/>
          <p:nvPr/>
        </p:nvPicPr>
        <p:blipFill>
          <a:blip r:embed="rId10">
            <a:alphaModFix amt="71000"/>
            <a:extLst/>
          </a:blip>
          <a:stretch>
            <a:fillRect/>
          </a:stretch>
        </p:blipFill>
        <p:spPr>
          <a:xfrm rot="5371121">
            <a:off x="4597344" y="2862691"/>
            <a:ext cx="561169" cy="745412"/>
          </a:xfrm>
          <a:prstGeom prst="rect">
            <a:avLst/>
          </a:prstGeom>
        </p:spPr>
      </p:pic>
    </p:spTree>
    <p:extLst>
      <p:ext uri="{BB962C8B-B14F-4D97-AF65-F5344CB8AC3E}">
        <p14:creationId xmlns:p14="http://schemas.microsoft.com/office/powerpoint/2010/main" val="3003582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4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54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54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54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53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55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54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54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5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552"/>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iterate>
                                    <p:tmAbs val="0"/>
                                  </p:iterate>
                                  <p:childTnLst>
                                    <p:set>
                                      <p:cBhvr>
                                        <p:cTn id="39" fill="hold"/>
                                        <p:tgtEl>
                                          <p:spTgt spid="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 grpId="0" animBg="1" advAuto="0"/>
      <p:bldP spid="541" grpId="0" animBg="1" advAuto="0"/>
      <p:bldP spid="542" grpId="0" animBg="1" advAuto="0"/>
      <p:bldP spid="544" grpId="0" animBg="1" advAuto="0"/>
      <p:bldP spid="545" grpId="0" animBg="1" advAuto="0"/>
      <p:bldP spid="546" grpId="0" animBg="1" advAuto="0"/>
      <p:bldP spid="548" grpId="0" animBg="1" advAuto="0"/>
      <p:bldP spid="550" grpId="0" animBg="1" advAuto="0"/>
      <p:bldP spid="551" grpId="0" animBg="1" advAuto="0"/>
      <p:bldP spid="552" grpId="0" animBg="1" advAuto="0"/>
      <p:bldP spid="553" grpId="0"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6" name="Shape 566"/>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Attack Evaluation</a:t>
            </a:r>
            <a:endParaRPr sz="4800">
              <a:solidFill>
                <a:srgbClr val="FFFFFF"/>
              </a:solidFill>
            </a:endParaRPr>
          </a:p>
        </p:txBody>
      </p:sp>
      <p:sp>
        <p:nvSpPr>
          <p:cNvPr id="567" name="Shape 567"/>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45</a:t>
            </a:fld>
            <a:endParaRPr>
              <a:solidFill>
                <a:srgbClr val="FFFFFF"/>
              </a:solidFill>
            </a:endParaRPr>
          </a:p>
        </p:txBody>
      </p:sp>
      <p:grpSp>
        <p:nvGrpSpPr>
          <p:cNvPr id="570" name="Group 570"/>
          <p:cNvGrpSpPr/>
          <p:nvPr/>
        </p:nvGrpSpPr>
        <p:grpSpPr>
          <a:xfrm>
            <a:off x="25612" y="1413661"/>
            <a:ext cx="9092776" cy="1628799"/>
            <a:chOff x="-139700" y="-165100"/>
            <a:chExt cx="12931947" cy="3088683"/>
          </a:xfrm>
        </p:grpSpPr>
        <p:pic>
          <p:nvPicPr>
            <p:cNvPr id="569" name="screenshot2013-11-03at1.07.39am-inverted.png"/>
            <p:cNvPicPr/>
            <p:nvPr/>
          </p:nvPicPr>
          <p:blipFill>
            <a:blip r:embed="rId3" cstate="screen">
              <a:extLst>
                <a:ext uri="{28A0092B-C50C-407E-A947-70E740481C1C}">
                  <a14:useLocalDpi xmlns:a14="http://schemas.microsoft.com/office/drawing/2010/main"/>
                </a:ext>
              </a:extLst>
            </a:blip>
            <a:stretch>
              <a:fillRect/>
            </a:stretch>
          </p:blipFill>
          <p:spPr>
            <a:xfrm>
              <a:off x="0" y="0"/>
              <a:ext cx="12652548" cy="2758484"/>
            </a:xfrm>
            <a:prstGeom prst="rect">
              <a:avLst/>
            </a:prstGeom>
            <a:ln>
              <a:noFill/>
            </a:ln>
            <a:effectLst/>
          </p:spPr>
        </p:pic>
        <p:pic>
          <p:nvPicPr>
            <p:cNvPr id="568" name="Picture 567"/>
            <p:cNvPicPr/>
            <p:nvPr/>
          </p:nvPicPr>
          <p:blipFill>
            <a:blip r:embed="rId4">
              <a:extLst/>
            </a:blip>
            <a:stretch>
              <a:fillRect/>
            </a:stretch>
          </p:blipFill>
          <p:spPr>
            <a:xfrm>
              <a:off x="-139700" y="-165100"/>
              <a:ext cx="12931948" cy="3088684"/>
            </a:xfrm>
            <a:prstGeom prst="rect">
              <a:avLst/>
            </a:prstGeom>
            <a:effectLst/>
          </p:spPr>
        </p:pic>
      </p:grpSp>
      <p:sp>
        <p:nvSpPr>
          <p:cNvPr id="571" name="Shape 571"/>
          <p:cNvSpPr/>
          <p:nvPr/>
        </p:nvSpPr>
        <p:spPr>
          <a:xfrm>
            <a:off x="7062642" y="2045597"/>
            <a:ext cx="549917" cy="259543"/>
          </a:xfrm>
          <a:prstGeom prst="rect">
            <a:avLst/>
          </a:prstGeom>
          <a:ln w="50800">
            <a:solidFill>
              <a:srgbClr val="73FA79"/>
            </a:solidFill>
            <a:miter lim="400000"/>
          </a:ln>
        </p:spPr>
        <p:txBody>
          <a:bodyPr lIns="0" tIns="0" rIns="0" bIns="0" anchor="ctr"/>
          <a:lstStyle/>
          <a:p>
            <a:pPr lvl="0">
              <a:defRPr sz="2600"/>
            </a:pPr>
            <a:endParaRPr/>
          </a:p>
        </p:txBody>
      </p:sp>
      <p:sp>
        <p:nvSpPr>
          <p:cNvPr id="572" name="Shape 572"/>
          <p:cNvSpPr/>
          <p:nvPr/>
        </p:nvSpPr>
        <p:spPr>
          <a:xfrm>
            <a:off x="345213" y="2045597"/>
            <a:ext cx="1555000" cy="259543"/>
          </a:xfrm>
          <a:prstGeom prst="rect">
            <a:avLst/>
          </a:prstGeom>
          <a:ln w="50800">
            <a:solidFill>
              <a:srgbClr val="73FA79"/>
            </a:solidFill>
            <a:miter lim="400000"/>
          </a:ln>
        </p:spPr>
        <p:txBody>
          <a:bodyPr lIns="0" tIns="0" rIns="0" bIns="0" anchor="ctr"/>
          <a:lstStyle/>
          <a:p>
            <a:pPr lvl="0">
              <a:defRPr sz="2600"/>
            </a:pPr>
            <a:endParaRPr/>
          </a:p>
        </p:txBody>
      </p:sp>
      <p:sp>
        <p:nvSpPr>
          <p:cNvPr id="573" name="Shape 573"/>
          <p:cNvSpPr/>
          <p:nvPr/>
        </p:nvSpPr>
        <p:spPr>
          <a:xfrm>
            <a:off x="333886" y="2558787"/>
            <a:ext cx="1577654" cy="259543"/>
          </a:xfrm>
          <a:prstGeom prst="rect">
            <a:avLst/>
          </a:prstGeom>
          <a:ln w="50800">
            <a:solidFill>
              <a:srgbClr val="73FA79"/>
            </a:solidFill>
            <a:miter lim="400000"/>
          </a:ln>
        </p:spPr>
        <p:txBody>
          <a:bodyPr lIns="0" tIns="0" rIns="0" bIns="0" anchor="ctr"/>
          <a:lstStyle/>
          <a:p>
            <a:pPr lvl="0">
              <a:defRPr sz="2600"/>
            </a:pPr>
            <a:endParaRPr/>
          </a:p>
        </p:txBody>
      </p:sp>
      <p:sp>
        <p:nvSpPr>
          <p:cNvPr id="574" name="Shape 574"/>
          <p:cNvSpPr/>
          <p:nvPr/>
        </p:nvSpPr>
        <p:spPr>
          <a:xfrm>
            <a:off x="7093094" y="2558787"/>
            <a:ext cx="489014" cy="259543"/>
          </a:xfrm>
          <a:prstGeom prst="rect">
            <a:avLst/>
          </a:prstGeom>
          <a:ln w="50800">
            <a:solidFill>
              <a:srgbClr val="73FA79"/>
            </a:solidFill>
            <a:miter lim="400000"/>
          </a:ln>
        </p:spPr>
        <p:txBody>
          <a:bodyPr lIns="0" tIns="0" rIns="0" bIns="0" anchor="ctr"/>
          <a:lstStyle/>
          <a:p>
            <a:pPr lvl="0">
              <a:defRPr sz="2600"/>
            </a:pPr>
            <a:endParaRPr/>
          </a:p>
        </p:txBody>
      </p:sp>
    </p:spTree>
    <p:extLst>
      <p:ext uri="{BB962C8B-B14F-4D97-AF65-F5344CB8AC3E}">
        <p14:creationId xmlns:p14="http://schemas.microsoft.com/office/powerpoint/2010/main" val="3483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57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57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iterate>
                                    <p:tmAbs val="0"/>
                                  </p:iterate>
                                  <p:childTnLst>
                                    <p:set>
                                      <p:cBhvr>
                                        <p:cTn id="13" fill="hold">
                                          <p:stCondLst>
                                            <p:cond delay="0"/>
                                          </p:stCondLst>
                                        </p:cTn>
                                        <p:tgtEl>
                                          <p:spTgt spid="572"/>
                                        </p:tgtEl>
                                        <p:attrNameLst>
                                          <p:attrName>style.visibility</p:attrName>
                                        </p:attrNameLst>
                                      </p:cBhvr>
                                      <p:to>
                                        <p:strVal val="hidden"/>
                                      </p:to>
                                    </p:set>
                                  </p:childTnLst>
                                </p:cTn>
                              </p:par>
                            </p:childTnLst>
                          </p:cTn>
                        </p:par>
                        <p:par>
                          <p:cTn id="14" fill="hold">
                            <p:stCondLst>
                              <p:cond delay="0"/>
                            </p:stCondLst>
                            <p:childTnLst>
                              <p:par>
                                <p:cTn id="15" presetID="1" presetClass="exit" presetSubtype="0" fill="hold" grpId="1" nodeType="afterEffect">
                                  <p:stCondLst>
                                    <p:cond delay="0"/>
                                  </p:stCondLst>
                                  <p:iterate>
                                    <p:tmAbs val="0"/>
                                  </p:iterate>
                                  <p:childTnLst>
                                    <p:set>
                                      <p:cBhvr>
                                        <p:cTn id="16" fill="hold">
                                          <p:stCondLst>
                                            <p:cond delay="0"/>
                                          </p:stCondLst>
                                        </p:cTn>
                                        <p:tgtEl>
                                          <p:spTgt spid="571"/>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57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0" animBg="1" advAuto="0"/>
      <p:bldP spid="571" grpId="1" animBg="1" advAuto="0"/>
      <p:bldP spid="572" grpId="0" animBg="1" advAuto="0"/>
      <p:bldP spid="572" grpId="1" animBg="1" advAuto="0"/>
      <p:bldP spid="573" grpId="0" animBg="1" advAuto="0"/>
      <p:bldP spid="574"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subTitle" idx="1"/>
          </p:nvPr>
        </p:nvSpPr>
        <p:spPr>
          <a:prstGeom prst="rect">
            <a:avLst/>
          </a:prstGeom>
        </p:spPr>
        <p:txBody>
          <a:bodyPr lIns="91425" tIns="91425" rIns="91425" bIns="91425" anchor="t" anchorCtr="0">
            <a:noAutofit/>
          </a:bodyPr>
          <a:lstStyle/>
          <a:p>
            <a:pPr>
              <a:buNone/>
            </a:pPr>
            <a:r>
              <a:rPr lang="en-US" dirty="0" smtClean="0"/>
              <a:t>Main Ideas: Health and Investment</a:t>
            </a:r>
            <a:endParaRPr lang="en" dirty="0"/>
          </a:p>
        </p:txBody>
      </p:sp>
      <p:sp>
        <p:nvSpPr>
          <p:cNvPr id="122" name="Shape 122"/>
          <p:cNvSpPr txBox="1">
            <a:spLocks noGrp="1"/>
          </p:cNvSpPr>
          <p:nvPr>
            <p:ph type="ctrTitle"/>
          </p:nvPr>
        </p:nvSpPr>
        <p:spPr>
          <a:prstGeom prst="rect">
            <a:avLst/>
          </a:prstGeom>
        </p:spPr>
        <p:txBody>
          <a:bodyPr lIns="91425" tIns="91425" rIns="91425" bIns="91425" anchor="b" anchorCtr="0">
            <a:noAutofit/>
          </a:bodyPr>
          <a:lstStyle/>
          <a:p>
            <a:pPr>
              <a:buNone/>
            </a:pPr>
            <a:r>
              <a:rPr lang="en" smtClean="0"/>
              <a:t>Information Leaks</a:t>
            </a:r>
            <a:endParaRPr lang="en" dirty="0"/>
          </a:p>
        </p:txBody>
      </p:sp>
    </p:spTree>
    <p:extLst>
      <p:ext uri="{BB962C8B-B14F-4D97-AF65-F5344CB8AC3E}">
        <p14:creationId xmlns:p14="http://schemas.microsoft.com/office/powerpoint/2010/main" val="2453029771"/>
      </p:ext>
    </p:extLst>
  </p:cSld>
  <p:clrMapOvr>
    <a:masterClrMapping/>
  </p:clrMapOvr>
  <p:transition xmlns:p14="http://schemas.microsoft.com/office/powerpoint/2010/mai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p:cNvSpPr>
          <p:nvPr>
            <p:ph type="title"/>
          </p:nvPr>
        </p:nvSpPr>
        <p:spPr>
          <a:prstGeom prst="rect">
            <a:avLst/>
          </a:prstGeom>
        </p:spPr>
        <p:txBody>
          <a:bodyPr/>
          <a:lstStyle/>
          <a:p>
            <a:pPr lvl="0">
              <a:defRPr sz="1800">
                <a:solidFill>
                  <a:srgbClr val="000000"/>
                </a:solidFill>
              </a:defRPr>
            </a:pPr>
            <a:r>
              <a:rPr lang="en-US" sz="4800" dirty="0" smtClean="0">
                <a:solidFill>
                  <a:srgbClr val="000000"/>
                </a:solidFill>
              </a:rPr>
              <a:t>Input Response Size</a:t>
            </a:r>
            <a:endParaRPr sz="4800" dirty="0">
              <a:solidFill>
                <a:srgbClr val="000000"/>
              </a:solidFill>
            </a:endParaRPr>
          </a:p>
        </p:txBody>
      </p:sp>
      <p:sp>
        <p:nvSpPr>
          <p:cNvPr id="429" name="Shape 429"/>
          <p:cNvSpPr>
            <a:spLocks noGrp="1"/>
          </p:cNvSpPr>
          <p:nvPr>
            <p:ph type="body" idx="1"/>
          </p:nvPr>
        </p:nvSpPr>
        <p:spPr>
          <a:xfrm>
            <a:off x="764537" y="1235877"/>
            <a:ext cx="3918714" cy="3315147"/>
          </a:xfrm>
          <a:prstGeom prst="rect">
            <a:avLst/>
          </a:prstGeom>
        </p:spPr>
        <p:txBody>
          <a:bodyPr/>
          <a:lstStyle/>
          <a:p>
            <a:pPr marL="533400" lvl="0" indent="-342900">
              <a:buFont typeface="Arial"/>
              <a:buChar char="•"/>
              <a:defRPr sz="1800">
                <a:solidFill>
                  <a:srgbClr val="000000"/>
                </a:solidFill>
              </a:defRPr>
            </a:pPr>
            <a:r>
              <a:rPr lang="en-US" sz="2400" dirty="0" smtClean="0"/>
              <a:t>Fingerprint selection actions in app with data-usage sequences of response</a:t>
            </a:r>
          </a:p>
          <a:p>
            <a:pPr marL="533400" lvl="0" indent="-342900">
              <a:buFont typeface="Arial"/>
              <a:buChar char="•"/>
              <a:defRPr sz="1800">
                <a:solidFill>
                  <a:srgbClr val="000000"/>
                </a:solidFill>
              </a:defRPr>
            </a:pPr>
            <a:r>
              <a:rPr lang="en-US" sz="2400" dirty="0" smtClean="0"/>
              <a:t>Number of responses: 204 conditions -&gt; 32 categories</a:t>
            </a:r>
          </a:p>
          <a:p>
            <a:pPr marL="533400" lvl="0" indent="-342900">
              <a:buFont typeface="Arial"/>
              <a:buChar char="•"/>
              <a:defRPr sz="1800">
                <a:solidFill>
                  <a:srgbClr val="000000"/>
                </a:solidFill>
              </a:defRPr>
            </a:pPr>
            <a:r>
              <a:rPr lang="en-US" sz="2400" dirty="0" smtClean="0"/>
              <a:t>Payload size -&gt; uniquely id all 204</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10049" y="1477336"/>
            <a:ext cx="2951944" cy="1124712"/>
          </a:xfrm>
          <a:prstGeom prst="rect">
            <a:avLst/>
          </a:prstGeom>
        </p:spPr>
      </p:pic>
      <p:pic>
        <p:nvPicPr>
          <p:cNvPr id="3" name="Picture 2"/>
          <p:cNvPicPr>
            <a:picLocks noChangeAspect="1"/>
          </p:cNvPicPr>
          <p:nvPr/>
        </p:nvPicPr>
        <p:blipFill>
          <a:blip r:embed="rId3"/>
          <a:stretch>
            <a:fillRect/>
          </a:stretch>
        </p:blipFill>
        <p:spPr>
          <a:xfrm>
            <a:off x="4608288" y="2889413"/>
            <a:ext cx="3955588" cy="898248"/>
          </a:xfrm>
          <a:prstGeom prst="rect">
            <a:avLst/>
          </a:prstGeom>
        </p:spPr>
      </p:pic>
    </p:spTree>
    <p:extLst>
      <p:ext uri="{BB962C8B-B14F-4D97-AF65-F5344CB8AC3E}">
        <p14:creationId xmlns:p14="http://schemas.microsoft.com/office/powerpoint/2010/main" val="2592428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subTitle" idx="1"/>
          </p:nvPr>
        </p:nvSpPr>
        <p:spPr>
          <a:prstGeom prst="rect">
            <a:avLst/>
          </a:prstGeom>
        </p:spPr>
        <p:txBody>
          <a:bodyPr lIns="91425" tIns="91425" rIns="91425" bIns="91425" anchor="t" anchorCtr="0">
            <a:noAutofit/>
          </a:bodyPr>
          <a:lstStyle/>
          <a:p>
            <a:pPr>
              <a:buNone/>
            </a:pPr>
            <a:r>
              <a:rPr lang="en-US" smtClean="0"/>
              <a:t>Evaluation and Results</a:t>
            </a:r>
            <a:endParaRPr lang="en" dirty="0"/>
          </a:p>
        </p:txBody>
      </p:sp>
      <p:sp>
        <p:nvSpPr>
          <p:cNvPr id="122" name="Shape 122"/>
          <p:cNvSpPr txBox="1">
            <a:spLocks noGrp="1"/>
          </p:cNvSpPr>
          <p:nvPr>
            <p:ph type="ctrTitle"/>
          </p:nvPr>
        </p:nvSpPr>
        <p:spPr>
          <a:prstGeom prst="rect">
            <a:avLst/>
          </a:prstGeom>
        </p:spPr>
        <p:txBody>
          <a:bodyPr lIns="91425" tIns="91425" rIns="91425" bIns="91425" anchor="b" anchorCtr="0">
            <a:noAutofit/>
          </a:bodyPr>
          <a:lstStyle/>
          <a:p>
            <a:pPr>
              <a:buNone/>
            </a:pPr>
            <a:r>
              <a:rPr lang="en" smtClean="0"/>
              <a:t>Information Leaks</a:t>
            </a:r>
            <a:endParaRPr lang="en" dirty="0"/>
          </a:p>
        </p:txBody>
      </p:sp>
    </p:spTree>
    <p:extLst>
      <p:ext uri="{BB962C8B-B14F-4D97-AF65-F5344CB8AC3E}">
        <p14:creationId xmlns:p14="http://schemas.microsoft.com/office/powerpoint/2010/main" val="2092750763"/>
      </p:ext>
    </p:extLst>
  </p:cSld>
  <p:clrMapOvr>
    <a:masterClrMapping/>
  </p:clrMapOvr>
  <p:transition xmlns:p14="http://schemas.microsoft.com/office/powerpoint/2010/main" spd="slow">
    <p:cut/>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0" name="Shape 590"/>
          <p:cNvSpPr>
            <a:spLocks noGrp="1"/>
          </p:cNvSpPr>
          <p:nvPr>
            <p:ph type="title"/>
          </p:nvPr>
        </p:nvSpPr>
        <p:spPr>
          <a:prstGeom prst="rect">
            <a:avLst/>
          </a:prstGeom>
        </p:spPr>
        <p:txBody>
          <a:bodyPr/>
          <a:lstStyle/>
          <a:p>
            <a:pPr lvl="0">
              <a:defRPr sz="1800">
                <a:solidFill>
                  <a:srgbClr val="000000"/>
                </a:solidFill>
              </a:defRPr>
            </a:pPr>
            <a:r>
              <a:rPr sz="4800" smtClean="0">
                <a:solidFill>
                  <a:srgbClr val="FFFFFF"/>
                </a:solidFill>
              </a:rPr>
              <a:t>Mitigation</a:t>
            </a:r>
            <a:endParaRPr sz="4800">
              <a:solidFill>
                <a:srgbClr val="FFFFFF"/>
              </a:solidFill>
            </a:endParaRPr>
          </a:p>
        </p:txBody>
      </p:sp>
      <p:sp>
        <p:nvSpPr>
          <p:cNvPr id="591" name="Shape 591"/>
          <p:cNvSpPr>
            <a:spLocks noGrp="1"/>
          </p:cNvSpPr>
          <p:nvPr>
            <p:ph type="body" idx="1"/>
          </p:nvPr>
        </p:nvSpPr>
        <p:spPr>
          <a:prstGeom prst="rect">
            <a:avLst/>
          </a:prstGeom>
        </p:spPr>
        <p:txBody>
          <a:bodyPr/>
          <a:lstStyle/>
          <a:p>
            <a:pPr marL="533400" lvl="0" indent="-342900">
              <a:buFont typeface="Arial"/>
              <a:buChar char="•"/>
              <a:defRPr sz="1800">
                <a:solidFill>
                  <a:srgbClr val="000000"/>
                </a:solidFill>
              </a:defRPr>
            </a:pPr>
            <a:r>
              <a:rPr sz="2400" smtClean="0">
                <a:solidFill>
                  <a:srgbClr val="FFFFFF"/>
                </a:solidFill>
              </a:rPr>
              <a:t>Access to ARP file can be restricted using Linux permissions</a:t>
            </a:r>
          </a:p>
          <a:p>
            <a:pPr marL="533400" lvl="0" indent="-342900">
              <a:buFont typeface="Arial"/>
              <a:buChar char="•"/>
              <a:defRPr sz="1800">
                <a:solidFill>
                  <a:srgbClr val="000000"/>
                </a:solidFill>
              </a:defRPr>
            </a:pPr>
            <a:r>
              <a:rPr sz="2400" smtClean="0">
                <a:solidFill>
                  <a:srgbClr val="FFFFFF"/>
                </a:solidFill>
              </a:rPr>
              <a:t>Access to audio channel API can be restricted only to system processes when sensitive apps (e.g. navigation) is running</a:t>
            </a:r>
          </a:p>
          <a:p>
            <a:pPr marL="533400" lvl="0" indent="-342900">
              <a:buFont typeface="Arial"/>
              <a:buChar char="•"/>
              <a:defRPr sz="1800">
                <a:solidFill>
                  <a:srgbClr val="000000"/>
                </a:solidFill>
              </a:defRPr>
            </a:pPr>
            <a:r>
              <a:rPr sz="2400" smtClean="0">
                <a:solidFill>
                  <a:srgbClr val="FFFFFF"/>
                </a:solidFill>
              </a:rPr>
              <a:t>Hiding per-app traffic usage is challenging</a:t>
            </a:r>
            <a:endParaRPr sz="2400" dirty="0">
              <a:solidFill>
                <a:srgbClr val="FFFFFF"/>
              </a:solidFill>
            </a:endParaRPr>
          </a:p>
        </p:txBody>
      </p:sp>
      <p:sp>
        <p:nvSpPr>
          <p:cNvPr id="592" name="Shape 592"/>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49</a:t>
            </a:fld>
            <a:endParaRPr>
              <a:solidFill>
                <a:srgbClr val="FFFFFF"/>
              </a:solidFill>
            </a:endParaRPr>
          </a:p>
        </p:txBody>
      </p:sp>
    </p:spTree>
    <p:extLst>
      <p:ext uri="{BB962C8B-B14F-4D97-AF65-F5344CB8AC3E}">
        <p14:creationId xmlns:p14="http://schemas.microsoft.com/office/powerpoint/2010/main" val="383659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prstGeom prst="rect">
            <a:avLst/>
          </a:prstGeom>
        </p:spPr>
        <p:txBody>
          <a:bodyPr lIns="91425" tIns="91425" rIns="91425" bIns="91425" anchor="b" anchorCtr="0">
            <a:noAutofit/>
          </a:bodyPr>
          <a:lstStyle/>
          <a:p>
            <a:pPr>
              <a:buNone/>
            </a:pPr>
            <a:r>
              <a:rPr lang="en" smtClean="0"/>
              <a:t>OS Modularity</a:t>
            </a:r>
            <a:endParaRPr lang="en"/>
          </a:p>
        </p:txBody>
      </p:sp>
      <p:sp>
        <p:nvSpPr>
          <p:cNvPr id="47" name="Shape 47"/>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rgbClr val="000000"/>
              </a:buClr>
              <a:buSzPct val="166666"/>
              <a:buFont typeface="Arial"/>
              <a:buChar char="•"/>
            </a:pPr>
            <a:r>
              <a:rPr lang="en" smtClean="0"/>
              <a:t>In the past, tools/apps shared next to nothing</a:t>
            </a:r>
          </a:p>
          <a:p>
            <a:pPr marL="914400" lvl="1" indent="-381000" rtl="0">
              <a:buClr>
                <a:srgbClr val="000000"/>
              </a:buClr>
              <a:buSzPct val="80000"/>
              <a:buFont typeface="Courier New"/>
              <a:buChar char="o"/>
            </a:pPr>
            <a:r>
              <a:rPr lang="en" smtClean="0"/>
              <a:t>Simple UNIX tools (i.e. grep)</a:t>
            </a:r>
          </a:p>
          <a:p>
            <a:pPr marL="914400" lvl="1" indent="-381000" rtl="0">
              <a:buClr>
                <a:srgbClr val="000000"/>
              </a:buClr>
              <a:buSzPct val="80000"/>
              <a:buFont typeface="Courier New"/>
              <a:buChar char="o"/>
            </a:pPr>
            <a:r>
              <a:rPr lang="en" smtClean="0"/>
              <a:t>Monolithic GUI applications (i.e. MS Office)</a:t>
            </a:r>
          </a:p>
          <a:p>
            <a:pPr marL="457200" lvl="0" indent="-419100" rtl="0">
              <a:buClr>
                <a:srgbClr val="000000"/>
              </a:buClr>
              <a:buSzPct val="166666"/>
              <a:buFont typeface="Arial"/>
              <a:buChar char="•"/>
            </a:pPr>
            <a:r>
              <a:rPr lang="en" smtClean="0"/>
              <a:t>Modern applications work together to complete larger, user-defined task</a:t>
            </a:r>
          </a:p>
          <a:p>
            <a:pPr marL="457200" lvl="0" indent="-419100">
              <a:buClr>
                <a:srgbClr val="000000"/>
              </a:buClr>
              <a:buSzPct val="166666"/>
              <a:buFont typeface="Arial"/>
              <a:buChar char="•"/>
            </a:pPr>
            <a:r>
              <a:rPr lang="en" smtClean="0">
                <a:solidFill>
                  <a:schemeClr val="dk1"/>
                </a:solidFill>
              </a:rPr>
              <a:t>Modern OSes run each application as a unique security principal</a:t>
            </a:r>
            <a:endParaRPr lang="en" dirty="0">
              <a:solidFill>
                <a:schemeClr val="dk1"/>
              </a:solidFill>
            </a:endParaRPr>
          </a:p>
        </p:txBody>
      </p:sp>
    </p:spTree>
  </p:cSld>
  <p:clrMapOvr>
    <a:masterClrMapping/>
  </p:clrMapOvr>
  <p:transition xmlns:p14="http://schemas.microsoft.com/office/powerpoint/2010/main" spd="slow">
    <p:cut/>
  </p:transition>
</p:sld>
</file>

<file path=ppt/slides/slide50.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596" name="Shape 596"/>
          <p:cNvSpPr>
            <a:spLocks noGrp="1"/>
          </p:cNvSpPr>
          <p:nvPr>
            <p:ph type="title"/>
          </p:nvPr>
        </p:nvSpPr>
        <p:spPr>
          <a:prstGeom prst="rect">
            <a:avLst/>
          </a:prstGeom>
        </p:spPr>
        <p:txBody>
          <a:bodyPr/>
          <a:lstStyle>
            <a:lvl1pPr defTabSz="537463">
              <a:defRPr sz="6992"/>
            </a:lvl1pPr>
          </a:lstStyle>
          <a:p>
            <a:pPr lvl="0">
              <a:defRPr sz="1800">
                <a:solidFill>
                  <a:srgbClr val="000000"/>
                </a:solidFill>
              </a:defRPr>
            </a:pPr>
            <a:r>
              <a:rPr sz="4400" smtClean="0">
                <a:solidFill>
                  <a:srgbClr val="FFFFFF"/>
                </a:solidFill>
              </a:rPr>
              <a:t>Round up and Round down</a:t>
            </a:r>
            <a:endParaRPr sz="4400">
              <a:solidFill>
                <a:srgbClr val="FFFFFF"/>
              </a:solidFill>
            </a:endParaRPr>
          </a:p>
        </p:txBody>
      </p:sp>
      <p:sp>
        <p:nvSpPr>
          <p:cNvPr id="597" name="Shape 597"/>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50</a:t>
            </a:fld>
            <a:endParaRPr>
              <a:solidFill>
                <a:srgbClr val="FFFFFF"/>
              </a:solidFill>
            </a:endParaRPr>
          </a:p>
        </p:txBody>
      </p:sp>
      <p:sp>
        <p:nvSpPr>
          <p:cNvPr id="598" name="Shape 598"/>
          <p:cNvSpPr/>
          <p:nvPr/>
        </p:nvSpPr>
        <p:spPr>
          <a:xfrm>
            <a:off x="4548578" y="2466715"/>
            <a:ext cx="183490" cy="1199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defRPr sz="2600"/>
            </a:pPr>
            <a:endParaRPr/>
          </a:p>
        </p:txBody>
      </p:sp>
      <p:sp>
        <p:nvSpPr>
          <p:cNvPr id="599" name="Shape 599"/>
          <p:cNvSpPr/>
          <p:nvPr/>
        </p:nvSpPr>
        <p:spPr>
          <a:xfrm>
            <a:off x="5584607" y="2822533"/>
            <a:ext cx="183490" cy="1199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lvl="0">
              <a:defRPr sz="2600"/>
            </a:pPr>
            <a:endParaRPr/>
          </a:p>
        </p:txBody>
      </p:sp>
      <p:grpSp>
        <p:nvGrpSpPr>
          <p:cNvPr id="608" name="Group 608"/>
          <p:cNvGrpSpPr/>
          <p:nvPr/>
        </p:nvGrpSpPr>
        <p:grpSpPr>
          <a:xfrm>
            <a:off x="2621970" y="1758958"/>
            <a:ext cx="3664651" cy="2016454"/>
            <a:chOff x="-2876" y="0"/>
            <a:chExt cx="5211946" cy="3823792"/>
          </a:xfrm>
        </p:grpSpPr>
        <p:sp>
          <p:nvSpPr>
            <p:cNvPr id="600" name="Shape 600"/>
            <p:cNvSpPr/>
            <p:nvPr/>
          </p:nvSpPr>
          <p:spPr>
            <a:xfrm>
              <a:off x="2118960" y="0"/>
              <a:ext cx="3090110" cy="34654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 y="21600"/>
                  </a:lnTo>
                  <a:lnTo>
                    <a:pt x="21600" y="21497"/>
                  </a:lnTo>
                </a:path>
              </a:pathLst>
            </a:custGeom>
            <a:noFill/>
            <a:ln w="25400" cap="flat">
              <a:solidFill>
                <a:srgbClr val="FFFFFF"/>
              </a:solidFill>
              <a:prstDash val="solid"/>
              <a:miter lim="400000"/>
            </a:ln>
            <a:effectLst/>
          </p:spPr>
          <p:txBody>
            <a:bodyPr wrap="square" lIns="50800" tIns="50800" rIns="50800" bIns="50800" numCol="1" anchor="ctr">
              <a:noAutofit/>
            </a:bodyPr>
            <a:lstStyle/>
            <a:p>
              <a:pPr lvl="0">
                <a:defRPr sz="2600"/>
              </a:pPr>
              <a:endParaRPr/>
            </a:p>
          </p:txBody>
        </p:sp>
        <p:sp>
          <p:nvSpPr>
            <p:cNvPr id="601" name="Shape 601"/>
            <p:cNvSpPr/>
            <p:nvPr/>
          </p:nvSpPr>
          <p:spPr>
            <a:xfrm>
              <a:off x="-1" y="1317891"/>
              <a:ext cx="1843114" cy="8657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solidFill>
                    <a:srgbClr val="000000"/>
                  </a:solidFill>
                </a:defRPr>
              </a:pPr>
              <a:r>
                <a:rPr sz="2300">
                  <a:solidFill>
                    <a:srgbClr val="FFFFFF"/>
                  </a:solidFill>
                </a:rPr>
                <a:t>2</a:t>
              </a:r>
              <a:r>
                <a:rPr sz="2300" i="1">
                  <a:solidFill>
                    <a:srgbClr val="FFFFFF"/>
                  </a:solidFill>
                </a:rPr>
                <a:t>α=</a:t>
              </a:r>
              <a:r>
                <a:rPr sz="2300">
                  <a:solidFill>
                    <a:srgbClr val="FFFFFF"/>
                  </a:solidFill>
                </a:rPr>
                <a:t>512B</a:t>
              </a:r>
            </a:p>
          </p:txBody>
        </p:sp>
        <p:sp>
          <p:nvSpPr>
            <p:cNvPr id="602" name="Shape 602"/>
            <p:cNvSpPr/>
            <p:nvPr/>
          </p:nvSpPr>
          <p:spPr>
            <a:xfrm>
              <a:off x="0" y="403664"/>
              <a:ext cx="1843114" cy="8657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solidFill>
                    <a:srgbClr val="000000"/>
                  </a:solidFill>
                </a:defRPr>
              </a:pPr>
              <a:r>
                <a:rPr sz="2300" dirty="0">
                  <a:solidFill>
                    <a:srgbClr val="FFFFFF"/>
                  </a:solidFill>
                </a:rPr>
                <a:t>3</a:t>
              </a:r>
              <a:r>
                <a:rPr sz="2300" i="1" dirty="0">
                  <a:solidFill>
                    <a:srgbClr val="FFFFFF"/>
                  </a:solidFill>
                </a:rPr>
                <a:t>α=</a:t>
              </a:r>
              <a:r>
                <a:rPr sz="2300" dirty="0">
                  <a:solidFill>
                    <a:srgbClr val="FFFFFF"/>
                  </a:solidFill>
                </a:rPr>
                <a:t>768B</a:t>
              </a:r>
            </a:p>
          </p:txBody>
        </p:sp>
        <p:sp>
          <p:nvSpPr>
            <p:cNvPr id="603" name="Shape 603"/>
            <p:cNvSpPr/>
            <p:nvPr/>
          </p:nvSpPr>
          <p:spPr>
            <a:xfrm>
              <a:off x="2068614" y="2664980"/>
              <a:ext cx="3102878" cy="1"/>
            </a:xfrm>
            <a:prstGeom prst="line">
              <a:avLst/>
            </a:prstGeom>
            <a:noFill/>
            <a:ln w="25400" cap="flat">
              <a:solidFill>
                <a:srgbClr val="73FA79"/>
              </a:solidFill>
              <a:prstDash val="solid"/>
              <a:miter lim="400000"/>
            </a:ln>
            <a:effectLst/>
          </p:spPr>
          <p:txBody>
            <a:bodyPr wrap="square" lIns="0" tIns="0" rIns="0" bIns="0" numCol="1" anchor="ctr">
              <a:noAutofit/>
            </a:bodyPr>
            <a:lstStyle/>
            <a:p>
              <a:pPr lvl="0">
                <a:defRPr sz="2600"/>
              </a:pPr>
              <a:endParaRPr/>
            </a:p>
          </p:txBody>
        </p:sp>
        <p:sp>
          <p:nvSpPr>
            <p:cNvPr id="604" name="Shape 604"/>
            <p:cNvSpPr/>
            <p:nvPr/>
          </p:nvSpPr>
          <p:spPr>
            <a:xfrm>
              <a:off x="2068614" y="1750754"/>
              <a:ext cx="3102878" cy="1"/>
            </a:xfrm>
            <a:prstGeom prst="line">
              <a:avLst/>
            </a:prstGeom>
            <a:noFill/>
            <a:ln w="25400" cap="flat">
              <a:solidFill>
                <a:srgbClr val="73FA79"/>
              </a:solidFill>
              <a:prstDash val="solid"/>
              <a:miter lim="400000"/>
            </a:ln>
            <a:effectLst/>
          </p:spPr>
          <p:txBody>
            <a:bodyPr wrap="square" lIns="0" tIns="0" rIns="0" bIns="0" numCol="1" anchor="ctr">
              <a:noAutofit/>
            </a:bodyPr>
            <a:lstStyle/>
            <a:p>
              <a:pPr lvl="0">
                <a:defRPr sz="2600"/>
              </a:pPr>
              <a:endParaRPr/>
            </a:p>
          </p:txBody>
        </p:sp>
        <p:sp>
          <p:nvSpPr>
            <p:cNvPr id="605" name="Shape 605"/>
            <p:cNvSpPr/>
            <p:nvPr/>
          </p:nvSpPr>
          <p:spPr>
            <a:xfrm>
              <a:off x="2068614" y="836527"/>
              <a:ext cx="3102878" cy="1"/>
            </a:xfrm>
            <a:prstGeom prst="line">
              <a:avLst/>
            </a:prstGeom>
            <a:noFill/>
            <a:ln w="25400" cap="flat">
              <a:solidFill>
                <a:srgbClr val="73FA79"/>
              </a:solidFill>
              <a:prstDash val="solid"/>
              <a:miter lim="400000"/>
            </a:ln>
            <a:effectLst/>
          </p:spPr>
          <p:txBody>
            <a:bodyPr wrap="square" lIns="0" tIns="0" rIns="0" bIns="0" numCol="1" anchor="ctr">
              <a:noAutofit/>
            </a:bodyPr>
            <a:lstStyle/>
            <a:p>
              <a:pPr lvl="0">
                <a:defRPr sz="2600"/>
              </a:pPr>
              <a:endParaRPr/>
            </a:p>
          </p:txBody>
        </p:sp>
        <p:sp>
          <p:nvSpPr>
            <p:cNvPr id="606" name="Shape 606"/>
            <p:cNvSpPr/>
            <p:nvPr/>
          </p:nvSpPr>
          <p:spPr>
            <a:xfrm>
              <a:off x="-2876" y="2232118"/>
              <a:ext cx="1843114" cy="8657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solidFill>
                    <a:srgbClr val="000000"/>
                  </a:solidFill>
                </a:defRPr>
              </a:pPr>
              <a:r>
                <a:rPr sz="2300" dirty="0">
                  <a:solidFill>
                    <a:srgbClr val="FFFFFF"/>
                  </a:solidFill>
                </a:rPr>
                <a:t>1</a:t>
              </a:r>
              <a:r>
                <a:rPr sz="2300" i="1" dirty="0">
                  <a:solidFill>
                    <a:srgbClr val="FFFFFF"/>
                  </a:solidFill>
                </a:rPr>
                <a:t>α=</a:t>
              </a:r>
              <a:r>
                <a:rPr sz="2300" dirty="0">
                  <a:solidFill>
                    <a:srgbClr val="FFFFFF"/>
                  </a:solidFill>
                </a:rPr>
                <a:t>256B</a:t>
              </a:r>
            </a:p>
          </p:txBody>
        </p:sp>
        <p:sp>
          <p:nvSpPr>
            <p:cNvPr id="607" name="Shape 607"/>
            <p:cNvSpPr/>
            <p:nvPr/>
          </p:nvSpPr>
          <p:spPr>
            <a:xfrm>
              <a:off x="251328" y="2958067"/>
              <a:ext cx="1376516" cy="8657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solidFill>
                    <a:srgbClr val="000000"/>
                  </a:solidFill>
                </a:defRPr>
              </a:pPr>
              <a:r>
                <a:rPr sz="2300">
                  <a:solidFill>
                    <a:srgbClr val="FFFFFF"/>
                  </a:solidFill>
                </a:rPr>
                <a:t>0</a:t>
              </a:r>
              <a:r>
                <a:rPr sz="2300" i="1">
                  <a:solidFill>
                    <a:srgbClr val="FFFFFF"/>
                  </a:solidFill>
                </a:rPr>
                <a:t>α=</a:t>
              </a:r>
              <a:r>
                <a:rPr sz="2300">
                  <a:solidFill>
                    <a:srgbClr val="FFFFFF"/>
                  </a:solidFill>
                </a:rPr>
                <a:t>0B</a:t>
              </a:r>
            </a:p>
          </p:txBody>
        </p:sp>
      </p:grpSp>
      <p:sp>
        <p:nvSpPr>
          <p:cNvPr id="609" name="Shape 609"/>
          <p:cNvSpPr/>
          <p:nvPr/>
        </p:nvSpPr>
        <p:spPr>
          <a:xfrm>
            <a:off x="4758343" y="2340604"/>
            <a:ext cx="663394" cy="372173"/>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3200"/>
            </a:lvl1pPr>
          </a:lstStyle>
          <a:p>
            <a:pPr lvl="0">
              <a:defRPr sz="1800">
                <a:solidFill>
                  <a:srgbClr val="000000"/>
                </a:solidFill>
              </a:defRPr>
            </a:pPr>
            <a:r>
              <a:rPr sz="2000" dirty="0">
                <a:solidFill>
                  <a:srgbClr val="FFFFFF"/>
                </a:solidFill>
              </a:rPr>
              <a:t>550B</a:t>
            </a:r>
          </a:p>
        </p:txBody>
      </p:sp>
      <p:sp>
        <p:nvSpPr>
          <p:cNvPr id="610" name="Shape 610"/>
          <p:cNvSpPr/>
          <p:nvPr/>
        </p:nvSpPr>
        <p:spPr>
          <a:xfrm>
            <a:off x="5774435" y="2696422"/>
            <a:ext cx="663394" cy="372173"/>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3200"/>
            </a:lvl1pPr>
          </a:lstStyle>
          <a:p>
            <a:pPr lvl="0">
              <a:defRPr sz="1800">
                <a:solidFill>
                  <a:srgbClr val="000000"/>
                </a:solidFill>
              </a:defRPr>
            </a:pPr>
            <a:r>
              <a:rPr sz="2000">
                <a:solidFill>
                  <a:srgbClr val="FFFFFF"/>
                </a:solidFill>
              </a:rPr>
              <a:t>450B</a:t>
            </a:r>
          </a:p>
        </p:txBody>
      </p:sp>
    </p:spTree>
    <p:extLst>
      <p:ext uri="{BB962C8B-B14F-4D97-AF65-F5344CB8AC3E}">
        <p14:creationId xmlns:p14="http://schemas.microsoft.com/office/powerpoint/2010/main" val="3413455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60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59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iterate>
                                    <p:tmAbs val="0"/>
                                  </p:iterate>
                                  <p:childTnLst>
                                    <p:set>
                                      <p:cBhvr>
                                        <p:cTn id="17" fill="hold">
                                          <p:stCondLst>
                                            <p:cond delay="0"/>
                                          </p:stCondLst>
                                        </p:cTn>
                                        <p:tgtEl>
                                          <p:spTgt spid="60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59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610"/>
                                        </p:tgtEl>
                                        <p:attrNameLst>
                                          <p:attrName>style.visibility</p:attrName>
                                        </p:attrNameLst>
                                      </p:cBhvr>
                                      <p:to>
                                        <p:strVal val="visible"/>
                                      </p:to>
                                    </p:set>
                                  </p:childTnLst>
                                </p:cTn>
                              </p:par>
                            </p:childTnLst>
                          </p:cTn>
                        </p:par>
                        <p:par>
                          <p:cTn id="25" fill="hold">
                            <p:stCondLst>
                              <p:cond delay="0"/>
                            </p:stCondLst>
                            <p:childTnLst>
                              <p:par>
                                <p:cTn id="26" presetID="1" presetClass="exit" presetSubtype="0" fill="hold" grpId="1" nodeType="afterEffect">
                                  <p:stCondLst>
                                    <p:cond delay="0"/>
                                  </p:stCondLst>
                                  <p:iterate>
                                    <p:tmAbs val="0"/>
                                  </p:iterate>
                                  <p:childTnLst>
                                    <p:set>
                                      <p:cBhvr>
                                        <p:cTn id="27" fill="hold">
                                          <p:stCondLst>
                                            <p:cond delay="0"/>
                                          </p:stCondLst>
                                        </p:cTn>
                                        <p:tgtEl>
                                          <p:spTgt spid="6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animBg="1" advAuto="0"/>
      <p:bldP spid="599" grpId="0" animBg="1" advAuto="0"/>
      <p:bldP spid="608" grpId="0" animBg="1" advAuto="0"/>
      <p:bldP spid="609" grpId="0" animBg="1" advAuto="0"/>
      <p:bldP spid="609" grpId="1" animBg="1" advAuto="0"/>
      <p:bldP spid="610" grpId="0" animBg="1" advAuto="0"/>
      <p:bldP spid="610" grpId="1"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 name="Shape 614"/>
          <p:cNvSpPr>
            <a:spLocks noGrp="1"/>
          </p:cNvSpPr>
          <p:nvPr>
            <p:ph type="title"/>
          </p:nvPr>
        </p:nvSpPr>
        <p:spPr>
          <a:prstGeom prst="rect">
            <a:avLst/>
          </a:prstGeom>
        </p:spPr>
        <p:txBody>
          <a:bodyPr/>
          <a:lstStyle/>
          <a:p>
            <a:pPr lvl="0">
              <a:defRPr sz="1800">
                <a:solidFill>
                  <a:srgbClr val="000000"/>
                </a:solidFill>
              </a:defRPr>
            </a:pPr>
            <a:r>
              <a:rPr lang="en-US" sz="4800" dirty="0" smtClean="0">
                <a:solidFill>
                  <a:srgbClr val="FFFFFF"/>
                </a:solidFill>
              </a:rPr>
              <a:t>Traffic Usage Data</a:t>
            </a:r>
            <a:endParaRPr sz="4800" dirty="0">
              <a:solidFill>
                <a:srgbClr val="FFFFFF"/>
              </a:solidFill>
            </a:endParaRPr>
          </a:p>
        </p:txBody>
      </p:sp>
      <p:sp>
        <p:nvSpPr>
          <p:cNvPr id="615" name="Shape 615"/>
          <p:cNvSpPr>
            <a:spLocks noGrp="1"/>
          </p:cNvSpPr>
          <p:nvPr>
            <p:ph type="body" idx="1"/>
          </p:nvPr>
        </p:nvSpPr>
        <p:spPr>
          <a:xfrm>
            <a:off x="669727" y="1046255"/>
            <a:ext cx="7804548" cy="3315147"/>
          </a:xfrm>
          <a:prstGeom prst="rect">
            <a:avLst/>
          </a:prstGeom>
        </p:spPr>
        <p:txBody>
          <a:bodyPr/>
          <a:lstStyle/>
          <a:p>
            <a:pPr marL="533400" lvl="0" indent="-342900">
              <a:buFont typeface="Arial"/>
              <a:buChar char="•"/>
              <a:defRPr sz="1800">
                <a:solidFill>
                  <a:srgbClr val="000000"/>
                </a:solidFill>
              </a:defRPr>
            </a:pPr>
            <a:r>
              <a:rPr lang="en-US" sz="2400" dirty="0" smtClean="0">
                <a:solidFill>
                  <a:srgbClr val="FFFFFF"/>
                </a:solidFill>
              </a:rPr>
              <a:t>Rounding</a:t>
            </a:r>
          </a:p>
          <a:p>
            <a:pPr marL="933450" lvl="1" indent="-342900">
              <a:buFont typeface="Arial"/>
              <a:buChar char="•"/>
              <a:defRPr sz="1800">
                <a:solidFill>
                  <a:srgbClr val="000000"/>
                </a:solidFill>
              </a:defRPr>
            </a:pPr>
            <a:r>
              <a:rPr lang="en-US" sz="1800" dirty="0" smtClean="0">
                <a:solidFill>
                  <a:srgbClr val="FFFFFF"/>
                </a:solidFill>
              </a:rPr>
              <a:t>Round reported packet sizes up or down</a:t>
            </a:r>
          </a:p>
          <a:p>
            <a:pPr marL="533400" lvl="0" indent="-342900">
              <a:buFont typeface="Arial"/>
              <a:buChar char="•"/>
              <a:defRPr sz="1800">
                <a:solidFill>
                  <a:srgbClr val="000000"/>
                </a:solidFill>
              </a:defRPr>
            </a:pPr>
            <a:r>
              <a:rPr lang="en-US" sz="2400" dirty="0" smtClean="0">
                <a:solidFill>
                  <a:srgbClr val="FFFFFF"/>
                </a:solidFill>
              </a:rPr>
              <a:t>Aggregation</a:t>
            </a:r>
          </a:p>
          <a:p>
            <a:pPr marL="933450" lvl="1" indent="-342900">
              <a:buFont typeface="Arial"/>
              <a:buChar char="•"/>
              <a:defRPr sz="1800">
                <a:solidFill>
                  <a:srgbClr val="000000"/>
                </a:solidFill>
              </a:defRPr>
            </a:pPr>
            <a:r>
              <a:rPr sz="1800" dirty="0" smtClean="0">
                <a:solidFill>
                  <a:srgbClr val="FFFFFF"/>
                </a:solidFill>
              </a:rPr>
              <a:t>Rounding strategy leaks individual packet payload size</a:t>
            </a:r>
          </a:p>
          <a:p>
            <a:pPr marL="933450" lvl="1" indent="-342900">
              <a:buFont typeface="Arial"/>
              <a:buChar char="•"/>
              <a:defRPr sz="1800">
                <a:solidFill>
                  <a:srgbClr val="000000"/>
                </a:solidFill>
              </a:defRPr>
            </a:pPr>
            <a:r>
              <a:rPr sz="1800" dirty="0" smtClean="0">
                <a:solidFill>
                  <a:srgbClr val="FFFFFF"/>
                </a:solidFill>
              </a:rPr>
              <a:t>Aggregated traffic can be reported e.g. hourly, daily, weekly instead of per packet increments</a:t>
            </a:r>
            <a:endParaRPr sz="1800" dirty="0">
              <a:solidFill>
                <a:srgbClr val="FFFFFF"/>
              </a:solidFill>
            </a:endParaRPr>
          </a:p>
        </p:txBody>
      </p:sp>
      <p:sp>
        <p:nvSpPr>
          <p:cNvPr id="616" name="Shape 616"/>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51</a:t>
            </a:fld>
            <a:endParaRPr>
              <a:solidFill>
                <a:srgbClr val="FFFFFF"/>
              </a:solidFill>
            </a:endParaRPr>
          </a:p>
        </p:txBody>
      </p:sp>
    </p:spTree>
    <p:extLst>
      <p:ext uri="{BB962C8B-B14F-4D97-AF65-F5344CB8AC3E}">
        <p14:creationId xmlns:p14="http://schemas.microsoft.com/office/powerpoint/2010/main" val="404465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0" name="Shape 620"/>
          <p:cNvSpPr>
            <a:spLocks noGrp="1"/>
          </p:cNvSpPr>
          <p:nvPr>
            <p:ph type="title"/>
          </p:nvPr>
        </p:nvSpPr>
        <p:spPr>
          <a:prstGeom prst="rect">
            <a:avLst/>
          </a:prstGeom>
        </p:spPr>
        <p:txBody>
          <a:bodyPr/>
          <a:lstStyle/>
          <a:p>
            <a:pPr lvl="0">
              <a:defRPr sz="1800">
                <a:solidFill>
                  <a:srgbClr val="000000"/>
                </a:solidFill>
              </a:defRPr>
            </a:pPr>
            <a:r>
              <a:rPr lang="en-US" sz="4800" dirty="0" smtClean="0">
                <a:solidFill>
                  <a:srgbClr val="FFFFFF"/>
                </a:solidFill>
              </a:rPr>
              <a:t>Fingerprint Mitigation</a:t>
            </a:r>
            <a:endParaRPr sz="4800" dirty="0">
              <a:solidFill>
                <a:srgbClr val="FFFFFF"/>
              </a:solidFill>
            </a:endParaRPr>
          </a:p>
        </p:txBody>
      </p:sp>
      <p:sp>
        <p:nvSpPr>
          <p:cNvPr id="621" name="Shape 621"/>
          <p:cNvSpPr>
            <a:spLocks noGrp="1"/>
          </p:cNvSpPr>
          <p:nvPr>
            <p:ph type="body" idx="1"/>
          </p:nvPr>
        </p:nvSpPr>
        <p:spPr>
          <a:prstGeom prst="rect">
            <a:avLst/>
          </a:prstGeom>
        </p:spPr>
        <p:txBody>
          <a:bodyPr/>
          <a:lstStyle/>
          <a:p>
            <a:pPr marL="245531" indent="-245531" defTabSz="322697">
              <a:lnSpc>
                <a:spcPct val="30000"/>
              </a:lnSpc>
              <a:spcBef>
                <a:spcPts val="2260"/>
              </a:spcBef>
              <a:buChar char="✴"/>
              <a:defRPr sz="1800">
                <a:solidFill>
                  <a:srgbClr val="000000"/>
                </a:solidFill>
              </a:defRPr>
            </a:pPr>
            <a:r>
              <a:rPr sz="2100" dirty="0" smtClean="0">
                <a:solidFill>
                  <a:srgbClr val="FFFFFF"/>
                </a:solidFill>
              </a:rPr>
              <a:t>Naive idea: Adding a permission</a:t>
            </a:r>
          </a:p>
          <a:p>
            <a:pPr marL="491062" lvl="1" indent="-245531" defTabSz="322697">
              <a:lnSpc>
                <a:spcPct val="30000"/>
              </a:lnSpc>
              <a:spcBef>
                <a:spcPts val="2260"/>
              </a:spcBef>
              <a:buChar char="‣"/>
              <a:defRPr sz="1800">
                <a:solidFill>
                  <a:srgbClr val="000000"/>
                </a:solidFill>
              </a:defRPr>
            </a:pPr>
            <a:r>
              <a:rPr sz="1800" dirty="0" smtClean="0">
                <a:solidFill>
                  <a:srgbClr val="FFFFFF"/>
                </a:solidFill>
              </a:rPr>
              <a:t>Users do not pay attention to the permissions</a:t>
            </a:r>
          </a:p>
          <a:p>
            <a:pPr marL="491062" lvl="1" indent="-245531" defTabSz="322697">
              <a:spcBef>
                <a:spcPts val="2260"/>
              </a:spcBef>
              <a:buChar char="‣"/>
              <a:defRPr sz="1800">
                <a:solidFill>
                  <a:srgbClr val="000000"/>
                </a:solidFill>
              </a:defRPr>
            </a:pPr>
            <a:r>
              <a:rPr sz="1800" dirty="0" smtClean="0">
                <a:solidFill>
                  <a:srgbClr val="FFFFFF"/>
                </a:solidFill>
              </a:rPr>
              <a:t>Developers tend to ask more permissions than needed</a:t>
            </a:r>
          </a:p>
          <a:p>
            <a:pPr marL="245531" indent="-245531" defTabSz="322697">
              <a:spcBef>
                <a:spcPts val="2260"/>
              </a:spcBef>
              <a:buChar char="✴"/>
              <a:defRPr sz="1800">
                <a:solidFill>
                  <a:srgbClr val="000000"/>
                </a:solidFill>
              </a:defRPr>
            </a:pPr>
            <a:r>
              <a:rPr sz="2100" dirty="0" smtClean="0">
                <a:solidFill>
                  <a:srgbClr val="FFFFFF"/>
                </a:solidFill>
              </a:rPr>
              <a:t>Our approach: App’s specified policy for network traffic usage release</a:t>
            </a:r>
          </a:p>
          <a:p>
            <a:pPr marL="491062" lvl="1" indent="-245531" defTabSz="322697">
              <a:lnSpc>
                <a:spcPct val="30000"/>
              </a:lnSpc>
              <a:spcBef>
                <a:spcPts val="2260"/>
              </a:spcBef>
              <a:buChar char="‣"/>
              <a:defRPr sz="1800">
                <a:solidFill>
                  <a:srgbClr val="000000"/>
                </a:solidFill>
              </a:defRPr>
            </a:pPr>
            <a:r>
              <a:rPr sz="2100" dirty="0" smtClean="0">
                <a:solidFill>
                  <a:srgbClr val="FFFFFF"/>
                </a:solidFill>
              </a:rPr>
              <a:t>NO_ACCESS</a:t>
            </a:r>
          </a:p>
          <a:p>
            <a:pPr marL="491062" lvl="1" indent="-245531" defTabSz="322697">
              <a:lnSpc>
                <a:spcPct val="40000"/>
              </a:lnSpc>
              <a:spcBef>
                <a:spcPts val="2260"/>
              </a:spcBef>
              <a:buChar char="‣"/>
              <a:defRPr sz="1800">
                <a:solidFill>
                  <a:srgbClr val="000000"/>
                </a:solidFill>
              </a:defRPr>
            </a:pPr>
            <a:r>
              <a:rPr sz="2100" dirty="0" smtClean="0">
                <a:solidFill>
                  <a:srgbClr val="FFFFFF"/>
                </a:solidFill>
              </a:rPr>
              <a:t>ROUNDING</a:t>
            </a:r>
          </a:p>
          <a:p>
            <a:pPr marL="491062" lvl="1" indent="-245531" defTabSz="322697">
              <a:lnSpc>
                <a:spcPct val="40000"/>
              </a:lnSpc>
              <a:spcBef>
                <a:spcPts val="2260"/>
              </a:spcBef>
              <a:buChar char="‣"/>
              <a:defRPr sz="1800">
                <a:solidFill>
                  <a:srgbClr val="000000"/>
                </a:solidFill>
              </a:defRPr>
            </a:pPr>
            <a:r>
              <a:rPr sz="2100" dirty="0" smtClean="0">
                <a:solidFill>
                  <a:srgbClr val="FFFFFF"/>
                </a:solidFill>
              </a:rPr>
              <a:t>AGGREGATION</a:t>
            </a:r>
          </a:p>
          <a:p>
            <a:pPr marL="491062" lvl="1" indent="-245531" defTabSz="322697">
              <a:lnSpc>
                <a:spcPct val="40000"/>
              </a:lnSpc>
              <a:spcBef>
                <a:spcPts val="2260"/>
              </a:spcBef>
              <a:buChar char="‣"/>
              <a:defRPr sz="1800">
                <a:solidFill>
                  <a:srgbClr val="000000"/>
                </a:solidFill>
              </a:defRPr>
            </a:pPr>
            <a:r>
              <a:rPr sz="2100" dirty="0" smtClean="0">
                <a:solidFill>
                  <a:srgbClr val="FFFFFF"/>
                </a:solidFill>
              </a:rPr>
              <a:t>NO_PROTECTION</a:t>
            </a:r>
            <a:endParaRPr sz="2100" dirty="0">
              <a:solidFill>
                <a:srgbClr val="FFFFFF"/>
              </a:solidFill>
            </a:endParaRPr>
          </a:p>
        </p:txBody>
      </p:sp>
      <p:sp>
        <p:nvSpPr>
          <p:cNvPr id="622" name="Shape 622"/>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52</a:t>
            </a:fld>
            <a:endParaRPr>
              <a:solidFill>
                <a:srgbClr val="FFFFFF"/>
              </a:solidFill>
            </a:endParaRPr>
          </a:p>
        </p:txBody>
      </p:sp>
    </p:spTree>
    <p:extLst>
      <p:ext uri="{BB962C8B-B14F-4D97-AF65-F5344CB8AC3E}">
        <p14:creationId xmlns:p14="http://schemas.microsoft.com/office/powerpoint/2010/main" val="2228513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6" name="Shape 626"/>
          <p:cNvSpPr>
            <a:spLocks noGrp="1"/>
          </p:cNvSpPr>
          <p:nvPr>
            <p:ph type="title"/>
          </p:nvPr>
        </p:nvSpPr>
        <p:spPr>
          <a:prstGeom prst="rect">
            <a:avLst/>
          </a:prstGeom>
        </p:spPr>
        <p:txBody>
          <a:bodyPr/>
          <a:lstStyle/>
          <a:p>
            <a:pPr lvl="0">
              <a:defRPr sz="1800">
                <a:solidFill>
                  <a:srgbClr val="000000"/>
                </a:solidFill>
              </a:defRPr>
            </a:pPr>
            <a:r>
              <a:rPr lang="en-US" sz="4800" smtClean="0">
                <a:solidFill>
                  <a:srgbClr val="FFFFFF"/>
                </a:solidFill>
              </a:rPr>
              <a:t>Results</a:t>
            </a:r>
            <a:endParaRPr sz="4800" dirty="0">
              <a:solidFill>
                <a:srgbClr val="FFFFFF"/>
              </a:solidFill>
            </a:endParaRPr>
          </a:p>
        </p:txBody>
      </p:sp>
      <p:sp>
        <p:nvSpPr>
          <p:cNvPr id="627" name="Shape 627"/>
          <p:cNvSpPr>
            <a:spLocks noGrp="1"/>
          </p:cNvSpPr>
          <p:nvPr>
            <p:ph type="body" idx="1"/>
          </p:nvPr>
        </p:nvSpPr>
        <p:spPr>
          <a:xfrm>
            <a:off x="669727" y="1224026"/>
            <a:ext cx="7804548" cy="3315147"/>
          </a:xfrm>
          <a:prstGeom prst="rect">
            <a:avLst/>
          </a:prstGeom>
        </p:spPr>
        <p:txBody>
          <a:bodyPr/>
          <a:lstStyle/>
          <a:p>
            <a:pPr marL="533400" lvl="0" indent="-342900">
              <a:buFont typeface="Arial"/>
              <a:buChar char="•"/>
              <a:defRPr sz="1800">
                <a:solidFill>
                  <a:srgbClr val="000000"/>
                </a:solidFill>
              </a:defRPr>
            </a:pPr>
            <a:r>
              <a:rPr sz="2400" dirty="0" smtClean="0">
                <a:solidFill>
                  <a:srgbClr val="FFFFFF"/>
                </a:solidFill>
              </a:rPr>
              <a:t>Linux design assumptions should be reevaluated for new scenarios</a:t>
            </a:r>
          </a:p>
          <a:p>
            <a:pPr marL="533400" lvl="0" indent="-342900">
              <a:buFont typeface="Arial"/>
              <a:buChar char="•"/>
              <a:defRPr sz="1800">
                <a:solidFill>
                  <a:srgbClr val="000000"/>
                </a:solidFill>
              </a:defRPr>
            </a:pPr>
            <a:r>
              <a:rPr sz="2400" dirty="0" smtClean="0">
                <a:solidFill>
                  <a:srgbClr val="FFFFFF"/>
                </a:solidFill>
              </a:rPr>
              <a:t>Android public resources can reveal much more than imagined by the Android designers</a:t>
            </a:r>
          </a:p>
          <a:p>
            <a:pPr marL="533400" lvl="0" indent="-342900">
              <a:buFont typeface="Arial"/>
              <a:buChar char="•"/>
              <a:defRPr sz="1800">
                <a:solidFill>
                  <a:srgbClr val="000000"/>
                </a:solidFill>
              </a:defRPr>
            </a:pPr>
            <a:r>
              <a:rPr sz="2400" dirty="0" smtClean="0">
                <a:solidFill>
                  <a:srgbClr val="FFFFFF"/>
                </a:solidFill>
              </a:rPr>
              <a:t>Mitigation can be challenging depending upon the utility of the public resource</a:t>
            </a:r>
            <a:endParaRPr sz="2400" dirty="0">
              <a:solidFill>
                <a:srgbClr val="FFFFFF"/>
              </a:solidFill>
            </a:endParaRPr>
          </a:p>
        </p:txBody>
      </p:sp>
      <p:sp>
        <p:nvSpPr>
          <p:cNvPr id="628" name="Shape 628"/>
          <p:cNvSpPr>
            <a:spLocks noGrp="1"/>
          </p:cNvSpPr>
          <p:nvPr>
            <p:ph type="sldNum" sz="quarter" idx="4294967295"/>
          </p:nvPr>
        </p:nvSpPr>
        <p:spPr>
          <a:xfrm>
            <a:off x="0" y="4881563"/>
            <a:ext cx="258763" cy="2016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ormAutofit/>
          </a:bodyPr>
          <a:lstStyle>
            <a:lvl1pPr>
              <a:defRPr sz="1100"/>
            </a:lvl1pPr>
          </a:lstStyle>
          <a:p>
            <a:pPr lvl="0">
              <a:defRPr>
                <a:solidFill>
                  <a:srgbClr val="000000"/>
                </a:solidFill>
              </a:defRPr>
            </a:pPr>
            <a:fld id="{86CB4B4D-7CA3-9044-876B-883B54F8677D}" type="slidenum">
              <a:rPr>
                <a:solidFill>
                  <a:srgbClr val="FFFFFF"/>
                </a:solidFill>
              </a:rPr>
              <a:t>53</a:t>
            </a:fld>
            <a:endParaRPr>
              <a:solidFill>
                <a:srgbClr val="FFFFFF"/>
              </a:solidFill>
            </a:endParaRPr>
          </a:p>
        </p:txBody>
      </p:sp>
    </p:spTree>
    <p:extLst>
      <p:ext uri="{BB962C8B-B14F-4D97-AF65-F5344CB8AC3E}">
        <p14:creationId xmlns:p14="http://schemas.microsoft.com/office/powerpoint/2010/main" val="2267330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prstGeom prst="rect">
            <a:avLst/>
          </a:prstGeom>
        </p:spPr>
        <p:txBody>
          <a:bodyPr lIns="91425" tIns="91425" rIns="91425" bIns="91425" anchor="b" anchorCtr="0">
            <a:noAutofit/>
          </a:bodyPr>
          <a:lstStyle/>
          <a:p>
            <a:pPr lvl="0" rtl="0">
              <a:buNone/>
            </a:pPr>
            <a:r>
              <a:rPr lang="en-US" smtClean="0"/>
              <a:t>Open Issues</a:t>
            </a:r>
            <a:endParaRPr lang="en" dirty="0"/>
          </a:p>
        </p:txBody>
      </p:sp>
      <p:sp>
        <p:nvSpPr>
          <p:cNvPr id="147" name="Shape 147"/>
          <p:cNvSpPr txBox="1">
            <a:spLocks noGrp="1"/>
          </p:cNvSpPr>
          <p:nvPr>
            <p:ph type="body" idx="1"/>
          </p:nvPr>
        </p:nvSpPr>
        <p:spPr>
          <a:xfrm>
            <a:off x="457200" y="1196053"/>
            <a:ext cx="8229600" cy="3725699"/>
          </a:xfrm>
          <a:prstGeom prst="rect">
            <a:avLst/>
          </a:prstGeom>
        </p:spPr>
        <p:txBody>
          <a:bodyPr lIns="91425" tIns="91425" rIns="91425" bIns="91425" anchor="t" anchorCtr="0">
            <a:noAutofit/>
          </a:bodyPr>
          <a:lstStyle/>
          <a:p>
            <a:pPr marL="457200" lvl="0" indent="-381000" rtl="0">
              <a:lnSpc>
                <a:spcPct val="115000"/>
              </a:lnSpc>
              <a:spcBef>
                <a:spcPts val="1800"/>
              </a:spcBef>
              <a:buClr>
                <a:srgbClr val="2B142D"/>
              </a:buClr>
              <a:buSzPct val="166666"/>
              <a:buFont typeface="Arial"/>
              <a:buChar char="•"/>
            </a:pPr>
            <a:r>
              <a:rPr lang="en" sz="2400" smtClean="0">
                <a:solidFill>
                  <a:srgbClr val="2B142D"/>
                </a:solidFill>
              </a:rPr>
              <a:t>Lots of apps built around the current security model</a:t>
            </a:r>
          </a:p>
          <a:p>
            <a:pPr marL="457200" lvl="0" indent="-381000" rtl="0">
              <a:lnSpc>
                <a:spcPct val="115000"/>
              </a:lnSpc>
              <a:spcBef>
                <a:spcPts val="1800"/>
              </a:spcBef>
              <a:buClr>
                <a:srgbClr val="2B142D"/>
              </a:buClr>
              <a:buSzPct val="166666"/>
              <a:buFont typeface="Arial"/>
              <a:buChar char="•"/>
            </a:pPr>
            <a:r>
              <a:rPr lang="en" sz="2400" smtClean="0">
                <a:solidFill>
                  <a:srgbClr val="2B142D"/>
                </a:solidFill>
              </a:rPr>
              <a:t>Fixing existing design must be done carefully to:</a:t>
            </a:r>
          </a:p>
          <a:p>
            <a:pPr marL="914400" lvl="1" indent="-355600" rtl="0">
              <a:lnSpc>
                <a:spcPct val="115000"/>
              </a:lnSpc>
              <a:spcBef>
                <a:spcPts val="1800"/>
              </a:spcBef>
              <a:buClr>
                <a:srgbClr val="2B142D"/>
              </a:buClr>
              <a:buSzPct val="100000"/>
              <a:buFont typeface="Courier New"/>
              <a:buChar char="o"/>
            </a:pPr>
            <a:r>
              <a:rPr lang="en" sz="2000" smtClean="0">
                <a:solidFill>
                  <a:srgbClr val="2B142D"/>
                </a:solidFill>
              </a:rPr>
              <a:t>avoid undermining basic functions of existing apps</a:t>
            </a:r>
          </a:p>
          <a:p>
            <a:pPr marL="914400" lvl="1" indent="-355600" rtl="0">
              <a:lnSpc>
                <a:spcPct val="115000"/>
              </a:lnSpc>
              <a:spcBef>
                <a:spcPts val="1800"/>
              </a:spcBef>
              <a:buClr>
                <a:srgbClr val="2B142D"/>
              </a:buClr>
              <a:buSzPct val="100000"/>
              <a:buFont typeface="Courier New"/>
              <a:buChar char="o"/>
            </a:pPr>
            <a:r>
              <a:rPr lang="en" sz="2000" smtClean="0">
                <a:solidFill>
                  <a:srgbClr val="2B142D"/>
                </a:solidFill>
              </a:rPr>
              <a:t>strike a balance between system utility and data protection</a:t>
            </a:r>
          </a:p>
          <a:p>
            <a:endParaRPr lang="en" sz="2000" dirty="0">
              <a:solidFill>
                <a:srgbClr val="2B142D"/>
              </a:solidFill>
            </a:endParaRPr>
          </a:p>
        </p:txBody>
      </p:sp>
    </p:spTree>
  </p:cSld>
  <p:clrMapOvr>
    <a:masterClrMapping/>
  </p:clrMapOvr>
  <p:transition xmlns:p14="http://schemas.microsoft.com/office/powerpoint/2010/mai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subTitle" idx="1"/>
          </p:nvPr>
        </p:nvSpPr>
        <p:spPr>
          <a:prstGeom prst="rect">
            <a:avLst/>
          </a:prstGeom>
        </p:spPr>
        <p:txBody>
          <a:bodyPr lIns="91425" tIns="91425" rIns="91425" bIns="91425" anchor="t" anchorCtr="0">
            <a:noAutofit/>
          </a:bodyPr>
          <a:lstStyle/>
          <a:p>
            <a:pPr lvl="0" rtl="0">
              <a:buNone/>
            </a:pPr>
            <a:r>
              <a:rPr lang="en" smtClean="0"/>
              <a:t>and Aquifer</a:t>
            </a:r>
            <a:endParaRPr lang="en"/>
          </a:p>
        </p:txBody>
      </p:sp>
      <p:sp>
        <p:nvSpPr>
          <p:cNvPr id="182" name="Shape 182"/>
          <p:cNvSpPr txBox="1">
            <a:spLocks noGrp="1"/>
          </p:cNvSpPr>
          <p:nvPr>
            <p:ph type="ctrTitle"/>
          </p:nvPr>
        </p:nvSpPr>
        <p:spPr>
          <a:prstGeom prst="rect">
            <a:avLst/>
          </a:prstGeom>
        </p:spPr>
        <p:txBody>
          <a:bodyPr lIns="91425" tIns="91425" rIns="91425" bIns="91425" anchor="b" anchorCtr="0">
            <a:noAutofit/>
          </a:bodyPr>
          <a:lstStyle/>
          <a:p>
            <a:pPr lvl="0" rtl="0">
              <a:buNone/>
            </a:pPr>
            <a:r>
              <a:rPr lang="en" smtClean="0"/>
              <a:t>Accidental Data Sharing</a:t>
            </a:r>
            <a:endParaRPr lang="en"/>
          </a:p>
        </p:txBody>
      </p:sp>
    </p:spTree>
  </p:cSld>
  <p:clrMapOvr>
    <a:masterClrMapping/>
  </p:clrMapOvr>
  <p:transition xmlns:p14="http://schemas.microsoft.com/office/powerpoint/2010/main" spd="slow">
    <p:cut/>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prstGeom prst="rect">
            <a:avLst/>
          </a:prstGeom>
        </p:spPr>
        <p:txBody>
          <a:bodyPr lIns="91425" tIns="91425" rIns="91425" bIns="91425" anchor="b" anchorCtr="0">
            <a:noAutofit/>
          </a:bodyPr>
          <a:lstStyle/>
          <a:p>
            <a:pPr>
              <a:buNone/>
            </a:pPr>
            <a:r>
              <a:rPr lang="en" smtClean="0"/>
              <a:t>Accidental Data Sharing</a:t>
            </a:r>
            <a:endParaRPr lang="en"/>
          </a:p>
        </p:txBody>
      </p:sp>
      <p:sp>
        <p:nvSpPr>
          <p:cNvPr id="195" name="Shape 195"/>
          <p:cNvSpPr txBox="1">
            <a:spLocks noGrp="1"/>
          </p:cNvSpPr>
          <p:nvPr>
            <p:ph type="body" idx="1"/>
          </p:nvPr>
        </p:nvSpPr>
        <p:spPr>
          <a:prstGeom prst="rect">
            <a:avLst/>
          </a:prstGeom>
        </p:spPr>
        <p:txBody>
          <a:bodyPr lIns="91425" tIns="91425" rIns="91425" bIns="91425" anchor="t" anchorCtr="0">
            <a:noAutofit/>
          </a:bodyPr>
          <a:lstStyle/>
          <a:p>
            <a:pPr lvl="0" rtl="0">
              <a:buNone/>
            </a:pPr>
            <a:r>
              <a:rPr lang="en" sz="2400" u="sng" smtClean="0">
                <a:solidFill>
                  <a:schemeClr val="dk1"/>
                </a:solidFill>
              </a:rPr>
              <a:t>Main question:</a:t>
            </a:r>
          </a:p>
          <a:p>
            <a:endParaRPr lang="en" sz="2400" u="sng" smtClean="0">
              <a:solidFill>
                <a:schemeClr val="dk1"/>
              </a:solidFill>
            </a:endParaRPr>
          </a:p>
          <a:p>
            <a:pPr marL="914400" indent="0">
              <a:buNone/>
            </a:pPr>
            <a:r>
              <a:rPr lang="en" sz="2400" i="1" smtClean="0">
                <a:solidFill>
                  <a:schemeClr val="dk1"/>
                </a:solidFill>
              </a:rPr>
              <a:t>“A key challenge for modern OS security is controlling [the] user-directed workflow between apps and preventing accidental information disclosure”</a:t>
            </a:r>
            <a:endParaRPr lang="en" sz="2400" i="1">
              <a:solidFill>
                <a:schemeClr val="dk1"/>
              </a:solidFill>
            </a:endParaRPr>
          </a:p>
        </p:txBody>
      </p:sp>
    </p:spTree>
  </p:cSld>
  <p:clrMapOvr>
    <a:masterClrMapping/>
  </p:clrMapOvr>
  <p:transition xmlns:p14="http://schemas.microsoft.com/office/powerpoint/2010/mai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prstGeom prst="rect">
            <a:avLst/>
          </a:prstGeom>
        </p:spPr>
        <p:txBody>
          <a:bodyPr lIns="91425" tIns="91425" rIns="91425" bIns="91425" anchor="b" anchorCtr="0">
            <a:noAutofit/>
          </a:bodyPr>
          <a:lstStyle/>
          <a:p>
            <a:pPr lvl="0" rtl="0">
              <a:buNone/>
            </a:pPr>
            <a:r>
              <a:rPr lang="en" smtClean="0"/>
              <a:t>Accidental Data Sharing</a:t>
            </a:r>
            <a:endParaRPr lang="en"/>
          </a:p>
        </p:txBody>
      </p:sp>
      <p:sp>
        <p:nvSpPr>
          <p:cNvPr id="201" name="Shape 201"/>
          <p:cNvSpPr txBox="1">
            <a:spLocks noGrp="1"/>
          </p:cNvSpPr>
          <p:nvPr>
            <p:ph type="body" idx="1"/>
          </p:nvPr>
        </p:nvSpPr>
        <p:spPr>
          <a:prstGeom prst="rect">
            <a:avLst/>
          </a:prstGeom>
        </p:spPr>
        <p:txBody>
          <a:bodyPr lIns="91425" tIns="91425" rIns="91425" bIns="91425" anchor="t" anchorCtr="0">
            <a:noAutofit/>
          </a:bodyPr>
          <a:lstStyle/>
          <a:p>
            <a:pPr marL="457200" marR="0" lvl="0" indent="-381000" algn="l" rtl="0">
              <a:lnSpc>
                <a:spcPct val="115000"/>
              </a:lnSpc>
              <a:spcBef>
                <a:spcPts val="1800"/>
              </a:spcBef>
              <a:spcAft>
                <a:spcPts val="0"/>
              </a:spcAft>
              <a:buClr>
                <a:srgbClr val="000000"/>
              </a:buClr>
              <a:buSzPct val="166666"/>
              <a:buFont typeface="Arial"/>
              <a:buChar char="•"/>
            </a:pPr>
            <a:r>
              <a:rPr lang="en" sz="2400" smtClean="0"/>
              <a:t>Complete sandboxing of apps not adequate.</a:t>
            </a:r>
          </a:p>
          <a:p>
            <a:pPr marL="457200" marR="0" lvl="0" indent="-381000" algn="l" rtl="0">
              <a:lnSpc>
                <a:spcPct val="115000"/>
              </a:lnSpc>
              <a:spcBef>
                <a:spcPts val="1800"/>
              </a:spcBef>
              <a:spcAft>
                <a:spcPts val="0"/>
              </a:spcAft>
              <a:buClr>
                <a:srgbClr val="000000"/>
              </a:buClr>
              <a:buSzPct val="166666"/>
              <a:buFont typeface="Arial"/>
              <a:buChar char="•"/>
            </a:pPr>
            <a:r>
              <a:rPr lang="en" sz="2400" smtClean="0"/>
              <a:t>Key challenge is controlling the user-directed workflow between apps and preventing accidental information disclosure.</a:t>
            </a:r>
          </a:p>
          <a:p>
            <a:pPr marL="914400" marR="0" lvl="1" indent="-342900" algn="l" rtl="0">
              <a:lnSpc>
                <a:spcPct val="115000"/>
              </a:lnSpc>
              <a:spcBef>
                <a:spcPts val="1800"/>
              </a:spcBef>
              <a:spcAft>
                <a:spcPts val="0"/>
              </a:spcAft>
              <a:buClr>
                <a:srgbClr val="000000"/>
              </a:buClr>
              <a:buSzPct val="100000"/>
              <a:buFont typeface="Courier New"/>
              <a:buChar char="o"/>
            </a:pPr>
            <a:r>
              <a:rPr lang="en" sz="1800" smtClean="0">
                <a:solidFill>
                  <a:schemeClr val="dk1"/>
                </a:solidFill>
              </a:rPr>
              <a:t>Photo of a whiteboard containing meeting notes inadvertently uploaded to a social networking site.</a:t>
            </a:r>
          </a:p>
          <a:p>
            <a:pPr marL="914400" marR="0" lvl="1" indent="-342900" algn="l" rtl="0">
              <a:lnSpc>
                <a:spcPct val="115000"/>
              </a:lnSpc>
              <a:spcBef>
                <a:spcPts val="1800"/>
              </a:spcBef>
              <a:spcAft>
                <a:spcPts val="0"/>
              </a:spcAft>
              <a:buClr>
                <a:srgbClr val="000000"/>
              </a:buClr>
              <a:buSzPct val="100000"/>
              <a:buFont typeface="Courier New"/>
              <a:buChar char="o"/>
            </a:pPr>
            <a:r>
              <a:rPr lang="en" sz="1800" smtClean="0">
                <a:solidFill>
                  <a:schemeClr val="dk1"/>
                </a:solidFill>
              </a:rPr>
              <a:t>Confidential document inadvertently stored on a cloud server when viewed.</a:t>
            </a:r>
            <a:endParaRPr lang="en" sz="1800">
              <a:solidFill>
                <a:schemeClr val="dk1"/>
              </a:solidFill>
            </a:endParaRPr>
          </a:p>
        </p:txBody>
      </p:sp>
    </p:spTree>
  </p:cSld>
  <p:clrMapOvr>
    <a:masterClrMapping/>
  </p:clrMapOvr>
  <p:transition xmlns:p14="http://schemas.microsoft.com/office/powerpoint/2010/mai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prstGeom prst="rect">
            <a:avLst/>
          </a:prstGeom>
        </p:spPr>
        <p:txBody>
          <a:bodyPr lIns="91425" tIns="91425" rIns="91425" bIns="91425" anchor="b" anchorCtr="0">
            <a:noAutofit/>
          </a:bodyPr>
          <a:lstStyle/>
          <a:p>
            <a:pPr lvl="0" rtl="0">
              <a:buNone/>
            </a:pPr>
            <a:r>
              <a:rPr lang="en" smtClean="0"/>
              <a:t>Example User Workflow</a:t>
            </a:r>
            <a:endParaRPr lang="en"/>
          </a:p>
        </p:txBody>
      </p:sp>
      <p:pic>
        <p:nvPicPr>
          <p:cNvPr id="207" name="Shape 207"/>
          <p:cNvPicPr preferRelativeResize="0"/>
          <p:nvPr/>
        </p:nvPicPr>
        <p:blipFill>
          <a:blip r:embed="rId3"/>
          <a:stretch>
            <a:fillRect/>
          </a:stretch>
        </p:blipFill>
        <p:spPr>
          <a:xfrm>
            <a:off x="976975" y="1245150"/>
            <a:ext cx="7190050" cy="3840550"/>
          </a:xfrm>
          <a:prstGeom prst="rect">
            <a:avLst/>
          </a:prstGeom>
          <a:noFill/>
          <a:ln>
            <a:noFill/>
          </a:ln>
        </p:spPr>
      </p:pic>
    </p:spTree>
  </p:cSld>
  <p:clrMapOvr>
    <a:masterClrMapping/>
  </p:clrMapOvr>
  <p:transition xmlns:p14="http://schemas.microsoft.com/office/powerpoint/2010/mai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prstGeom prst="rect">
            <a:avLst/>
          </a:prstGeom>
        </p:spPr>
        <p:txBody>
          <a:bodyPr lIns="91425" tIns="91425" rIns="91425" bIns="91425" anchor="b" anchorCtr="0">
            <a:noAutofit/>
          </a:bodyPr>
          <a:lstStyle/>
          <a:p>
            <a:pPr>
              <a:buNone/>
            </a:pPr>
            <a:r>
              <a:rPr lang="en" smtClean="0"/>
              <a:t>Data intermediary problem</a:t>
            </a:r>
            <a:endParaRPr lang="en"/>
          </a:p>
        </p:txBody>
      </p:sp>
      <p:sp>
        <p:nvSpPr>
          <p:cNvPr id="213" name="Shape 213"/>
          <p:cNvSpPr txBox="1">
            <a:spLocks noGrp="1"/>
          </p:cNvSpPr>
          <p:nvPr>
            <p:ph type="body" idx="1"/>
          </p:nvPr>
        </p:nvSpPr>
        <p:spPr>
          <a:xfrm>
            <a:off x="457200" y="1200150"/>
            <a:ext cx="8229600" cy="3943199"/>
          </a:xfrm>
          <a:prstGeom prst="rect">
            <a:avLst/>
          </a:prstGeom>
        </p:spPr>
        <p:txBody>
          <a:bodyPr lIns="91425" tIns="91425" rIns="91425" bIns="91425" anchor="t" anchorCtr="0">
            <a:noAutofit/>
          </a:bodyPr>
          <a:lstStyle/>
          <a:p>
            <a:pPr marL="457200" lvl="0" indent="-381000" rtl="0">
              <a:buClr>
                <a:srgbClr val="000000"/>
              </a:buClr>
              <a:buSzPct val="166666"/>
              <a:buFont typeface="Arial"/>
              <a:buChar char="•"/>
            </a:pPr>
            <a:r>
              <a:rPr lang="en" sz="2400" smtClean="0"/>
              <a:t>User shares data (i.e. a contract) with multiple apps to accomplish the task (i.e. signing the contract)</a:t>
            </a:r>
          </a:p>
          <a:p>
            <a:pPr marL="457200" lvl="0" indent="-381000" rtl="0">
              <a:buClr>
                <a:srgbClr val="000000"/>
              </a:buClr>
              <a:buSzPct val="166666"/>
              <a:buFont typeface="Arial"/>
              <a:buChar char="•"/>
            </a:pPr>
            <a:r>
              <a:rPr lang="en" sz="2400" smtClean="0"/>
              <a:t>From the Email app’s perspective, the other apps are intermediary and the app cannot trust them with sensitive data</a:t>
            </a:r>
          </a:p>
          <a:p>
            <a:pPr marL="914400" lvl="1" indent="-381000" rtl="0">
              <a:buClr>
                <a:srgbClr val="000000"/>
              </a:buClr>
              <a:buSzPct val="80000"/>
              <a:buFont typeface="Courier New"/>
              <a:buChar char="o"/>
            </a:pPr>
            <a:r>
              <a:rPr lang="en" smtClean="0"/>
              <a:t>For now, we are only considering accidental data disclosure and not malicious apps</a:t>
            </a:r>
          </a:p>
          <a:p>
            <a:pPr marL="457200" lvl="0" indent="-381000">
              <a:buClr>
                <a:srgbClr val="000000"/>
              </a:buClr>
              <a:buSzPct val="166666"/>
              <a:buFont typeface="Arial"/>
              <a:buChar char="•"/>
            </a:pPr>
            <a:r>
              <a:rPr lang="en" sz="2400" smtClean="0"/>
              <a:t>This problem was not exposed until application separation became prevalent</a:t>
            </a:r>
            <a:endParaRPr lang="en" sz="2400"/>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Shape 52"/>
          <p:cNvPicPr preferRelativeResize="0"/>
          <p:nvPr/>
        </p:nvPicPr>
        <p:blipFill>
          <a:blip r:embed="rId3"/>
          <a:stretch>
            <a:fillRect/>
          </a:stretch>
        </p:blipFill>
        <p:spPr>
          <a:xfrm>
            <a:off x="580025" y="3472275"/>
            <a:ext cx="2049299" cy="1224975"/>
          </a:xfrm>
          <a:prstGeom prst="rect">
            <a:avLst/>
          </a:prstGeom>
        </p:spPr>
      </p:pic>
      <p:sp>
        <p:nvSpPr>
          <p:cNvPr id="53" name="Shape 53"/>
          <p:cNvSpPr txBox="1"/>
          <p:nvPr/>
        </p:nvSpPr>
        <p:spPr>
          <a:xfrm>
            <a:off x="580075" y="2974025"/>
            <a:ext cx="2049299" cy="498299"/>
          </a:xfrm>
          <a:prstGeom prst="rect">
            <a:avLst/>
          </a:prstGeom>
        </p:spPr>
        <p:txBody>
          <a:bodyPr lIns="91425" tIns="91425" rIns="91425" bIns="91425" anchor="t" anchorCtr="0">
            <a:noAutofit/>
          </a:bodyPr>
          <a:lstStyle/>
          <a:p>
            <a:pPr algn="ctr">
              <a:buNone/>
            </a:pPr>
            <a:r>
              <a:rPr lang="en"/>
              <a:t>Barcode Scanner App</a:t>
            </a:r>
          </a:p>
        </p:txBody>
      </p:sp>
      <p:pic>
        <p:nvPicPr>
          <p:cNvPr id="54" name="Shape 54"/>
          <p:cNvPicPr preferRelativeResize="0"/>
          <p:nvPr/>
        </p:nvPicPr>
        <p:blipFill>
          <a:blip r:embed="rId4"/>
          <a:stretch>
            <a:fillRect/>
          </a:stretch>
        </p:blipFill>
        <p:spPr>
          <a:xfrm>
            <a:off x="3456900" y="900525"/>
            <a:ext cx="1692415" cy="1224975"/>
          </a:xfrm>
          <a:prstGeom prst="rect">
            <a:avLst/>
          </a:prstGeom>
        </p:spPr>
      </p:pic>
      <p:sp>
        <p:nvSpPr>
          <p:cNvPr id="55" name="Shape 55"/>
          <p:cNvSpPr txBox="1"/>
          <p:nvPr/>
        </p:nvSpPr>
        <p:spPr>
          <a:xfrm>
            <a:off x="3456900" y="337700"/>
            <a:ext cx="1692300" cy="498299"/>
          </a:xfrm>
          <a:prstGeom prst="rect">
            <a:avLst/>
          </a:prstGeom>
        </p:spPr>
        <p:txBody>
          <a:bodyPr lIns="91425" tIns="91425" rIns="91425" bIns="91425" anchor="t" anchorCtr="0">
            <a:noAutofit/>
          </a:bodyPr>
          <a:lstStyle/>
          <a:p>
            <a:pPr lvl="0" algn="ctr" rtl="0">
              <a:buNone/>
            </a:pPr>
            <a:r>
              <a:rPr lang="en"/>
              <a:t>Shopping App</a:t>
            </a:r>
          </a:p>
        </p:txBody>
      </p:sp>
      <p:pic>
        <p:nvPicPr>
          <p:cNvPr id="56" name="Shape 56"/>
          <p:cNvPicPr preferRelativeResize="0"/>
          <p:nvPr/>
        </p:nvPicPr>
        <p:blipFill>
          <a:blip r:embed="rId5" cstate="screen">
            <a:extLst>
              <a:ext uri="{28A0092B-C50C-407E-A947-70E740481C1C}">
                <a14:useLocalDpi xmlns:a14="http://schemas.microsoft.com/office/drawing/2010/main"/>
              </a:ext>
            </a:extLst>
          </a:blip>
          <a:stretch>
            <a:fillRect/>
          </a:stretch>
        </p:blipFill>
        <p:spPr>
          <a:xfrm>
            <a:off x="3524637" y="3238550"/>
            <a:ext cx="1692425" cy="1692425"/>
          </a:xfrm>
          <a:prstGeom prst="rect">
            <a:avLst/>
          </a:prstGeom>
        </p:spPr>
      </p:pic>
      <p:sp>
        <p:nvSpPr>
          <p:cNvPr id="57" name="Shape 57"/>
          <p:cNvSpPr txBox="1"/>
          <p:nvPr/>
        </p:nvSpPr>
        <p:spPr>
          <a:xfrm>
            <a:off x="3346200" y="2974025"/>
            <a:ext cx="2049299" cy="498299"/>
          </a:xfrm>
          <a:prstGeom prst="rect">
            <a:avLst/>
          </a:prstGeom>
        </p:spPr>
        <p:txBody>
          <a:bodyPr lIns="91425" tIns="91425" rIns="91425" bIns="91425" anchor="t" anchorCtr="0">
            <a:noAutofit/>
          </a:bodyPr>
          <a:lstStyle/>
          <a:p>
            <a:pPr lvl="0" algn="ctr" rtl="0">
              <a:buNone/>
            </a:pPr>
            <a:r>
              <a:rPr lang="en"/>
              <a:t>Browser</a:t>
            </a:r>
          </a:p>
        </p:txBody>
      </p:sp>
      <p:cxnSp>
        <p:nvCxnSpPr>
          <p:cNvPr id="58" name="Shape 58"/>
          <p:cNvCxnSpPr/>
          <p:nvPr/>
        </p:nvCxnSpPr>
        <p:spPr>
          <a:xfrm flipH="1">
            <a:off x="2356375" y="2011425"/>
            <a:ext cx="991199" cy="876300"/>
          </a:xfrm>
          <a:prstGeom prst="straightConnector1">
            <a:avLst/>
          </a:prstGeom>
          <a:noFill/>
          <a:ln w="38100" cap="flat">
            <a:solidFill>
              <a:schemeClr val="dk2"/>
            </a:solidFill>
            <a:prstDash val="solid"/>
            <a:round/>
            <a:headEnd type="none" w="lg" len="lg"/>
            <a:tailEnd type="triangle" w="lg" len="lg"/>
          </a:ln>
        </p:spPr>
      </p:cxnSp>
      <p:cxnSp>
        <p:nvCxnSpPr>
          <p:cNvPr id="59" name="Shape 59"/>
          <p:cNvCxnSpPr>
            <a:endCxn id="57" idx="0"/>
          </p:cNvCxnSpPr>
          <p:nvPr/>
        </p:nvCxnSpPr>
        <p:spPr>
          <a:xfrm>
            <a:off x="4353149" y="2341924"/>
            <a:ext cx="17700" cy="632100"/>
          </a:xfrm>
          <a:prstGeom prst="straightConnector1">
            <a:avLst/>
          </a:prstGeom>
          <a:noFill/>
          <a:ln w="38100" cap="flat">
            <a:solidFill>
              <a:schemeClr val="dk2"/>
            </a:solidFill>
            <a:prstDash val="solid"/>
            <a:round/>
            <a:headEnd type="none" w="lg" len="lg"/>
            <a:tailEnd type="triangle" w="lg" len="lg"/>
          </a:ln>
        </p:spPr>
      </p:cxnSp>
      <p:pic>
        <p:nvPicPr>
          <p:cNvPr id="60" name="Shape 60"/>
          <p:cNvPicPr preferRelativeResize="0"/>
          <p:nvPr/>
        </p:nvPicPr>
        <p:blipFill>
          <a:blip r:embed="rId6" cstate="screen">
            <a:extLst>
              <a:ext uri="{28A0092B-C50C-407E-A947-70E740481C1C}">
                <a14:useLocalDpi xmlns:a14="http://schemas.microsoft.com/office/drawing/2010/main"/>
              </a:ext>
            </a:extLst>
          </a:blip>
          <a:stretch>
            <a:fillRect/>
          </a:stretch>
        </p:blipFill>
        <p:spPr>
          <a:xfrm>
            <a:off x="6568924" y="3105122"/>
            <a:ext cx="1692299" cy="1696527"/>
          </a:xfrm>
          <a:prstGeom prst="rect">
            <a:avLst/>
          </a:prstGeom>
        </p:spPr>
      </p:pic>
      <p:sp>
        <p:nvSpPr>
          <p:cNvPr id="61" name="Shape 61"/>
          <p:cNvSpPr txBox="1"/>
          <p:nvPr/>
        </p:nvSpPr>
        <p:spPr>
          <a:xfrm>
            <a:off x="6390425" y="2475725"/>
            <a:ext cx="2049299" cy="498299"/>
          </a:xfrm>
          <a:prstGeom prst="rect">
            <a:avLst/>
          </a:prstGeom>
        </p:spPr>
        <p:txBody>
          <a:bodyPr lIns="91425" tIns="91425" rIns="91425" bIns="91425" anchor="t" anchorCtr="0">
            <a:noAutofit/>
          </a:bodyPr>
          <a:lstStyle/>
          <a:p>
            <a:pPr lvl="0" algn="ctr" rtl="0">
              <a:buNone/>
            </a:pPr>
            <a:r>
              <a:rPr lang="en"/>
              <a:t>Social Networking App</a:t>
            </a:r>
          </a:p>
        </p:txBody>
      </p:sp>
      <p:cxnSp>
        <p:nvCxnSpPr>
          <p:cNvPr id="62" name="Shape 62"/>
          <p:cNvCxnSpPr/>
          <p:nvPr/>
        </p:nvCxnSpPr>
        <p:spPr>
          <a:xfrm>
            <a:off x="5330275" y="2097625"/>
            <a:ext cx="945300" cy="682500"/>
          </a:xfrm>
          <a:prstGeom prst="straightConnector1">
            <a:avLst/>
          </a:prstGeom>
          <a:noFill/>
          <a:ln w="38100" cap="flat">
            <a:solidFill>
              <a:schemeClr val="dk2"/>
            </a:solidFill>
            <a:prstDash val="solid"/>
            <a:round/>
            <a:headEnd type="none" w="lg" len="lg"/>
            <a:tailEnd type="triangle" w="lg" len="lg"/>
          </a:ln>
        </p:spPr>
      </p:cxnSp>
      <p:sp>
        <p:nvSpPr>
          <p:cNvPr id="63" name="Shape 63"/>
          <p:cNvSpPr txBox="1"/>
          <p:nvPr/>
        </p:nvSpPr>
        <p:spPr>
          <a:xfrm>
            <a:off x="2571750" y="2011425"/>
            <a:ext cx="387899" cy="416699"/>
          </a:xfrm>
          <a:prstGeom prst="rect">
            <a:avLst/>
          </a:prstGeom>
        </p:spPr>
        <p:txBody>
          <a:bodyPr lIns="91425" tIns="91425" rIns="91425" bIns="91425" anchor="t" anchorCtr="0">
            <a:noAutofit/>
          </a:bodyPr>
          <a:lstStyle/>
          <a:p>
            <a:pPr>
              <a:buNone/>
            </a:pPr>
            <a:r>
              <a:rPr lang="en" sz="1800" b="1"/>
              <a:t>1</a:t>
            </a:r>
          </a:p>
        </p:txBody>
      </p:sp>
      <p:sp>
        <p:nvSpPr>
          <p:cNvPr id="64" name="Shape 64"/>
          <p:cNvSpPr txBox="1"/>
          <p:nvPr/>
        </p:nvSpPr>
        <p:spPr>
          <a:xfrm>
            <a:off x="3859175" y="2341412"/>
            <a:ext cx="387899" cy="416699"/>
          </a:xfrm>
          <a:prstGeom prst="rect">
            <a:avLst/>
          </a:prstGeom>
        </p:spPr>
        <p:txBody>
          <a:bodyPr lIns="91425" tIns="91425" rIns="91425" bIns="91425" anchor="t" anchorCtr="0">
            <a:noAutofit/>
          </a:bodyPr>
          <a:lstStyle/>
          <a:p>
            <a:pPr lvl="0" rtl="0">
              <a:buNone/>
            </a:pPr>
            <a:r>
              <a:rPr lang="en" sz="1800" b="1"/>
              <a:t>2</a:t>
            </a:r>
          </a:p>
        </p:txBody>
      </p:sp>
      <p:sp>
        <p:nvSpPr>
          <p:cNvPr id="65" name="Shape 65"/>
          <p:cNvSpPr txBox="1"/>
          <p:nvPr/>
        </p:nvSpPr>
        <p:spPr>
          <a:xfrm>
            <a:off x="5821850" y="1925225"/>
            <a:ext cx="387899" cy="416699"/>
          </a:xfrm>
          <a:prstGeom prst="rect">
            <a:avLst/>
          </a:prstGeom>
        </p:spPr>
        <p:txBody>
          <a:bodyPr lIns="91425" tIns="91425" rIns="91425" bIns="91425" anchor="t" anchorCtr="0">
            <a:noAutofit/>
          </a:bodyPr>
          <a:lstStyle/>
          <a:p>
            <a:pPr lvl="0" rtl="0">
              <a:buNone/>
            </a:pPr>
            <a:r>
              <a:rPr lang="en" sz="1800" b="1"/>
              <a:t>3</a:t>
            </a:r>
          </a:p>
        </p:txBody>
      </p:sp>
    </p:spTree>
  </p:cSld>
  <p:clrMapOvr>
    <a:masterClrMapping/>
  </p:clrMapOvr>
  <p:transition xmlns:p14="http://schemas.microsoft.com/office/powerpoint/2010/mai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prstGeom prst="rect">
            <a:avLst/>
          </a:prstGeom>
        </p:spPr>
        <p:txBody>
          <a:bodyPr lIns="91425" tIns="91425" rIns="91425" bIns="91425" anchor="b" anchorCtr="0">
            <a:noAutofit/>
          </a:bodyPr>
          <a:lstStyle/>
          <a:p>
            <a:pPr>
              <a:buNone/>
            </a:pPr>
            <a:r>
              <a:rPr lang="en" smtClean="0"/>
              <a:t>Aquifer Policy Restrictions</a:t>
            </a:r>
            <a:endParaRPr lang="en"/>
          </a:p>
        </p:txBody>
      </p:sp>
      <p:sp>
        <p:nvSpPr>
          <p:cNvPr id="219" name="Shape 219"/>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rgbClr val="000000"/>
              </a:buClr>
              <a:buSzPct val="166666"/>
              <a:buFont typeface="Arial"/>
              <a:buChar char="•"/>
            </a:pPr>
            <a:r>
              <a:rPr lang="en" smtClean="0"/>
              <a:t>Export Restrictions</a:t>
            </a:r>
          </a:p>
          <a:p>
            <a:pPr marL="914400" lvl="1" indent="-381000" rtl="0">
              <a:buClr>
                <a:srgbClr val="000000"/>
              </a:buClr>
              <a:buSzPct val="80000"/>
              <a:buFont typeface="Courier New"/>
              <a:buChar char="o"/>
            </a:pPr>
            <a:r>
              <a:rPr lang="en" smtClean="0"/>
              <a:t>List of apps that are allowed to send data off device</a:t>
            </a:r>
          </a:p>
          <a:p>
            <a:pPr marL="914400" lvl="1" indent="-381000" rtl="0">
              <a:buClr>
                <a:srgbClr val="000000"/>
              </a:buClr>
              <a:buSzPct val="80000"/>
              <a:buFont typeface="Courier New"/>
              <a:buChar char="o"/>
            </a:pPr>
            <a:r>
              <a:rPr lang="en" smtClean="0"/>
              <a:t>Ex. the Email app could only list itself for the contract</a:t>
            </a:r>
          </a:p>
          <a:p>
            <a:pPr marL="457200" lvl="0" indent="-419100" rtl="0">
              <a:buClr>
                <a:srgbClr val="000000"/>
              </a:buClr>
              <a:buSzPct val="166666"/>
              <a:buFont typeface="Arial"/>
              <a:buChar char="•"/>
            </a:pPr>
            <a:r>
              <a:rPr lang="en" smtClean="0"/>
              <a:t>Required Restrictions</a:t>
            </a:r>
          </a:p>
          <a:p>
            <a:pPr marL="914400" lvl="1" indent="-381000" rtl="0">
              <a:buClr>
                <a:srgbClr val="000000"/>
              </a:buClr>
              <a:buSzPct val="80000"/>
              <a:buFont typeface="Courier New"/>
              <a:buChar char="o"/>
            </a:pPr>
            <a:r>
              <a:rPr lang="en" smtClean="0"/>
              <a:t>List of apps that are required to send data off device</a:t>
            </a:r>
          </a:p>
          <a:p>
            <a:pPr marL="914400" lvl="1" indent="-381000" rtl="0">
              <a:buClr>
                <a:srgbClr val="000000"/>
              </a:buClr>
              <a:buSzPct val="80000"/>
              <a:buFont typeface="Courier New"/>
              <a:buChar char="o"/>
            </a:pPr>
            <a:r>
              <a:rPr lang="en" smtClean="0"/>
              <a:t>Ex. the docuSign could be listed to ensure any data containing a signature goes through it before being exported</a:t>
            </a:r>
            <a:endParaRPr lang="en"/>
          </a:p>
        </p:txBody>
      </p:sp>
    </p:spTree>
  </p:cSld>
  <p:clrMapOvr>
    <a:masterClrMapping/>
  </p:clrMapOvr>
  <p:transition xmlns:p14="http://schemas.microsoft.com/office/powerpoint/2010/mai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prstGeom prst="rect">
            <a:avLst/>
          </a:prstGeom>
        </p:spPr>
        <p:txBody>
          <a:bodyPr lIns="91425" tIns="91425" rIns="91425" bIns="91425" anchor="b" anchorCtr="0">
            <a:noAutofit/>
          </a:bodyPr>
          <a:lstStyle/>
          <a:p>
            <a:pPr>
              <a:buNone/>
            </a:pPr>
            <a:r>
              <a:rPr lang="en" smtClean="0"/>
              <a:t>Aquifer app survey</a:t>
            </a:r>
            <a:endParaRPr lang="en"/>
          </a:p>
        </p:txBody>
      </p:sp>
      <p:sp>
        <p:nvSpPr>
          <p:cNvPr id="225" name="Shape 225"/>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rgbClr val="000000"/>
              </a:buClr>
              <a:buSzPct val="166666"/>
              <a:buFont typeface="Arial"/>
              <a:buChar char="•"/>
            </a:pPr>
            <a:r>
              <a:rPr lang="en" smtClean="0"/>
              <a:t>Surveyed top 50 free Android apps from 10 categories (500 apps total) to determine the need of Aquifer</a:t>
            </a:r>
            <a:endParaRPr lang="en"/>
          </a:p>
        </p:txBody>
      </p:sp>
      <p:graphicFrame>
        <p:nvGraphicFramePr>
          <p:cNvPr id="226" name="Shape 226"/>
          <p:cNvGraphicFramePr/>
          <p:nvPr/>
        </p:nvGraphicFramePr>
        <p:xfrm>
          <a:off x="2061850" y="2963850"/>
          <a:ext cx="4531150" cy="1981049"/>
        </p:xfrm>
        <a:graphic>
          <a:graphicData uri="http://schemas.openxmlformats.org/drawingml/2006/table">
            <a:tbl>
              <a:tblPr>
                <a:noFill/>
                <a:tableStyleId>{37029735-CA37-4CEE-9916-1EAAF4115662}</a:tableStyleId>
              </a:tblPr>
              <a:tblGrid>
                <a:gridCol w="2516300"/>
                <a:gridCol w="2014850"/>
              </a:tblGrid>
              <a:tr h="381000">
                <a:tc>
                  <a:txBody>
                    <a:bodyPr/>
                    <a:lstStyle/>
                    <a:p>
                      <a:pPr>
                        <a:buNone/>
                      </a:pPr>
                      <a:r>
                        <a:rPr lang="en" b="1"/>
                        <a:t>Characteristic</a:t>
                      </a:r>
                    </a:p>
                  </a:txBody>
                  <a:tcPr marL="91425" marR="91425" marT="91425" marB="91425"/>
                </a:tc>
                <a:tc>
                  <a:txBody>
                    <a:bodyPr/>
                    <a:lstStyle/>
                    <a:p>
                      <a:pPr>
                        <a:buNone/>
                      </a:pPr>
                      <a:r>
                        <a:rPr lang="en" b="1"/>
                        <a:t>Number of Apps</a:t>
                      </a:r>
                    </a:p>
                  </a:txBody>
                  <a:tcPr marL="91425" marR="91425" marT="91425" marB="91425"/>
                </a:tc>
              </a:tr>
              <a:tr h="381000">
                <a:tc>
                  <a:txBody>
                    <a:bodyPr/>
                    <a:lstStyle/>
                    <a:p>
                      <a:pPr>
                        <a:buNone/>
                      </a:pPr>
                      <a:r>
                        <a:rPr lang="en"/>
                        <a:t>Data Sources</a:t>
                      </a:r>
                    </a:p>
                  </a:txBody>
                  <a:tcPr marL="91425" marR="91425" marT="91425" marB="91425"/>
                </a:tc>
                <a:tc>
                  <a:txBody>
                    <a:bodyPr/>
                    <a:lstStyle/>
                    <a:p>
                      <a:pPr>
                        <a:buNone/>
                      </a:pPr>
                      <a:r>
                        <a:rPr lang="en"/>
                        <a:t>85 (17%)</a:t>
                      </a:r>
                    </a:p>
                  </a:txBody>
                  <a:tcPr marL="91425" marR="91425" marT="91425" marB="91425"/>
                </a:tc>
              </a:tr>
              <a:tr h="381000">
                <a:tc>
                  <a:txBody>
                    <a:bodyPr/>
                    <a:lstStyle/>
                    <a:p>
                      <a:pPr>
                        <a:buNone/>
                      </a:pPr>
                      <a:r>
                        <a:rPr lang="en"/>
                        <a:t>Data intermediaries</a:t>
                      </a:r>
                    </a:p>
                  </a:txBody>
                  <a:tcPr marL="91425" marR="91425" marT="91425" marB="91425"/>
                </a:tc>
                <a:tc>
                  <a:txBody>
                    <a:bodyPr/>
                    <a:lstStyle/>
                    <a:p>
                      <a:pPr>
                        <a:buNone/>
                      </a:pPr>
                      <a:r>
                        <a:rPr lang="en"/>
                        <a:t>140 (28%)</a:t>
                      </a:r>
                    </a:p>
                  </a:txBody>
                  <a:tcPr marL="91425" marR="91425" marT="91425" marB="91425"/>
                </a:tc>
              </a:tr>
              <a:tr h="381000">
                <a:tc>
                  <a:txBody>
                    <a:bodyPr/>
                    <a:lstStyle/>
                    <a:p>
                      <a:pPr>
                        <a:buNone/>
                      </a:pPr>
                      <a:r>
                        <a:rPr lang="en"/>
                        <a:t>Value from Export Policy</a:t>
                      </a:r>
                    </a:p>
                  </a:txBody>
                  <a:tcPr marL="91425" marR="91425" marT="91425" marB="91425"/>
                </a:tc>
                <a:tc>
                  <a:txBody>
                    <a:bodyPr/>
                    <a:lstStyle/>
                    <a:p>
                      <a:pPr>
                        <a:buNone/>
                      </a:pPr>
                      <a:r>
                        <a:rPr lang="en"/>
                        <a:t>70 (14%)</a:t>
                      </a:r>
                    </a:p>
                  </a:txBody>
                  <a:tcPr marL="91425" marR="91425" marT="91425" marB="91425"/>
                </a:tc>
              </a:tr>
              <a:tr h="381000">
                <a:tc>
                  <a:txBody>
                    <a:bodyPr/>
                    <a:lstStyle/>
                    <a:p>
                      <a:pPr>
                        <a:buNone/>
                      </a:pPr>
                      <a:r>
                        <a:rPr lang="en"/>
                        <a:t>Value from Regulate Policy</a:t>
                      </a:r>
                    </a:p>
                  </a:txBody>
                  <a:tcPr marL="91425" marR="91425" marT="91425" marB="91425"/>
                </a:tc>
                <a:tc>
                  <a:txBody>
                    <a:bodyPr/>
                    <a:lstStyle/>
                    <a:p>
                      <a:pPr>
                        <a:buNone/>
                      </a:pPr>
                      <a:r>
                        <a:rPr lang="en"/>
                        <a:t>78 (15.6%)</a:t>
                      </a:r>
                    </a:p>
                  </a:txBody>
                  <a:tcPr marL="91425" marR="91425" marT="91425" marB="91425"/>
                </a:tc>
              </a:tr>
            </a:tbl>
          </a:graphicData>
        </a:graphic>
      </p:graphicFrame>
    </p:spTree>
  </p:cSld>
  <p:clrMapOvr>
    <a:masterClrMapping/>
  </p:clrMapOvr>
  <p:transition xmlns:p14="http://schemas.microsoft.com/office/powerpoint/2010/mai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prstGeom prst="rect">
            <a:avLst/>
          </a:prstGeom>
        </p:spPr>
        <p:txBody>
          <a:bodyPr lIns="91425" tIns="91425" rIns="91425" bIns="91425" anchor="b" anchorCtr="0">
            <a:noAutofit/>
          </a:bodyPr>
          <a:lstStyle/>
          <a:p>
            <a:pPr>
              <a:buNone/>
            </a:pPr>
            <a:r>
              <a:rPr lang="en" smtClean="0"/>
              <a:t>Open Issues</a:t>
            </a:r>
            <a:endParaRPr lang="en"/>
          </a:p>
        </p:txBody>
      </p:sp>
      <p:sp>
        <p:nvSpPr>
          <p:cNvPr id="232" name="Shape 232"/>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rgbClr val="000000"/>
              </a:buClr>
              <a:buSzPct val="166666"/>
              <a:buFont typeface="Arial"/>
              <a:buChar char="•"/>
            </a:pPr>
            <a:r>
              <a:rPr lang="en" smtClean="0"/>
              <a:t>Aquifer policy may lead to usability failures</a:t>
            </a:r>
          </a:p>
          <a:p>
            <a:pPr marL="457200" lvl="0" indent="-419100" rtl="0">
              <a:buClr>
                <a:srgbClr val="000000"/>
              </a:buClr>
              <a:buSzPct val="166666"/>
              <a:buFont typeface="Arial"/>
              <a:buChar char="•"/>
            </a:pPr>
            <a:r>
              <a:rPr lang="en" smtClean="0"/>
              <a:t>App developers would need to consider Aquifer policy</a:t>
            </a:r>
          </a:p>
          <a:p>
            <a:pPr marL="914400" lvl="1" indent="-381000">
              <a:buClr>
                <a:srgbClr val="000000"/>
              </a:buClr>
              <a:buSzPct val="80000"/>
              <a:buFont typeface="Courier New"/>
              <a:buChar char="o"/>
            </a:pPr>
            <a:r>
              <a:rPr lang="en" smtClean="0"/>
              <a:t>Ex. Notify the user when data is classified to avoid user confusion that could lead to access control violation</a:t>
            </a:r>
            <a:endParaRPr lang="en" dirty="0"/>
          </a:p>
        </p:txBody>
      </p:sp>
    </p:spTree>
  </p:cSld>
  <p:clrMapOvr>
    <a:masterClrMapping/>
  </p:clrMapOvr>
  <p:transition xmlns:p14="http://schemas.microsoft.com/office/powerpoint/2010/mai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subTitle" idx="1"/>
          </p:nvPr>
        </p:nvSpPr>
        <p:spPr>
          <a:prstGeom prst="rect">
            <a:avLst/>
          </a:prstGeom>
        </p:spPr>
        <p:txBody>
          <a:bodyPr lIns="91425" tIns="91425" rIns="91425" bIns="91425" anchor="t" anchorCtr="0">
            <a:noAutofit/>
          </a:bodyPr>
          <a:lstStyle/>
          <a:p>
            <a:endParaRPr/>
          </a:p>
        </p:txBody>
      </p:sp>
      <p:sp>
        <p:nvSpPr>
          <p:cNvPr id="238" name="Shape 238"/>
          <p:cNvSpPr txBox="1">
            <a:spLocks noGrp="1"/>
          </p:cNvSpPr>
          <p:nvPr>
            <p:ph type="ctrTitle"/>
          </p:nvPr>
        </p:nvSpPr>
        <p:spPr>
          <a:prstGeom prst="rect">
            <a:avLst/>
          </a:prstGeom>
        </p:spPr>
        <p:txBody>
          <a:bodyPr lIns="91425" tIns="91425" rIns="91425" bIns="91425" anchor="b" anchorCtr="0">
            <a:noAutofit/>
          </a:bodyPr>
          <a:lstStyle/>
          <a:p>
            <a:pPr lvl="0" rtl="0">
              <a:buNone/>
            </a:pPr>
            <a:r>
              <a:rPr lang="en" smtClean="0"/>
              <a:t>Questions?</a:t>
            </a:r>
            <a:endParaRPr lang="en"/>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5" name="Shape 123"/>
          <p:cNvSpPr txBox="1">
            <a:spLocks noGrp="1"/>
          </p:cNvSpPr>
          <p:nvPr>
            <p:ph type="subTitle" idx="1"/>
          </p:nvPr>
        </p:nvSpPr>
        <p:spPr>
          <a:prstGeom prst="rect">
            <a:avLst/>
          </a:prstGeom>
        </p:spPr>
        <p:txBody>
          <a:bodyPr lIns="91425" tIns="91425" rIns="91425" bIns="91425" anchor="t" anchorCtr="0">
            <a:noAutofit/>
          </a:bodyPr>
          <a:lstStyle/>
          <a:p>
            <a:pPr>
              <a:buNone/>
            </a:pPr>
            <a:r>
              <a:rPr lang="en-US" smtClean="0"/>
              <a:t>Android OS and Security</a:t>
            </a:r>
            <a:endParaRPr lang="en" dirty="0"/>
          </a:p>
        </p:txBody>
      </p:sp>
      <p:sp>
        <p:nvSpPr>
          <p:cNvPr id="70" name="Shape 70"/>
          <p:cNvSpPr txBox="1">
            <a:spLocks noGrp="1"/>
          </p:cNvSpPr>
          <p:nvPr>
            <p:ph type="ctrTitle"/>
          </p:nvPr>
        </p:nvSpPr>
        <p:spPr>
          <a:prstGeom prst="rect">
            <a:avLst/>
          </a:prstGeom>
        </p:spPr>
        <p:txBody>
          <a:bodyPr lIns="91425" tIns="91425" rIns="91425" bIns="91425" anchor="b" anchorCtr="0">
            <a:noAutofit/>
          </a:bodyPr>
          <a:lstStyle/>
          <a:p>
            <a:r>
              <a:rPr lang="en-US" sz="3600" smtClean="0"/>
              <a:t>Background and Motivation</a:t>
            </a:r>
            <a:endParaRPr lang="en" sz="3600" dirty="0"/>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lIns="91425" tIns="91425" rIns="91425" bIns="91425" anchor="b" anchorCtr="0">
            <a:noAutofit/>
          </a:bodyPr>
          <a:lstStyle/>
          <a:p>
            <a:pPr lvl="0" rtl="0">
              <a:buNone/>
            </a:pPr>
            <a:r>
              <a:rPr lang="en" smtClean="0"/>
              <a:t>The Android OS</a:t>
            </a:r>
            <a:endParaRPr lang="en"/>
          </a:p>
        </p:txBody>
      </p:sp>
      <p:sp>
        <p:nvSpPr>
          <p:cNvPr id="91" name="Shape 91"/>
          <p:cNvSpPr txBox="1">
            <a:spLocks noGrp="1"/>
          </p:cNvSpPr>
          <p:nvPr>
            <p:ph type="body" idx="1"/>
          </p:nvPr>
        </p:nvSpPr>
        <p:spPr>
          <a:xfrm>
            <a:off x="457200" y="895350"/>
            <a:ext cx="8229600" cy="3725699"/>
          </a:xfrm>
          <a:prstGeom prst="rect">
            <a:avLst/>
          </a:prstGeom>
        </p:spPr>
        <p:txBody>
          <a:bodyPr lIns="91425" tIns="91425" rIns="91425" bIns="91425" anchor="t" anchorCtr="0">
            <a:noAutofit/>
          </a:bodyPr>
          <a:lstStyle/>
          <a:p>
            <a:pPr marL="457200" marR="0" lvl="0" indent="-342900" algn="l" rtl="0">
              <a:lnSpc>
                <a:spcPct val="115000"/>
              </a:lnSpc>
              <a:spcBef>
                <a:spcPts val="0"/>
              </a:spcBef>
              <a:spcAft>
                <a:spcPts val="0"/>
              </a:spcAft>
              <a:buClr>
                <a:srgbClr val="2B142D"/>
              </a:buClr>
              <a:buSzPct val="166666"/>
              <a:buFont typeface="Arial"/>
              <a:buChar char="•"/>
            </a:pPr>
            <a:r>
              <a:rPr lang="en" sz="1800" smtClean="0">
                <a:solidFill>
                  <a:srgbClr val="2B142D"/>
                </a:solidFill>
              </a:rPr>
              <a:t>Android runs Linux kernel, defines its own application runtime</a:t>
            </a:r>
          </a:p>
          <a:p>
            <a:pPr marL="457200" marR="0" lvl="0" indent="-342900" algn="l" rtl="0">
              <a:lnSpc>
                <a:spcPct val="115000"/>
              </a:lnSpc>
              <a:spcBef>
                <a:spcPts val="0"/>
              </a:spcBef>
              <a:spcAft>
                <a:spcPts val="0"/>
              </a:spcAft>
              <a:buClr>
                <a:srgbClr val="2B142D"/>
              </a:buClr>
              <a:buSzPct val="166666"/>
              <a:buFont typeface="Arial"/>
              <a:buChar char="•"/>
            </a:pPr>
            <a:r>
              <a:rPr lang="en" sz="1800" smtClean="0">
                <a:solidFill>
                  <a:srgbClr val="2B142D"/>
                </a:solidFill>
              </a:rPr>
              <a:t>Java-based middleware API forces developers to design apps within a component framework</a:t>
            </a:r>
          </a:p>
          <a:p>
            <a:pPr marL="457200" marR="0" lvl="0" indent="-342900" algn="l" rtl="0">
              <a:lnSpc>
                <a:spcPct val="115000"/>
              </a:lnSpc>
              <a:spcBef>
                <a:spcPts val="0"/>
              </a:spcBef>
              <a:spcAft>
                <a:spcPts val="0"/>
              </a:spcAft>
              <a:buClr>
                <a:srgbClr val="2B142D"/>
              </a:buClr>
              <a:buSzPct val="166666"/>
              <a:buFont typeface="Arial"/>
              <a:buChar char="•"/>
            </a:pPr>
            <a:r>
              <a:rPr lang="en" sz="1800" smtClean="0">
                <a:solidFill>
                  <a:srgbClr val="2B142D"/>
                </a:solidFill>
              </a:rPr>
              <a:t>Four component types: </a:t>
            </a:r>
            <a:r>
              <a:rPr lang="en" sz="1800" i="1" smtClean="0">
                <a:solidFill>
                  <a:srgbClr val="2B142D"/>
                </a:solidFill>
              </a:rPr>
              <a:t>activity, service, content provider, broadcast receiver.</a:t>
            </a:r>
          </a:p>
          <a:p>
            <a:pPr marL="914400" marR="0" lvl="1" indent="-317500" algn="l" rtl="0">
              <a:lnSpc>
                <a:spcPct val="115000"/>
              </a:lnSpc>
              <a:spcBef>
                <a:spcPts val="0"/>
              </a:spcBef>
              <a:spcAft>
                <a:spcPts val="0"/>
              </a:spcAft>
              <a:buClr>
                <a:srgbClr val="2B142D"/>
              </a:buClr>
              <a:buSzPct val="100000"/>
              <a:buFont typeface="Courier New"/>
              <a:buChar char="o"/>
            </a:pPr>
            <a:r>
              <a:rPr lang="en" sz="1400" smtClean="0">
                <a:solidFill>
                  <a:srgbClr val="2B142D"/>
                </a:solidFill>
              </a:rPr>
              <a:t>These provide daemon-like functionality</a:t>
            </a:r>
          </a:p>
          <a:p>
            <a:pPr marL="1371600" marR="0" lvl="2" indent="-317500" algn="l" rtl="0">
              <a:lnSpc>
                <a:spcPct val="115000"/>
              </a:lnSpc>
              <a:spcBef>
                <a:spcPts val="0"/>
              </a:spcBef>
              <a:spcAft>
                <a:spcPts val="0"/>
              </a:spcAft>
              <a:buClr>
                <a:srgbClr val="2B142D"/>
              </a:buClr>
              <a:buSzPct val="100000"/>
              <a:buFont typeface="Wingdings"/>
              <a:buChar char="§"/>
            </a:pPr>
            <a:r>
              <a:rPr lang="en" sz="1400" smtClean="0">
                <a:solidFill>
                  <a:srgbClr val="2B142D"/>
                </a:solidFill>
              </a:rPr>
              <a:t>Service: general purpose</a:t>
            </a:r>
          </a:p>
          <a:p>
            <a:pPr marL="1371600" marR="0" lvl="2" indent="-317500" algn="l" rtl="0">
              <a:lnSpc>
                <a:spcPct val="115000"/>
              </a:lnSpc>
              <a:spcBef>
                <a:spcPts val="0"/>
              </a:spcBef>
              <a:spcAft>
                <a:spcPts val="0"/>
              </a:spcAft>
              <a:buClr>
                <a:srgbClr val="2B142D"/>
              </a:buClr>
              <a:buSzPct val="100000"/>
              <a:buFont typeface="Wingdings"/>
              <a:buChar char="§"/>
            </a:pPr>
            <a:r>
              <a:rPr lang="en" sz="1400" smtClean="0">
                <a:solidFill>
                  <a:srgbClr val="2B142D"/>
                </a:solidFill>
              </a:rPr>
              <a:t>Content provider: database</a:t>
            </a:r>
          </a:p>
          <a:p>
            <a:pPr marL="1371600" marR="0" lvl="2" indent="-317500" algn="l" rtl="0">
              <a:lnSpc>
                <a:spcPct val="115000"/>
              </a:lnSpc>
              <a:spcBef>
                <a:spcPts val="0"/>
              </a:spcBef>
              <a:spcAft>
                <a:spcPts val="0"/>
              </a:spcAft>
              <a:buClr>
                <a:srgbClr val="2B142D"/>
              </a:buClr>
              <a:buSzPct val="100000"/>
              <a:buFont typeface="Wingdings"/>
              <a:buChar char="§"/>
            </a:pPr>
            <a:r>
              <a:rPr lang="en" sz="1400" smtClean="0">
                <a:solidFill>
                  <a:srgbClr val="2B142D"/>
                </a:solidFill>
              </a:rPr>
              <a:t>Broadcast receiver: listen for messages</a:t>
            </a:r>
          </a:p>
          <a:p>
            <a:pPr marL="457200" marR="0" lvl="0" indent="-342900" algn="l" rtl="0">
              <a:lnSpc>
                <a:spcPct val="115000"/>
              </a:lnSpc>
              <a:spcBef>
                <a:spcPts val="0"/>
              </a:spcBef>
              <a:spcAft>
                <a:spcPts val="0"/>
              </a:spcAft>
              <a:buClr>
                <a:srgbClr val="2B142D"/>
              </a:buClr>
              <a:buSzPct val="166666"/>
              <a:buFont typeface="Arial"/>
              <a:buChar char="•"/>
            </a:pPr>
            <a:r>
              <a:rPr lang="en" sz="1800" i="1" smtClean="0">
                <a:solidFill>
                  <a:srgbClr val="2B142D"/>
                </a:solidFill>
              </a:rPr>
              <a:t>Binder framework</a:t>
            </a:r>
            <a:r>
              <a:rPr lang="en" sz="1800" smtClean="0">
                <a:solidFill>
                  <a:srgbClr val="2B142D"/>
                </a:solidFill>
              </a:rPr>
              <a:t> provides access control and Inter-Process Communication (IPC) between components.</a:t>
            </a:r>
          </a:p>
          <a:p>
            <a:pPr marL="914400" marR="0" lvl="1" indent="-317500" algn="l" rtl="0">
              <a:lnSpc>
                <a:spcPct val="115000"/>
              </a:lnSpc>
              <a:spcBef>
                <a:spcPts val="0"/>
              </a:spcBef>
              <a:spcAft>
                <a:spcPts val="0"/>
              </a:spcAft>
              <a:buClr>
                <a:srgbClr val="2B142D"/>
              </a:buClr>
              <a:buSzPct val="100000"/>
              <a:buFont typeface="Courier New"/>
              <a:buChar char="o"/>
            </a:pPr>
            <a:r>
              <a:rPr lang="en" sz="1400" smtClean="0">
                <a:solidFill>
                  <a:srgbClr val="2B142D"/>
                </a:solidFill>
              </a:rPr>
              <a:t>Apps use </a:t>
            </a:r>
            <a:r>
              <a:rPr lang="en" sz="1400" i="1" smtClean="0">
                <a:solidFill>
                  <a:srgbClr val="2B142D"/>
                </a:solidFill>
              </a:rPr>
              <a:t>intent messages </a:t>
            </a:r>
            <a:r>
              <a:rPr lang="en" sz="1400" smtClean="0">
                <a:solidFill>
                  <a:srgbClr val="2B142D"/>
                </a:solidFill>
              </a:rPr>
              <a:t>to interact with binder</a:t>
            </a:r>
          </a:p>
          <a:p>
            <a:pPr marL="914400" marR="0" lvl="1" indent="-317500" algn="l" rtl="0">
              <a:lnSpc>
                <a:spcPct val="115000"/>
              </a:lnSpc>
              <a:spcBef>
                <a:spcPts val="0"/>
              </a:spcBef>
              <a:spcAft>
                <a:spcPts val="0"/>
              </a:spcAft>
              <a:buClr>
                <a:srgbClr val="2B142D"/>
              </a:buClr>
              <a:buSzPct val="100000"/>
              <a:buFont typeface="Courier New"/>
              <a:buChar char="o"/>
            </a:pPr>
            <a:r>
              <a:rPr lang="en" sz="1400" i="1" smtClean="0">
                <a:solidFill>
                  <a:srgbClr val="2B142D"/>
                </a:solidFill>
              </a:rPr>
              <a:t>Intent filters</a:t>
            </a:r>
            <a:r>
              <a:rPr lang="en" sz="1400" smtClean="0">
                <a:solidFill>
                  <a:srgbClr val="2B142D"/>
                </a:solidFill>
              </a:rPr>
              <a:t> registered to receive messages addressed to specific action strings</a:t>
            </a:r>
            <a:endParaRPr lang="en" sz="1400" dirty="0">
              <a:solidFill>
                <a:srgbClr val="2B142D"/>
              </a:solidFill>
            </a:endParaRP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b" anchorCtr="0">
            <a:noAutofit/>
          </a:bodyPr>
          <a:lstStyle/>
          <a:p>
            <a:pPr lvl="0" rtl="0">
              <a:buNone/>
            </a:pPr>
            <a:r>
              <a:rPr lang="en" smtClean="0"/>
              <a:t>The Android OS</a:t>
            </a:r>
            <a:endParaRPr lang="en"/>
          </a:p>
        </p:txBody>
      </p:sp>
      <p:pic>
        <p:nvPicPr>
          <p:cNvPr id="85" name="Shape 85"/>
          <p:cNvPicPr preferRelativeResize="0"/>
          <p:nvPr/>
        </p:nvPicPr>
        <p:blipFill>
          <a:blip r:embed="rId3"/>
          <a:stretch>
            <a:fillRect/>
          </a:stretch>
        </p:blipFill>
        <p:spPr>
          <a:xfrm>
            <a:off x="1514750" y="1209125"/>
            <a:ext cx="6114499" cy="3369374"/>
          </a:xfrm>
          <a:prstGeom prst="rect">
            <a:avLst/>
          </a:prstGeom>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TotalTime>
  <Words>3243</Words>
  <Application>Microsoft Macintosh PowerPoint</Application>
  <PresentationFormat>On-screen Show (16:9)</PresentationFormat>
  <Paragraphs>470</Paragraphs>
  <Slides>63</Slides>
  <Notes>59</Notes>
  <HiddenSlides>5</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light-gradient</vt:lpstr>
      <vt:lpstr>Mobile Privacy</vt:lpstr>
      <vt:lpstr>Outline</vt:lpstr>
      <vt:lpstr>Background and Motivation</vt:lpstr>
      <vt:lpstr>Changing use cases</vt:lpstr>
      <vt:lpstr>OS Modularity</vt:lpstr>
      <vt:lpstr>PowerPoint Presentation</vt:lpstr>
      <vt:lpstr>Background and Motivation</vt:lpstr>
      <vt:lpstr>The Android OS</vt:lpstr>
      <vt:lpstr>The Android OS</vt:lpstr>
      <vt:lpstr>Android vs. Linux</vt:lpstr>
      <vt:lpstr>Android Security</vt:lpstr>
      <vt:lpstr>Malware on Android</vt:lpstr>
      <vt:lpstr>Shared Resources for Apps</vt:lpstr>
      <vt:lpstr>Android Shared Resources</vt:lpstr>
      <vt:lpstr>Information Leaks</vt:lpstr>
      <vt:lpstr>What are information leaks?</vt:lpstr>
      <vt:lpstr>Information Leaks: Basic Problem</vt:lpstr>
      <vt:lpstr>Information Leaks</vt:lpstr>
      <vt:lpstr>Stealthiness</vt:lpstr>
      <vt:lpstr>Information Leaks</vt:lpstr>
      <vt:lpstr>ARP Information</vt:lpstr>
      <vt:lpstr>Attack</vt:lpstr>
      <vt:lpstr>BSSID based Location Services</vt:lpstr>
      <vt:lpstr>BSSID based Location Services</vt:lpstr>
      <vt:lpstr>Coverage</vt:lpstr>
      <vt:lpstr>Complete Attack</vt:lpstr>
      <vt:lpstr>Evaluation</vt:lpstr>
      <vt:lpstr>Information Leaks</vt:lpstr>
      <vt:lpstr>Speaker ON/OFF Status</vt:lpstr>
      <vt:lpstr>Speaker Status Logger</vt:lpstr>
      <vt:lpstr>Attack</vt:lpstr>
      <vt:lpstr>Fingerprint Database</vt:lpstr>
      <vt:lpstr>Drive Simulator</vt:lpstr>
      <vt:lpstr>Drive Simulator</vt:lpstr>
      <vt:lpstr>Complete Attack</vt:lpstr>
      <vt:lpstr>Attack Evaluation</vt:lpstr>
      <vt:lpstr>Information Leaks</vt:lpstr>
      <vt:lpstr>Per-app Traffic Usage</vt:lpstr>
      <vt:lpstr>Tweet Fingerprinting</vt:lpstr>
      <vt:lpstr>Attack</vt:lpstr>
      <vt:lpstr>Attack</vt:lpstr>
      <vt:lpstr>Attack</vt:lpstr>
      <vt:lpstr>Identity breach is serious</vt:lpstr>
      <vt:lpstr>Complete Attack</vt:lpstr>
      <vt:lpstr>Attack Evaluation</vt:lpstr>
      <vt:lpstr>Information Leaks</vt:lpstr>
      <vt:lpstr>Input Response Size</vt:lpstr>
      <vt:lpstr>Information Leaks</vt:lpstr>
      <vt:lpstr>Mitigation</vt:lpstr>
      <vt:lpstr>Round up and Round down</vt:lpstr>
      <vt:lpstr>Traffic Usage Data</vt:lpstr>
      <vt:lpstr>Fingerprint Mitigation</vt:lpstr>
      <vt:lpstr>Results</vt:lpstr>
      <vt:lpstr>Open Issues</vt:lpstr>
      <vt:lpstr>Accidental Data Sharing</vt:lpstr>
      <vt:lpstr>Accidental Data Sharing</vt:lpstr>
      <vt:lpstr>Accidental Data Sharing</vt:lpstr>
      <vt:lpstr>Example User Workflow</vt:lpstr>
      <vt:lpstr>Data intermediary problem</vt:lpstr>
      <vt:lpstr>Aquifer Policy Restrictions</vt:lpstr>
      <vt:lpstr>Aquifer app survey</vt:lpstr>
      <vt:lpstr>Open Issues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Privacy</dc:title>
  <cp:lastModifiedBy>Eric Jizba</cp:lastModifiedBy>
  <cp:revision>19</cp:revision>
  <dcterms:modified xsi:type="dcterms:W3CDTF">2014-04-09T03:50:13Z</dcterms:modified>
</cp:coreProperties>
</file>