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01" r:id="rId6"/>
    <p:sldId id="292" r:id="rId7"/>
    <p:sldId id="302" r:id="rId8"/>
    <p:sldId id="303" r:id="rId9"/>
    <p:sldId id="259" r:id="rId10"/>
    <p:sldId id="289" r:id="rId11"/>
    <p:sldId id="262" r:id="rId12"/>
    <p:sldId id="264" r:id="rId13"/>
    <p:sldId id="263" r:id="rId14"/>
    <p:sldId id="299" r:id="rId15"/>
    <p:sldId id="265" r:id="rId16"/>
    <p:sldId id="285" r:id="rId17"/>
    <p:sldId id="266" r:id="rId18"/>
    <p:sldId id="273" r:id="rId19"/>
    <p:sldId id="274" r:id="rId20"/>
    <p:sldId id="275" r:id="rId21"/>
    <p:sldId id="270" r:id="rId22"/>
    <p:sldId id="286" r:id="rId23"/>
    <p:sldId id="284" r:id="rId24"/>
    <p:sldId id="277" r:id="rId25"/>
    <p:sldId id="290" r:id="rId26"/>
    <p:sldId id="305" r:id="rId27"/>
    <p:sldId id="325" r:id="rId28"/>
    <p:sldId id="306" r:id="rId29"/>
    <p:sldId id="310" r:id="rId30"/>
    <p:sldId id="307" r:id="rId31"/>
    <p:sldId id="308" r:id="rId32"/>
    <p:sldId id="309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3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4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60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8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AD44-7632-4F01-8D48-EB90741FEE64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 smtClean="0">
                <a:solidFill>
                  <a:srgbClr val="333399"/>
                </a:solidFill>
              </a:rPr>
              <a:t>cleanslate.stanford.edu</a:t>
            </a:r>
            <a:r>
              <a:rPr lang="en-US" smtClean="0">
                <a:solidFill>
                  <a:srgbClr val="000000"/>
                </a:solidFill>
              </a:rPr>
              <a:t>			</a:t>
            </a:r>
            <a:endParaRPr lang="en-US" sz="1000" smtClean="0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0" y="5916613"/>
            <a:ext cx="609600" cy="1322387"/>
            <a:chOff x="-48" y="3744"/>
            <a:chExt cx="384" cy="833"/>
          </a:xfrm>
        </p:grpSpPr>
        <p:sp>
          <p:nvSpPr>
            <p:cNvPr id="1045" name="Oval 21"/>
            <p:cNvSpPr>
              <a:spLocks noChangeArrowheads="1"/>
            </p:cNvSpPr>
            <p:nvPr userDrawn="1"/>
          </p:nvSpPr>
          <p:spPr bwMode="auto">
            <a:xfrm rot="-6212572">
              <a:off x="-273" y="3969"/>
              <a:ext cx="833" cy="38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1031" name="Picture 22" descr="slate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3984"/>
              <a:ext cx="27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1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v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Overview of </a:t>
            </a:r>
            <a:br>
              <a:rPr lang="en-US" dirty="0" smtClean="0"/>
            </a:br>
            <a:r>
              <a:rPr lang="en-US" dirty="0" smtClean="0"/>
              <a:t>Software-Defined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  <a:r>
              <a:rPr lang="en-US" dirty="0" err="1" smtClean="0"/>
              <a:t>Xitao</a:t>
            </a:r>
            <a:r>
              <a:rPr lang="en-US" dirty="0" smtClean="0"/>
              <a:t> 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Switch Model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24000" y="1371600"/>
            <a:ext cx="5943600" cy="4267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229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229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219200" y="47244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90800" y="487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10000" y="48768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419600" y="48006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58063" y="895350"/>
            <a:ext cx="170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olidFill>
                  <a:srgbClr val="CC0000"/>
                </a:solidFill>
                <a:latin typeface="Tahoma" pitchFamily="34" charset="0"/>
              </a:rPr>
              <a:t>Controller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514600" y="1676400"/>
            <a:ext cx="2289175" cy="3238500"/>
          </a:xfrm>
          <a:prstGeom prst="can">
            <a:avLst>
              <a:gd name="adj" fmla="val 3072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5" name="Picture 13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65363" y="1263650"/>
            <a:ext cx="2876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800">
              <a:solidFill>
                <a:srgbClr val="CC0000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2800">
                <a:solidFill>
                  <a:srgbClr val="CC0000"/>
                </a:solidFill>
                <a:latin typeface="Tahoma" pitchFamily="34" charset="0"/>
              </a:rPr>
              <a:t>OpenFlow Switch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810000"/>
            <a:ext cx="1143000" cy="914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Flow</a:t>
            </a:r>
          </a:p>
          <a:p>
            <a:pPr algn="ctr">
              <a:defRPr/>
            </a:pPr>
            <a:r>
              <a:rPr lang="en-US" sz="2400"/>
              <a:t>Table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048000" y="2590800"/>
            <a:ext cx="1143000" cy="914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/>
              <a:t>Secure</a:t>
            </a:r>
          </a:p>
          <a:p>
            <a:pPr algn="ctr">
              <a:defRPr/>
            </a:pPr>
            <a:r>
              <a:rPr lang="en-US" sz="2400" dirty="0"/>
              <a:t>Channel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191000" y="1981200"/>
            <a:ext cx="3352800" cy="1219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2588" y="17526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20316812">
            <a:off x="5522913" y="1828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OpenFlow</a:t>
            </a:r>
          </a:p>
          <a:p>
            <a:pPr eaLnBrk="1" hangingPunct="1"/>
            <a:r>
              <a:rPr lang="en-US"/>
              <a:t>Protocol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rot="20643277">
            <a:off x="5940425" y="2438400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SSL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743200" y="3657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32063" y="39624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538413" y="277018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sw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124200" y="5410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905000" y="1295400"/>
            <a:ext cx="328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OpenFlow Switch specification</a:t>
            </a:r>
          </a:p>
        </p:txBody>
      </p:sp>
    </p:spTree>
    <p:extLst>
      <p:ext uri="{BB962C8B-B14F-4D97-AF65-F5344CB8AC3E}">
        <p14:creationId xmlns:p14="http://schemas.microsoft.com/office/powerpoint/2010/main" val="9695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Switch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One or more flow tables</a:t>
            </a:r>
          </a:p>
          <a:p>
            <a:pPr lvl="1"/>
            <a:r>
              <a:rPr lang="en-US" dirty="0" smtClean="0"/>
              <a:t>Group table (since Spec 1.1)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Secure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Entry</a:t>
            </a:r>
            <a:endParaRPr 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38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00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362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dst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124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type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886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648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Src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410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Dst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172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Prot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6934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sport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696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dport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838200" y="1752600"/>
            <a:ext cx="1447800" cy="685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Matcher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286000" y="1752600"/>
            <a:ext cx="1447800" cy="685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Action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733800" y="1752600"/>
            <a:ext cx="1447800" cy="6858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Counters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819400" y="3505200"/>
            <a:ext cx="4775666" cy="1631216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Forward packet to port(s)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Encapsulate and forward to controller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Drop packet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Rewrite headers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Map to queue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62000" y="5957888"/>
            <a:ext cx="927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 mask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838200" y="2514600"/>
            <a:ext cx="0" cy="2895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2819400" y="2438400"/>
            <a:ext cx="0" cy="1371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267200" y="2895600"/>
            <a:ext cx="3048000" cy="381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Packet + byte counters</a:t>
            </a:r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V="1">
            <a:off x="4267200" y="2438400"/>
            <a:ext cx="0" cy="3810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95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84"/>
            <a:ext cx="9144000" cy="5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9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Connection, site-specific key</a:t>
            </a:r>
          </a:p>
          <a:p>
            <a:r>
              <a:rPr lang="en-US" dirty="0" smtClean="0"/>
              <a:t>Controller discovery protocol</a:t>
            </a:r>
          </a:p>
          <a:p>
            <a:r>
              <a:rPr lang="en-US" dirty="0" smtClean="0"/>
              <a:t>Encapsulate packets for controller</a:t>
            </a:r>
          </a:p>
          <a:p>
            <a:r>
              <a:rPr lang="en-US" dirty="0" smtClean="0"/>
              <a:t>Send link/port state to controller</a:t>
            </a:r>
          </a:p>
        </p:txBody>
      </p:sp>
    </p:spTree>
    <p:extLst>
      <p:ext uri="{BB962C8B-B14F-4D97-AF65-F5344CB8AC3E}">
        <p14:creationId xmlns:p14="http://schemas.microsoft.com/office/powerpoint/2010/main" val="9722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Hello, Echo, Feature, </a:t>
            </a:r>
            <a:r>
              <a:rPr lang="en-US" dirty="0" err="1" smtClean="0"/>
              <a:t>Config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Read-State</a:t>
            </a:r>
          </a:p>
          <a:p>
            <a:pPr lvl="1"/>
            <a:r>
              <a:rPr lang="en-US" dirty="0" smtClean="0"/>
              <a:t>Statistics, Port-status, Error</a:t>
            </a:r>
          </a:p>
          <a:p>
            <a:r>
              <a:rPr lang="en-US" dirty="0" smtClean="0"/>
              <a:t>Modify-State</a:t>
            </a:r>
          </a:p>
          <a:p>
            <a:pPr lvl="1"/>
            <a:r>
              <a:rPr lang="en-US" dirty="0" smtClean="0"/>
              <a:t>Flow, Group, 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smtClean="0"/>
              <a:t>Packet-in/Packet-out</a:t>
            </a:r>
          </a:p>
          <a:p>
            <a:r>
              <a:rPr lang="en-US" dirty="0" smtClean="0"/>
              <a:t>Latest version: 1.3.4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Reactive vs. Proactive (pre-populated)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17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lithsuresh.files.wordpress.com/2012/03/openfl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6488"/>
            <a:ext cx="3810000" cy="5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Flow-Push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66800" y="4961467"/>
            <a:ext cx="457200" cy="4572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467600" y="4504267"/>
            <a:ext cx="457200" cy="457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5190067"/>
            <a:ext cx="1219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3505200"/>
            <a:ext cx="152400" cy="14562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3581400"/>
            <a:ext cx="228600" cy="13800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648200"/>
            <a:ext cx="990600" cy="499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81400"/>
            <a:ext cx="81844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754036"/>
            <a:ext cx="762000" cy="66463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81600" y="4754036"/>
            <a:ext cx="762000" cy="805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4810476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581400"/>
            <a:ext cx="40922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603977"/>
            <a:ext cx="136878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lithsuresh.files.wordpress.com/2012/03/openfl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6488"/>
            <a:ext cx="3810000" cy="5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Flow-Push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66800" y="4961467"/>
            <a:ext cx="457200" cy="4572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467600" y="4504267"/>
            <a:ext cx="457200" cy="457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5190067"/>
            <a:ext cx="1219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3581400"/>
            <a:ext cx="228600" cy="13800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648200"/>
            <a:ext cx="990600" cy="499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81400"/>
            <a:ext cx="81844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754036"/>
            <a:ext cx="762000" cy="66463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81600" y="4754036"/>
            <a:ext cx="762000" cy="805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4810476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581400"/>
            <a:ext cx="40922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603977"/>
            <a:ext cx="136878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a Router Works</a:t>
            </a:r>
            <a:endParaRPr lang="en-US" dirty="0"/>
          </a:p>
        </p:txBody>
      </p:sp>
      <p:grpSp>
        <p:nvGrpSpPr>
          <p:cNvPr id="334" name="Group 166"/>
          <p:cNvGrpSpPr>
            <a:grpSpLocks/>
          </p:cNvGrpSpPr>
          <p:nvPr/>
        </p:nvGrpSpPr>
        <p:grpSpPr bwMode="auto">
          <a:xfrm>
            <a:off x="1277355" y="1370014"/>
            <a:ext cx="5530850" cy="5245100"/>
            <a:chOff x="398" y="129"/>
            <a:chExt cx="3484" cy="3304"/>
          </a:xfrm>
        </p:grpSpPr>
        <p:sp>
          <p:nvSpPr>
            <p:cNvPr id="335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0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485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9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0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9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91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9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1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472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6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77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8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8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7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2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459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3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4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65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3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446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0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1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52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4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433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7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8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9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5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420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4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25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6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6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448 w 294"/>
                <a:gd name="T3" fmla="*/ 2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39 h 174"/>
                <a:gd name="T2" fmla="*/ 72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46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8792 w 370"/>
                <a:gd name="T1" fmla="*/ 6916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356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357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58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0111</a:t>
              </a:r>
            </a:p>
          </p:txBody>
        </p:sp>
        <p:sp>
          <p:nvSpPr>
            <p:cNvPr id="360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value in arriving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packet’s header</a:t>
              </a:r>
            </a:p>
          </p:txBody>
        </p:sp>
        <p:sp>
          <p:nvSpPr>
            <p:cNvPr id="361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routing algorithm</a:t>
              </a:r>
            </a:p>
          </p:txBody>
        </p:sp>
        <p:sp>
          <p:nvSpPr>
            <p:cNvPr id="363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local forwarding table</a:t>
              </a:r>
            </a:p>
          </p:txBody>
        </p:sp>
        <p:sp>
          <p:nvSpPr>
            <p:cNvPr id="365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header value</a:t>
              </a:r>
            </a:p>
          </p:txBody>
        </p:sp>
        <p:sp>
          <p:nvSpPr>
            <p:cNvPr id="366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output link</a:t>
              </a:r>
            </a:p>
          </p:txBody>
        </p:sp>
        <p:sp>
          <p:nvSpPr>
            <p:cNvPr id="367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0100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0101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0111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1001</a:t>
              </a:r>
            </a:p>
          </p:txBody>
        </p:sp>
        <p:sp>
          <p:nvSpPr>
            <p:cNvPr id="369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370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0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413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1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406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2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399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3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392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4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385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98" name="TextBox 497"/>
          <p:cNvSpPr txBox="1"/>
          <p:nvPr/>
        </p:nvSpPr>
        <p:spPr>
          <a:xfrm>
            <a:off x="228600" y="6325662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Copied from slides of EECS 340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961"/>
            <a:ext cx="8820150" cy="4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Task of </a:t>
            </a:r>
            <a:r>
              <a:rPr lang="en-US" dirty="0" err="1" smtClean="0"/>
              <a:t>OF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3306763"/>
          </a:xfrm>
        </p:spPr>
        <p:txBody>
          <a:bodyPr/>
          <a:lstStyle/>
          <a:p>
            <a:r>
              <a:rPr lang="en-US" dirty="0"/>
              <a:t>OpenFlow protocol is largely deltas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Switch-to-Controller: changes of network </a:t>
            </a:r>
            <a:r>
              <a:rPr lang="en-US" dirty="0" smtClean="0"/>
              <a:t>state</a:t>
            </a:r>
          </a:p>
          <a:p>
            <a:pPr lvl="1"/>
            <a:r>
              <a:rPr lang="en-US" dirty="0"/>
              <a:t>Controller-to-Switch: changes of configuration</a:t>
            </a:r>
            <a:endParaRPr lang="en-US" dirty="0" smtClean="0"/>
          </a:p>
          <a:p>
            <a:r>
              <a:rPr lang="en-US" dirty="0" smtClean="0"/>
              <a:t>It is a natural way to write control logic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95400"/>
            <a:ext cx="7186613" cy="13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View: Network 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895600"/>
            <a:ext cx="6248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OF Controller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0" y="3828435"/>
            <a:ext cx="6248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Operating System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447800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724400" y="1986116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62748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324600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5410200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3887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705600" y="5411429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28800" y="4514235"/>
            <a:ext cx="838200" cy="895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4514235"/>
            <a:ext cx="0" cy="895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6477000" y="4514235"/>
            <a:ext cx="914400" cy="897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NOX/POX</a:t>
            </a:r>
          </a:p>
          <a:p>
            <a:pPr lvl="1"/>
            <a:r>
              <a:rPr lang="en-US" dirty="0" smtClean="0"/>
              <a:t>Floodlight</a:t>
            </a:r>
          </a:p>
          <a:p>
            <a:pPr lvl="1"/>
            <a:r>
              <a:rPr lang="en-US" dirty="0" err="1" smtClean="0"/>
              <a:t>OpenDaylight</a:t>
            </a:r>
            <a:endParaRPr lang="en-US" dirty="0" smtClean="0"/>
          </a:p>
          <a:p>
            <a:r>
              <a:rPr lang="en-US" dirty="0" smtClean="0"/>
              <a:t>Commercial</a:t>
            </a:r>
          </a:p>
          <a:p>
            <a:pPr lvl="1"/>
            <a:r>
              <a:rPr lang="en-US" dirty="0" err="1" smtClean="0"/>
              <a:t>BigSwitch</a:t>
            </a:r>
            <a:endParaRPr lang="en-US" dirty="0" smtClean="0"/>
          </a:p>
          <a:p>
            <a:pPr lvl="1"/>
            <a:r>
              <a:rPr lang="en-US" dirty="0" smtClean="0"/>
              <a:t>HP</a:t>
            </a:r>
          </a:p>
          <a:p>
            <a:pPr lvl="1"/>
            <a:r>
              <a:rPr lang="en-US" dirty="0" smtClean="0"/>
              <a:t>NEC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289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895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933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8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6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3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038411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2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Router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2057400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Routing Engine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3886200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Forwarding Fabric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3876322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Ports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3876322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Ports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2286000" y="4371622"/>
            <a:ext cx="9906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5791200" y="4371622"/>
            <a:ext cx="11430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4533900" y="3048000"/>
            <a:ext cx="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entagon 14"/>
          <p:cNvSpPr/>
          <p:nvPr/>
        </p:nvSpPr>
        <p:spPr>
          <a:xfrm rot="1366174">
            <a:off x="1080590" y="1500419"/>
            <a:ext cx="2171700" cy="6096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General-purpose CPU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20150668">
            <a:off x="1111329" y="5297279"/>
            <a:ext cx="2171700" cy="6096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ASIC, or specialized chips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6"/>
            <a:ext cx="9120469" cy="50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6"/>
            <a:ext cx="9143999" cy="626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76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Furthermore, we want…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229600" cy="50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Isolation</a:t>
            </a:r>
            <a:r>
              <a:rPr lang="en-US" sz="2800" smtClean="0"/>
              <a:t>: Regular production traffic untouched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Virtualized and programmable</a:t>
            </a:r>
            <a:r>
              <a:rPr lang="en-US" sz="2800" smtClean="0"/>
              <a:t>: Different flows processed in different ways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Equipment we can trust</a:t>
            </a:r>
            <a:r>
              <a:rPr lang="en-US" sz="2800" smtClean="0"/>
              <a:t> in our wiring closet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Open development environment</a:t>
            </a:r>
            <a:r>
              <a:rPr lang="en-US" sz="2800" smtClean="0"/>
              <a:t> for all researchers (e.g. Linux, Verilog, etc).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Flexible definitions of a flow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Individual application traffic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Aggregated flows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Alternatives to IP running side-by-side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4243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elecom-cloud.net/wp-content/uploads/2012/10/OpenFlow-Ba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2" y="1638652"/>
            <a:ext cx="7340008" cy="4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</a:t>
            </a:r>
            <a:br>
              <a:rPr lang="en-US" dirty="0" smtClean="0"/>
            </a:br>
            <a:r>
              <a:rPr lang="en-US" dirty="0" smtClean="0"/>
              <a:t>Separate Control from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40" y="1693960"/>
            <a:ext cx="5689460" cy="44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</a:t>
            </a:r>
            <a:br>
              <a:rPr lang="en-US" dirty="0" smtClean="0"/>
            </a:br>
            <a:r>
              <a:rPr lang="en-US" dirty="0" smtClean="0"/>
              <a:t>Cache flow decisions in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52" y="1524000"/>
            <a:ext cx="7455348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3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2495"/>
            <a:ext cx="9143999" cy="46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16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OpenFlow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4" y="1447799"/>
            <a:ext cx="8382000" cy="477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NOX: 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NOX was the first SDN </a:t>
            </a:r>
            <a:r>
              <a:rPr lang="en-US" dirty="0" smtClean="0"/>
              <a:t>controller</a:t>
            </a:r>
          </a:p>
          <a:p>
            <a:r>
              <a:rPr lang="en-US" dirty="0" smtClean="0"/>
              <a:t>Released </a:t>
            </a:r>
            <a:r>
              <a:rPr lang="en-US" dirty="0"/>
              <a:t>under GPL in </a:t>
            </a:r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Extensively </a:t>
            </a:r>
            <a:r>
              <a:rPr lang="en-US" dirty="0"/>
              <a:t>used in research</a:t>
            </a:r>
          </a:p>
          <a:p>
            <a:r>
              <a:rPr lang="en-US" dirty="0" smtClean="0"/>
              <a:t>Now </a:t>
            </a:r>
            <a:r>
              <a:rPr lang="en-US" dirty="0"/>
              <a:t>maintained by research </a:t>
            </a: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8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</a:p>
          <a:p>
            <a:r>
              <a:rPr lang="en-US" dirty="0" smtClean="0"/>
              <a:t>C++ and Python</a:t>
            </a:r>
          </a:p>
          <a:p>
            <a:r>
              <a:rPr lang="en-US" dirty="0" smtClean="0"/>
              <a:t>Component system</a:t>
            </a:r>
          </a:p>
          <a:p>
            <a:r>
              <a:rPr lang="en-US" dirty="0" smtClean="0"/>
              <a:t>Event-based programming model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Forwarding (reactive), topology discovery, host tracking,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programming model</a:t>
            </a:r>
          </a:p>
          <a:p>
            <a:r>
              <a:rPr lang="en-US" dirty="0" smtClean="0"/>
              <a:t>High-level abstraction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52800"/>
            <a:ext cx="80295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</a:p>
          <a:p>
            <a:r>
              <a:rPr lang="en-US" dirty="0" smtClean="0"/>
              <a:t>Namespace</a:t>
            </a:r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Packet classification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Network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platform in pure Python</a:t>
            </a:r>
          </a:p>
          <a:p>
            <a:pPr lvl="1"/>
            <a:r>
              <a:rPr lang="en-US" dirty="0" smtClean="0"/>
              <a:t>Clean dependencies</a:t>
            </a:r>
          </a:p>
          <a:p>
            <a:pPr lvl="1"/>
            <a:r>
              <a:rPr lang="en-US" dirty="0" smtClean="0"/>
              <a:t>Take good things from NOX</a:t>
            </a:r>
          </a:p>
          <a:p>
            <a:pPr lvl="1"/>
            <a:r>
              <a:rPr lang="en-US" dirty="0" smtClean="0"/>
              <a:t>Target Linux, Mac OS, and Windows</a:t>
            </a:r>
          </a:p>
          <a:p>
            <a:r>
              <a:rPr lang="en-US" dirty="0" smtClean="0"/>
              <a:t>Goal: Good for research</a:t>
            </a:r>
          </a:p>
          <a:p>
            <a:r>
              <a:rPr lang="en-US" dirty="0" smtClean="0"/>
              <a:t>Non-goal: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 dirty="0">
                <a:solidFill>
                  <a:srgbClr val="333399"/>
                </a:solidFill>
              </a:rPr>
              <a:t>cleanslate.stanford.edu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Experimenter’s Dream</a:t>
            </a:r>
            <a:br>
              <a:rPr lang="en-US" sz="4000" smtClean="0"/>
            </a:br>
            <a:r>
              <a:rPr lang="en-US" sz="2800" smtClean="0"/>
              <a:t>(Vendor’s Nightmare)</a:t>
            </a:r>
          </a:p>
        </p:txBody>
      </p:sp>
      <p:pic>
        <p:nvPicPr>
          <p:cNvPr id="6148" name="Picture 5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181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181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2286000" y="44958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3657600" y="45720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4876800" y="45720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5486400" y="44958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5677" name="AutoShape 13"/>
          <p:cNvSpPr>
            <a:spLocks noChangeArrowheads="1"/>
          </p:cNvSpPr>
          <p:nvPr/>
        </p:nvSpPr>
        <p:spPr bwMode="auto">
          <a:xfrm>
            <a:off x="2514600" y="1295400"/>
            <a:ext cx="3733800" cy="3238500"/>
          </a:xfrm>
          <a:prstGeom prst="can">
            <a:avLst>
              <a:gd name="adj" fmla="val 21718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3048000" y="2133600"/>
            <a:ext cx="1295400" cy="2057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Network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2438400" y="3124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438400" y="27432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0000"/>
                </a:solidFill>
              </a:rPr>
              <a:t>sw</a:t>
            </a:r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191000" y="5105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>
            <a:off x="4495800" y="1905000"/>
            <a:ext cx="4267200" cy="2514600"/>
          </a:xfrm>
          <a:prstGeom prst="roundRect">
            <a:avLst>
              <a:gd name="adj" fmla="val 16667"/>
            </a:avLst>
          </a:prstGeom>
          <a:solidFill>
            <a:srgbClr val="FFCC99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6324600" y="2651125"/>
            <a:ext cx="242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A3D2E"/>
                </a:solidFill>
              </a:rPr>
              <a:t>Experimenter writes</a:t>
            </a:r>
            <a:br>
              <a:rPr lang="en-US" sz="2000" smtClean="0">
                <a:solidFill>
                  <a:srgbClr val="FA3D2E"/>
                </a:solidFill>
              </a:rPr>
            </a:br>
            <a:r>
              <a:rPr lang="en-US" sz="2000" smtClean="0">
                <a:solidFill>
                  <a:srgbClr val="FA3D2E"/>
                </a:solidFill>
              </a:rPr>
              <a:t>experimental code</a:t>
            </a:r>
            <a:br>
              <a:rPr lang="en-US" sz="2000" smtClean="0">
                <a:solidFill>
                  <a:srgbClr val="FA3D2E"/>
                </a:solidFill>
              </a:rPr>
            </a:br>
            <a:r>
              <a:rPr lang="en-US" sz="2000" smtClean="0">
                <a:solidFill>
                  <a:srgbClr val="FA3D2E"/>
                </a:solidFill>
              </a:rPr>
              <a:t>on switch/router</a:t>
            </a:r>
          </a:p>
        </p:txBody>
      </p:sp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4648200" y="2133600"/>
            <a:ext cx="1295400" cy="2057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User-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defined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4" name="Line 16"/>
          <p:cNvSpPr>
            <a:spLocks noChangeShapeType="1"/>
          </p:cNvSpPr>
          <p:nvPr/>
        </p:nvSpPr>
        <p:spPr bwMode="auto">
          <a:xfrm>
            <a:off x="2649538" y="3200400"/>
            <a:ext cx="3522662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252"/>
            <a:ext cx="9144000" cy="64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67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5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1457980"/>
            <a:ext cx="4876800" cy="174131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3962400"/>
            <a:ext cx="7543800" cy="2057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685471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Routing Engine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4429478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Forwarding Fabric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Ports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4419600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Ports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>
          <a:xfrm>
            <a:off x="2286000" y="4914900"/>
            <a:ext cx="9906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 flipV="1">
            <a:off x="5791200" y="4914900"/>
            <a:ext cx="11430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533900" y="2676071"/>
            <a:ext cx="0" cy="17534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41020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3371" y="2676071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3900" y="3409890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Protocol over SSL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539</Words>
  <Application>Microsoft Office PowerPoint</Application>
  <PresentationFormat>On-screen Show (4:3)</PresentationFormat>
  <Paragraphs>234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Default Design</vt:lpstr>
      <vt:lpstr>An Overview of  Software-Defined Network</vt:lpstr>
      <vt:lpstr>Review: How a Router Works</vt:lpstr>
      <vt:lpstr>Inside a Router</vt:lpstr>
      <vt:lpstr>PowerPoint Presentation</vt:lpstr>
      <vt:lpstr>Experimenter’s Dream (Vendor’s Nightmare)</vt:lpstr>
      <vt:lpstr>PowerPoint Presentation</vt:lpstr>
      <vt:lpstr>PowerPoint Presentation</vt:lpstr>
      <vt:lpstr>OpenFlow Architecture</vt:lpstr>
      <vt:lpstr>Roadmap</vt:lpstr>
      <vt:lpstr>OpenFlow Switch Model</vt:lpstr>
      <vt:lpstr>OpenFlow Switch Model</vt:lpstr>
      <vt:lpstr>Flow Table Entry</vt:lpstr>
      <vt:lpstr>PowerPoint Presentation</vt:lpstr>
      <vt:lpstr>Secure Channel</vt:lpstr>
      <vt:lpstr>Roadmap</vt:lpstr>
      <vt:lpstr>OpenFlow Protocol</vt:lpstr>
      <vt:lpstr>Reactive vs. Proactive (pre-populated)</vt:lpstr>
      <vt:lpstr>Reactive Flow-Push</vt:lpstr>
      <vt:lpstr>Proactive Flow-Push</vt:lpstr>
      <vt:lpstr>Evolving Protocol</vt:lpstr>
      <vt:lpstr>Roadmap</vt:lpstr>
      <vt:lpstr>Key Task of OF Controller</vt:lpstr>
      <vt:lpstr>Architectural View: Network OS</vt:lpstr>
      <vt:lpstr>Controller Platforms</vt:lpstr>
      <vt:lpstr>PowerPoint Presentation</vt:lpstr>
      <vt:lpstr>Thank you!</vt:lpstr>
      <vt:lpstr>Back-up</vt:lpstr>
      <vt:lpstr>PowerPoint Presentation</vt:lpstr>
      <vt:lpstr>PowerPoint Presentation</vt:lpstr>
      <vt:lpstr>PowerPoint Presentation</vt:lpstr>
      <vt:lpstr>PowerPoint Presentation</vt:lpstr>
      <vt:lpstr>Furthermore, we want…</vt:lpstr>
      <vt:lpstr>Software-Defined Network</vt:lpstr>
      <vt:lpstr>Roadmap</vt:lpstr>
      <vt:lpstr>Step 1:  Separate Control from Datapath</vt:lpstr>
      <vt:lpstr>Step 2:  Cache flow decisions in datapath</vt:lpstr>
      <vt:lpstr>PowerPoint Presentation</vt:lpstr>
      <vt:lpstr>Current OpenFlow Hardware</vt:lpstr>
      <vt:lpstr>NOX: A Bit of History</vt:lpstr>
      <vt:lpstr>NOX Highlights</vt:lpstr>
      <vt:lpstr>NOX</vt:lpstr>
      <vt:lpstr>Programming Interface</vt:lpstr>
      <vt:lpstr>POX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 Software-Defined Network</dc:title>
  <dc:creator>Xitao Wen</dc:creator>
  <cp:lastModifiedBy>Xitao Wen</cp:lastModifiedBy>
  <cp:revision>27</cp:revision>
  <dcterms:created xsi:type="dcterms:W3CDTF">2013-01-25T17:37:32Z</dcterms:created>
  <dcterms:modified xsi:type="dcterms:W3CDTF">2014-05-12T14:54:13Z</dcterms:modified>
</cp:coreProperties>
</file>