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8" r:id="rId14"/>
  </p:sldIdLst>
  <p:sldSz cx="9144000" cy="6858000" type="screen4x3"/>
  <p:notesSz cx="6858000" cy="9144000"/>
  <p:defaultTextStyle>
    <a:defPPr>
      <a:defRPr lang="zh-CN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-125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5963FE-39E9-D24B-AA71-9BBE21BE264E}" type="datetimeFigureOut">
              <a:rPr kumimoji="1" lang="zh-CN" altLang="en-US" smtClean="0"/>
              <a:t>13-1-13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E51716-04EC-164A-B2C4-E5FBE050A1A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671228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CN" dirty="0" smtClean="0"/>
              <a:t>1.Browser has Evolved into a multi-</a:t>
            </a:r>
            <a:r>
              <a:rPr kumimoji="1" lang="en-US" altLang="zh-CN" dirty="0" err="1" smtClean="0"/>
              <a:t>princple</a:t>
            </a:r>
            <a:r>
              <a:rPr kumimoji="1" lang="en-US" altLang="zh-CN" dirty="0" smtClean="0"/>
              <a:t> operation </a:t>
            </a:r>
            <a:r>
              <a:rPr kumimoji="1" lang="en-US" altLang="zh-CN" dirty="0" err="1" smtClean="0"/>
              <a:t>evrinment</a:t>
            </a:r>
            <a:r>
              <a:rPr kumimoji="1" lang="en-US" altLang="zh-CN" baseline="0" dirty="0" smtClean="0"/>
              <a:t> where a principle is a site</a:t>
            </a:r>
          </a:p>
          <a:p>
            <a:r>
              <a:rPr kumimoji="1" lang="en-US" altLang="zh-CN" dirty="0" smtClean="0"/>
              <a:t>2. Browser has already been the first target for</a:t>
            </a:r>
            <a:r>
              <a:rPr kumimoji="1" lang="en-US" altLang="zh-CN" baseline="0" dirty="0" smtClean="0"/>
              <a:t> attackers and cross0site </a:t>
            </a:r>
            <a:r>
              <a:rPr kumimoji="1" lang="en-US" altLang="zh-CN" baseline="0" dirty="0" err="1" smtClean="0"/>
              <a:t>interations</a:t>
            </a:r>
            <a:r>
              <a:rPr kumimoji="1" lang="en-US" altLang="zh-CN" baseline="0" dirty="0" smtClean="0"/>
              <a:t> always led to many vulnerabilities</a:t>
            </a:r>
          </a:p>
          <a:p>
            <a:r>
              <a:rPr kumimoji="1" lang="en-US" altLang="zh-CN" baseline="0" dirty="0" smtClean="0"/>
              <a:t>A new design of </a:t>
            </a:r>
            <a:r>
              <a:rPr kumimoji="1" lang="en-US" altLang="zh-CN" baseline="0" dirty="0" err="1" smtClean="0"/>
              <a:t>beowser</a:t>
            </a:r>
            <a:r>
              <a:rPr kumimoji="1" lang="en-US" altLang="zh-CN" baseline="0" dirty="0" smtClean="0"/>
              <a:t> is </a:t>
            </a:r>
            <a:r>
              <a:rPr kumimoji="1" lang="en-US" altLang="zh-CN" baseline="0" dirty="0" err="1" smtClean="0"/>
              <a:t>requied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51716-04EC-164A-B2C4-E5FBE050A1AB}" type="slidenum">
              <a:rPr kumimoji="1" lang="zh-CN" altLang="en-US" smtClean="0"/>
              <a:t>2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4586214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 smtClean="0"/>
              <a:t>Many security issues can arise from cross-site interactions 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 smtClean="0"/>
              <a:t>Gazelle is structured as an OS whose “applications” are the web sites being browsed </a:t>
            </a:r>
          </a:p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51716-04EC-164A-B2C4-E5FBE050A1AB}" type="slidenum">
              <a:rPr kumimoji="1" lang="zh-CN" altLang="en-US" smtClean="0"/>
              <a:t>13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635427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CN" dirty="0" smtClean="0"/>
              <a:t>Based</a:t>
            </a:r>
            <a:r>
              <a:rPr kumimoji="1" lang="en-US" altLang="zh-CN" baseline="0" dirty="0" smtClean="0"/>
              <a:t> on the fact that browser is quiet </a:t>
            </a:r>
            <a:r>
              <a:rPr kumimoji="1" lang="en-US" altLang="zh-CN" baseline="0" dirty="0" err="1" smtClean="0"/>
              <a:t>silimar</a:t>
            </a:r>
            <a:r>
              <a:rPr kumimoji="1" lang="en-US" altLang="zh-CN" baseline="0" dirty="0" smtClean="0"/>
              <a:t> to OS</a:t>
            </a:r>
            <a:endParaRPr kumimoji="1" lang="en-US" altLang="zh-CN" dirty="0" smtClean="0"/>
          </a:p>
          <a:p>
            <a:r>
              <a:rPr kumimoji="1" lang="en-US" altLang="zh-CN" dirty="0" smtClean="0"/>
              <a:t>The compromise or failure of a principal affects that principal alone, leaving other principles and browser kernel unaffected</a:t>
            </a:r>
          </a:p>
          <a:p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main concern regarding resource protection is the SOP (same-origin policy) </a:t>
            </a:r>
            <a:endParaRPr lang="en-US" altLang="zh-CN" dirty="0" smtClean="0">
              <a:effectLst/>
            </a:endParaRPr>
          </a:p>
          <a:p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 origin or (principal) is defined as</a:t>
            </a:r>
            <a:b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&lt;protocol, domain-name, port&gt;</a:t>
            </a:r>
            <a:b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Different origins should be in different browser OS “processes” Note that </a:t>
            </a:r>
            <a:r>
              <a:rPr lang="en-US" altLang="zh-CN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news.google.com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a different origin than </a:t>
            </a:r>
            <a:r>
              <a:rPr lang="en-US" altLang="zh-CN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google.com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altLang="zh-CN" dirty="0" smtClean="0">
              <a:effectLst/>
            </a:endParaRPr>
          </a:p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51716-04EC-164A-B2C4-E5FBE050A1AB}" type="slidenum">
              <a:rPr kumimoji="1" lang="zh-CN" altLang="en-US" smtClean="0"/>
              <a:t>3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6497943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kumimoji="1" lang="en-US" altLang="zh-CN" dirty="0" err="1" smtClean="0"/>
              <a:t>attacker.example.com</a:t>
            </a:r>
            <a:r>
              <a:rPr kumimoji="1" lang="en-US" altLang="zh-CN" dirty="0" smtClean="0"/>
              <a:t> and </a:t>
            </a:r>
            <a:r>
              <a:rPr kumimoji="1" lang="en-US" altLang="zh-CN" dirty="0" err="1" smtClean="0"/>
              <a:t>benign.example.com</a:t>
            </a:r>
            <a:r>
              <a:rPr kumimoji="1" lang="en-US" altLang="zh-CN" baseline="0" dirty="0" smtClean="0"/>
              <a:t> belong to one principle</a:t>
            </a:r>
          </a:p>
          <a:p>
            <a:pPr marL="228600" marR="0" lvl="1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1" lang="en-US" altLang="zh-CN" baseline="0" dirty="0" smtClean="0"/>
              <a:t>2.</a:t>
            </a:r>
            <a:r>
              <a:rPr lang="en-US" altLang="zh-CN" sz="2400" dirty="0" smtClean="0"/>
              <a:t> , i.e. each site being browsed corresponds to exactly one process, regardless of embedded cross-site </a:t>
            </a:r>
            <a:r>
              <a:rPr lang="en-US" altLang="zh-CN" sz="2400" dirty="0" err="1" smtClean="0"/>
              <a:t>iframes</a:t>
            </a:r>
            <a:r>
              <a:rPr lang="en-US" altLang="zh-CN" sz="2400" dirty="0" smtClean="0"/>
              <a:t> </a:t>
            </a:r>
            <a:r>
              <a:rPr lang="zh-CN" altLang="en-US" sz="2400" dirty="0" smtClean="0"/>
              <a:t>（</a:t>
            </a:r>
            <a:r>
              <a:rPr lang="en-US" altLang="zh-CN" sz="2400" dirty="0" smtClean="0"/>
              <a:t>same </a:t>
            </a:r>
            <a:r>
              <a:rPr lang="en-US" altLang="zh-CN" sz="2400" dirty="0" err="1" smtClean="0"/>
              <a:t>adress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/>
              <a:t>sapce</a:t>
            </a:r>
            <a:r>
              <a:rPr lang="en-US" altLang="zh-CN" sz="2400" dirty="0" smtClean="0"/>
              <a:t>)</a:t>
            </a:r>
            <a:endParaRPr lang="en-US" altLang="zh-CN" sz="2400" dirty="0" smtClean="0"/>
          </a:p>
          <a:p>
            <a:pPr marL="228600" indent="-228600">
              <a:buAutoNum type="arabicPeriod"/>
            </a:pPr>
            <a:endParaRPr kumimoji="1" lang="en-US" altLang="zh-CN" dirty="0" smtClean="0"/>
          </a:p>
          <a:p>
            <a:r>
              <a:rPr kumimoji="1" lang="en-US" altLang="zh-CN" dirty="0" smtClean="0"/>
              <a:t>3. But are placed into different</a:t>
            </a:r>
            <a:r>
              <a:rPr kumimoji="1" lang="en-US" altLang="zh-CN" baseline="0" dirty="0" smtClean="0"/>
              <a:t> protection domain</a:t>
            </a:r>
          </a:p>
          <a:p>
            <a:r>
              <a:rPr kumimoji="1" lang="en-US" altLang="zh-CN" baseline="0" dirty="0" smtClean="0"/>
              <a:t>4. Meaning that cross principle protection take place in its rendering process and plugin process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51716-04EC-164A-B2C4-E5FBE050A1AB}" type="slidenum">
              <a:rPr kumimoji="1" lang="zh-CN" altLang="en-US" smtClean="0"/>
              <a:t>4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728462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CN" dirty="0" smtClean="0"/>
              <a:t>1.2. Programmer can make</a:t>
            </a:r>
            <a:r>
              <a:rPr kumimoji="1" lang="en-US" altLang="zh-CN" baseline="0" dirty="0" smtClean="0"/>
              <a:t> cookie less restrictive by setting a cookie’s domain attribute to a postfix domain or the path name to be a prefix path</a:t>
            </a:r>
          </a:p>
          <a:p>
            <a:r>
              <a:rPr kumimoji="1" lang="en-US" altLang="zh-CN" baseline="0" dirty="0" smtClean="0"/>
              <a:t>1.3 It is possible for a third party plugin access a domain’s cookie and send it to </a:t>
            </a:r>
            <a:r>
              <a:rPr kumimoji="1" lang="en-US" altLang="zh-CN" baseline="0" dirty="0" err="1" smtClean="0"/>
              <a:t>attakcers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51716-04EC-164A-B2C4-E5FBE050A1AB}" type="slidenum">
              <a:rPr kumimoji="1" lang="zh-CN" altLang="en-US" smtClean="0"/>
              <a:t>5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8343964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CN" dirty="0" smtClean="0"/>
              <a:t>2, </a:t>
            </a:r>
            <a:r>
              <a:rPr kumimoji="1" lang="en-US" altLang="zh-CN" dirty="0" smtClean="0"/>
              <a:t>Plugins are</a:t>
            </a:r>
            <a:r>
              <a:rPr kumimoji="1" lang="en-US" altLang="zh-CN" baseline="0" dirty="0" smtClean="0"/>
              <a:t> unable to interact with the OS and is only provided access to system resources subject to the browser kernel allowing that access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51716-04EC-164A-B2C4-E5FBE050A1AB}" type="slidenum">
              <a:rPr kumimoji="1" lang="zh-CN" altLang="en-US" smtClean="0"/>
              <a:t>7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9914341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CN" dirty="0" smtClean="0"/>
              <a:t>In each principal,</a:t>
            </a:r>
            <a:r>
              <a:rPr kumimoji="1" lang="en-US" altLang="zh-CN" baseline="0" dirty="0" smtClean="0"/>
              <a:t> plugins and </a:t>
            </a:r>
            <a:r>
              <a:rPr kumimoji="1" lang="en-US" altLang="zh-CN" baseline="0" dirty="0" err="1" smtClean="0"/>
              <a:t>brwoser</a:t>
            </a:r>
            <a:r>
              <a:rPr kumimoji="1" lang="en-US" altLang="zh-CN" baseline="0" dirty="0" smtClean="0"/>
              <a:t> code in different processes. Browser code </a:t>
            </a:r>
            <a:r>
              <a:rPr kumimoji="1" lang="en-US" altLang="zh-CN" baseline="0" dirty="0" err="1" smtClean="0"/>
              <a:t>retrive</a:t>
            </a:r>
            <a:r>
              <a:rPr kumimoji="1" lang="en-US" altLang="zh-CN" baseline="0" dirty="0" smtClean="0"/>
              <a:t> cross site scripts for plugins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51716-04EC-164A-B2C4-E5FBE050A1AB}" type="slidenum">
              <a:rPr kumimoji="1" lang="zh-CN" altLang="en-US" smtClean="0"/>
              <a:t>8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795374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CN" dirty="0" smtClean="0"/>
              <a:t/>
            </a:r>
            <a:r>
              <a:rPr kumimoji="1" lang="en-US" altLang="zh-CN" dirty="0" smtClean="0"/>
              <a:t>a</a:t>
            </a:r>
            <a:r>
              <a:rPr kumimoji="1" lang="en-US" altLang="zh-CN" baseline="0" dirty="0" smtClean="0"/>
              <a:t> window is created by a landlord and occupied by a tenant, the browser kernel must allow reasonable window interactions from both </a:t>
            </a:r>
            <a:r>
              <a:rPr kumimoji="1" lang="en-US" altLang="zh-CN" baseline="0" dirty="0" err="1" smtClean="0"/>
              <a:t>princopal</a:t>
            </a:r>
            <a:r>
              <a:rPr kumimoji="1" lang="en-US" altLang="zh-CN" baseline="0" dirty="0" smtClean="0"/>
              <a:t> instances without losing protection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51716-04EC-164A-B2C4-E5FBE050A1AB}" type="slidenum">
              <a:rPr kumimoji="1" lang="zh-CN" altLang="en-US" smtClean="0"/>
              <a:t>9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9764342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CN" dirty="0" smtClean="0"/>
              <a:t>Such policies vaguely</a:t>
            </a:r>
            <a:r>
              <a:rPr kumimoji="1" lang="en-US" altLang="zh-CN" baseline="0" dirty="0" smtClean="0"/>
              <a:t> </a:t>
            </a:r>
            <a:r>
              <a:rPr kumimoji="1" lang="en-US" altLang="zh-CN" baseline="0" dirty="0" smtClean="0"/>
              <a:t>exist</a:t>
            </a:r>
            <a:r>
              <a:rPr kumimoji="1" lang="en-US" altLang="zh-CN" dirty="0" smtClean="0"/>
              <a:t> in </a:t>
            </a:r>
            <a:r>
              <a:rPr kumimoji="1" lang="en-US" altLang="zh-CN" dirty="0" err="1" smtClean="0"/>
              <a:t>exisitng</a:t>
            </a:r>
            <a:r>
              <a:rPr kumimoji="1" lang="en-US" altLang="zh-CN" dirty="0" smtClean="0"/>
              <a:t> browsers, but they</a:t>
            </a:r>
            <a:r>
              <a:rPr kumimoji="1" lang="en-US" altLang="zh-CN" baseline="0" dirty="0" smtClean="0"/>
              <a:t> are implemented in the same protection domain, despite their domains</a:t>
            </a:r>
            <a:r>
              <a:rPr kumimoji="1" lang="en-US" altLang="zh-CN" dirty="0" smtClean="0"/>
              <a:t>  </a:t>
            </a:r>
          </a:p>
          <a:p>
            <a:r>
              <a:rPr kumimoji="1" lang="en-US" altLang="zh-CN" dirty="0" smtClean="0"/>
              <a:t>Has</a:t>
            </a:r>
            <a:r>
              <a:rPr kumimoji="1" lang="en-US" altLang="zh-CN" baseline="0" dirty="0" smtClean="0"/>
              <a:t> led to a numerous </a:t>
            </a:r>
            <a:r>
              <a:rPr kumimoji="1" lang="en-US" altLang="zh-CN" baseline="0" dirty="0" err="1" smtClean="0"/>
              <a:t>velnerabilities</a:t>
            </a:r>
            <a:r>
              <a:rPr kumimoji="1" lang="en-US" altLang="zh-CN" baseline="0" dirty="0" smtClean="0"/>
              <a:t>.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51716-04EC-164A-B2C4-E5FBE050A1AB}" type="slidenum">
              <a:rPr kumimoji="1" lang="zh-CN" altLang="en-US" smtClean="0"/>
              <a:t>11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9703646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CN" dirty="0" smtClean="0"/>
              <a:t>2.2 mix content from different origins along the z-axis</a:t>
            </a:r>
          </a:p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51716-04EC-164A-B2C4-E5FBE050A1AB}" type="slidenum">
              <a:rPr kumimoji="1" lang="zh-CN" altLang="en-US" smtClean="0"/>
              <a:t>12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264182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BB6AC-1271-944E-B302-9CA353BA6734}" type="datetimeFigureOut">
              <a:rPr kumimoji="1" lang="zh-CN" altLang="en-US" smtClean="0"/>
              <a:t>13-1-13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3A0412B-3DC7-0845-B37E-576F3165378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BB6AC-1271-944E-B302-9CA353BA6734}" type="datetimeFigureOut">
              <a:rPr kumimoji="1" lang="zh-CN" altLang="en-US" smtClean="0"/>
              <a:t>13-1-13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12B-3DC7-0845-B37E-576F3165378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BB6AC-1271-944E-B302-9CA353BA6734}" type="datetimeFigureOut">
              <a:rPr kumimoji="1" lang="zh-CN" altLang="en-US" smtClean="0"/>
              <a:t>13-1-13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12B-3DC7-0845-B37E-576F3165378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BB6AC-1271-944E-B302-9CA353BA6734}" type="datetimeFigureOut">
              <a:rPr kumimoji="1" lang="zh-CN" altLang="en-US" smtClean="0"/>
              <a:t>13-1-13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12B-3DC7-0845-B37E-576F3165378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BB6AC-1271-944E-B302-9CA353BA6734}" type="datetimeFigureOut">
              <a:rPr kumimoji="1" lang="zh-CN" altLang="en-US" smtClean="0"/>
              <a:t>13-1-13</a:t>
            </a:fld>
            <a:endParaRPr kumimoji="1" lang="zh-CN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3A0412B-3DC7-0845-B37E-576F31653786}" type="slidenum">
              <a:rPr kumimoji="1" lang="zh-CN" altLang="en-US" smtClean="0"/>
              <a:t>‹#›</a:t>
            </a:fld>
            <a:endParaRPr kumimoji="1" lang="zh-CN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BB6AC-1271-944E-B302-9CA353BA6734}" type="datetimeFigureOut">
              <a:rPr kumimoji="1" lang="zh-CN" altLang="en-US" smtClean="0"/>
              <a:t>13-1-13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12B-3DC7-0845-B37E-576F3165378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BB6AC-1271-944E-B302-9CA353BA6734}" type="datetimeFigureOut">
              <a:rPr kumimoji="1" lang="zh-CN" altLang="en-US" smtClean="0"/>
              <a:t>13-1-13</a:t>
            </a:fld>
            <a:endParaRPr kumimoji="1"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12B-3DC7-0845-B37E-576F3165378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BB6AC-1271-944E-B302-9CA353BA6734}" type="datetimeFigureOut">
              <a:rPr kumimoji="1" lang="zh-CN" altLang="en-US" smtClean="0"/>
              <a:t>13-1-13</a:t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12B-3DC7-0845-B37E-576F3165378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BB6AC-1271-944E-B302-9CA353BA6734}" type="datetimeFigureOut">
              <a:rPr kumimoji="1" lang="zh-CN" altLang="en-US" smtClean="0"/>
              <a:t>13-1-13</a:t>
            </a:fld>
            <a:endParaRPr kumimoji="1"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12B-3DC7-0845-B37E-576F3165378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BB6AC-1271-944E-B302-9CA353BA6734}" type="datetimeFigureOut">
              <a:rPr kumimoji="1" lang="zh-CN" altLang="en-US" smtClean="0"/>
              <a:t>13-1-13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12B-3DC7-0845-B37E-576F31653786}" type="slidenum">
              <a:rPr kumimoji="1" lang="zh-CN" altLang="en-US" smtClean="0"/>
              <a:t>‹#›</a:t>
            </a:fld>
            <a:endParaRPr kumimoji="1" lang="zh-CN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BB6AC-1271-944E-B302-9CA353BA6734}" type="datetimeFigureOut">
              <a:rPr kumimoji="1" lang="zh-CN" altLang="en-US" smtClean="0"/>
              <a:t>13-1-13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3A0412B-3DC7-0845-B37E-576F31653786}" type="slidenum">
              <a:rPr kumimoji="1" lang="zh-CN" altLang="en-US" smtClean="0"/>
              <a:t>‹#›</a:t>
            </a:fld>
            <a:endParaRPr kumimoji="1" lang="zh-CN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EC1BB6AC-1271-944E-B302-9CA353BA6734}" type="datetimeFigureOut">
              <a:rPr kumimoji="1" lang="zh-CN" altLang="en-US" smtClean="0"/>
              <a:t>13-1-13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43A0412B-3DC7-0845-B37E-576F31653786}" type="slidenum">
              <a:rPr kumimoji="1" lang="zh-CN" altLang="en-US" smtClean="0"/>
              <a:t>‹#›</a:t>
            </a:fld>
            <a:endParaRPr kumimoji="1" lang="zh-CN" altLang="en-US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zh-CN" dirty="0" smtClean="0"/>
              <a:t>Gazelle</a:t>
            </a:r>
            <a:endParaRPr kumimoji="1"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zh-CN" dirty="0" smtClean="0"/>
              <a:t>The multi-principal </a:t>
            </a:r>
            <a:r>
              <a:rPr kumimoji="1" lang="en-US" altLang="zh-CN" dirty="0" err="1" smtClean="0"/>
              <a:t>os</a:t>
            </a:r>
            <a:r>
              <a:rPr kumimoji="1" lang="en-US" altLang="zh-CN" dirty="0" smtClean="0"/>
              <a:t> construction of the gazelle web browser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30205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Cross-</a:t>
            </a:r>
            <a:r>
              <a:rPr kumimoji="1" lang="en-US" altLang="zh-CN" dirty="0" smtClean="0"/>
              <a:t>origin Display </a:t>
            </a:r>
            <a:r>
              <a:rPr kumimoji="1" lang="en-US" altLang="zh-CN" dirty="0"/>
              <a:t>Protection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Dual ownership of a window </a:t>
            </a:r>
            <a:endParaRPr lang="en-US" altLang="zh-CN" dirty="0" smtClean="0"/>
          </a:p>
          <a:p>
            <a:pPr marL="457200" indent="-457200">
              <a:buAutoNum type="arabicPeriod"/>
            </a:pPr>
            <a:r>
              <a:rPr lang="en-US" altLang="zh-CN" i="1" dirty="0" smtClean="0"/>
              <a:t>Window</a:t>
            </a:r>
            <a:r>
              <a:rPr lang="en-US" altLang="zh-CN" dirty="0"/>
              <a:t>: unit of display delegation </a:t>
            </a:r>
            <a:endParaRPr lang="en-US" altLang="zh-CN" dirty="0"/>
          </a:p>
          <a:p>
            <a:pPr marL="457200" indent="-457200">
              <a:buAutoNum type="arabicPeriod"/>
            </a:pPr>
            <a:r>
              <a:rPr lang="en-US" altLang="zh-CN" dirty="0" smtClean="0"/>
              <a:t>A </a:t>
            </a:r>
            <a:r>
              <a:rPr lang="en-US" altLang="zh-CN" dirty="0"/>
              <a:t>window has </a:t>
            </a:r>
            <a:r>
              <a:rPr lang="en-US" altLang="zh-CN" i="1" dirty="0"/>
              <a:t>two </a:t>
            </a:r>
            <a:r>
              <a:rPr lang="en-US" altLang="zh-CN" dirty="0"/>
              <a:t>owners: </a:t>
            </a:r>
            <a:endParaRPr lang="en-US" altLang="zh-CN" dirty="0"/>
          </a:p>
          <a:p>
            <a:pPr marL="914400" lvl="1" indent="-457200">
              <a:buAutoNum type="arabicPeriod"/>
            </a:pPr>
            <a:r>
              <a:rPr lang="en-US" altLang="zh-CN" i="1" dirty="0" smtClean="0"/>
              <a:t>landlord</a:t>
            </a:r>
            <a:r>
              <a:rPr lang="en-US" altLang="zh-CN" dirty="0"/>
              <a:t>: creator principal </a:t>
            </a:r>
            <a:endParaRPr lang="en-US" altLang="zh-CN" dirty="0" smtClean="0"/>
          </a:p>
          <a:p>
            <a:pPr marL="914400" lvl="1" indent="-457200">
              <a:buAutoNum type="arabicPeriod"/>
            </a:pPr>
            <a:r>
              <a:rPr lang="en-US" altLang="zh-CN" i="1" dirty="0" smtClean="0"/>
              <a:t>tenant</a:t>
            </a:r>
            <a:r>
              <a:rPr lang="en-US" altLang="zh-CN" dirty="0"/>
              <a:t>: resident principal </a:t>
            </a:r>
            <a:endParaRPr lang="en-US" altLang="zh-CN" dirty="0" smtClean="0"/>
          </a:p>
          <a:p>
            <a:pPr marL="914400" lvl="1" indent="-457200">
              <a:buAutoNum type="arabicPeriod"/>
            </a:pPr>
            <a:r>
              <a:rPr lang="en-US" altLang="zh-CN" dirty="0" smtClean="0"/>
              <a:t>landlord </a:t>
            </a:r>
            <a:r>
              <a:rPr lang="en-US" altLang="zh-CN" dirty="0"/>
              <a:t>can delegate screen area to tenant </a:t>
            </a:r>
            <a:endParaRPr lang="en-US" altLang="zh-CN" dirty="0"/>
          </a:p>
          <a:p>
            <a:pPr marL="1600200" lvl="2" indent="-457200">
              <a:buFont typeface="Wingdings" charset="2"/>
              <a:buChar char=""/>
            </a:pPr>
            <a:r>
              <a:rPr lang="en-US" altLang="zh-CN" i="1" dirty="0" smtClean="0"/>
              <a:t>delegate</a:t>
            </a:r>
            <a:r>
              <a:rPr lang="en-US" altLang="zh-CN" i="1" dirty="0"/>
              <a:t>() </a:t>
            </a:r>
            <a:r>
              <a:rPr lang="en-US" altLang="zh-CN" dirty="0"/>
              <a:t>system call </a:t>
            </a:r>
            <a:endParaRPr lang="en-US" altLang="zh-CN" dirty="0" smtClean="0"/>
          </a:p>
          <a:p>
            <a:pPr marL="457200" indent="-457200">
              <a:buFont typeface="+mj-lt"/>
              <a:buAutoNum type="arabicPeriod"/>
            </a:pPr>
            <a:r>
              <a:rPr lang="en-US" altLang="zh-CN" dirty="0" smtClean="0"/>
              <a:t>Window’s </a:t>
            </a:r>
            <a:r>
              <a:rPr lang="en-US" altLang="zh-CN" dirty="0"/>
              <a:t>resources: </a:t>
            </a:r>
            <a:endParaRPr lang="en-US" altLang="zh-CN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altLang="zh-CN" dirty="0" smtClean="0"/>
              <a:t>position</a:t>
            </a:r>
            <a:r>
              <a:rPr lang="en-US" altLang="zh-CN" dirty="0"/>
              <a:t>, dimensions, content (pixels), URL location </a:t>
            </a:r>
            <a:endParaRPr lang="en-US" altLang="zh-CN" dirty="0"/>
          </a:p>
          <a:p>
            <a:endParaRPr kumimoji="1"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6694" y="1506082"/>
            <a:ext cx="2271679" cy="3093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5537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Cross-origin </a:t>
            </a:r>
            <a:r>
              <a:rPr kumimoji="1" lang="en-US" altLang="zh-CN" dirty="0" smtClean="0"/>
              <a:t>Display Protection</a:t>
            </a:r>
            <a:endParaRPr kumimoji="1" lang="zh-CN" altLang="en-US" dirty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smtClean="0"/>
              <a:t>Display Access Control</a:t>
            </a:r>
            <a:endParaRPr kumimoji="1" lang="zh-CN" altLang="en-US" dirty="0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793" y="2158760"/>
            <a:ext cx="7900548" cy="4150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71760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Cross-</a:t>
            </a:r>
            <a:r>
              <a:rPr kumimoji="1" lang="en-US" altLang="zh-CN" dirty="0" smtClean="0"/>
              <a:t>origin Events </a:t>
            </a:r>
            <a:r>
              <a:rPr kumimoji="1" lang="en-US" altLang="zh-CN" dirty="0"/>
              <a:t>Protection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AutoNum type="arabicPeriod"/>
            </a:pPr>
            <a:r>
              <a:rPr kumimoji="1" lang="en-US" altLang="zh-CN" dirty="0" smtClean="0"/>
              <a:t>Browser Kernel must dispatch users’ events to the right principle instance</a:t>
            </a:r>
          </a:p>
          <a:p>
            <a:pPr marL="457200" indent="-457200">
              <a:buAutoNum type="arabicPeriod"/>
            </a:pPr>
            <a:r>
              <a:rPr lang="en-US" altLang="zh-CN" dirty="0" smtClean="0"/>
              <a:t>Challenge</a:t>
            </a:r>
            <a:r>
              <a:rPr lang="en-US" altLang="zh-CN" dirty="0"/>
              <a:t>: </a:t>
            </a:r>
            <a:r>
              <a:rPr lang="en-US" altLang="zh-CN" dirty="0" smtClean="0"/>
              <a:t>cross</a:t>
            </a:r>
            <a:r>
              <a:rPr lang="en-US" altLang="zh-CN" dirty="0"/>
              <a:t>-principal content overlaying </a:t>
            </a:r>
            <a:endParaRPr lang="en-US" altLang="zh-CN" dirty="0" smtClean="0"/>
          </a:p>
          <a:p>
            <a:pPr marL="914400" lvl="1" indent="-457200">
              <a:buAutoNum type="arabicPeriod"/>
            </a:pPr>
            <a:r>
              <a:rPr lang="en-US" altLang="zh-CN" dirty="0" smtClean="0"/>
              <a:t>frames </a:t>
            </a:r>
            <a:r>
              <a:rPr lang="en-US" altLang="zh-CN" dirty="0"/>
              <a:t>can be transparent </a:t>
            </a:r>
            <a:endParaRPr lang="en-US" altLang="zh-CN" dirty="0" smtClean="0"/>
          </a:p>
          <a:p>
            <a:pPr marL="914400" lvl="1" indent="-457200">
              <a:buAutoNum type="arabicPeriod"/>
            </a:pPr>
            <a:r>
              <a:rPr kumimoji="1" lang="en-US" altLang="zh-CN" dirty="0"/>
              <a:t>o</a:t>
            </a:r>
            <a:r>
              <a:rPr kumimoji="1" lang="en-US" altLang="zh-CN" dirty="0" smtClean="0"/>
              <a:t>verlapping</a:t>
            </a:r>
          </a:p>
          <a:p>
            <a:pPr marL="457200" indent="-457200">
              <a:buAutoNum type="arabicPeriod"/>
            </a:pPr>
            <a:r>
              <a:rPr kumimoji="1" lang="en-US" altLang="zh-CN" dirty="0" smtClean="0"/>
              <a:t>Threats:</a:t>
            </a:r>
          </a:p>
          <a:p>
            <a:pPr marL="914400" lvl="1" indent="-457200">
              <a:buFont typeface="Arial" pitchFamily="34" charset="0"/>
              <a:buAutoNum type="arabicPeriod"/>
            </a:pPr>
            <a:r>
              <a:rPr lang="en-US" altLang="zh-CN" dirty="0"/>
              <a:t>things like stacked transparent windows can be used to trick the user into interacting with the wrong site </a:t>
            </a:r>
            <a:endParaRPr lang="en-US" altLang="zh-CN" dirty="0"/>
          </a:p>
          <a:p>
            <a:pPr marL="457200" indent="-457200">
              <a:buAutoNum type="arabicPeriod"/>
            </a:pPr>
            <a:r>
              <a:rPr kumimoji="1" lang="en-US" altLang="zh-CN" dirty="0" smtClean="0"/>
              <a:t>Layout policy</a:t>
            </a:r>
          </a:p>
          <a:p>
            <a:pPr marL="914400" lvl="1" indent="-457200">
              <a:buAutoNum type="arabicPeriod"/>
            </a:pPr>
            <a:r>
              <a:rPr kumimoji="1" lang="en-US" altLang="zh-CN" i="1" dirty="0"/>
              <a:t>w</a:t>
            </a:r>
            <a:r>
              <a:rPr kumimoji="1" lang="en-US" altLang="zh-CN" i="1" dirty="0" smtClean="0"/>
              <a:t>in1</a:t>
            </a:r>
            <a:r>
              <a:rPr kumimoji="1" lang="en-US" altLang="zh-CN" dirty="0" smtClean="0"/>
              <a:t> can overlay on </a:t>
            </a:r>
            <a:r>
              <a:rPr kumimoji="1" lang="en-US" altLang="zh-CN" i="1" dirty="0" smtClean="0"/>
              <a:t>win2</a:t>
            </a:r>
            <a:r>
              <a:rPr kumimoji="1" lang="en-US" altLang="zh-CN" dirty="0" smtClean="0"/>
              <a:t>  </a:t>
            </a:r>
            <a:r>
              <a:rPr kumimoji="1" lang="en-US" altLang="zh-CN" dirty="0" err="1" smtClean="0"/>
              <a:t>iff</a:t>
            </a:r>
            <a:endParaRPr kumimoji="1" lang="en-US" altLang="zh-CN" dirty="0" smtClean="0"/>
          </a:p>
          <a:p>
            <a:pPr lvl="1" indent="0">
              <a:buNone/>
            </a:pPr>
            <a:r>
              <a:rPr kumimoji="1" lang="en-US" altLang="zh-CN" dirty="0" smtClean="0"/>
              <a:t>	(Tenant</a:t>
            </a:r>
            <a:r>
              <a:rPr kumimoji="1" lang="en-US" altLang="zh-CN" baseline="-25000" dirty="0" smtClean="0"/>
              <a:t>win1</a:t>
            </a:r>
            <a:r>
              <a:rPr kumimoji="1" lang="en-US" altLang="zh-CN" dirty="0" smtClean="0"/>
              <a:t>==Tenant</a:t>
            </a:r>
            <a:r>
              <a:rPr kumimoji="1" lang="en-US" altLang="zh-CN" baseline="-25000" dirty="0" smtClean="0"/>
              <a:t>win2</a:t>
            </a:r>
            <a:r>
              <a:rPr kumimoji="1" lang="en-US" altLang="zh-CN" dirty="0" smtClean="0"/>
              <a:t>)||</a:t>
            </a:r>
          </a:p>
          <a:p>
            <a:pPr lvl="1" indent="0">
              <a:buNone/>
            </a:pPr>
            <a:r>
              <a:rPr kumimoji="1" lang="en-US" altLang="zh-CN" dirty="0"/>
              <a:t>	</a:t>
            </a:r>
            <a:r>
              <a:rPr kumimoji="1" lang="en-US" altLang="zh-CN" dirty="0" smtClean="0"/>
              <a:t>(Tenant</a:t>
            </a:r>
            <a:r>
              <a:rPr kumimoji="1" lang="en-US" altLang="zh-CN" baseline="-25000" dirty="0" smtClean="0"/>
              <a:t>win1</a:t>
            </a:r>
            <a:r>
              <a:rPr kumimoji="1" lang="en-US" altLang="zh-CN" dirty="0" smtClean="0"/>
              <a:t>!=Tenant</a:t>
            </a:r>
            <a:r>
              <a:rPr kumimoji="1" lang="en-US" altLang="zh-CN" baseline="-25000" dirty="0" smtClean="0"/>
              <a:t>win2</a:t>
            </a:r>
            <a:r>
              <a:rPr kumimoji="1" lang="en-US" altLang="zh-CN" dirty="0" smtClean="0"/>
              <a:t>&amp;&amp;</a:t>
            </a:r>
            <a:r>
              <a:rPr kumimoji="1" lang="en-US" altLang="zh-CN" i="1" dirty="0" smtClean="0"/>
              <a:t/>
            </a:r>
            <a:r>
              <a:rPr kumimoji="1" lang="en-US" altLang="zh-CN" dirty="0" smtClean="0"/>
              <a:t> is opaque</a:t>
            </a:r>
            <a:r>
              <a:rPr kumimoji="1" lang="en-US" altLang="zh-CN" dirty="0" smtClean="0"/>
              <a:t>)</a:t>
            </a:r>
          </a:p>
          <a:p>
            <a:pPr marL="914400" lvl="1" indent="-457200">
              <a:buAutoNum type="arabicPeriod"/>
            </a:pP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346941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Comparison with </a:t>
            </a:r>
            <a:r>
              <a:rPr kumimoji="1" lang="en-US" altLang="zh-CN" dirty="0" err="1" smtClean="0"/>
              <a:t>FlowFox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altLang="zh-CN" dirty="0" smtClean="0"/>
              <a:t>Both these two papers provide protection mechanism on browser level </a:t>
            </a:r>
            <a:endParaRPr lang="en-US" altLang="zh-CN" dirty="0" smtClean="0"/>
          </a:p>
          <a:p>
            <a:pPr marL="457200" indent="-457200">
              <a:buAutoNum type="arabicPeriod"/>
            </a:pPr>
            <a:r>
              <a:rPr lang="en-US" altLang="zh-CN" dirty="0" smtClean="0"/>
              <a:t>They focus on different problems and can’t replace each other</a:t>
            </a:r>
          </a:p>
          <a:p>
            <a:pPr marL="914400" lvl="1" indent="-457200">
              <a:buAutoNum type="arabicPeriod"/>
            </a:pPr>
            <a:r>
              <a:rPr lang="en-US" altLang="zh-CN" dirty="0" err="1" smtClean="0"/>
              <a:t>FlowFox</a:t>
            </a:r>
            <a:r>
              <a:rPr lang="en-US" altLang="zh-CN" dirty="0" smtClean="0"/>
              <a:t>: Information leak</a:t>
            </a:r>
          </a:p>
          <a:p>
            <a:pPr marL="914400" lvl="1" indent="-457200">
              <a:buAutoNum type="arabicPeriod"/>
            </a:pPr>
            <a:r>
              <a:rPr lang="en-US" altLang="zh-CN" dirty="0" smtClean="0"/>
              <a:t>G</a:t>
            </a:r>
            <a:r>
              <a:rPr lang="en-US" altLang="zh-CN" dirty="0" smtClean="0"/>
              <a:t>azelle: Cross-site interactions</a:t>
            </a:r>
            <a:endParaRPr lang="en-US" altLang="zh-CN" dirty="0" smtClean="0"/>
          </a:p>
          <a:p>
            <a:pPr marL="457200" indent="-457200">
              <a:buAutoNum type="arabicPeriod"/>
            </a:pPr>
            <a:r>
              <a:rPr lang="en-US" altLang="zh-CN" dirty="0" smtClean="0"/>
              <a:t>Both have compatibility issues. A common weakness for browser-based protection.</a:t>
            </a:r>
          </a:p>
          <a:p>
            <a:pPr marL="457200" indent="-457200">
              <a:buAutoNum type="arabicPeriod"/>
            </a:pPr>
            <a:endParaRPr lang="en-US" altLang="zh-CN" dirty="0" smtClean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239135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Background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3242" y="1752600"/>
            <a:ext cx="7620000" cy="4373563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altLang="zh-CN" sz="2400" dirty="0" smtClean="0"/>
              <a:t>Browser has evolved into Multi-principle operation environment</a:t>
            </a:r>
          </a:p>
          <a:p>
            <a:pPr lvl="1" indent="0">
              <a:buNone/>
            </a:pPr>
            <a:endParaRPr lang="en-US" altLang="zh-CN" sz="2400" dirty="0" smtClean="0"/>
          </a:p>
          <a:p>
            <a:pPr lvl="1" indent="0">
              <a:buNone/>
            </a:pPr>
            <a:endParaRPr lang="en-US" altLang="zh-CN" sz="2400" dirty="0"/>
          </a:p>
          <a:p>
            <a:pPr marL="914400" lvl="1" indent="-457200">
              <a:buAutoNum type="arabicPeriod"/>
            </a:pPr>
            <a:endParaRPr lang="en-US" altLang="zh-CN" sz="2400" dirty="0" smtClean="0"/>
          </a:p>
          <a:p>
            <a:pPr marL="914400" lvl="1" indent="-457200">
              <a:buAutoNum type="arabicPeriod"/>
            </a:pPr>
            <a:endParaRPr lang="en-US" altLang="zh-CN" sz="2400" dirty="0"/>
          </a:p>
          <a:p>
            <a:endParaRPr kumimoji="1" lang="zh-CN" altLang="en-US" sz="2400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1807" y="2988334"/>
            <a:ext cx="6978613" cy="3137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1144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Background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752600"/>
            <a:ext cx="6303779" cy="4373563"/>
          </a:xfrm>
        </p:spPr>
        <p:txBody>
          <a:bodyPr/>
          <a:lstStyle/>
          <a:p>
            <a:pPr marL="457200" indent="-457200">
              <a:buAutoNum type="arabicPeriod" startAt="2"/>
            </a:pPr>
            <a:r>
              <a:rPr lang="en-US" altLang="zh-CN" dirty="0" smtClean="0"/>
              <a:t>Browser </a:t>
            </a:r>
            <a:r>
              <a:rPr lang="en-US" altLang="zh-CN" dirty="0"/>
              <a:t>design requires OS thinking </a:t>
            </a:r>
            <a:endParaRPr kumimoji="1" lang="en-US" altLang="zh-CN" dirty="0"/>
          </a:p>
          <a:p>
            <a:pPr marL="914400" lvl="1" indent="-457200">
              <a:buFont typeface="+mj-lt"/>
              <a:buAutoNum type="arabicPeriod"/>
            </a:pPr>
            <a:r>
              <a:rPr lang="en-US" altLang="zh-CN" dirty="0" smtClean="0"/>
              <a:t>An </a:t>
            </a:r>
            <a:r>
              <a:rPr lang="en-US" altLang="zh-CN" dirty="0"/>
              <a:t>operating system! </a:t>
            </a:r>
            <a:endParaRPr lang="en-US" altLang="zh-CN" dirty="0" smtClean="0"/>
          </a:p>
          <a:p>
            <a:pPr marL="1600200" lvl="2" indent="-457200">
              <a:buFont typeface="Wingdings" charset="2"/>
              <a:buChar char=""/>
            </a:pPr>
            <a:r>
              <a:rPr lang="en-US" altLang="zh-CN" dirty="0" smtClean="0"/>
              <a:t>Multitasking</a:t>
            </a:r>
            <a:r>
              <a:rPr lang="en-US" altLang="zh-CN" sz="1400" dirty="0" smtClean="0"/>
              <a:t> </a:t>
            </a:r>
            <a:endParaRPr lang="en-US" altLang="zh-CN" dirty="0" smtClean="0"/>
          </a:p>
          <a:p>
            <a:pPr marL="1600200" lvl="2" indent="-457200">
              <a:buFont typeface="Wingdings" charset="2"/>
              <a:buChar char=""/>
            </a:pPr>
            <a:r>
              <a:rPr lang="en-US" altLang="zh-CN" dirty="0" smtClean="0"/>
              <a:t>Inter</a:t>
            </a:r>
            <a:r>
              <a:rPr lang="en-US" altLang="zh-CN" dirty="0"/>
              <a:t>-process communication </a:t>
            </a:r>
            <a:endParaRPr lang="en-US" altLang="zh-CN" dirty="0" smtClean="0"/>
          </a:p>
          <a:p>
            <a:pPr marL="1600200" lvl="2" indent="-457200">
              <a:buFont typeface="Wingdings" charset="2"/>
              <a:buChar char=""/>
            </a:pPr>
            <a:r>
              <a:rPr lang="en-US" altLang="zh-CN" dirty="0" smtClean="0"/>
              <a:t>Resources management </a:t>
            </a:r>
          </a:p>
          <a:p>
            <a:pPr marL="1600200" lvl="2" indent="-457200">
              <a:buFont typeface="Wingdings" charset="2"/>
              <a:buChar char=""/>
            </a:pPr>
            <a:endParaRPr lang="en-US" altLang="zh-CN" dirty="0"/>
          </a:p>
          <a:p>
            <a:pPr marL="1600200" lvl="2" indent="-457200">
              <a:buFont typeface="Wingdings" charset="2"/>
              <a:buChar char=""/>
            </a:pPr>
            <a:endParaRPr lang="en-US" altLang="zh-CN" dirty="0" smtClean="0"/>
          </a:p>
          <a:p>
            <a:pPr marL="1600200" lvl="2" indent="-457200">
              <a:buFont typeface="Wingdings" charset="2"/>
              <a:buChar char=""/>
            </a:pPr>
            <a:endParaRPr lang="en-US" altLang="zh-CN" dirty="0"/>
          </a:p>
          <a:p>
            <a:pPr marL="914400" lvl="1" indent="-457200">
              <a:buAutoNum type="arabicPeriod"/>
            </a:pPr>
            <a:r>
              <a:rPr lang="en-US" altLang="zh-CN" dirty="0"/>
              <a:t>A browser OS structure has several major advantages </a:t>
            </a:r>
            <a:endParaRPr lang="en-US" altLang="zh-CN" dirty="0" smtClean="0"/>
          </a:p>
          <a:p>
            <a:pPr marL="1600200" lvl="2" indent="-457200">
              <a:buFont typeface="Wingdings" charset="2"/>
              <a:buChar char=""/>
            </a:pPr>
            <a:r>
              <a:rPr lang="en-US" altLang="zh-CN" dirty="0" smtClean="0"/>
              <a:t>Cross-principle protection</a:t>
            </a:r>
          </a:p>
          <a:p>
            <a:pPr marL="1600200" lvl="2" indent="-457200">
              <a:buFont typeface="Wingdings" charset="2"/>
              <a:buChar char=""/>
            </a:pPr>
            <a:r>
              <a:rPr lang="en-US" altLang="zh-CN" dirty="0" smtClean="0"/>
              <a:t>Fair sharing of all system resources</a:t>
            </a:r>
          </a:p>
          <a:p>
            <a:pPr lvl="2" indent="0">
              <a:buNone/>
            </a:pPr>
            <a:endParaRPr lang="en-US" altLang="zh-CN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9421" y="2255495"/>
            <a:ext cx="3987800" cy="233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403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0"/>
            <a:ext cx="5791200" cy="1371600"/>
          </a:xfrm>
        </p:spPr>
        <p:txBody>
          <a:bodyPr/>
          <a:lstStyle/>
          <a:p>
            <a:r>
              <a:rPr kumimoji="1" lang="en-US" altLang="zh-CN" dirty="0"/>
              <a:t>Background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42308"/>
            <a:ext cx="7620000" cy="5723465"/>
          </a:xfrm>
        </p:spPr>
        <p:txBody>
          <a:bodyPr>
            <a:normAutofit/>
          </a:bodyPr>
          <a:lstStyle/>
          <a:p>
            <a:pPr marL="457200" indent="-457200">
              <a:buAutoNum type="arabicPeriod" startAt="3"/>
            </a:pPr>
            <a:r>
              <a:rPr kumimoji="1" lang="en-US" altLang="zh-CN" sz="2400" dirty="0" smtClean="0"/>
              <a:t>Existing Browsers</a:t>
            </a:r>
          </a:p>
          <a:p>
            <a:r>
              <a:rPr kumimoji="1" lang="en-US" altLang="zh-CN" sz="2400" dirty="0" smtClean="0"/>
              <a:t>Example Google Chrome Browser</a:t>
            </a:r>
          </a:p>
          <a:p>
            <a:pPr marL="914400" lvl="1" indent="-457200">
              <a:buAutoNum type="arabicPeriod"/>
            </a:pPr>
            <a:r>
              <a:rPr lang="en-US" altLang="zh-CN" sz="2400" dirty="0" smtClean="0"/>
              <a:t>Its </a:t>
            </a:r>
            <a:r>
              <a:rPr lang="en-US" altLang="zh-CN" sz="2400" dirty="0"/>
              <a:t>origin policy is more lax, i.e. an origin is defined in terms of </a:t>
            </a:r>
            <a:r>
              <a:rPr lang="en-US" altLang="zh-CN" sz="2400" dirty="0" smtClean="0"/>
              <a:t>the </a:t>
            </a:r>
            <a:r>
              <a:rPr lang="en-US" altLang="zh-CN" sz="2400" dirty="0"/>
              <a:t>top-level </a:t>
            </a:r>
            <a:r>
              <a:rPr lang="en-US" altLang="zh-CN" sz="2400" dirty="0" smtClean="0"/>
              <a:t>domain</a:t>
            </a:r>
          </a:p>
          <a:p>
            <a:pPr marL="914400" lvl="1" indent="-457200">
              <a:buFont typeface="Arial" pitchFamily="34" charset="0"/>
              <a:buAutoNum type="arabicPeriod"/>
            </a:pPr>
            <a:r>
              <a:rPr lang="en-US" altLang="zh-CN" sz="2400" dirty="0"/>
              <a:t>It has a per-site-instance process </a:t>
            </a:r>
            <a:r>
              <a:rPr lang="en-US" altLang="zh-CN" sz="2400" dirty="0" smtClean="0"/>
              <a:t>model</a:t>
            </a:r>
          </a:p>
          <a:p>
            <a:pPr marL="914400" lvl="1" indent="-457200">
              <a:buFont typeface="Arial" pitchFamily="34" charset="0"/>
              <a:buAutoNum type="arabicPeriod"/>
            </a:pPr>
            <a:r>
              <a:rPr lang="en-US" altLang="zh-CN" sz="2400" dirty="0" smtClean="0"/>
              <a:t>All plugins (regardless of origin) are in a single process</a:t>
            </a:r>
          </a:p>
          <a:p>
            <a:pPr marL="914400" lvl="1" indent="-457200">
              <a:buFont typeface="Arial" pitchFamily="34" charset="0"/>
              <a:buAutoNum type="arabicPeriod"/>
            </a:pPr>
            <a:r>
              <a:rPr lang="en-US" altLang="zh-CN" sz="2400" dirty="0" smtClean="0"/>
              <a:t>The </a:t>
            </a:r>
            <a:r>
              <a:rPr lang="en-US" altLang="zh-CN" sz="2400" dirty="0"/>
              <a:t>rendering process (rather than a centralized kernel) is responsible for some of the origin policy enforcement </a:t>
            </a:r>
            <a:endParaRPr lang="en-US" altLang="zh-CN" sz="2400" dirty="0"/>
          </a:p>
          <a:p>
            <a:pPr marL="457200" indent="-457200">
              <a:buFont typeface="Arial" pitchFamily="34" charset="0"/>
              <a:buAutoNum type="arabicPeriod"/>
            </a:pPr>
            <a:endParaRPr lang="en-US" altLang="zh-CN" dirty="0"/>
          </a:p>
          <a:p>
            <a:pPr marL="457200" indent="-457200">
              <a:buAutoNum type="arabicPeriod"/>
            </a:pPr>
            <a:endParaRPr lang="en-US" altLang="zh-CN" dirty="0" smtClean="0"/>
          </a:p>
          <a:p>
            <a:pPr marL="457200" indent="-457200">
              <a:buAutoNum type="arabicPeriod"/>
            </a:pPr>
            <a:endParaRPr lang="en-US" altLang="zh-CN" dirty="0"/>
          </a:p>
          <a:p>
            <a:endParaRPr kumimoji="1" lang="en-US" altLang="zh-CN" dirty="0" smtClean="0"/>
          </a:p>
          <a:p>
            <a:endParaRPr kumimoji="1" lang="en-US" altLang="zh-CN" dirty="0" smtClean="0"/>
          </a:p>
          <a:p>
            <a:endParaRPr kumimoji="1" lang="en-US" altLang="zh-CN" dirty="0" smtClean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2398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-294945"/>
            <a:ext cx="5791200" cy="1371600"/>
          </a:xfrm>
        </p:spPr>
        <p:txBody>
          <a:bodyPr/>
          <a:lstStyle/>
          <a:p>
            <a:r>
              <a:rPr kumimoji="1" lang="en-US" altLang="zh-CN" dirty="0" smtClean="0"/>
              <a:t>Security Model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3912"/>
            <a:ext cx="7620000" cy="5253035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AutoNum type="arabicPeriod"/>
            </a:pPr>
            <a:r>
              <a:rPr lang="en-US" altLang="zh-CN" sz="2600" dirty="0" smtClean="0"/>
              <a:t>Security </a:t>
            </a:r>
            <a:r>
              <a:rPr lang="en-US" altLang="zh-CN" sz="2600" dirty="0"/>
              <a:t>models of popular </a:t>
            </a:r>
            <a:r>
              <a:rPr lang="en-US" altLang="zh-CN" sz="2600" dirty="0" smtClean="0"/>
              <a:t>browsers</a:t>
            </a:r>
            <a:endParaRPr lang="en-US" altLang="zh-CN" sz="2600" dirty="0"/>
          </a:p>
          <a:p>
            <a:pPr marL="914400" lvl="1" indent="-457200">
              <a:buAutoNum type="arabicPeriod"/>
            </a:pPr>
            <a:r>
              <a:rPr lang="en-US" altLang="zh-CN" sz="2600" dirty="0" smtClean="0"/>
              <a:t>The </a:t>
            </a:r>
            <a:r>
              <a:rPr lang="en-US" altLang="zh-CN" sz="2600" dirty="0"/>
              <a:t>SOP is usually enforced in regards to </a:t>
            </a:r>
            <a:r>
              <a:rPr lang="en-US" altLang="zh-CN" sz="2600" dirty="0" smtClean="0"/>
              <a:t>scripts</a:t>
            </a:r>
          </a:p>
          <a:p>
            <a:pPr marL="914400" lvl="1" indent="-457200">
              <a:buAutoNum type="arabicPeriod"/>
            </a:pPr>
            <a:r>
              <a:rPr lang="en-US" altLang="zh-CN" sz="2600" dirty="0" smtClean="0"/>
              <a:t>Cookies </a:t>
            </a:r>
            <a:r>
              <a:rPr lang="en-US" altLang="zh-CN" sz="2600" dirty="0"/>
              <a:t>have a path-based security policy, but scripts can supersede this and access all cookies for a given domain </a:t>
            </a:r>
            <a:endParaRPr lang="en-US" altLang="zh-CN" sz="2600" dirty="0" smtClean="0"/>
          </a:p>
          <a:p>
            <a:pPr marL="914400" lvl="1" indent="-457200">
              <a:buAutoNum type="arabicPeriod"/>
            </a:pPr>
            <a:r>
              <a:rPr lang="en-US" altLang="zh-CN" sz="2600" dirty="0" smtClean="0"/>
              <a:t>Plugins </a:t>
            </a:r>
            <a:r>
              <a:rPr lang="en-US" altLang="zh-CN" sz="2600" dirty="0"/>
              <a:t>are not usually regulated by any browser security policies </a:t>
            </a:r>
            <a:endParaRPr lang="en-US" altLang="zh-CN" sz="2600" dirty="0" smtClean="0"/>
          </a:p>
          <a:p>
            <a:pPr marL="457200" indent="-457200">
              <a:buFont typeface="Arial" pitchFamily="34" charset="0"/>
              <a:buAutoNum type="arabicPeriod"/>
            </a:pPr>
            <a:r>
              <a:rPr lang="en-US" altLang="zh-CN" sz="2600" dirty="0"/>
              <a:t>Gazelle security </a:t>
            </a:r>
            <a:r>
              <a:rPr lang="en-US" altLang="zh-CN" sz="2600" dirty="0" smtClean="0"/>
              <a:t>model</a:t>
            </a:r>
          </a:p>
          <a:p>
            <a:pPr marL="914400" lvl="1" indent="-457200">
              <a:buFont typeface="Arial" pitchFamily="34" charset="0"/>
              <a:buAutoNum type="arabicPeriod"/>
            </a:pPr>
            <a:r>
              <a:rPr lang="en-US" altLang="zh-CN" sz="2600" dirty="0" smtClean="0"/>
              <a:t>Enforce </a:t>
            </a:r>
            <a:r>
              <a:rPr lang="en-US" altLang="zh-CN" sz="2600" dirty="0"/>
              <a:t>the SOP in all cases (scripts, cookies, plugins</a:t>
            </a:r>
            <a:r>
              <a:rPr lang="en-US" altLang="zh-CN" sz="2600" dirty="0" smtClean="0"/>
              <a:t>)</a:t>
            </a:r>
          </a:p>
          <a:p>
            <a:pPr marL="914400" lvl="1" indent="-457200">
              <a:buFont typeface="Arial" pitchFamily="34" charset="0"/>
              <a:buAutoNum type="arabicPeriod"/>
            </a:pPr>
            <a:r>
              <a:rPr lang="en-US" altLang="zh-CN" sz="2600" dirty="0" smtClean="0"/>
              <a:t>A </a:t>
            </a:r>
            <a:r>
              <a:rPr lang="en-US" altLang="zh-CN" sz="2600" dirty="0"/>
              <a:t>more flexible definition of “origin” could be adopted (e.g. to include paths), but this could cause compatibility problems with existing websites </a:t>
            </a:r>
            <a:endParaRPr lang="en-US" altLang="zh-CN" sz="2600" dirty="0"/>
          </a:p>
          <a:p>
            <a:pPr marL="914400" lvl="1" indent="-457200">
              <a:buAutoNum type="arabicPeriod"/>
            </a:pPr>
            <a:endParaRPr lang="en-US" altLang="zh-CN" dirty="0"/>
          </a:p>
          <a:p>
            <a:pPr marL="457200" indent="-457200">
              <a:buAutoNum type="arabicPeriod"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03114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Architecture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en-US" altLang="zh-CN" dirty="0" smtClean="0"/>
              <a:t>Web </a:t>
            </a:r>
            <a:r>
              <a:rPr lang="en-US" altLang="zh-CN" dirty="0"/>
              <a:t>applications communicate with each other (and/or the system) only through “system calls” to the browser kernel </a:t>
            </a:r>
            <a:endParaRPr lang="en-US" altLang="zh-CN" dirty="0" smtClean="0"/>
          </a:p>
          <a:p>
            <a:endParaRPr lang="en-US" altLang="zh-CN" dirty="0"/>
          </a:p>
          <a:p>
            <a:endParaRPr kumimoji="1"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1939" y="2646452"/>
            <a:ext cx="4837230" cy="3876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2782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-224906"/>
            <a:ext cx="5791200" cy="1371600"/>
          </a:xfrm>
        </p:spPr>
        <p:txBody>
          <a:bodyPr/>
          <a:lstStyle/>
          <a:p>
            <a:r>
              <a:rPr kumimoji="1" lang="en-US" altLang="zh-CN" dirty="0"/>
              <a:t>Architecture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371600"/>
            <a:ext cx="7620000" cy="5614501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AutoNum type="arabicPeriod" startAt="2"/>
            </a:pPr>
            <a:r>
              <a:rPr lang="en-US" altLang="zh-CN" sz="2600" dirty="0" smtClean="0"/>
              <a:t>This </a:t>
            </a:r>
            <a:r>
              <a:rPr lang="en-US" altLang="zh-CN" sz="2600" dirty="0"/>
              <a:t>architecture provides a good combination of features... </a:t>
            </a:r>
            <a:endParaRPr lang="en-US" altLang="zh-CN" sz="26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altLang="zh-CN" sz="2600" dirty="0" smtClean="0"/>
              <a:t>Efficiency </a:t>
            </a:r>
            <a:r>
              <a:rPr lang="en-US" altLang="zh-CN" sz="2600" dirty="0"/>
              <a:t>– a dedicated runtime instance (with parsing, </a:t>
            </a:r>
            <a:r>
              <a:rPr lang="en-US" altLang="zh-CN" sz="2600" dirty="0" smtClean="0"/>
              <a:t>rendering</a:t>
            </a:r>
            <a:r>
              <a:rPr lang="en-US" altLang="zh-CN" sz="2600" dirty="0"/>
              <a:t>, etc.) is spawned for each web application, which is faster than approaches having separate modules for these functions </a:t>
            </a:r>
            <a:endParaRPr lang="en-US" altLang="zh-CN" sz="26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altLang="zh-CN" sz="2600" dirty="0" smtClean="0"/>
              <a:t>Security </a:t>
            </a:r>
            <a:r>
              <a:rPr lang="en-US" altLang="zh-CN" sz="2600" dirty="0"/>
              <a:t>– since the web applications exist in separate processes owned by the browser kernel, they are prohibited </a:t>
            </a:r>
            <a:r>
              <a:rPr lang="en-US" altLang="zh-CN" sz="2600" dirty="0" smtClean="0"/>
              <a:t>from </a:t>
            </a:r>
            <a:r>
              <a:rPr lang="en-US" altLang="zh-CN" sz="2600" dirty="0"/>
              <a:t>communicating with each other, except through the browser kernel </a:t>
            </a:r>
            <a:endParaRPr lang="en-US" altLang="zh-CN" sz="26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altLang="zh-CN" sz="2600" dirty="0" smtClean="0"/>
              <a:t>Robustness </a:t>
            </a:r>
            <a:r>
              <a:rPr lang="en-US" altLang="zh-CN" sz="2600" dirty="0"/>
              <a:t>– if one web application </a:t>
            </a:r>
            <a:r>
              <a:rPr lang="en-US" altLang="zh-CN" sz="2600" dirty="0" smtClean="0"/>
              <a:t>encounters </a:t>
            </a:r>
            <a:r>
              <a:rPr lang="en-US" altLang="zh-CN" sz="2600" dirty="0"/>
              <a:t>an error, that process can be safely terminated without effecting the rest of the browser </a:t>
            </a:r>
            <a:endParaRPr lang="en-US" altLang="zh-CN" sz="2600" dirty="0"/>
          </a:p>
          <a:p>
            <a:pPr marL="457200" indent="-457200">
              <a:buFont typeface="+mj-lt"/>
              <a:buAutoNum type="arabicPeriod"/>
            </a:pPr>
            <a:endParaRPr kumimoji="1"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818" y="2428894"/>
            <a:ext cx="8659092" cy="2784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5277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Architecture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en-US" altLang="zh-CN" sz="2600" dirty="0" smtClean="0"/>
              <a:t>One </a:t>
            </a:r>
            <a:r>
              <a:rPr lang="en-US" altLang="zh-CN" sz="2600" dirty="0"/>
              <a:t>slight modification, for the sake of legacy script protection... </a:t>
            </a:r>
            <a:endParaRPr lang="en-US" altLang="zh-CN" sz="2600" dirty="0" smtClean="0"/>
          </a:p>
          <a:p>
            <a:pPr marL="457200" indent="-457200">
              <a:buAutoNum type="arabicPeriod"/>
            </a:pPr>
            <a:r>
              <a:rPr lang="en-US" altLang="zh-CN" sz="2600" dirty="0" smtClean="0"/>
              <a:t>Based on the fact that plugins are less reliable than browsers.</a:t>
            </a:r>
            <a:endParaRPr lang="en-US" altLang="zh-CN" sz="2600" dirty="0"/>
          </a:p>
          <a:p>
            <a:endParaRPr kumimoji="1"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68150" y="3538707"/>
            <a:ext cx="3568741" cy="2904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98337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Cross-origin DISPLAY Protection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sz="2400" dirty="0" smtClean="0"/>
              <a:t>Display Ownership and Access Control</a:t>
            </a:r>
          </a:p>
          <a:p>
            <a:pPr marL="457200" indent="-457200">
              <a:buAutoNum type="arabicPeriod"/>
            </a:pPr>
            <a:r>
              <a:rPr lang="en-US" altLang="zh-CN" sz="2400" dirty="0" smtClean="0"/>
              <a:t>Browser </a:t>
            </a:r>
            <a:r>
              <a:rPr lang="en-US" altLang="zh-CN" sz="2400" dirty="0"/>
              <a:t>kernel </a:t>
            </a:r>
            <a:r>
              <a:rPr lang="en-US" altLang="zh-CN" sz="2400" dirty="0" smtClean="0"/>
              <a:t>manages/composes </a:t>
            </a:r>
            <a:r>
              <a:rPr lang="en-US" altLang="zh-CN" sz="2400" dirty="0"/>
              <a:t>the </a:t>
            </a:r>
            <a:r>
              <a:rPr lang="en-US" altLang="zh-CN" sz="2400" dirty="0" smtClean="0"/>
              <a:t>display</a:t>
            </a:r>
            <a:endParaRPr lang="en-US" altLang="zh-CN" sz="2400" dirty="0"/>
          </a:p>
          <a:p>
            <a:pPr marL="914400" lvl="1" indent="-457200">
              <a:buAutoNum type="arabicPeriod"/>
            </a:pPr>
            <a:r>
              <a:rPr lang="en-US" altLang="zh-CN" sz="2400" dirty="0" smtClean="0"/>
              <a:t> </a:t>
            </a:r>
            <a:r>
              <a:rPr lang="en-US" altLang="zh-CN" sz="2400" dirty="0"/>
              <a:t>browser kernel doesn’t know content semantics </a:t>
            </a:r>
            <a:endParaRPr lang="en-US" altLang="zh-CN" sz="2400" dirty="0"/>
          </a:p>
          <a:p>
            <a:r>
              <a:rPr lang="en-US" altLang="zh-CN" sz="2400" dirty="0"/>
              <a:t>•  Principal instances render the content </a:t>
            </a:r>
            <a:endParaRPr kumimoji="1" lang="en-US" altLang="zh-CN" sz="2400" dirty="0" smtClean="0"/>
          </a:p>
          <a:p>
            <a:endParaRPr kumimoji="1"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4257445"/>
            <a:ext cx="5197459" cy="2284673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54659" y="3567765"/>
            <a:ext cx="2471966" cy="2818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1746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基本">
  <a:themeElements>
    <a:clrScheme name="基本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基本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基本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基本.thmx</Template>
  <TotalTime>925</TotalTime>
  <Words>912</Words>
  <Application>Microsoft Macintosh PowerPoint</Application>
  <PresentationFormat>全屏显示(4:3)</PresentationFormat>
  <Paragraphs>115</Paragraphs>
  <Slides>13</Slides>
  <Notes>10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4" baseType="lpstr">
      <vt:lpstr>基本</vt:lpstr>
      <vt:lpstr>Gazelle</vt:lpstr>
      <vt:lpstr>Background</vt:lpstr>
      <vt:lpstr>Background</vt:lpstr>
      <vt:lpstr>Background</vt:lpstr>
      <vt:lpstr>Security Model</vt:lpstr>
      <vt:lpstr>Architecture</vt:lpstr>
      <vt:lpstr>Architecture</vt:lpstr>
      <vt:lpstr>Architecture</vt:lpstr>
      <vt:lpstr>Cross-origin DISPLAY Protection</vt:lpstr>
      <vt:lpstr>Cross-origin Display Protection</vt:lpstr>
      <vt:lpstr>Cross-origin Display Protection</vt:lpstr>
      <vt:lpstr>Cross-origin Events Protection</vt:lpstr>
      <vt:lpstr>Comparison with FlowFox</vt:lpstr>
    </vt:vector>
  </TitlesOfParts>
  <Company>Northwestern Univ.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Xiang Pan</dc:creator>
  <cp:lastModifiedBy>Xiang Pan</cp:lastModifiedBy>
  <cp:revision>27</cp:revision>
  <dcterms:created xsi:type="dcterms:W3CDTF">2013-01-13T10:06:28Z</dcterms:created>
  <dcterms:modified xsi:type="dcterms:W3CDTF">2013-01-14T01:32:17Z</dcterms:modified>
</cp:coreProperties>
</file>