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95" r:id="rId6"/>
    <p:sldId id="296" r:id="rId7"/>
    <p:sldId id="297" r:id="rId8"/>
    <p:sldId id="298" r:id="rId9"/>
    <p:sldId id="292" r:id="rId10"/>
    <p:sldId id="294" r:id="rId11"/>
    <p:sldId id="301" r:id="rId12"/>
    <p:sldId id="302" r:id="rId13"/>
    <p:sldId id="303" r:id="rId14"/>
    <p:sldId id="261" r:id="rId15"/>
    <p:sldId id="259" r:id="rId16"/>
    <p:sldId id="267" r:id="rId17"/>
    <p:sldId id="287" r:id="rId18"/>
    <p:sldId id="288" r:id="rId19"/>
    <p:sldId id="289" r:id="rId20"/>
    <p:sldId id="262" r:id="rId21"/>
    <p:sldId id="264" r:id="rId22"/>
    <p:sldId id="263" r:id="rId23"/>
    <p:sldId id="299" r:id="rId24"/>
    <p:sldId id="300" r:id="rId25"/>
    <p:sldId id="265" r:id="rId26"/>
    <p:sldId id="269" r:id="rId27"/>
    <p:sldId id="285" r:id="rId28"/>
    <p:sldId id="266" r:id="rId29"/>
    <p:sldId id="273" r:id="rId30"/>
    <p:sldId id="274" r:id="rId31"/>
    <p:sldId id="275" r:id="rId32"/>
    <p:sldId id="270" r:id="rId33"/>
    <p:sldId id="286" r:id="rId34"/>
    <p:sldId id="284" r:id="rId35"/>
    <p:sldId id="277" r:id="rId36"/>
    <p:sldId id="290" r:id="rId37"/>
    <p:sldId id="291" r:id="rId38"/>
    <p:sldId id="281" r:id="rId39"/>
    <p:sldId id="282" r:id="rId40"/>
    <p:sldId id="276" r:id="rId41"/>
    <p:sldId id="279" r:id="rId42"/>
    <p:sldId id="283" r:id="rId43"/>
    <p:sldId id="268" r:id="rId44"/>
    <p:sldId id="304" r:id="rId45"/>
    <p:sldId id="305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6" y="-13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50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239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30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246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83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03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441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15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60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67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089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8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87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22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20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0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6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48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96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7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8AD44-7632-4F01-8D48-EB90741FEE64}" type="datetimeFigureOut">
              <a:rPr lang="en-US" smtClean="0"/>
              <a:t>1/27/2013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BBF97-C1D2-4A86-BDC6-267F5C3F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46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76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477000"/>
            <a:ext cx="792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 smtClean="0">
                <a:solidFill>
                  <a:srgbClr val="333399"/>
                </a:solidFill>
              </a:rPr>
              <a:t>cleanslate.stanford.edu</a:t>
            </a:r>
            <a:r>
              <a:rPr lang="en-US" smtClean="0">
                <a:solidFill>
                  <a:srgbClr val="000000"/>
                </a:solidFill>
              </a:rPr>
              <a:t>			</a:t>
            </a:r>
            <a:endParaRPr lang="en-US" sz="1000" smtClean="0">
              <a:solidFill>
                <a:srgbClr val="000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 userDrawn="1"/>
        </p:nvGrpSpPr>
        <p:grpSpPr bwMode="auto">
          <a:xfrm>
            <a:off x="0" y="5916613"/>
            <a:ext cx="609600" cy="1322387"/>
            <a:chOff x="-48" y="3744"/>
            <a:chExt cx="384" cy="833"/>
          </a:xfrm>
        </p:grpSpPr>
        <p:sp>
          <p:nvSpPr>
            <p:cNvPr id="1045" name="Oval 21"/>
            <p:cNvSpPr>
              <a:spLocks noChangeArrowheads="1"/>
            </p:cNvSpPr>
            <p:nvPr userDrawn="1"/>
          </p:nvSpPr>
          <p:spPr bwMode="auto">
            <a:xfrm rot="-6212572">
              <a:off x="-273" y="3969"/>
              <a:ext cx="833" cy="384"/>
            </a:xfrm>
            <a:prstGeom prst="ellipse">
              <a:avLst/>
            </a:pr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1031" name="Picture 22" descr="slate"/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" y="3984"/>
              <a:ext cx="279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43177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v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hlink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Overview of </a:t>
            </a:r>
            <a:br>
              <a:rPr lang="en-US" dirty="0" smtClean="0"/>
            </a:br>
            <a:r>
              <a:rPr lang="en-US" dirty="0" smtClean="0"/>
              <a:t>Software-Defined Network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Presenter: </a:t>
            </a:r>
            <a:r>
              <a:rPr lang="en-US" dirty="0" err="1" smtClean="0"/>
              <a:t>Xitao</a:t>
            </a:r>
            <a:r>
              <a:rPr lang="en-US" dirty="0" smtClean="0"/>
              <a:t> Wen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94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087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07252"/>
            <a:ext cx="9144000" cy="6422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670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7"/>
            <a:ext cx="9144000" cy="66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0052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Software-Defined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telecom-cloud.net/wp-content/uploads/2012/10/OpenFlow-Bas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2" y="1638652"/>
            <a:ext cx="7340008" cy="438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919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1457980"/>
            <a:ext cx="4876800" cy="1741311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8200" y="3962400"/>
            <a:ext cx="7543800" cy="205740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Architecture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685471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Routing Engine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76600" y="4429478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Packet Forwarding Fabric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4419600"/>
            <a:ext cx="1828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 Ports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934200" y="4419600"/>
            <a:ext cx="1752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Output Ports</a:t>
            </a:r>
            <a:endParaRPr lang="en-US" sz="2400" dirty="0"/>
          </a:p>
        </p:txBody>
      </p:sp>
      <p:cxnSp>
        <p:nvCxnSpPr>
          <p:cNvPr id="8" name="Straight Arrow Connector 7"/>
          <p:cNvCxnSpPr>
            <a:stCxn id="6" idx="3"/>
            <a:endCxn id="5" idx="1"/>
          </p:cNvCxnSpPr>
          <p:nvPr/>
        </p:nvCxnSpPr>
        <p:spPr>
          <a:xfrm>
            <a:off x="2286000" y="4914900"/>
            <a:ext cx="9906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 flipV="1">
            <a:off x="5791200" y="4914900"/>
            <a:ext cx="11430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4" idx="2"/>
            <a:endCxn id="5" idx="0"/>
          </p:cNvCxnSpPr>
          <p:nvPr/>
        </p:nvCxnSpPr>
        <p:spPr>
          <a:xfrm>
            <a:off x="4533900" y="2676071"/>
            <a:ext cx="0" cy="175340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10400" y="5410200"/>
            <a:ext cx="1324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3371" y="2676071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33900" y="3409890"/>
            <a:ext cx="30396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Network Protocol over SSL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34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083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 1: </a:t>
            </a:r>
            <a:br>
              <a:rPr lang="en-US" dirty="0" smtClean="0"/>
            </a:br>
            <a:r>
              <a:rPr lang="en-US" dirty="0" smtClean="0"/>
              <a:t>Separate Control from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740" y="1693960"/>
            <a:ext cx="5689460" cy="447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2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</a:t>
            </a:r>
            <a:br>
              <a:rPr lang="en-US" dirty="0" smtClean="0"/>
            </a:br>
            <a:r>
              <a:rPr lang="en-US" dirty="0" smtClean="0"/>
              <a:t>Cache flow decisions in </a:t>
            </a:r>
            <a:r>
              <a:rPr lang="en-US" dirty="0" err="1" smtClean="0"/>
              <a:t>datapath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52" y="1524000"/>
            <a:ext cx="7455348" cy="491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337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95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Switch Model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524000" y="1371600"/>
            <a:ext cx="5943600" cy="4267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3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6388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229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229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7150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7"/>
          <p:cNvSpPr>
            <a:spLocks noChangeShapeType="1"/>
          </p:cNvSpPr>
          <p:nvPr/>
        </p:nvSpPr>
        <p:spPr bwMode="auto">
          <a:xfrm flipH="1">
            <a:off x="1219200" y="4724400"/>
            <a:ext cx="14478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2590800" y="48768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810000" y="48768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4419600" y="4800600"/>
            <a:ext cx="914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7358063" y="895350"/>
            <a:ext cx="170973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sz="2800">
                <a:solidFill>
                  <a:srgbClr val="CC0000"/>
                </a:solidFill>
                <a:latin typeface="Tahoma" pitchFamily="34" charset="0"/>
              </a:rPr>
              <a:t>Controller</a:t>
            </a:r>
          </a:p>
        </p:txBody>
      </p:sp>
      <p:sp>
        <p:nvSpPr>
          <p:cNvPr id="14" name="AutoShape 12"/>
          <p:cNvSpPr>
            <a:spLocks noChangeArrowheads="1"/>
          </p:cNvSpPr>
          <p:nvPr/>
        </p:nvSpPr>
        <p:spPr bwMode="auto">
          <a:xfrm>
            <a:off x="2514600" y="1676400"/>
            <a:ext cx="2289175" cy="3238500"/>
          </a:xfrm>
          <a:prstGeom prst="can">
            <a:avLst>
              <a:gd name="adj" fmla="val 30724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15" name="Picture 13" descr="MCj0431616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2265363" y="1263650"/>
            <a:ext cx="2876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en-US" sz="2800">
              <a:solidFill>
                <a:srgbClr val="CC0000"/>
              </a:solidFill>
              <a:latin typeface="Tahoma" pitchFamily="34" charset="0"/>
            </a:endParaRPr>
          </a:p>
          <a:p>
            <a:pPr algn="ctr" eaLnBrk="1" hangingPunct="1"/>
            <a:r>
              <a:rPr lang="en-US" sz="2800">
                <a:solidFill>
                  <a:srgbClr val="CC0000"/>
                </a:solidFill>
                <a:latin typeface="Tahoma" pitchFamily="34" charset="0"/>
              </a:rPr>
              <a:t>OpenFlow Switch</a:t>
            </a: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048000" y="3810000"/>
            <a:ext cx="1143000" cy="914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/>
              <a:t>Flow</a:t>
            </a:r>
          </a:p>
          <a:p>
            <a:pPr algn="ctr">
              <a:defRPr/>
            </a:pPr>
            <a:r>
              <a:rPr lang="en-US" sz="2400"/>
              <a:t>Table</a:t>
            </a: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048000" y="2590800"/>
            <a:ext cx="1143000" cy="914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/>
              <a:t>Secure</a:t>
            </a:r>
          </a:p>
          <a:p>
            <a:pPr algn="ctr">
              <a:defRPr/>
            </a:pPr>
            <a:r>
              <a:rPr lang="en-US" sz="2400" dirty="0"/>
              <a:t>Channel</a:t>
            </a: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 flipV="1">
            <a:off x="4191000" y="1981200"/>
            <a:ext cx="3352800" cy="12192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8002588" y="1752600"/>
            <a:ext cx="608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chemeClr val="bg1"/>
                </a:solidFill>
              </a:rPr>
              <a:t>PC</a:t>
            </a:r>
          </a:p>
        </p:txBody>
      </p:sp>
      <p:sp>
        <p:nvSpPr>
          <p:cNvPr id="21" name="Text Box 19"/>
          <p:cNvSpPr txBox="1">
            <a:spLocks noChangeArrowheads="1"/>
          </p:cNvSpPr>
          <p:nvPr/>
        </p:nvSpPr>
        <p:spPr bwMode="auto">
          <a:xfrm rot="20316812">
            <a:off x="5522913" y="1828800"/>
            <a:ext cx="1225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OpenFlow</a:t>
            </a:r>
          </a:p>
          <a:p>
            <a:pPr eaLnBrk="1" hangingPunct="1"/>
            <a:r>
              <a:rPr lang="en-US"/>
              <a:t>Protocol</a:t>
            </a:r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 rot="20643277">
            <a:off x="5940425" y="2438400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SSL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2743200" y="3657600"/>
            <a:ext cx="17526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2532063" y="39624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hw</a:t>
            </a:r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2538413" y="2770188"/>
            <a:ext cx="557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CC0000"/>
                </a:solidFill>
              </a:rPr>
              <a:t>sw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>
            <a:off x="3124200" y="54102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1905000" y="1295400"/>
            <a:ext cx="3282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OpenFlow Switch specification</a:t>
            </a:r>
          </a:p>
        </p:txBody>
      </p:sp>
    </p:spTree>
    <p:extLst>
      <p:ext uri="{BB962C8B-B14F-4D97-AF65-F5344CB8AC3E}">
        <p14:creationId xmlns:p14="http://schemas.microsoft.com/office/powerpoint/2010/main" val="96956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How a Router Works</a:t>
            </a:r>
            <a:endParaRPr lang="en-US" dirty="0"/>
          </a:p>
        </p:txBody>
      </p:sp>
      <p:grpSp>
        <p:nvGrpSpPr>
          <p:cNvPr id="334" name="Group 166"/>
          <p:cNvGrpSpPr>
            <a:grpSpLocks/>
          </p:cNvGrpSpPr>
          <p:nvPr/>
        </p:nvGrpSpPr>
        <p:grpSpPr bwMode="auto">
          <a:xfrm>
            <a:off x="1277355" y="1370014"/>
            <a:ext cx="5530850" cy="5245100"/>
            <a:chOff x="398" y="129"/>
            <a:chExt cx="3484" cy="3304"/>
          </a:xfrm>
        </p:grpSpPr>
        <p:sp>
          <p:nvSpPr>
            <p:cNvPr id="335" name="Freeform 2"/>
            <p:cNvSpPr>
              <a:spLocks/>
            </p:cNvSpPr>
            <p:nvPr/>
          </p:nvSpPr>
          <p:spPr bwMode="auto">
            <a:xfrm>
              <a:off x="2031" y="2058"/>
              <a:ext cx="1794" cy="933"/>
            </a:xfrm>
            <a:custGeom>
              <a:avLst/>
              <a:gdLst>
                <a:gd name="T0" fmla="*/ 6 w 1794"/>
                <a:gd name="T1" fmla="*/ 483 h 933"/>
                <a:gd name="T2" fmla="*/ 108 w 1794"/>
                <a:gd name="T3" fmla="*/ 125 h 933"/>
                <a:gd name="T4" fmla="*/ 559 w 1794"/>
                <a:gd name="T5" fmla="*/ 100 h 933"/>
                <a:gd name="T6" fmla="*/ 1128 w 1794"/>
                <a:gd name="T7" fmla="*/ 29 h 933"/>
                <a:gd name="T8" fmla="*/ 1716 w 1794"/>
                <a:gd name="T9" fmla="*/ 275 h 933"/>
                <a:gd name="T10" fmla="*/ 1596 w 1794"/>
                <a:gd name="T11" fmla="*/ 827 h 933"/>
                <a:gd name="T12" fmla="*/ 1380 w 1794"/>
                <a:gd name="T13" fmla="*/ 911 h 933"/>
                <a:gd name="T14" fmla="*/ 840 w 1794"/>
                <a:gd name="T15" fmla="*/ 929 h 933"/>
                <a:gd name="T16" fmla="*/ 414 w 1794"/>
                <a:gd name="T17" fmla="*/ 911 h 933"/>
                <a:gd name="T18" fmla="*/ 143 w 1794"/>
                <a:gd name="T19" fmla="*/ 832 h 933"/>
                <a:gd name="T20" fmla="*/ 6 w 1794"/>
                <a:gd name="T21" fmla="*/ 483 h 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794"/>
                <a:gd name="T34" fmla="*/ 0 h 933"/>
                <a:gd name="T35" fmla="*/ 1794 w 1794"/>
                <a:gd name="T36" fmla="*/ 933 h 9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794" h="933">
                  <a:moveTo>
                    <a:pt x="6" y="483"/>
                  </a:moveTo>
                  <a:cubicBezTo>
                    <a:pt x="0" y="365"/>
                    <a:pt x="16" y="189"/>
                    <a:pt x="108" y="125"/>
                  </a:cubicBezTo>
                  <a:cubicBezTo>
                    <a:pt x="200" y="61"/>
                    <a:pt x="389" y="116"/>
                    <a:pt x="559" y="100"/>
                  </a:cubicBezTo>
                  <a:cubicBezTo>
                    <a:pt x="729" y="84"/>
                    <a:pt x="935" y="0"/>
                    <a:pt x="1128" y="29"/>
                  </a:cubicBezTo>
                  <a:cubicBezTo>
                    <a:pt x="1321" y="58"/>
                    <a:pt x="1638" y="142"/>
                    <a:pt x="1716" y="275"/>
                  </a:cubicBezTo>
                  <a:cubicBezTo>
                    <a:pt x="1794" y="408"/>
                    <a:pt x="1652" y="721"/>
                    <a:pt x="1596" y="827"/>
                  </a:cubicBezTo>
                  <a:cubicBezTo>
                    <a:pt x="1540" y="933"/>
                    <a:pt x="1506" y="894"/>
                    <a:pt x="1380" y="911"/>
                  </a:cubicBezTo>
                  <a:cubicBezTo>
                    <a:pt x="1254" y="928"/>
                    <a:pt x="1001" y="929"/>
                    <a:pt x="840" y="929"/>
                  </a:cubicBezTo>
                  <a:cubicBezTo>
                    <a:pt x="679" y="929"/>
                    <a:pt x="530" y="927"/>
                    <a:pt x="414" y="911"/>
                  </a:cubicBezTo>
                  <a:cubicBezTo>
                    <a:pt x="298" y="895"/>
                    <a:pt x="211" y="903"/>
                    <a:pt x="143" y="832"/>
                  </a:cubicBezTo>
                  <a:cubicBezTo>
                    <a:pt x="75" y="761"/>
                    <a:pt x="4" y="624"/>
                    <a:pt x="6" y="483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Freeform 3"/>
            <p:cNvSpPr>
              <a:spLocks/>
            </p:cNvSpPr>
            <p:nvPr/>
          </p:nvSpPr>
          <p:spPr bwMode="auto">
            <a:xfrm>
              <a:off x="1090" y="1594"/>
              <a:ext cx="1443" cy="816"/>
            </a:xfrm>
            <a:custGeom>
              <a:avLst/>
              <a:gdLst>
                <a:gd name="T0" fmla="*/ 0 w 1443"/>
                <a:gd name="T1" fmla="*/ 0 h 816"/>
                <a:gd name="T2" fmla="*/ 1076 w 1443"/>
                <a:gd name="T3" fmla="*/ 782 h 816"/>
                <a:gd name="T4" fmla="*/ 1320 w 1443"/>
                <a:gd name="T5" fmla="*/ 788 h 816"/>
                <a:gd name="T6" fmla="*/ 1443 w 1443"/>
                <a:gd name="T7" fmla="*/ 5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Rectangle 4"/>
            <p:cNvSpPr>
              <a:spLocks noChangeArrowheads="1"/>
            </p:cNvSpPr>
            <p:nvPr/>
          </p:nvSpPr>
          <p:spPr bwMode="auto">
            <a:xfrm>
              <a:off x="1084" y="129"/>
              <a:ext cx="1460" cy="1470"/>
            </a:xfrm>
            <a:prstGeom prst="rect">
              <a:avLst/>
            </a:prstGeom>
            <a:solidFill>
              <a:srgbClr val="00CC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Oval 5"/>
            <p:cNvSpPr>
              <a:spLocks noChangeArrowheads="1"/>
            </p:cNvSpPr>
            <p:nvPr/>
          </p:nvSpPr>
          <p:spPr bwMode="auto">
            <a:xfrm>
              <a:off x="1163" y="162"/>
              <a:ext cx="1320" cy="381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9" name="Freeform 6"/>
            <p:cNvSpPr>
              <a:spLocks/>
            </p:cNvSpPr>
            <p:nvPr/>
          </p:nvSpPr>
          <p:spPr bwMode="auto">
            <a:xfrm>
              <a:off x="2433" y="22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40" name="Group 7"/>
            <p:cNvGrpSpPr>
              <a:grpSpLocks/>
            </p:cNvGrpSpPr>
            <p:nvPr/>
          </p:nvGrpSpPr>
          <p:grpSpPr bwMode="auto">
            <a:xfrm>
              <a:off x="2122" y="2359"/>
              <a:ext cx="316" cy="147"/>
              <a:chOff x="3600" y="219"/>
              <a:chExt cx="360" cy="175"/>
            </a:xfrm>
          </p:grpSpPr>
          <p:sp>
            <p:nvSpPr>
              <p:cNvPr id="485" name="Oval 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6" name="Line 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7" name="Line 1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8" name="Rectangle 1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89" name="Oval 1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90" name="Group 1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9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6" name="Line 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7" name="Line 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91" name="Group 1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9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3" name="Line 1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94" name="Line 2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1" name="Group 21"/>
            <p:cNvGrpSpPr>
              <a:grpSpLocks/>
            </p:cNvGrpSpPr>
            <p:nvPr/>
          </p:nvGrpSpPr>
          <p:grpSpPr bwMode="auto">
            <a:xfrm>
              <a:off x="2344" y="2761"/>
              <a:ext cx="316" cy="147"/>
              <a:chOff x="3600" y="219"/>
              <a:chExt cx="360" cy="175"/>
            </a:xfrm>
          </p:grpSpPr>
          <p:sp>
            <p:nvSpPr>
              <p:cNvPr id="472" name="Oval 2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3" name="Line 2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4" name="Line 2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5" name="Rectangle 2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76" name="Oval 2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77" name="Group 2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8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3" name="Line 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4" name="Line 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78" name="Group 3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79" name="Line 3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0" name="Line 3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81" name="Line 3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2" name="Group 35"/>
            <p:cNvGrpSpPr>
              <a:grpSpLocks/>
            </p:cNvGrpSpPr>
            <p:nvPr/>
          </p:nvGrpSpPr>
          <p:grpSpPr bwMode="auto">
            <a:xfrm>
              <a:off x="2769" y="2167"/>
              <a:ext cx="316" cy="147"/>
              <a:chOff x="3600" y="219"/>
              <a:chExt cx="360" cy="175"/>
            </a:xfrm>
          </p:grpSpPr>
          <p:sp>
            <p:nvSpPr>
              <p:cNvPr id="459" name="Oval 3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0" name="Line 3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1" name="Line 3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2" name="Rectangle 3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63" name="Oval 4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64" name="Group 4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69" name="Line 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0" name="Line 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71" name="Line 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65" name="Group 4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66" name="Line 4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7" name="Line 4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68" name="Line 4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3" name="Group 49"/>
            <p:cNvGrpSpPr>
              <a:grpSpLocks/>
            </p:cNvGrpSpPr>
            <p:nvPr/>
          </p:nvGrpSpPr>
          <p:grpSpPr bwMode="auto">
            <a:xfrm>
              <a:off x="2720" y="2586"/>
              <a:ext cx="315" cy="147"/>
              <a:chOff x="3600" y="219"/>
              <a:chExt cx="360" cy="175"/>
            </a:xfrm>
          </p:grpSpPr>
          <p:sp>
            <p:nvSpPr>
              <p:cNvPr id="446" name="Oval 5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7" name="Line 5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8" name="Line 5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9" name="Rectangle 5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50" name="Oval 5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51" name="Group 5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56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7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8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52" name="Group 5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53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4" name="Line 6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55" name="Line 6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4" name="Group 63"/>
            <p:cNvGrpSpPr>
              <a:grpSpLocks/>
            </p:cNvGrpSpPr>
            <p:nvPr/>
          </p:nvGrpSpPr>
          <p:grpSpPr bwMode="auto">
            <a:xfrm>
              <a:off x="3120" y="2773"/>
              <a:ext cx="316" cy="147"/>
              <a:chOff x="3600" y="219"/>
              <a:chExt cx="360" cy="175"/>
            </a:xfrm>
          </p:grpSpPr>
          <p:sp>
            <p:nvSpPr>
              <p:cNvPr id="433" name="Oval 6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4" name="Line 6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5" name="Line 6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6" name="Rectangle 6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37" name="Oval 6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38" name="Group 6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43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4" name="Line 7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5" name="Line 7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39" name="Group 7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40" name="Line 7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1" name="Line 7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42" name="Line 7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345" name="Group 77"/>
            <p:cNvGrpSpPr>
              <a:grpSpLocks/>
            </p:cNvGrpSpPr>
            <p:nvPr/>
          </p:nvGrpSpPr>
          <p:grpSpPr bwMode="auto">
            <a:xfrm>
              <a:off x="3400" y="2360"/>
              <a:ext cx="316" cy="147"/>
              <a:chOff x="3600" y="219"/>
              <a:chExt cx="360" cy="175"/>
            </a:xfrm>
          </p:grpSpPr>
          <p:sp>
            <p:nvSpPr>
              <p:cNvPr id="420" name="Oval 7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1" name="Line 7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2" name="Line 8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3" name="Rectangle 8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itchFamily="18" charset="0"/>
                </a:endParaRPr>
              </a:p>
            </p:txBody>
          </p:sp>
          <p:sp>
            <p:nvSpPr>
              <p:cNvPr id="424" name="Oval 8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rgbClr val="CCCC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425" name="Group 8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1" name="Line 8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32" name="Line 8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426" name="Group 8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7" name="Line 8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8" name="Line 8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429" name="Line 9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346" name="Freeform 91"/>
            <p:cNvSpPr>
              <a:spLocks/>
            </p:cNvSpPr>
            <p:nvPr/>
          </p:nvSpPr>
          <p:spPr bwMode="auto">
            <a:xfrm>
              <a:off x="3089" y="2245"/>
              <a:ext cx="318" cy="194"/>
            </a:xfrm>
            <a:custGeom>
              <a:avLst/>
              <a:gdLst>
                <a:gd name="T0" fmla="*/ 0 w 318"/>
                <a:gd name="T1" fmla="*/ 0 h 194"/>
                <a:gd name="T2" fmla="*/ 318 w 318"/>
                <a:gd name="T3" fmla="*/ 194 h 194"/>
                <a:gd name="T4" fmla="*/ 0 60000 65536"/>
                <a:gd name="T5" fmla="*/ 0 60000 65536"/>
                <a:gd name="T6" fmla="*/ 0 w 318"/>
                <a:gd name="T7" fmla="*/ 0 h 194"/>
                <a:gd name="T8" fmla="*/ 318 w 318"/>
                <a:gd name="T9" fmla="*/ 194 h 1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18" h="194">
                  <a:moveTo>
                    <a:pt x="0" y="0"/>
                  </a:moveTo>
                  <a:lnTo>
                    <a:pt x="318" y="19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7" name="Freeform 92"/>
            <p:cNvSpPr>
              <a:spLocks/>
            </p:cNvSpPr>
            <p:nvPr/>
          </p:nvSpPr>
          <p:spPr bwMode="auto">
            <a:xfrm>
              <a:off x="2418" y="2492"/>
              <a:ext cx="303" cy="150"/>
            </a:xfrm>
            <a:custGeom>
              <a:avLst/>
              <a:gdLst>
                <a:gd name="T0" fmla="*/ 0 w 294"/>
                <a:gd name="T1" fmla="*/ 0 h 174"/>
                <a:gd name="T2" fmla="*/ 448 w 294"/>
                <a:gd name="T3" fmla="*/ 22 h 174"/>
                <a:gd name="T4" fmla="*/ 0 60000 65536"/>
                <a:gd name="T5" fmla="*/ 0 60000 65536"/>
                <a:gd name="T6" fmla="*/ 0 w 294"/>
                <a:gd name="T7" fmla="*/ 0 h 174"/>
                <a:gd name="T8" fmla="*/ 294 w 294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94" h="174">
                  <a:moveTo>
                    <a:pt x="0" y="0"/>
                  </a:moveTo>
                  <a:lnTo>
                    <a:pt x="294" y="174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8" name="Freeform 93"/>
            <p:cNvSpPr>
              <a:spLocks/>
            </p:cNvSpPr>
            <p:nvPr/>
          </p:nvSpPr>
          <p:spPr bwMode="auto">
            <a:xfrm>
              <a:off x="3015" y="2477"/>
              <a:ext cx="396" cy="156"/>
            </a:xfrm>
            <a:custGeom>
              <a:avLst/>
              <a:gdLst>
                <a:gd name="T0" fmla="*/ 0 w 378"/>
                <a:gd name="T1" fmla="*/ 39 h 174"/>
                <a:gd name="T2" fmla="*/ 727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9" name="Freeform 94"/>
            <p:cNvSpPr>
              <a:spLocks/>
            </p:cNvSpPr>
            <p:nvPr/>
          </p:nvSpPr>
          <p:spPr bwMode="auto">
            <a:xfrm>
              <a:off x="3435" y="2511"/>
              <a:ext cx="130" cy="320"/>
            </a:xfrm>
            <a:custGeom>
              <a:avLst/>
              <a:gdLst>
                <a:gd name="T0" fmla="*/ 0 w 118"/>
                <a:gd name="T1" fmla="*/ 1 h 500"/>
                <a:gd name="T2" fmla="*/ 462 w 118"/>
                <a:gd name="T3" fmla="*/ 0 h 500"/>
                <a:gd name="T4" fmla="*/ 0 60000 65536"/>
                <a:gd name="T5" fmla="*/ 0 60000 65536"/>
                <a:gd name="T6" fmla="*/ 0 w 118"/>
                <a:gd name="T7" fmla="*/ 0 h 500"/>
                <a:gd name="T8" fmla="*/ 118 w 118"/>
                <a:gd name="T9" fmla="*/ 500 h 50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8" h="500">
                  <a:moveTo>
                    <a:pt x="0" y="500"/>
                  </a:moveTo>
                  <a:lnTo>
                    <a:pt x="118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0" name="Freeform 95"/>
            <p:cNvSpPr>
              <a:spLocks/>
            </p:cNvSpPr>
            <p:nvPr/>
          </p:nvSpPr>
          <p:spPr bwMode="auto">
            <a:xfrm>
              <a:off x="2657" y="2847"/>
              <a:ext cx="464" cy="47"/>
            </a:xfrm>
            <a:custGeom>
              <a:avLst/>
              <a:gdLst>
                <a:gd name="T0" fmla="*/ 8792 w 370"/>
                <a:gd name="T1" fmla="*/ 6916 h 32"/>
                <a:gd name="T2" fmla="*/ 0 w 370"/>
                <a:gd name="T3" fmla="*/ 0 h 32"/>
                <a:gd name="T4" fmla="*/ 0 60000 65536"/>
                <a:gd name="T5" fmla="*/ 0 60000 65536"/>
                <a:gd name="T6" fmla="*/ 0 w 370"/>
                <a:gd name="T7" fmla="*/ 0 h 32"/>
                <a:gd name="T8" fmla="*/ 370 w 370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0" h="32">
                  <a:moveTo>
                    <a:pt x="370" y="32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1" name="Freeform 96"/>
            <p:cNvSpPr>
              <a:spLocks/>
            </p:cNvSpPr>
            <p:nvPr/>
          </p:nvSpPr>
          <p:spPr bwMode="auto">
            <a:xfrm>
              <a:off x="2319" y="2507"/>
              <a:ext cx="122" cy="268"/>
            </a:xfrm>
            <a:custGeom>
              <a:avLst/>
              <a:gdLst>
                <a:gd name="T0" fmla="*/ 1 w 176"/>
                <a:gd name="T1" fmla="*/ 1 h 412"/>
                <a:gd name="T2" fmla="*/ 1 w 176"/>
                <a:gd name="T3" fmla="*/ 1 h 412"/>
                <a:gd name="T4" fmla="*/ 0 w 176"/>
                <a:gd name="T5" fmla="*/ 0 h 412"/>
                <a:gd name="T6" fmla="*/ 0 60000 65536"/>
                <a:gd name="T7" fmla="*/ 0 60000 65536"/>
                <a:gd name="T8" fmla="*/ 0 60000 65536"/>
                <a:gd name="T9" fmla="*/ 0 w 176"/>
                <a:gd name="T10" fmla="*/ 0 h 412"/>
                <a:gd name="T11" fmla="*/ 176 w 176"/>
                <a:gd name="T12" fmla="*/ 412 h 4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12">
                  <a:moveTo>
                    <a:pt x="162" y="408"/>
                  </a:moveTo>
                  <a:lnTo>
                    <a:pt x="176" y="4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2" name="Rectangle 97"/>
            <p:cNvSpPr>
              <a:spLocks noChangeArrowheads="1"/>
            </p:cNvSpPr>
            <p:nvPr/>
          </p:nvSpPr>
          <p:spPr bwMode="auto">
            <a:xfrm>
              <a:off x="1128" y="2264"/>
              <a:ext cx="728" cy="150"/>
            </a:xfrm>
            <a:prstGeom prst="rect">
              <a:avLst/>
            </a:pr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3" name="Rectangle 98"/>
            <p:cNvSpPr>
              <a:spLocks noChangeArrowheads="1"/>
            </p:cNvSpPr>
            <p:nvPr/>
          </p:nvSpPr>
          <p:spPr bwMode="auto">
            <a:xfrm>
              <a:off x="1113" y="2279"/>
              <a:ext cx="723" cy="150"/>
            </a:xfrm>
            <a:prstGeom prst="rect">
              <a:avLst/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4" name="Line 99"/>
            <p:cNvSpPr>
              <a:spLocks noChangeShapeType="1"/>
            </p:cNvSpPr>
            <p:nvPr/>
          </p:nvSpPr>
          <p:spPr bwMode="auto">
            <a:xfrm>
              <a:off x="1759" y="2362"/>
              <a:ext cx="266" cy="0"/>
            </a:xfrm>
            <a:prstGeom prst="line">
              <a:avLst/>
            </a:prstGeom>
            <a:noFill/>
            <a:ln w="9525">
              <a:solidFill>
                <a:srgbClr val="3333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5" name="Text Box 100"/>
            <p:cNvSpPr txBox="1">
              <a:spLocks noChangeArrowheads="1"/>
            </p:cNvSpPr>
            <p:nvPr/>
          </p:nvSpPr>
          <p:spPr bwMode="auto">
            <a:xfrm>
              <a:off x="2390" y="218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356" name="Text Box 101"/>
            <p:cNvSpPr txBox="1">
              <a:spLocks noChangeArrowheads="1"/>
            </p:cNvSpPr>
            <p:nvPr/>
          </p:nvSpPr>
          <p:spPr bwMode="auto">
            <a:xfrm>
              <a:off x="2336" y="2459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</p:txBody>
        </p:sp>
        <p:sp>
          <p:nvSpPr>
            <p:cNvPr id="357" name="Text Box 102"/>
            <p:cNvSpPr txBox="1">
              <a:spLocks noChangeArrowheads="1"/>
            </p:cNvSpPr>
            <p:nvPr/>
          </p:nvSpPr>
          <p:spPr bwMode="auto">
            <a:xfrm>
              <a:off x="2178" y="2505"/>
              <a:ext cx="18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</p:txBody>
        </p:sp>
        <p:sp>
          <p:nvSpPr>
            <p:cNvPr id="358" name="Rectangle 104"/>
            <p:cNvSpPr>
              <a:spLocks noChangeArrowheads="1"/>
            </p:cNvSpPr>
            <p:nvPr/>
          </p:nvSpPr>
          <p:spPr bwMode="auto">
            <a:xfrm>
              <a:off x="1509" y="2281"/>
              <a:ext cx="269" cy="151"/>
            </a:xfrm>
            <a:prstGeom prst="rect">
              <a:avLst/>
            </a:prstGeom>
            <a:solidFill>
              <a:srgbClr val="00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9" name="Text Box 105"/>
            <p:cNvSpPr txBox="1">
              <a:spLocks noChangeArrowheads="1"/>
            </p:cNvSpPr>
            <p:nvPr/>
          </p:nvSpPr>
          <p:spPr bwMode="auto">
            <a:xfrm>
              <a:off x="1479" y="2264"/>
              <a:ext cx="32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0111</a:t>
              </a:r>
            </a:p>
          </p:txBody>
        </p:sp>
        <p:sp>
          <p:nvSpPr>
            <p:cNvPr id="360" name="Text Box 106"/>
            <p:cNvSpPr txBox="1">
              <a:spLocks noChangeArrowheads="1"/>
            </p:cNvSpPr>
            <p:nvPr/>
          </p:nvSpPr>
          <p:spPr bwMode="auto">
            <a:xfrm>
              <a:off x="398" y="1841"/>
              <a:ext cx="1019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value in arriving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packet’s header</a:t>
              </a:r>
            </a:p>
          </p:txBody>
        </p:sp>
        <p:sp>
          <p:nvSpPr>
            <p:cNvPr id="361" name="Line 107"/>
            <p:cNvSpPr>
              <a:spLocks noChangeShapeType="1"/>
            </p:cNvSpPr>
            <p:nvPr/>
          </p:nvSpPr>
          <p:spPr bwMode="auto">
            <a:xfrm flipH="1">
              <a:off x="1269" y="2444"/>
              <a:ext cx="8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2" name="Text Box 108"/>
            <p:cNvSpPr txBox="1">
              <a:spLocks noChangeArrowheads="1"/>
            </p:cNvSpPr>
            <p:nvPr/>
          </p:nvSpPr>
          <p:spPr bwMode="auto">
            <a:xfrm>
              <a:off x="1244" y="261"/>
              <a:ext cx="117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routing algorithm</a:t>
              </a:r>
            </a:p>
          </p:txBody>
        </p:sp>
        <p:sp>
          <p:nvSpPr>
            <p:cNvPr id="363" name="Rectangle 109"/>
            <p:cNvSpPr>
              <a:spLocks noChangeArrowheads="1"/>
            </p:cNvSpPr>
            <p:nvPr/>
          </p:nvSpPr>
          <p:spPr bwMode="auto">
            <a:xfrm>
              <a:off x="1197" y="732"/>
              <a:ext cx="1263" cy="80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4" name="Text Box 110"/>
            <p:cNvSpPr txBox="1">
              <a:spLocks noChangeArrowheads="1"/>
            </p:cNvSpPr>
            <p:nvPr/>
          </p:nvSpPr>
          <p:spPr bwMode="auto">
            <a:xfrm>
              <a:off x="1248" y="702"/>
              <a:ext cx="117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local forwarding table</a:t>
              </a:r>
            </a:p>
          </p:txBody>
        </p:sp>
        <p:sp>
          <p:nvSpPr>
            <p:cNvPr id="365" name="Text Box 111"/>
            <p:cNvSpPr txBox="1">
              <a:spLocks noChangeArrowheads="1"/>
            </p:cNvSpPr>
            <p:nvPr/>
          </p:nvSpPr>
          <p:spPr bwMode="auto">
            <a:xfrm>
              <a:off x="1174" y="858"/>
              <a:ext cx="76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header value</a:t>
              </a:r>
            </a:p>
          </p:txBody>
        </p:sp>
        <p:sp>
          <p:nvSpPr>
            <p:cNvPr id="366" name="Text Box 112"/>
            <p:cNvSpPr txBox="1">
              <a:spLocks noChangeArrowheads="1"/>
            </p:cNvSpPr>
            <p:nvPr/>
          </p:nvSpPr>
          <p:spPr bwMode="auto">
            <a:xfrm>
              <a:off x="1846" y="859"/>
              <a:ext cx="65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output link</a:t>
              </a:r>
            </a:p>
          </p:txBody>
        </p:sp>
        <p:sp>
          <p:nvSpPr>
            <p:cNvPr id="367" name="Line 113"/>
            <p:cNvSpPr>
              <a:spLocks noChangeShapeType="1"/>
            </p:cNvSpPr>
            <p:nvPr/>
          </p:nvSpPr>
          <p:spPr bwMode="auto">
            <a:xfrm>
              <a:off x="1908" y="866"/>
              <a:ext cx="5" cy="67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8" name="Text Box 114"/>
            <p:cNvSpPr txBox="1">
              <a:spLocks noChangeArrowheads="1"/>
            </p:cNvSpPr>
            <p:nvPr/>
          </p:nvSpPr>
          <p:spPr bwMode="auto">
            <a:xfrm>
              <a:off x="1587" y="1037"/>
              <a:ext cx="328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0100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0101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0111</a:t>
              </a:r>
            </a:p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1001</a:t>
              </a:r>
            </a:p>
          </p:txBody>
        </p:sp>
        <p:sp>
          <p:nvSpPr>
            <p:cNvPr id="369" name="Text Box 115"/>
            <p:cNvSpPr txBox="1">
              <a:spLocks noChangeArrowheads="1"/>
            </p:cNvSpPr>
            <p:nvPr/>
          </p:nvSpPr>
          <p:spPr bwMode="auto">
            <a:xfrm>
              <a:off x="1918" y="1037"/>
              <a:ext cx="16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omic Sans MS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omic Sans MS" pitchFamily="66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2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</a:rPr>
                <a:t>1</a:t>
              </a:r>
            </a:p>
          </p:txBody>
        </p:sp>
        <p:sp>
          <p:nvSpPr>
            <p:cNvPr id="370" name="Line 116"/>
            <p:cNvSpPr>
              <a:spLocks noChangeShapeType="1"/>
            </p:cNvSpPr>
            <p:nvPr/>
          </p:nvSpPr>
          <p:spPr bwMode="auto">
            <a:xfrm>
              <a:off x="1197" y="1028"/>
              <a:ext cx="1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1" name="Line 117"/>
            <p:cNvSpPr>
              <a:spLocks noChangeShapeType="1"/>
            </p:cNvSpPr>
            <p:nvPr/>
          </p:nvSpPr>
          <p:spPr bwMode="auto">
            <a:xfrm>
              <a:off x="1192" y="872"/>
              <a:ext cx="126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2" name="AutoShape 118"/>
            <p:cNvSpPr>
              <a:spLocks noChangeArrowheads="1"/>
            </p:cNvSpPr>
            <p:nvPr/>
          </p:nvSpPr>
          <p:spPr bwMode="auto">
            <a:xfrm rot="5400000">
              <a:off x="1763" y="548"/>
              <a:ext cx="151" cy="172"/>
            </a:xfrm>
            <a:prstGeom prst="rightArrow">
              <a:avLst>
                <a:gd name="adj1" fmla="val 51167"/>
                <a:gd name="adj2" fmla="val 39736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3" name="Line 119"/>
            <p:cNvSpPr>
              <a:spLocks noChangeShapeType="1"/>
            </p:cNvSpPr>
            <p:nvPr/>
          </p:nvSpPr>
          <p:spPr bwMode="auto">
            <a:xfrm>
              <a:off x="1371" y="2086"/>
              <a:ext cx="229" cy="21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4" name="Freeform 120"/>
            <p:cNvSpPr>
              <a:spLocks/>
            </p:cNvSpPr>
            <p:nvPr/>
          </p:nvSpPr>
          <p:spPr bwMode="auto">
            <a:xfrm>
              <a:off x="2047" y="2395"/>
              <a:ext cx="554" cy="167"/>
            </a:xfrm>
            <a:custGeom>
              <a:avLst/>
              <a:gdLst>
                <a:gd name="T0" fmla="*/ 0 w 554"/>
                <a:gd name="T1" fmla="*/ 10 h 167"/>
                <a:gd name="T2" fmla="*/ 324 w 554"/>
                <a:gd name="T3" fmla="*/ 26 h 167"/>
                <a:gd name="T4" fmla="*/ 554 w 554"/>
                <a:gd name="T5" fmla="*/ 167 h 167"/>
                <a:gd name="T6" fmla="*/ 0 60000 65536"/>
                <a:gd name="T7" fmla="*/ 0 60000 65536"/>
                <a:gd name="T8" fmla="*/ 0 60000 65536"/>
                <a:gd name="T9" fmla="*/ 0 w 554"/>
                <a:gd name="T10" fmla="*/ 0 h 167"/>
                <a:gd name="T11" fmla="*/ 554 w 554"/>
                <a:gd name="T12" fmla="*/ 167 h 16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54" h="167">
                  <a:moveTo>
                    <a:pt x="0" y="10"/>
                  </a:moveTo>
                  <a:cubicBezTo>
                    <a:pt x="102" y="0"/>
                    <a:pt x="240" y="5"/>
                    <a:pt x="324" y="26"/>
                  </a:cubicBezTo>
                  <a:cubicBezTo>
                    <a:pt x="416" y="52"/>
                    <a:pt x="502" y="120"/>
                    <a:pt x="554" y="167"/>
                  </a:cubicBezTo>
                </a:path>
              </a:pathLst>
            </a:cu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5" name="Freeform 121"/>
            <p:cNvSpPr>
              <a:spLocks/>
            </p:cNvSpPr>
            <p:nvPr/>
          </p:nvSpPr>
          <p:spPr bwMode="auto">
            <a:xfrm flipH="1">
              <a:off x="3518" y="2127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6" name="Freeform 122"/>
            <p:cNvSpPr>
              <a:spLocks/>
            </p:cNvSpPr>
            <p:nvPr/>
          </p:nvSpPr>
          <p:spPr bwMode="auto">
            <a:xfrm flipH="1">
              <a:off x="2881" y="1948"/>
              <a:ext cx="364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7" name="Freeform 123"/>
            <p:cNvSpPr>
              <a:spLocks/>
            </p:cNvSpPr>
            <p:nvPr/>
          </p:nvSpPr>
          <p:spPr bwMode="auto">
            <a:xfrm flipH="1" flipV="1">
              <a:off x="3302" y="292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8" name="Freeform 124"/>
            <p:cNvSpPr>
              <a:spLocks/>
            </p:cNvSpPr>
            <p:nvPr/>
          </p:nvSpPr>
          <p:spPr bwMode="auto">
            <a:xfrm flipH="1" flipV="1">
              <a:off x="2452" y="2912"/>
              <a:ext cx="342" cy="234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9" name="Freeform 125"/>
            <p:cNvSpPr>
              <a:spLocks/>
            </p:cNvSpPr>
            <p:nvPr/>
          </p:nvSpPr>
          <p:spPr bwMode="auto">
            <a:xfrm flipH="1" flipV="1">
              <a:off x="2855" y="2728"/>
              <a:ext cx="342" cy="285"/>
            </a:xfrm>
            <a:custGeom>
              <a:avLst/>
              <a:gdLst>
                <a:gd name="T0" fmla="*/ 0 w 1443"/>
                <a:gd name="T1" fmla="*/ 0 h 816"/>
                <a:gd name="T2" fmla="*/ 0 w 1443"/>
                <a:gd name="T3" fmla="*/ 0 h 816"/>
                <a:gd name="T4" fmla="*/ 0 w 1443"/>
                <a:gd name="T5" fmla="*/ 0 h 816"/>
                <a:gd name="T6" fmla="*/ 0 w 1443"/>
                <a:gd name="T7" fmla="*/ 0 h 816"/>
                <a:gd name="T8" fmla="*/ 0 w 1443"/>
                <a:gd name="T9" fmla="*/ 0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43"/>
                <a:gd name="T16" fmla="*/ 0 h 816"/>
                <a:gd name="T17" fmla="*/ 1443 w 1443"/>
                <a:gd name="T18" fmla="*/ 816 h 8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43" h="816">
                  <a:moveTo>
                    <a:pt x="0" y="0"/>
                  </a:moveTo>
                  <a:cubicBezTo>
                    <a:pt x="571" y="285"/>
                    <a:pt x="856" y="408"/>
                    <a:pt x="1076" y="782"/>
                  </a:cubicBezTo>
                  <a:cubicBezTo>
                    <a:pt x="1185" y="775"/>
                    <a:pt x="1220" y="816"/>
                    <a:pt x="1320" y="788"/>
                  </a:cubicBezTo>
                  <a:cubicBezTo>
                    <a:pt x="1264" y="347"/>
                    <a:pt x="1276" y="352"/>
                    <a:pt x="1443" y="5"/>
                  </a:cubicBezTo>
                  <a:cubicBezTo>
                    <a:pt x="867" y="5"/>
                    <a:pt x="233" y="0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99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380" name="Group 126"/>
            <p:cNvGrpSpPr>
              <a:grpSpLocks/>
            </p:cNvGrpSpPr>
            <p:nvPr/>
          </p:nvGrpSpPr>
          <p:grpSpPr bwMode="auto">
            <a:xfrm>
              <a:off x="2886" y="1668"/>
              <a:ext cx="347" cy="285"/>
              <a:chOff x="2886" y="1668"/>
              <a:chExt cx="347" cy="285"/>
            </a:xfrm>
          </p:grpSpPr>
          <p:sp>
            <p:nvSpPr>
              <p:cNvPr id="413" name="Rectangle 127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4" name="Oval 128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5" name="Rectangle 129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6" name="Line 130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7" name="Line 131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8" name="Line 132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9" name="AutoShape 133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1" name="Group 134"/>
            <p:cNvGrpSpPr>
              <a:grpSpLocks/>
            </p:cNvGrpSpPr>
            <p:nvPr/>
          </p:nvGrpSpPr>
          <p:grpSpPr bwMode="auto">
            <a:xfrm>
              <a:off x="3524" y="1840"/>
              <a:ext cx="347" cy="285"/>
              <a:chOff x="2886" y="1668"/>
              <a:chExt cx="347" cy="285"/>
            </a:xfrm>
          </p:grpSpPr>
          <p:sp>
            <p:nvSpPr>
              <p:cNvPr id="406" name="Rectangle 135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7" name="Oval 136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8" name="Rectangle 137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9" name="Line 138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0" name="Line 139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1" name="Line 140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2" name="AutoShape 141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2" name="Group 142"/>
            <p:cNvGrpSpPr>
              <a:grpSpLocks/>
            </p:cNvGrpSpPr>
            <p:nvPr/>
          </p:nvGrpSpPr>
          <p:grpSpPr bwMode="auto">
            <a:xfrm>
              <a:off x="3291" y="3148"/>
              <a:ext cx="347" cy="285"/>
              <a:chOff x="2886" y="1668"/>
              <a:chExt cx="347" cy="285"/>
            </a:xfrm>
          </p:grpSpPr>
          <p:sp>
            <p:nvSpPr>
              <p:cNvPr id="399" name="Rectangle 143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0" name="Oval 144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1" name="Rectangle 145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2" name="Line 146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3" name="Line 147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4" name="Line 148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05" name="AutoShape 149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3" name="Group 150"/>
            <p:cNvGrpSpPr>
              <a:grpSpLocks/>
            </p:cNvGrpSpPr>
            <p:nvPr/>
          </p:nvGrpSpPr>
          <p:grpSpPr bwMode="auto">
            <a:xfrm>
              <a:off x="2853" y="3010"/>
              <a:ext cx="347" cy="285"/>
              <a:chOff x="2886" y="1668"/>
              <a:chExt cx="347" cy="285"/>
            </a:xfrm>
          </p:grpSpPr>
          <p:sp>
            <p:nvSpPr>
              <p:cNvPr id="392" name="Rectangle 151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3" name="Oval 152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4" name="Rectangle 153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5" name="Line 154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6" name="Line 155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7" name="Line 156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8" name="AutoShape 157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84" name="Group 158"/>
            <p:cNvGrpSpPr>
              <a:grpSpLocks/>
            </p:cNvGrpSpPr>
            <p:nvPr/>
          </p:nvGrpSpPr>
          <p:grpSpPr bwMode="auto">
            <a:xfrm>
              <a:off x="2440" y="3131"/>
              <a:ext cx="347" cy="285"/>
              <a:chOff x="2886" y="1668"/>
              <a:chExt cx="347" cy="285"/>
            </a:xfrm>
          </p:grpSpPr>
          <p:sp>
            <p:nvSpPr>
              <p:cNvPr id="385" name="Rectangle 159"/>
              <p:cNvSpPr>
                <a:spLocks noChangeArrowheads="1"/>
              </p:cNvSpPr>
              <p:nvPr/>
            </p:nvSpPr>
            <p:spPr bwMode="auto">
              <a:xfrm>
                <a:off x="2886" y="1668"/>
                <a:ext cx="347" cy="285"/>
              </a:xfrm>
              <a:prstGeom prst="rect">
                <a:avLst/>
              </a:prstGeom>
              <a:solidFill>
                <a:srgbClr val="00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6" name="Oval 160"/>
              <p:cNvSpPr>
                <a:spLocks noChangeArrowheads="1"/>
              </p:cNvSpPr>
              <p:nvPr/>
            </p:nvSpPr>
            <p:spPr bwMode="auto">
              <a:xfrm>
                <a:off x="2905" y="1674"/>
                <a:ext cx="314" cy="74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7" name="Rectangle 161"/>
              <p:cNvSpPr>
                <a:spLocks noChangeArrowheads="1"/>
              </p:cNvSpPr>
              <p:nvPr/>
            </p:nvSpPr>
            <p:spPr bwMode="auto">
              <a:xfrm>
                <a:off x="2913" y="1785"/>
                <a:ext cx="300" cy="156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8" name="Line 162"/>
              <p:cNvSpPr>
                <a:spLocks noChangeShapeType="1"/>
              </p:cNvSpPr>
              <p:nvPr/>
            </p:nvSpPr>
            <p:spPr bwMode="auto">
              <a:xfrm>
                <a:off x="3082" y="1811"/>
                <a:ext cx="1" cy="13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9" name="Line 163"/>
              <p:cNvSpPr>
                <a:spLocks noChangeShapeType="1"/>
              </p:cNvSpPr>
              <p:nvPr/>
            </p:nvSpPr>
            <p:spPr bwMode="auto">
              <a:xfrm>
                <a:off x="2913" y="184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0" name="Line 164"/>
              <p:cNvSpPr>
                <a:spLocks noChangeShapeType="1"/>
              </p:cNvSpPr>
              <p:nvPr/>
            </p:nvSpPr>
            <p:spPr bwMode="auto">
              <a:xfrm>
                <a:off x="2912" y="1812"/>
                <a:ext cx="3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1" name="AutoShape 165"/>
              <p:cNvSpPr>
                <a:spLocks noChangeArrowheads="1"/>
              </p:cNvSpPr>
              <p:nvPr/>
            </p:nvSpPr>
            <p:spPr bwMode="auto">
              <a:xfrm rot="5400000">
                <a:off x="3051" y="1745"/>
                <a:ext cx="29" cy="41"/>
              </a:xfrm>
              <a:prstGeom prst="rightArrow">
                <a:avLst>
                  <a:gd name="adj1" fmla="val 51167"/>
                  <a:gd name="adj2" fmla="val 39736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498" name="TextBox 497"/>
          <p:cNvSpPr txBox="1"/>
          <p:nvPr/>
        </p:nvSpPr>
        <p:spPr>
          <a:xfrm>
            <a:off x="228600" y="6325662"/>
            <a:ext cx="3361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Copied from slides of EECS 340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89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Switch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One or more flow tables</a:t>
            </a:r>
          </a:p>
          <a:p>
            <a:pPr lvl="1"/>
            <a:r>
              <a:rPr lang="en-US" dirty="0" smtClean="0"/>
              <a:t>Group table (since Spec 1.1)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Secure Channel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65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Table Entry</a:t>
            </a:r>
            <a:endParaRPr lang="en-US" dirty="0"/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838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Switch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Port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auto">
          <a:xfrm>
            <a:off x="1600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src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2362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MAC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dst</a:t>
            </a:r>
          </a:p>
        </p:txBody>
      </p:sp>
      <p:sp>
        <p:nvSpPr>
          <p:cNvPr id="26" name="Rectangle 8"/>
          <p:cNvSpPr>
            <a:spLocks noChangeArrowheads="1"/>
          </p:cNvSpPr>
          <p:nvPr/>
        </p:nvSpPr>
        <p:spPr bwMode="auto">
          <a:xfrm>
            <a:off x="3124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Eth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type</a:t>
            </a:r>
          </a:p>
        </p:txBody>
      </p:sp>
      <p:sp>
        <p:nvSpPr>
          <p:cNvPr id="27" name="Rectangle 9"/>
          <p:cNvSpPr>
            <a:spLocks noChangeArrowheads="1"/>
          </p:cNvSpPr>
          <p:nvPr/>
        </p:nvSpPr>
        <p:spPr bwMode="auto">
          <a:xfrm>
            <a:off x="3886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VLAN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ID</a:t>
            </a:r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4648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Src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410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Dst</a:t>
            </a: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6172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Prot</a:t>
            </a:r>
          </a:p>
        </p:txBody>
      </p:sp>
      <p:sp>
        <p:nvSpPr>
          <p:cNvPr id="31" name="Rectangle 13"/>
          <p:cNvSpPr>
            <a:spLocks noChangeArrowheads="1"/>
          </p:cNvSpPr>
          <p:nvPr/>
        </p:nvSpPr>
        <p:spPr bwMode="auto">
          <a:xfrm>
            <a:off x="6934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sport</a:t>
            </a:r>
          </a:p>
        </p:txBody>
      </p:sp>
      <p:sp>
        <p:nvSpPr>
          <p:cNvPr id="32" name="Rectangle 14"/>
          <p:cNvSpPr>
            <a:spLocks noChangeArrowheads="1"/>
          </p:cNvSpPr>
          <p:nvPr/>
        </p:nvSpPr>
        <p:spPr bwMode="auto">
          <a:xfrm>
            <a:off x="7696200" y="5424488"/>
            <a:ext cx="762000" cy="5334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TCP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dport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838200" y="1752600"/>
            <a:ext cx="1447800" cy="685800"/>
          </a:xfrm>
          <a:prstGeom prst="rect">
            <a:avLst/>
          </a:prstGeom>
          <a:solidFill>
            <a:srgbClr val="BBE0E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Matcher</a:t>
            </a: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2286000" y="1752600"/>
            <a:ext cx="1447800" cy="685800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Action</a:t>
            </a:r>
          </a:p>
        </p:txBody>
      </p:sp>
      <p:sp>
        <p:nvSpPr>
          <p:cNvPr id="35" name="Rectangle 17"/>
          <p:cNvSpPr>
            <a:spLocks noChangeArrowheads="1"/>
          </p:cNvSpPr>
          <p:nvPr/>
        </p:nvSpPr>
        <p:spPr bwMode="auto">
          <a:xfrm>
            <a:off x="3733800" y="1752600"/>
            <a:ext cx="1447800" cy="685800"/>
          </a:xfrm>
          <a:prstGeom prst="rect">
            <a:avLst/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Counters</a:t>
            </a:r>
          </a:p>
        </p:txBody>
      </p:sp>
      <p:sp>
        <p:nvSpPr>
          <p:cNvPr id="36" name="Text Box 18"/>
          <p:cNvSpPr txBox="1">
            <a:spLocks noChangeArrowheads="1"/>
          </p:cNvSpPr>
          <p:nvPr/>
        </p:nvSpPr>
        <p:spPr bwMode="auto">
          <a:xfrm>
            <a:off x="2819400" y="3505200"/>
            <a:ext cx="4775666" cy="1631216"/>
          </a:xfrm>
          <a:prstGeom prst="rect">
            <a:avLst/>
          </a:prstGeom>
          <a:solidFill>
            <a:srgbClr val="99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Forward packet to port(s)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Encapsulate and forward to controller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Drop packet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2000" kern="0" dirty="0" smtClean="0">
                <a:solidFill>
                  <a:srgbClr val="000000"/>
                </a:solidFill>
              </a:rPr>
              <a:t>Rewrite headers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Map to queue</a:t>
            </a:r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auto">
          <a:xfrm>
            <a:off x="762000" y="5957888"/>
            <a:ext cx="9271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+ mask</a:t>
            </a:r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>
            <a:off x="838200" y="2514600"/>
            <a:ext cx="0" cy="28956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Line 21"/>
          <p:cNvSpPr>
            <a:spLocks noChangeShapeType="1"/>
          </p:cNvSpPr>
          <p:nvPr/>
        </p:nvSpPr>
        <p:spPr bwMode="auto">
          <a:xfrm>
            <a:off x="2819400" y="2438400"/>
            <a:ext cx="0" cy="13716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" name="Rectangle 22"/>
          <p:cNvSpPr>
            <a:spLocks noChangeArrowheads="1"/>
          </p:cNvSpPr>
          <p:nvPr/>
        </p:nvSpPr>
        <p:spPr bwMode="auto">
          <a:xfrm>
            <a:off x="4267200" y="2895600"/>
            <a:ext cx="3048000" cy="381000"/>
          </a:xfrm>
          <a:prstGeom prst="rect">
            <a:avLst/>
          </a:prstGeom>
          <a:solidFill>
            <a:srgbClr val="FF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Packet + byte counters</a:t>
            </a:r>
          </a:p>
        </p:txBody>
      </p:sp>
      <p:sp>
        <p:nvSpPr>
          <p:cNvPr id="41" name="Line 23"/>
          <p:cNvSpPr>
            <a:spLocks noChangeShapeType="1"/>
          </p:cNvSpPr>
          <p:nvPr/>
        </p:nvSpPr>
        <p:spPr bwMode="auto">
          <a:xfrm flipV="1">
            <a:off x="4267200" y="2438400"/>
            <a:ext cx="0" cy="38100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095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884"/>
            <a:ext cx="9144000" cy="595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498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92495"/>
            <a:ext cx="9143999" cy="4665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92705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 Channel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SSL Connection, site-specific key</a:t>
            </a:r>
          </a:p>
          <a:p>
            <a:r>
              <a:rPr lang="en-US" dirty="0" smtClean="0"/>
              <a:t>Controller discovery protocol</a:t>
            </a:r>
          </a:p>
          <a:p>
            <a:r>
              <a:rPr lang="en-US" dirty="0" smtClean="0"/>
              <a:t>Encapsulate packets for controller</a:t>
            </a:r>
          </a:p>
          <a:p>
            <a:r>
              <a:rPr lang="en-US" dirty="0" smtClean="0"/>
              <a:t>Send link/port state to controller</a:t>
            </a:r>
          </a:p>
        </p:txBody>
      </p:sp>
    </p:spTree>
    <p:extLst>
      <p:ext uri="{BB962C8B-B14F-4D97-AF65-F5344CB8AC3E}">
        <p14:creationId xmlns:p14="http://schemas.microsoft.com/office/powerpoint/2010/main" val="9722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OpenFlow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44" y="1447799"/>
            <a:ext cx="8382000" cy="4771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0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Connection</a:t>
            </a:r>
          </a:p>
          <a:p>
            <a:pPr lvl="1"/>
            <a:r>
              <a:rPr lang="en-US" dirty="0" smtClean="0"/>
              <a:t>Hello, Echo, Feature, </a:t>
            </a:r>
            <a:r>
              <a:rPr lang="en-US" dirty="0" err="1" smtClean="0"/>
              <a:t>Config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Read-State</a:t>
            </a:r>
          </a:p>
          <a:p>
            <a:pPr lvl="1"/>
            <a:r>
              <a:rPr lang="en-US" dirty="0" smtClean="0"/>
              <a:t>Statistics, Port-status, Error</a:t>
            </a:r>
          </a:p>
          <a:p>
            <a:r>
              <a:rPr lang="en-US" dirty="0" smtClean="0"/>
              <a:t>Modify-State</a:t>
            </a:r>
          </a:p>
          <a:p>
            <a:pPr lvl="1"/>
            <a:r>
              <a:rPr lang="en-US" dirty="0" smtClean="0"/>
              <a:t>Flow, Group, </a:t>
            </a:r>
            <a:r>
              <a:rPr lang="en-US" dirty="0" err="1" smtClean="0"/>
              <a:t>Config</a:t>
            </a:r>
            <a:endParaRPr lang="en-US" dirty="0" smtClean="0"/>
          </a:p>
          <a:p>
            <a:r>
              <a:rPr lang="en-US" dirty="0" smtClean="0"/>
              <a:t>Packet-in/Packet-out</a:t>
            </a:r>
          </a:p>
          <a:p>
            <a:r>
              <a:rPr lang="en-US" dirty="0" smtClean="0"/>
              <a:t>Barrier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554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Reactive vs. Proactive (pre-populated)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9017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0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lithsuresh.files.wordpress.com/2012/03/openflo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6488"/>
            <a:ext cx="3810000" cy="53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Reactive Flow-Push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1066800" y="4961467"/>
            <a:ext cx="457200" cy="4572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7467600" y="4504267"/>
            <a:ext cx="457200" cy="4572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5190067"/>
            <a:ext cx="1219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819400" y="3505200"/>
            <a:ext cx="152400" cy="145626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00400" y="3581400"/>
            <a:ext cx="228600" cy="138006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24200" y="4648200"/>
            <a:ext cx="990600" cy="4995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19600" y="3581400"/>
            <a:ext cx="81844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4754036"/>
            <a:ext cx="762000" cy="66463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81600" y="4754036"/>
            <a:ext cx="762000" cy="8057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19800" y="4810476"/>
            <a:ext cx="1295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57800" y="3581400"/>
            <a:ext cx="40922" cy="1676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200" y="3603977"/>
            <a:ext cx="136878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00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Inside a Router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2057400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Routing Engine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276600" y="3886200"/>
            <a:ext cx="2514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Packet Forwarding Fabric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" y="3876322"/>
            <a:ext cx="18288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Input Ports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934200" y="3876322"/>
            <a:ext cx="17526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Output Ports</a:t>
            </a:r>
            <a:endParaRPr lang="en-US" sz="2400" dirty="0"/>
          </a:p>
        </p:txBody>
      </p:sp>
      <p:cxnSp>
        <p:nvCxnSpPr>
          <p:cNvPr id="9" name="Straight Arrow Connector 8"/>
          <p:cNvCxnSpPr>
            <a:stCxn id="6" idx="3"/>
            <a:endCxn id="5" idx="1"/>
          </p:cNvCxnSpPr>
          <p:nvPr/>
        </p:nvCxnSpPr>
        <p:spPr>
          <a:xfrm>
            <a:off x="2286000" y="4371622"/>
            <a:ext cx="9906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3"/>
            <a:endCxn id="7" idx="1"/>
          </p:cNvCxnSpPr>
          <p:nvPr/>
        </p:nvCxnSpPr>
        <p:spPr>
          <a:xfrm flipV="1">
            <a:off x="5791200" y="4371622"/>
            <a:ext cx="1143000" cy="9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4" idx="2"/>
            <a:endCxn id="5" idx="0"/>
          </p:cNvCxnSpPr>
          <p:nvPr/>
        </p:nvCxnSpPr>
        <p:spPr>
          <a:xfrm>
            <a:off x="4533900" y="3048000"/>
            <a:ext cx="0" cy="838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Pentagon 14"/>
          <p:cNvSpPr/>
          <p:nvPr/>
        </p:nvSpPr>
        <p:spPr>
          <a:xfrm rot="1366174">
            <a:off x="1080590" y="1500419"/>
            <a:ext cx="2171700" cy="6096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General-purpose CPU</a:t>
            </a:r>
            <a:endParaRPr lang="en-US" dirty="0"/>
          </a:p>
        </p:txBody>
      </p:sp>
      <p:sp>
        <p:nvSpPr>
          <p:cNvPr id="17" name="Pentagon 16"/>
          <p:cNvSpPr/>
          <p:nvPr/>
        </p:nvSpPr>
        <p:spPr>
          <a:xfrm rot="20150668">
            <a:off x="1111329" y="5297279"/>
            <a:ext cx="2171700" cy="609600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ASIC, or specialized chips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00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lithsuresh.files.wordpress.com/2012/03/openflow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976488"/>
            <a:ext cx="3810000" cy="538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Proactive Flow-Push</a:t>
            </a:r>
            <a:endParaRPr lang="en-US" dirty="0"/>
          </a:p>
        </p:txBody>
      </p:sp>
      <p:sp>
        <p:nvSpPr>
          <p:cNvPr id="4" name="Smiley Face 3"/>
          <p:cNvSpPr/>
          <p:nvPr/>
        </p:nvSpPr>
        <p:spPr>
          <a:xfrm>
            <a:off x="1066800" y="4961467"/>
            <a:ext cx="457200" cy="457200"/>
          </a:xfrm>
          <a:prstGeom prst="smileyFac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miley Face 5"/>
          <p:cNvSpPr/>
          <p:nvPr/>
        </p:nvSpPr>
        <p:spPr>
          <a:xfrm>
            <a:off x="7467600" y="4504267"/>
            <a:ext cx="457200" cy="457200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600200" y="5190067"/>
            <a:ext cx="1219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200400" y="3581400"/>
            <a:ext cx="228600" cy="1380067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124200" y="4648200"/>
            <a:ext cx="990600" cy="49953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419600" y="3581400"/>
            <a:ext cx="81844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67200" y="4754036"/>
            <a:ext cx="762000" cy="664631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5181600" y="4754036"/>
            <a:ext cx="762000" cy="805742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19800" y="4810476"/>
            <a:ext cx="12954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5257800" y="3581400"/>
            <a:ext cx="40922" cy="16764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91200" y="3603977"/>
            <a:ext cx="136878" cy="106680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2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Evolving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3961"/>
            <a:ext cx="8820150" cy="4944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32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</a:p>
          <a:p>
            <a:r>
              <a:rPr lang="en-US" dirty="0" smtClean="0"/>
              <a:t>Switch Model</a:t>
            </a:r>
          </a:p>
          <a:p>
            <a:r>
              <a:rPr lang="en-US" dirty="0" smtClean="0"/>
              <a:t>OpenFlow Protocol</a:t>
            </a:r>
          </a:p>
          <a:p>
            <a:r>
              <a:rPr lang="en-US" dirty="0" smtClean="0"/>
              <a:t>Controller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410200" y="1460981"/>
            <a:ext cx="2590799" cy="121809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4572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>
            <a:stCxn id="4" idx="2"/>
            <a:endCxn id="5" idx="0"/>
          </p:cNvCxnSpPr>
          <p:nvPr/>
        </p:nvCxnSpPr>
        <p:spPr>
          <a:xfrm>
            <a:off x="6705600" y="2679072"/>
            <a:ext cx="38100" cy="1892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52833" y="4692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13985" y="1808416"/>
            <a:ext cx="1659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Controller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10378" y="3625536"/>
            <a:ext cx="219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OpenFlow Protocol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>
            <a:stCxn id="4" idx="2"/>
            <a:endCxn id="22" idx="0"/>
          </p:cNvCxnSpPr>
          <p:nvPr/>
        </p:nvCxnSpPr>
        <p:spPr>
          <a:xfrm>
            <a:off x="6705600" y="2679072"/>
            <a:ext cx="1483692" cy="112579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617792" y="380486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598425" y="392531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18659" y="4192845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499292" y="4313299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179325" y="5715000"/>
            <a:ext cx="1143000" cy="775960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59958" y="583545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Switch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4" idx="2"/>
            <a:endCxn id="29" idx="0"/>
          </p:cNvCxnSpPr>
          <p:nvPr/>
        </p:nvCxnSpPr>
        <p:spPr>
          <a:xfrm>
            <a:off x="6705600" y="2679072"/>
            <a:ext cx="1045225" cy="303592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27" idx="0"/>
          </p:cNvCxnSpPr>
          <p:nvPr/>
        </p:nvCxnSpPr>
        <p:spPr>
          <a:xfrm flipH="1">
            <a:off x="5090159" y="2679072"/>
            <a:ext cx="1615441" cy="151377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400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Task of </a:t>
            </a:r>
            <a:r>
              <a:rPr lang="en-US" dirty="0" err="1" smtClean="0"/>
              <a:t>OF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399"/>
            <a:ext cx="8229600" cy="3306763"/>
          </a:xfrm>
        </p:spPr>
        <p:txBody>
          <a:bodyPr/>
          <a:lstStyle/>
          <a:p>
            <a:r>
              <a:rPr lang="en-US" dirty="0"/>
              <a:t>OpenFlow protocol is largely deltas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Switch-to-Controller: changes of network </a:t>
            </a:r>
            <a:r>
              <a:rPr lang="en-US" dirty="0" smtClean="0"/>
              <a:t>state</a:t>
            </a:r>
          </a:p>
          <a:p>
            <a:pPr lvl="1"/>
            <a:r>
              <a:rPr lang="en-US" dirty="0"/>
              <a:t>Controller-to-Switch: changes of configuration</a:t>
            </a:r>
            <a:endParaRPr lang="en-US" dirty="0" smtClean="0"/>
          </a:p>
          <a:p>
            <a:r>
              <a:rPr lang="en-US" dirty="0" smtClean="0"/>
              <a:t>It is a natural way to write control logic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7" y="1295400"/>
            <a:ext cx="7186613" cy="1382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01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Architectural View: Network OS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47800" y="2895600"/>
            <a:ext cx="6248400" cy="685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OF Controller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447800" y="3828435"/>
            <a:ext cx="6248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Operating System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1447800" y="1981200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4724400" y="1986116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062748" y="1981200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6324600" y="1981200"/>
            <a:ext cx="1371600" cy="685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App</a:t>
            </a:r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1066800" y="5410200"/>
            <a:ext cx="1371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3886200" y="5413887"/>
            <a:ext cx="1371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Switch</a:t>
            </a:r>
            <a:endParaRPr lang="en-US" sz="3200" dirty="0"/>
          </a:p>
        </p:txBody>
      </p:sp>
      <p:sp>
        <p:nvSpPr>
          <p:cNvPr id="12" name="Rectangle 11"/>
          <p:cNvSpPr/>
          <p:nvPr/>
        </p:nvSpPr>
        <p:spPr>
          <a:xfrm>
            <a:off x="6705600" y="5411429"/>
            <a:ext cx="1371600" cy="6858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Switch</a:t>
            </a:r>
            <a:endParaRPr lang="en-US" sz="32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828800" y="4514235"/>
            <a:ext cx="838200" cy="8959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572000" y="4514235"/>
            <a:ext cx="0" cy="89596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2" idx="0"/>
          </p:cNvCxnSpPr>
          <p:nvPr/>
        </p:nvCxnSpPr>
        <p:spPr>
          <a:xfrm>
            <a:off x="6477000" y="4514235"/>
            <a:ext cx="914400" cy="8971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Controllers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25346"/>
            <a:ext cx="9144000" cy="5532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0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Controllers (2)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43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145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NOX: A Bit of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NOX was the first SDN </a:t>
            </a:r>
            <a:r>
              <a:rPr lang="en-US" dirty="0" smtClean="0"/>
              <a:t>controller</a:t>
            </a:r>
          </a:p>
          <a:p>
            <a:r>
              <a:rPr lang="en-US" dirty="0" smtClean="0"/>
              <a:t>Released </a:t>
            </a:r>
            <a:r>
              <a:rPr lang="en-US" dirty="0"/>
              <a:t>under GPL in </a:t>
            </a:r>
            <a:r>
              <a:rPr lang="en-US" dirty="0" smtClean="0"/>
              <a:t>2008</a:t>
            </a:r>
          </a:p>
          <a:p>
            <a:pPr lvl="1"/>
            <a:r>
              <a:rPr lang="en-US" dirty="0" smtClean="0"/>
              <a:t>Extensively </a:t>
            </a:r>
            <a:r>
              <a:rPr lang="en-US" dirty="0"/>
              <a:t>used in research</a:t>
            </a:r>
          </a:p>
          <a:p>
            <a:r>
              <a:rPr lang="en-US" dirty="0" smtClean="0"/>
              <a:t>Now </a:t>
            </a:r>
            <a:r>
              <a:rPr lang="en-US" dirty="0"/>
              <a:t>maintained by research </a:t>
            </a:r>
            <a:r>
              <a:rPr lang="en-US" dirty="0" smtClean="0"/>
              <a:t>community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53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Linux</a:t>
            </a:r>
          </a:p>
          <a:p>
            <a:r>
              <a:rPr lang="en-US" dirty="0" smtClean="0"/>
              <a:t>C++ and Python</a:t>
            </a:r>
          </a:p>
          <a:p>
            <a:r>
              <a:rPr lang="en-US" dirty="0" smtClean="0"/>
              <a:t>Component system</a:t>
            </a:r>
          </a:p>
          <a:p>
            <a:r>
              <a:rPr lang="en-US" dirty="0" smtClean="0"/>
              <a:t>Event-based programming model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Forwarding (reactive), topology discovery, host tracking, 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9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Centralized programming model</a:t>
            </a:r>
          </a:p>
          <a:p>
            <a:r>
              <a:rPr lang="en-US" dirty="0" smtClean="0"/>
              <a:t>High-level abstraction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" y="3352800"/>
            <a:ext cx="802957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80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036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73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</a:p>
          <a:p>
            <a:r>
              <a:rPr lang="en-US" dirty="0" smtClean="0"/>
              <a:t>Namespace</a:t>
            </a:r>
          </a:p>
          <a:p>
            <a:r>
              <a:rPr lang="en-US" dirty="0" smtClean="0"/>
              <a:t>Libraries</a:t>
            </a:r>
          </a:p>
          <a:p>
            <a:pPr lvl="1"/>
            <a:r>
              <a:rPr lang="en-US" dirty="0" smtClean="0"/>
              <a:t>Routing</a:t>
            </a:r>
          </a:p>
          <a:p>
            <a:pPr lvl="1"/>
            <a:r>
              <a:rPr lang="en-US" dirty="0" smtClean="0"/>
              <a:t>Packet classification</a:t>
            </a:r>
          </a:p>
          <a:p>
            <a:pPr lvl="1"/>
            <a:r>
              <a:rPr lang="en-US" dirty="0" smtClean="0"/>
              <a:t>DNS</a:t>
            </a:r>
          </a:p>
          <a:p>
            <a:pPr lvl="1"/>
            <a:r>
              <a:rPr lang="en-US" dirty="0" smtClean="0"/>
              <a:t>Network filtering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20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new platform in pure Python</a:t>
            </a:r>
          </a:p>
          <a:p>
            <a:pPr lvl="1"/>
            <a:r>
              <a:rPr lang="en-US" dirty="0" smtClean="0"/>
              <a:t>Clean dependencies</a:t>
            </a:r>
          </a:p>
          <a:p>
            <a:pPr lvl="1"/>
            <a:r>
              <a:rPr lang="en-US" dirty="0" smtClean="0"/>
              <a:t>Take good things from NOX</a:t>
            </a:r>
          </a:p>
          <a:p>
            <a:pPr lvl="1"/>
            <a:r>
              <a:rPr lang="en-US" dirty="0" smtClean="0"/>
              <a:t>Target Linux, Mac OS, and Windows</a:t>
            </a:r>
          </a:p>
          <a:p>
            <a:r>
              <a:rPr lang="en-US" dirty="0" smtClean="0"/>
              <a:t>Goal: Good for research</a:t>
            </a:r>
          </a:p>
          <a:p>
            <a:r>
              <a:rPr lang="en-US" dirty="0" smtClean="0"/>
              <a:t>Non-goal: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78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64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077"/>
            <a:ext cx="9144000" cy="6664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58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2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108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"/>
            <a:ext cx="9038411" cy="629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51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176"/>
            <a:ext cx="9120469" cy="507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59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76"/>
            <a:ext cx="9143999" cy="626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3558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 dirty="0">
                <a:solidFill>
                  <a:srgbClr val="333399"/>
                </a:solidFill>
              </a:rPr>
              <a:t>cleanslate.stanford.edu</a:t>
            </a:r>
            <a:r>
              <a:rPr lang="en-US" dirty="0">
                <a:solidFill>
                  <a:srgbClr val="000000"/>
                </a:solidFill>
              </a:rPr>
              <a:t>			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Experimenter’s Dream</a:t>
            </a:r>
            <a:br>
              <a:rPr lang="en-US" sz="4000" smtClean="0"/>
            </a:br>
            <a:r>
              <a:rPr lang="en-US" sz="2800" smtClean="0"/>
              <a:t>(Vendor’s Nightmare)</a:t>
            </a:r>
          </a:p>
        </p:txBody>
      </p:sp>
      <p:pic>
        <p:nvPicPr>
          <p:cNvPr id="6148" name="Picture 5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181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618163"/>
            <a:ext cx="1143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8" descr="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10200"/>
            <a:ext cx="11430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Line 9"/>
          <p:cNvSpPr>
            <a:spLocks noChangeShapeType="1"/>
          </p:cNvSpPr>
          <p:nvPr/>
        </p:nvSpPr>
        <p:spPr bwMode="auto">
          <a:xfrm flipH="1">
            <a:off x="2286000" y="4495800"/>
            <a:ext cx="11430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3" name="Line 10"/>
          <p:cNvSpPr>
            <a:spLocks noChangeShapeType="1"/>
          </p:cNvSpPr>
          <p:nvPr/>
        </p:nvSpPr>
        <p:spPr bwMode="auto">
          <a:xfrm flipH="1">
            <a:off x="3657600" y="4572000"/>
            <a:ext cx="533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4" name="Line 11"/>
          <p:cNvSpPr>
            <a:spLocks noChangeShapeType="1"/>
          </p:cNvSpPr>
          <p:nvPr/>
        </p:nvSpPr>
        <p:spPr bwMode="auto">
          <a:xfrm>
            <a:off x="4876800" y="4572000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5486400" y="4495800"/>
            <a:ext cx="91440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5677" name="AutoShape 13"/>
          <p:cNvSpPr>
            <a:spLocks noChangeArrowheads="1"/>
          </p:cNvSpPr>
          <p:nvPr/>
        </p:nvSpPr>
        <p:spPr bwMode="auto">
          <a:xfrm>
            <a:off x="2514600" y="1295400"/>
            <a:ext cx="3733800" cy="3238500"/>
          </a:xfrm>
          <a:prstGeom prst="can">
            <a:avLst>
              <a:gd name="adj" fmla="val 21718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25678" name="Rectangle 14"/>
          <p:cNvSpPr>
            <a:spLocks noChangeArrowheads="1"/>
          </p:cNvSpPr>
          <p:nvPr/>
        </p:nvSpPr>
        <p:spPr bwMode="auto">
          <a:xfrm>
            <a:off x="3048000" y="2133600"/>
            <a:ext cx="1295400" cy="2057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Standard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Network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sp>
        <p:nvSpPr>
          <p:cNvPr id="6158" name="Text Box 17"/>
          <p:cNvSpPr txBox="1">
            <a:spLocks noChangeArrowheads="1"/>
          </p:cNvSpPr>
          <p:nvPr/>
        </p:nvSpPr>
        <p:spPr bwMode="auto">
          <a:xfrm>
            <a:off x="2438400" y="3124200"/>
            <a:ext cx="574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CC0000"/>
                </a:solidFill>
              </a:rPr>
              <a:t>hw</a:t>
            </a:r>
          </a:p>
        </p:txBody>
      </p:sp>
      <p:sp>
        <p:nvSpPr>
          <p:cNvPr id="6159" name="Text Box 18"/>
          <p:cNvSpPr txBox="1">
            <a:spLocks noChangeArrowheads="1"/>
          </p:cNvSpPr>
          <p:nvPr/>
        </p:nvSpPr>
        <p:spPr bwMode="auto">
          <a:xfrm>
            <a:off x="2438400" y="2743200"/>
            <a:ext cx="557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CC0000"/>
                </a:solidFill>
              </a:rPr>
              <a:t>sw</a:t>
            </a:r>
          </a:p>
        </p:txBody>
      </p:sp>
      <p:sp>
        <p:nvSpPr>
          <p:cNvPr id="6160" name="Line 19"/>
          <p:cNvSpPr>
            <a:spLocks noChangeShapeType="1"/>
          </p:cNvSpPr>
          <p:nvPr/>
        </p:nvSpPr>
        <p:spPr bwMode="auto">
          <a:xfrm>
            <a:off x="4191000" y="51054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1" name="AutoShape 27"/>
          <p:cNvSpPr>
            <a:spLocks noChangeArrowheads="1"/>
          </p:cNvSpPr>
          <p:nvPr/>
        </p:nvSpPr>
        <p:spPr bwMode="auto">
          <a:xfrm>
            <a:off x="4495800" y="1905000"/>
            <a:ext cx="4267200" cy="2514600"/>
          </a:xfrm>
          <a:prstGeom prst="roundRect">
            <a:avLst>
              <a:gd name="adj" fmla="val 16667"/>
            </a:avLst>
          </a:prstGeom>
          <a:solidFill>
            <a:srgbClr val="FFCC99">
              <a:alpha val="4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2" name="Text Box 28"/>
          <p:cNvSpPr txBox="1">
            <a:spLocks noChangeArrowheads="1"/>
          </p:cNvSpPr>
          <p:nvPr/>
        </p:nvSpPr>
        <p:spPr bwMode="auto">
          <a:xfrm>
            <a:off x="6324600" y="2651125"/>
            <a:ext cx="2427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FA3D2E"/>
                </a:solidFill>
              </a:rPr>
              <a:t>Experimenter writes</a:t>
            </a:r>
            <a:br>
              <a:rPr lang="en-US" sz="2000" smtClean="0">
                <a:solidFill>
                  <a:srgbClr val="FA3D2E"/>
                </a:solidFill>
              </a:rPr>
            </a:br>
            <a:r>
              <a:rPr lang="en-US" sz="2000" smtClean="0">
                <a:solidFill>
                  <a:srgbClr val="FA3D2E"/>
                </a:solidFill>
              </a:rPr>
              <a:t>experimental code</a:t>
            </a:r>
            <a:br>
              <a:rPr lang="en-US" sz="2000" smtClean="0">
                <a:solidFill>
                  <a:srgbClr val="FA3D2E"/>
                </a:solidFill>
              </a:rPr>
            </a:br>
            <a:r>
              <a:rPr lang="en-US" sz="2000" smtClean="0">
                <a:solidFill>
                  <a:srgbClr val="FA3D2E"/>
                </a:solidFill>
              </a:rPr>
              <a:t>on switch/router</a:t>
            </a:r>
          </a:p>
        </p:txBody>
      </p:sp>
      <p:sp>
        <p:nvSpPr>
          <p:cNvPr id="625689" name="Rectangle 25"/>
          <p:cNvSpPr>
            <a:spLocks noChangeArrowheads="1"/>
          </p:cNvSpPr>
          <p:nvPr/>
        </p:nvSpPr>
        <p:spPr bwMode="auto">
          <a:xfrm>
            <a:off x="4648200" y="2133600"/>
            <a:ext cx="1295400" cy="20574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User-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defined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smtClean="0">
                <a:solidFill>
                  <a:srgbClr val="000000"/>
                </a:solidFill>
              </a:rPr>
              <a:t>Processing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6164" name="Line 16"/>
          <p:cNvSpPr>
            <a:spLocks noChangeShapeType="1"/>
          </p:cNvSpPr>
          <p:nvPr/>
        </p:nvSpPr>
        <p:spPr bwMode="auto">
          <a:xfrm>
            <a:off x="2649538" y="3200400"/>
            <a:ext cx="3522662" cy="0"/>
          </a:xfrm>
          <a:prstGeom prst="line">
            <a:avLst/>
          </a:prstGeom>
          <a:noFill/>
          <a:ln w="38100">
            <a:solidFill>
              <a:schemeClr val="bg2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12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000000"/>
                </a:solidFill>
              </a:rPr>
              <a:t>The Stanford Clean Slate Program 		                 http://</a:t>
            </a:r>
            <a:r>
              <a:rPr lang="en-US" u="sng">
                <a:solidFill>
                  <a:srgbClr val="333399"/>
                </a:solidFill>
              </a:rPr>
              <a:t>cleanslate.stanford.edu</a:t>
            </a:r>
            <a:r>
              <a:rPr lang="en-US">
                <a:solidFill>
                  <a:srgbClr val="000000"/>
                </a:solidFill>
              </a:rPr>
              <a:t>			</a:t>
            </a: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Furthermore, we want…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7638"/>
            <a:ext cx="8229600" cy="50593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Isolation</a:t>
            </a:r>
            <a:r>
              <a:rPr lang="en-US" sz="2800" smtClean="0"/>
              <a:t>: Regular production traffic untouched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Virtualized and programmable</a:t>
            </a:r>
            <a:r>
              <a:rPr lang="en-US" sz="2800" smtClean="0"/>
              <a:t>: Different flows processed in different ways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Equipment we can trust</a:t>
            </a:r>
            <a:r>
              <a:rPr lang="en-US" sz="2800" smtClean="0"/>
              <a:t> in our wiring closet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>
                <a:solidFill>
                  <a:schemeClr val="tx1"/>
                </a:solidFill>
              </a:rPr>
              <a:t>Open development environment</a:t>
            </a:r>
            <a:r>
              <a:rPr lang="en-US" sz="2800" smtClean="0"/>
              <a:t> for all researchers (e.g. Linux, Verilog, etc).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Flexible definitions of a flow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Individual application traffic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Aggregated flows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Alternatives to IP running side-by-side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smtClean="0"/>
              <a:t>…</a:t>
            </a:r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322855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527</Words>
  <Application>Microsoft Office PowerPoint</Application>
  <PresentationFormat>On-screen Show (4:3)</PresentationFormat>
  <Paragraphs>224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Default Design</vt:lpstr>
      <vt:lpstr>An Overview of  Software-Defined Network</vt:lpstr>
      <vt:lpstr>Review: How a Router Works</vt:lpstr>
      <vt:lpstr>Inside a Router</vt:lpstr>
      <vt:lpstr>PowerPoint Presentation</vt:lpstr>
      <vt:lpstr>PowerPoint Presentation</vt:lpstr>
      <vt:lpstr>PowerPoint Presentation</vt:lpstr>
      <vt:lpstr>PowerPoint Presentation</vt:lpstr>
      <vt:lpstr>Experimenter’s Dream (Vendor’s Nightmare)</vt:lpstr>
      <vt:lpstr>Furthermore, we want…</vt:lpstr>
      <vt:lpstr>PowerPoint Presentation</vt:lpstr>
      <vt:lpstr>PowerPoint Presentation</vt:lpstr>
      <vt:lpstr>PowerPoint Presentation</vt:lpstr>
      <vt:lpstr>Software-Defined Network</vt:lpstr>
      <vt:lpstr>OpenFlow Architecture</vt:lpstr>
      <vt:lpstr>Roadmap</vt:lpstr>
      <vt:lpstr>Step 1:  Separate Control from Datapath</vt:lpstr>
      <vt:lpstr>Step 2:  Cache flow decisions in datapath</vt:lpstr>
      <vt:lpstr>Roadmap</vt:lpstr>
      <vt:lpstr>OpenFlow Switch Model</vt:lpstr>
      <vt:lpstr>OpenFlow Switch Model</vt:lpstr>
      <vt:lpstr>Flow Table Entry</vt:lpstr>
      <vt:lpstr>PowerPoint Presentation</vt:lpstr>
      <vt:lpstr>PowerPoint Presentation</vt:lpstr>
      <vt:lpstr>Secure Channel</vt:lpstr>
      <vt:lpstr>Current OpenFlow Hardware</vt:lpstr>
      <vt:lpstr>Roadmap</vt:lpstr>
      <vt:lpstr>OpenFlow Protocol</vt:lpstr>
      <vt:lpstr>Reactive vs. Proactive (pre-populated)</vt:lpstr>
      <vt:lpstr>Reactive Flow-Push</vt:lpstr>
      <vt:lpstr>Proactive Flow-Push</vt:lpstr>
      <vt:lpstr>Evolving Protocol</vt:lpstr>
      <vt:lpstr>Roadmap</vt:lpstr>
      <vt:lpstr>Key Task of OF Controller</vt:lpstr>
      <vt:lpstr>Architectural View: Network OS</vt:lpstr>
      <vt:lpstr>Open Controllers</vt:lpstr>
      <vt:lpstr>Open Controllers (2)</vt:lpstr>
      <vt:lpstr>NOX: A Bit of History</vt:lpstr>
      <vt:lpstr>NOX Highlights</vt:lpstr>
      <vt:lpstr>NOX</vt:lpstr>
      <vt:lpstr>Programming Interface</vt:lpstr>
      <vt:lpstr>POX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Overview of  Software-Defined Network</dc:title>
  <dc:creator>Xitao Wen</dc:creator>
  <cp:lastModifiedBy>Xitao Wen</cp:lastModifiedBy>
  <cp:revision>23</cp:revision>
  <dcterms:created xsi:type="dcterms:W3CDTF">2013-01-25T17:37:32Z</dcterms:created>
  <dcterms:modified xsi:type="dcterms:W3CDTF">2013-01-27T21:29:52Z</dcterms:modified>
</cp:coreProperties>
</file>