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Lst>
  <p:sldSz cx="12192000" cy="6858000"/>
  <p:notesSz cx="6858000" cy="9144000"/>
  <p:defaultTextStyle>
    <a:lvl1pPr defTabSz="457200">
      <a:defRPr>
        <a:latin typeface="Century Schoolbook"/>
        <a:ea typeface="Century Schoolbook"/>
        <a:cs typeface="Century Schoolbook"/>
        <a:sym typeface="Century Schoolbook"/>
      </a:defRPr>
    </a:lvl1pPr>
    <a:lvl2pPr indent="457200" defTabSz="457200">
      <a:defRPr>
        <a:latin typeface="Century Schoolbook"/>
        <a:ea typeface="Century Schoolbook"/>
        <a:cs typeface="Century Schoolbook"/>
        <a:sym typeface="Century Schoolbook"/>
      </a:defRPr>
    </a:lvl2pPr>
    <a:lvl3pPr indent="914400" defTabSz="457200">
      <a:defRPr>
        <a:latin typeface="Century Schoolbook"/>
        <a:ea typeface="Century Schoolbook"/>
        <a:cs typeface="Century Schoolbook"/>
        <a:sym typeface="Century Schoolbook"/>
      </a:defRPr>
    </a:lvl3pPr>
    <a:lvl4pPr indent="1371600" defTabSz="457200">
      <a:defRPr>
        <a:latin typeface="Century Schoolbook"/>
        <a:ea typeface="Century Schoolbook"/>
        <a:cs typeface="Century Schoolbook"/>
        <a:sym typeface="Century Schoolbook"/>
      </a:defRPr>
    </a:lvl4pPr>
    <a:lvl5pPr indent="1828800" defTabSz="457200">
      <a:defRPr>
        <a:latin typeface="Century Schoolbook"/>
        <a:ea typeface="Century Schoolbook"/>
        <a:cs typeface="Century Schoolbook"/>
        <a:sym typeface="Century Schoolbook"/>
      </a:defRPr>
    </a:lvl5pPr>
    <a:lvl6pPr indent="2286000" defTabSz="457200">
      <a:defRPr>
        <a:latin typeface="Century Schoolbook"/>
        <a:ea typeface="Century Schoolbook"/>
        <a:cs typeface="Century Schoolbook"/>
        <a:sym typeface="Century Schoolbook"/>
      </a:defRPr>
    </a:lvl6pPr>
    <a:lvl7pPr indent="2743200" defTabSz="457200">
      <a:defRPr>
        <a:latin typeface="Century Schoolbook"/>
        <a:ea typeface="Century Schoolbook"/>
        <a:cs typeface="Century Schoolbook"/>
        <a:sym typeface="Century Schoolbook"/>
      </a:defRPr>
    </a:lvl7pPr>
    <a:lvl8pPr indent="3200400" defTabSz="457200">
      <a:defRPr>
        <a:latin typeface="Century Schoolbook"/>
        <a:ea typeface="Century Schoolbook"/>
        <a:cs typeface="Century Schoolbook"/>
        <a:sym typeface="Century Schoolbook"/>
      </a:defRPr>
    </a:lvl8pPr>
    <a:lvl9pPr indent="3657600" defTabSz="457200">
      <a:defRPr>
        <a:latin typeface="Century Schoolbook"/>
        <a:ea typeface="Century Schoolbook"/>
        <a:cs typeface="Century Schoolbook"/>
        <a:sym typeface="Century School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entury Schoolbook"/>
          <a:ea typeface="Century Schoolbook"/>
          <a:cs typeface="Century School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D4D5"/>
          </a:solidFill>
        </a:fill>
      </a:tcStyle>
    </a:wholeTbl>
    <a:band2H>
      <a:tcTxStyle b="def" i="def"/>
      <a:tcStyle>
        <a:tcBdr/>
        <a:fill>
          <a:solidFill>
            <a:srgbClr val="EBEBEB"/>
          </a:solidFill>
        </a:fill>
      </a:tcStyle>
    </a:band2H>
    <a:firstCol>
      <a:tcTxStyle b="on" i="on">
        <a:font>
          <a:latin typeface="Century Schoolbook"/>
          <a:ea typeface="Century Schoolbook"/>
          <a:cs typeface="Century School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F6F74"/>
          </a:solidFill>
        </a:fill>
      </a:tcStyle>
    </a:firstCol>
    <a:lastRow>
      <a:tcTxStyle b="on" i="on">
        <a:font>
          <a:latin typeface="Century Schoolbook"/>
          <a:ea typeface="Century Schoolbook"/>
          <a:cs typeface="Century School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F6F74"/>
          </a:solidFill>
        </a:fill>
      </a:tcStyle>
    </a:lastRow>
    <a:firstRow>
      <a:tcTxStyle b="on" i="on">
        <a:font>
          <a:latin typeface="Century Schoolbook"/>
          <a:ea typeface="Century Schoolbook"/>
          <a:cs typeface="Century School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F6F74"/>
          </a:solidFill>
        </a:fill>
      </a:tcStyle>
    </a:firstRow>
  </a:tblStyle>
  <a:tblStyle styleId="{C7B018BB-80A7-4F77-B60F-C8B233D01FF8}" styleName="">
    <a:tblBg/>
    <a:wholeTbl>
      <a:tcTxStyle b="on" i="on">
        <a:font>
          <a:latin typeface="Century Schoolbook"/>
          <a:ea typeface="Century Schoolbook"/>
          <a:cs typeface="Century School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1E5D9"/>
          </a:solidFill>
        </a:fill>
      </a:tcStyle>
    </a:wholeTbl>
    <a:band2H>
      <a:tcTxStyle b="def" i="def"/>
      <a:tcStyle>
        <a:tcBdr/>
        <a:fill>
          <a:solidFill>
            <a:srgbClr val="F0F3ED"/>
          </a:solidFill>
        </a:fill>
      </a:tcStyle>
    </a:band2H>
    <a:firstCol>
      <a:tcTxStyle b="on" i="on">
        <a:font>
          <a:latin typeface="Century Schoolbook"/>
          <a:ea typeface="Century Schoolbook"/>
          <a:cs typeface="Century School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7B789"/>
          </a:solidFill>
        </a:fill>
      </a:tcStyle>
    </a:firstCol>
    <a:lastRow>
      <a:tcTxStyle b="on" i="on">
        <a:font>
          <a:latin typeface="Century Schoolbook"/>
          <a:ea typeface="Century Schoolbook"/>
          <a:cs typeface="Century School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7B789"/>
          </a:solidFill>
        </a:fill>
      </a:tcStyle>
    </a:lastRow>
    <a:firstRow>
      <a:tcTxStyle b="on" i="on">
        <a:font>
          <a:latin typeface="Century Schoolbook"/>
          <a:ea typeface="Century Schoolbook"/>
          <a:cs typeface="Century School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7B789"/>
          </a:solidFill>
        </a:fill>
      </a:tcStyle>
    </a:firstRow>
  </a:tblStyle>
  <a:tblStyle styleId="{EEE7283C-3CF3-47DC-8721-378D4A62B228}" styleName="">
    <a:tblBg/>
    <a:wholeTbl>
      <a:tcTxStyle b="on" i="on">
        <a:font>
          <a:latin typeface="Century Schoolbook"/>
          <a:ea typeface="Century Schoolbook"/>
          <a:cs typeface="Century School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D4D1"/>
          </a:solidFill>
        </a:fill>
      </a:tcStyle>
    </a:wholeTbl>
    <a:band2H>
      <a:tcTxStyle b="def" i="def"/>
      <a:tcStyle>
        <a:tcBdr/>
        <a:fill>
          <a:solidFill>
            <a:srgbClr val="EFEBEA"/>
          </a:solidFill>
        </a:fill>
      </a:tcStyle>
    </a:band2H>
    <a:firstCol>
      <a:tcTxStyle b="on" i="on">
        <a:font>
          <a:latin typeface="Century Schoolbook"/>
          <a:ea typeface="Century Schoolbook"/>
          <a:cs typeface="Century School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7362"/>
          </a:solidFill>
        </a:fill>
      </a:tcStyle>
    </a:firstCol>
    <a:lastRow>
      <a:tcTxStyle b="on" i="on">
        <a:font>
          <a:latin typeface="Century Schoolbook"/>
          <a:ea typeface="Century Schoolbook"/>
          <a:cs typeface="Century School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7362"/>
          </a:solidFill>
        </a:fill>
      </a:tcStyle>
    </a:lastRow>
    <a:firstRow>
      <a:tcTxStyle b="on" i="on">
        <a:font>
          <a:latin typeface="Century Schoolbook"/>
          <a:ea typeface="Century Schoolbook"/>
          <a:cs typeface="Century School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7362"/>
          </a:solidFill>
        </a:fill>
      </a:tcStyle>
    </a:firstRow>
  </a:tblStyle>
  <a:tblStyle styleId="{CF821DB8-F4EB-4A41-A1BA-3FCAFE7338EE}" styleName="">
    <a:tblBg/>
    <a:wholeTbl>
      <a:tcTxStyle b="on" i="on">
        <a:font>
          <a:latin typeface="Century Schoolbook"/>
          <a:ea typeface="Century Schoolbook"/>
          <a:cs typeface="Century School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entury Schoolbook"/>
          <a:ea typeface="Century Schoolbook"/>
          <a:cs typeface="Century School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F6F74"/>
          </a:solidFill>
        </a:fill>
      </a:tcStyle>
    </a:firstCol>
    <a:lastRow>
      <a:tcTxStyle b="on" i="on">
        <a:font>
          <a:latin typeface="Century Schoolbook"/>
          <a:ea typeface="Century Schoolbook"/>
          <a:cs typeface="Century School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entury Schoolbook"/>
          <a:ea typeface="Century Schoolbook"/>
          <a:cs typeface="Century School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6F6F74"/>
          </a:solidFill>
        </a:fill>
      </a:tcStyle>
    </a:firstRow>
  </a:tblStyle>
  <a:tblStyle styleId="{33BA23B1-9221-436E-865A-0063620EA4FD}" styleName="">
    <a:tblBg/>
    <a:wholeTbl>
      <a:tcTxStyle b="on" i="on">
        <a:font>
          <a:latin typeface="Century Schoolbook"/>
          <a:ea typeface="Century Schoolbook"/>
          <a:cs typeface="Century School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entury Schoolbook"/>
          <a:ea typeface="Century Schoolbook"/>
          <a:cs typeface="Century School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entury Schoolbook"/>
          <a:ea typeface="Century Schoolbook"/>
          <a:cs typeface="Century School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entury Schoolbook"/>
          <a:ea typeface="Century Schoolbook"/>
          <a:cs typeface="Century School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entury Schoolbook"/>
          <a:ea typeface="Century Schoolbook"/>
          <a:cs typeface="Century School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entury Schoolbook"/>
          <a:ea typeface="Century Schoolbook"/>
          <a:cs typeface="Century School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entury Schoolbook"/>
          <a:ea typeface="Century Schoolbook"/>
          <a:cs typeface="Century Schoolbook"/>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entury Schoolbook"/>
          <a:ea typeface="Century Schoolbook"/>
          <a:cs typeface="Century School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p:nvPr>
            <p:ph type="sldImg"/>
          </p:nvPr>
        </p:nvSpPr>
        <p:spPr>
          <a:xfrm>
            <a:off x="1143000" y="685800"/>
            <a:ext cx="4572000" cy="3429000"/>
          </a:xfrm>
          <a:prstGeom prst="rect">
            <a:avLst/>
          </a:prstGeom>
        </p:spPr>
        <p:txBody>
          <a:bodyPr/>
          <a:lstStyle/>
          <a:p>
            <a:pPr lvl="0"/>
          </a:p>
        </p:txBody>
      </p:sp>
      <p:sp>
        <p:nvSpPr>
          <p:cNvPr id="62" name="Shape 6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lvl="0"/>
          </a:p>
        </p:txBody>
      </p:sp>
      <p:sp>
        <p:nvSpPr>
          <p:cNvPr id="159" name="Shape 159"/>
          <p:cNvSpPr/>
          <p:nvPr>
            <p:ph type="body" sz="quarter" idx="1"/>
          </p:nvPr>
        </p:nvSpPr>
        <p:spPr>
          <a:prstGeom prst="rect">
            <a:avLst/>
          </a:prstGeom>
        </p:spPr>
        <p:txBody>
          <a:bodyPr/>
          <a:lstStyle/>
          <a:p>
            <a:pPr lvl="2" indent="0" defTabSz="914400">
              <a:lnSpc>
                <a:spcPct val="100000"/>
              </a:lnSpc>
              <a:defRPr sz="1800"/>
            </a:pPr>
            <a:r>
              <a:rPr sz="1200">
                <a:latin typeface="맑은 고딕"/>
                <a:ea typeface="맑은 고딕"/>
                <a:cs typeface="맑은 고딕"/>
                <a:sym typeface="맑은 고딕"/>
              </a:rPr>
              <a:t>(1) the subject type (the calling app), (2) the object type (contacts_email or the callee app UID), (3) the object class (contacts_data or Intent), and (4) the operation on the object (query)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lvl="0"/>
          </a:p>
        </p:txBody>
      </p:sp>
      <p:sp>
        <p:nvSpPr>
          <p:cNvPr id="266" name="Shape 266"/>
          <p:cNvSpPr/>
          <p:nvPr>
            <p:ph type="body" sz="quarter" idx="1"/>
          </p:nvPr>
        </p:nvSpPr>
        <p:spPr>
          <a:prstGeom prst="rect">
            <a:avLst/>
          </a:prstGeom>
        </p:spPr>
        <p:txBody>
          <a:bodyPr/>
          <a:lstStyle/>
          <a:p>
            <a:pPr lvl="0">
              <a:defRPr sz="1800"/>
            </a:pPr>
            <a:r>
              <a:rPr sz="2200"/>
              <a:t>The authors sought to design a programmable interface for building new security enhancements on the Android platform and set out to complete the following goals:</a:t>
            </a:r>
            <a:endParaRPr sz="2200"/>
          </a:p>
          <a:p>
            <a:pPr lvl="0">
              <a:defRPr sz="1800"/>
            </a:pPr>
            <a:endParaRPr sz="2200"/>
          </a:p>
          <a:p>
            <a:pPr lvl="0">
              <a:defRPr sz="1800"/>
            </a:pPr>
            <a:r>
              <a:rPr sz="2200"/>
              <a:t>Additionally ASM assumes that the base Android OS and services are trusted and that third-party applications have complete control over their address spaces.</a:t>
            </a:r>
            <a:endParaRPr sz="2200"/>
          </a:p>
          <a:p>
            <a:pPr lvl="0">
              <a:defRPr sz="1800"/>
            </a:pPr>
            <a:r>
              <a:rPr sz="2200"/>
              <a:t>Any authorization hooks placed by the third-party app is untrusted.</a:t>
            </a:r>
            <a:endParaRPr sz="2200"/>
          </a:p>
          <a:p>
            <a:pPr lvl="0">
              <a:defRPr sz="1800"/>
            </a:pPr>
            <a:r>
              <a:rPr sz="2200"/>
              <a:t>Third-party apps are trusted to mediate their own authorization hooks and protection.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ph type="sldImg"/>
          </p:nvPr>
        </p:nvSpPr>
        <p:spPr>
          <a:prstGeom prst="rect">
            <a:avLst/>
          </a:prstGeom>
        </p:spPr>
        <p:txBody>
          <a:bodyPr/>
          <a:lstStyle/>
          <a:p>
            <a:pPr lvl="0"/>
          </a:p>
        </p:txBody>
      </p:sp>
      <p:sp>
        <p:nvSpPr>
          <p:cNvPr id="290" name="Shape 290"/>
          <p:cNvSpPr/>
          <p:nvPr>
            <p:ph type="body" sz="quarter" idx="1"/>
          </p:nvPr>
        </p:nvSpPr>
        <p:spPr>
          <a:prstGeom prst="rect">
            <a:avLst/>
          </a:prstGeom>
        </p:spPr>
        <p:txBody>
          <a:bodyPr/>
          <a:lstStyle/>
          <a:p>
            <a:pPr lvl="0">
              <a:defRPr sz="1800"/>
            </a:pPr>
            <a:r>
              <a:rPr sz="2200"/>
              <a:t>Many different academic and industry researchers have proposed security enhancements to the Android OS.</a:t>
            </a:r>
            <a:endParaRPr sz="2200"/>
          </a:p>
          <a:p>
            <a:pPr lvl="0">
              <a:defRPr sz="1800"/>
            </a:pPr>
            <a:endParaRPr sz="2200"/>
          </a:p>
          <a:p>
            <a:pPr lvl="0">
              <a:defRPr sz="1800"/>
            </a:pPr>
            <a:r>
              <a:rPr sz="2200"/>
              <a:t>These enhancements, while sometimes sharing similar concepts, do not necessarily have the same motivation or design techniques.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353538"/>
        </a:solidFill>
      </p:bgPr>
    </p:bg>
    <p:spTree>
      <p:nvGrpSpPr>
        <p:cNvPr id="1" name=""/>
        <p:cNvGrpSpPr/>
        <p:nvPr/>
      </p:nvGrpSpPr>
      <p:grpSpPr>
        <a:xfrm>
          <a:off x="0" y="0"/>
          <a:ext cx="0" cy="0"/>
          <a:chOff x="0" y="0"/>
          <a:chExt cx="0" cy="0"/>
        </a:xfrm>
      </p:grpSpPr>
      <p:sp>
        <p:nvSpPr>
          <p:cNvPr id="7" name="Shape 7"/>
          <p:cNvSpPr/>
          <p:nvPr>
            <p:ph type="title"/>
          </p:nvPr>
        </p:nvSpPr>
        <p:spPr>
          <a:xfrm>
            <a:off x="1261872" y="0"/>
            <a:ext cx="9418320" cy="4800600"/>
          </a:xfrm>
          <a:prstGeom prst="rect">
            <a:avLst/>
          </a:prstGeom>
        </p:spPr>
        <p:txBody>
          <a:bodyPr/>
          <a:lstStyle>
            <a:lvl1pPr>
              <a:lnSpc>
                <a:spcPct val="85000"/>
              </a:lnSpc>
              <a:defRPr sz="7200">
                <a:solidFill>
                  <a:srgbClr val="FFFFFF"/>
                </a:solidFill>
              </a:defRPr>
            </a:lvl1pPr>
          </a:lstStyle>
          <a:p>
            <a:pPr lvl="0">
              <a:defRPr spc="0" sz="1800">
                <a:solidFill>
                  <a:srgbClr val="000000"/>
                </a:solidFill>
              </a:defRPr>
            </a:pPr>
            <a:r>
              <a:rPr spc="-50" sz="7200">
                <a:solidFill>
                  <a:srgbClr val="FFFFFF"/>
                </a:solidFill>
              </a:rPr>
              <a:t>Title Text</a:t>
            </a:r>
          </a:p>
        </p:txBody>
      </p:sp>
      <p:sp>
        <p:nvSpPr>
          <p:cNvPr id="8" name="Shape 8"/>
          <p:cNvSpPr/>
          <p:nvPr>
            <p:ph type="body" idx="1"/>
          </p:nvPr>
        </p:nvSpPr>
        <p:spPr>
          <a:xfrm>
            <a:off x="1261872" y="4800600"/>
            <a:ext cx="9418320" cy="2057400"/>
          </a:xfrm>
          <a:prstGeom prst="rect">
            <a:avLst/>
          </a:prstGeom>
        </p:spPr>
        <p:txBody>
          <a:bodyPr/>
          <a:lstStyle>
            <a:lvl1pPr marL="0" indent="0">
              <a:buClrTx/>
              <a:buSzTx/>
              <a:buFontTx/>
              <a:buNone/>
              <a:defRPr spc="9" sz="2200">
                <a:solidFill>
                  <a:srgbClr val="BFBFBF"/>
                </a:solidFill>
              </a:defRPr>
            </a:lvl1pPr>
            <a:lvl2pPr marL="0" indent="457200">
              <a:buClrTx/>
              <a:buSzTx/>
              <a:buFontTx/>
              <a:buNone/>
              <a:defRPr spc="9" sz="2200">
                <a:solidFill>
                  <a:srgbClr val="BFBFBF"/>
                </a:solidFill>
              </a:defRPr>
            </a:lvl2pPr>
            <a:lvl3pPr marL="0" indent="914400">
              <a:buClrTx/>
              <a:buSzTx/>
              <a:buFontTx/>
              <a:buNone/>
              <a:defRPr spc="9" sz="2200">
                <a:solidFill>
                  <a:srgbClr val="BFBFBF"/>
                </a:solidFill>
              </a:defRPr>
            </a:lvl3pPr>
            <a:lvl4pPr marL="0" indent="1371600">
              <a:buClrTx/>
              <a:buSzTx/>
              <a:buFontTx/>
              <a:buNone/>
              <a:defRPr spc="9" sz="2200">
                <a:solidFill>
                  <a:srgbClr val="BFBFBF"/>
                </a:solidFill>
              </a:defRPr>
            </a:lvl4pPr>
            <a:lvl5pPr marL="0" indent="1828800">
              <a:buClrTx/>
              <a:buSzTx/>
              <a:buFontTx/>
              <a:buNone/>
              <a:defRPr spc="9" sz="2200">
                <a:solidFill>
                  <a:srgbClr val="BFBFBF"/>
                </a:solidFill>
              </a:defRPr>
            </a:lvl5pPr>
          </a:lstStyle>
          <a:p>
            <a:pPr lvl="0">
              <a:defRPr spc="0" sz="1800">
                <a:solidFill>
                  <a:srgbClr val="000000"/>
                </a:solidFill>
              </a:defRPr>
            </a:pPr>
            <a:r>
              <a:rPr spc="9" sz="2200">
                <a:solidFill>
                  <a:srgbClr val="BFBFBF"/>
                </a:solidFill>
              </a:rPr>
              <a:t>Body Level One</a:t>
            </a:r>
            <a:endParaRPr spc="9" sz="2200">
              <a:solidFill>
                <a:srgbClr val="BFBFBF"/>
              </a:solidFill>
            </a:endParaRPr>
          </a:p>
          <a:p>
            <a:pPr lvl="1">
              <a:defRPr spc="0" sz="1800">
                <a:solidFill>
                  <a:srgbClr val="000000"/>
                </a:solidFill>
              </a:defRPr>
            </a:pPr>
            <a:r>
              <a:rPr spc="9" sz="2200">
                <a:solidFill>
                  <a:srgbClr val="BFBFBF"/>
                </a:solidFill>
              </a:rPr>
              <a:t>Body Level Two</a:t>
            </a:r>
            <a:endParaRPr spc="9" sz="2200">
              <a:solidFill>
                <a:srgbClr val="BFBFBF"/>
              </a:solidFill>
            </a:endParaRPr>
          </a:p>
          <a:p>
            <a:pPr lvl="2">
              <a:defRPr spc="0" sz="1800">
                <a:solidFill>
                  <a:srgbClr val="000000"/>
                </a:solidFill>
              </a:defRPr>
            </a:pPr>
            <a:r>
              <a:rPr spc="9" sz="2200">
                <a:solidFill>
                  <a:srgbClr val="BFBFBF"/>
                </a:solidFill>
              </a:rPr>
              <a:t>Body Level Three</a:t>
            </a:r>
            <a:endParaRPr spc="9" sz="2200">
              <a:solidFill>
                <a:srgbClr val="BFBFBF"/>
              </a:solidFill>
            </a:endParaRPr>
          </a:p>
          <a:p>
            <a:pPr lvl="3">
              <a:defRPr spc="0" sz="1800">
                <a:solidFill>
                  <a:srgbClr val="000000"/>
                </a:solidFill>
              </a:defRPr>
            </a:pPr>
            <a:r>
              <a:rPr spc="9" sz="2200">
                <a:solidFill>
                  <a:srgbClr val="BFBFBF"/>
                </a:solidFill>
              </a:rPr>
              <a:t>Body Level Four</a:t>
            </a:r>
            <a:endParaRPr spc="9" sz="2200">
              <a:solidFill>
                <a:srgbClr val="BFBFBF"/>
              </a:solidFill>
            </a:endParaRPr>
          </a:p>
          <a:p>
            <a:pPr lvl="4">
              <a:defRPr spc="0" sz="1800">
                <a:solidFill>
                  <a:srgbClr val="000000"/>
                </a:solidFill>
              </a:defRPr>
            </a:pPr>
            <a:r>
              <a:rPr spc="9" sz="2200">
                <a:solidFill>
                  <a:srgbClr val="BFBFBF"/>
                </a:solidFill>
              </a:rPr>
              <a:t>Body Level Five</a:t>
            </a:r>
          </a:p>
        </p:txBody>
      </p:sp>
      <p:sp>
        <p:nvSpPr>
          <p:cNvPr id="9" name="Shape 9"/>
          <p:cNvSpPr/>
          <p:nvPr>
            <p:ph type="sldNum" sz="quarter" idx="2"/>
          </p:nvPr>
        </p:nvSpPr>
        <p:spPr>
          <a:prstGeom prst="rect">
            <a:avLst/>
          </a:prstGeom>
        </p:spPr>
        <p:txBody>
          <a:bodyPr/>
          <a:lstStyle>
            <a:lvl1pPr>
              <a:defRPr>
                <a:solidFill>
                  <a:srgbClr val="A6A6A6"/>
                </a:solidFill>
              </a:defRPr>
            </a:lvl1pPr>
          </a:lstStyle>
          <a:p>
            <a:pPr lvl="0"/>
            <a:fld id="{86CB4B4D-7CA3-9044-876B-883B54F8677D}" type="slidenum"/>
          </a:p>
        </p:txBody>
      </p:sp>
      <p:sp>
        <p:nvSpPr>
          <p:cNvPr id="10" name="Shape 10"/>
          <p:cNvSpPr/>
          <p:nvPr/>
        </p:nvSpPr>
        <p:spPr>
          <a:xfrm>
            <a:off x="0" y="0"/>
            <a:ext cx="457200" cy="6858000"/>
          </a:xfrm>
          <a:prstGeom prst="rect">
            <a:avLst/>
          </a:prstGeom>
          <a:solidFill>
            <a:srgbClr val="6F6F74"/>
          </a:solidFill>
          <a:ln w="12700">
            <a:miter lim="400000"/>
          </a:ln>
        </p:spPr>
        <p:txBody>
          <a:bodyPr lIns="0" tIns="0" rIns="0" bIns="0"/>
          <a:lstStyle/>
          <a:p>
            <a:pPr lvl="0">
              <a:defRPr>
                <a:solidFill>
                  <a:srgbClr val="FFFFFF"/>
                </a:solidFill>
              </a:defRPr>
            </a:pP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43" name="Shape 43"/>
          <p:cNvSpPr/>
          <p:nvPr>
            <p:ph type="title"/>
          </p:nvPr>
        </p:nvSpPr>
        <p:spPr>
          <a:xfrm>
            <a:off x="1261872" y="0"/>
            <a:ext cx="9692641" cy="1691322"/>
          </a:xfrm>
          <a:prstGeom prst="rect">
            <a:avLst/>
          </a:prstGeom>
        </p:spPr>
        <p:txBody>
          <a:bodyPr/>
          <a:lstStyle/>
          <a:p>
            <a:pPr lvl="0">
              <a:defRPr spc="0" sz="1800"/>
            </a:pPr>
            <a:r>
              <a:rPr spc="-50" sz="4400"/>
              <a:t>Title Text</a:t>
            </a:r>
          </a:p>
        </p:txBody>
      </p:sp>
      <p:sp>
        <p:nvSpPr>
          <p:cNvPr id="44" name="Shape 44"/>
          <p:cNvSpPr/>
          <p:nvPr>
            <p:ph type="body" idx="1"/>
          </p:nvPr>
        </p:nvSpPr>
        <p:spPr>
          <a:xfrm>
            <a:off x="1261872" y="1828800"/>
            <a:ext cx="8595360" cy="5029200"/>
          </a:xfrm>
          <a:prstGeom prst="rect">
            <a:avLst/>
          </a:prstGeom>
        </p:spPr>
        <p:txBody>
          <a:bodyPr/>
          <a:lstStyle/>
          <a:p>
            <a:pPr lvl="0">
              <a:defRPr spc="0"/>
            </a:pPr>
            <a:r>
              <a:rPr spc="10"/>
              <a:t>Body Level One</a:t>
            </a:r>
            <a:endParaRPr spc="10"/>
          </a:p>
          <a:p>
            <a:pPr lvl="1">
              <a:defRPr spc="0"/>
            </a:pPr>
            <a:r>
              <a:rPr spc="10"/>
              <a:t>Body Level Two</a:t>
            </a:r>
            <a:endParaRPr spc="10"/>
          </a:p>
          <a:p>
            <a:pPr lvl="2">
              <a:defRPr spc="0"/>
            </a:pPr>
            <a:r>
              <a:rPr spc="10"/>
              <a:t>Body Level Three</a:t>
            </a:r>
            <a:endParaRPr spc="10"/>
          </a:p>
          <a:p>
            <a:pPr lvl="3">
              <a:defRPr spc="0"/>
            </a:pPr>
            <a:r>
              <a:rPr spc="10"/>
              <a:t>Body Level Four</a:t>
            </a:r>
            <a:endParaRPr spc="10"/>
          </a:p>
          <a:p>
            <a:pPr lvl="4">
              <a:defRPr spc="0"/>
            </a:pPr>
            <a:r>
              <a:rPr spc="10"/>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lvl="0">
              <a:defRPr spc="0" sz="1800"/>
            </a:pPr>
            <a:r>
              <a:rPr spc="-50" sz="4400"/>
              <a:t>Title Text</a:t>
            </a:r>
          </a:p>
        </p:txBody>
      </p:sp>
      <p:sp>
        <p:nvSpPr>
          <p:cNvPr id="48" name="Shape 48"/>
          <p:cNvSpPr/>
          <p:nvPr>
            <p:ph type="body" idx="1"/>
          </p:nvPr>
        </p:nvSpPr>
        <p:spPr>
          <a:prstGeom prst="rect">
            <a:avLst/>
          </a:prstGeom>
        </p:spPr>
        <p:txBody>
          <a:bodyPr/>
          <a:lstStyle/>
          <a:p>
            <a:pPr lvl="0">
              <a:defRPr spc="0"/>
            </a:pPr>
            <a:r>
              <a:rPr spc="10"/>
              <a:t>Body Level One</a:t>
            </a:r>
            <a:endParaRPr spc="10"/>
          </a:p>
          <a:p>
            <a:pPr lvl="1">
              <a:defRPr spc="0"/>
            </a:pPr>
            <a:r>
              <a:rPr spc="10"/>
              <a:t>Body Level Two</a:t>
            </a:r>
            <a:endParaRPr spc="10"/>
          </a:p>
          <a:p>
            <a:pPr lvl="2">
              <a:defRPr spc="0"/>
            </a:pPr>
            <a:r>
              <a:rPr spc="10"/>
              <a:t>Body Level Three</a:t>
            </a:r>
            <a:endParaRPr spc="10"/>
          </a:p>
          <a:p>
            <a:pPr lvl="3">
              <a:defRPr spc="0"/>
            </a:pPr>
            <a:r>
              <a:rPr spc="10"/>
              <a:t>Body Level Four</a:t>
            </a:r>
            <a:endParaRPr spc="10"/>
          </a:p>
          <a:p>
            <a:pPr lvl="4">
              <a:defRPr spc="0"/>
            </a:pPr>
            <a:r>
              <a:rPr spc="10"/>
              <a:t>Body Level Five</a:t>
            </a:r>
          </a:p>
        </p:txBody>
      </p:sp>
      <p:sp>
        <p:nvSpPr>
          <p:cNvPr id="49" name="Shape 4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제목 슬라이드">
    <p:spTree>
      <p:nvGrpSpPr>
        <p:cNvPr id="1" name=""/>
        <p:cNvGrpSpPr/>
        <p:nvPr/>
      </p:nvGrpSpPr>
      <p:grpSpPr>
        <a:xfrm>
          <a:off x="0" y="0"/>
          <a:ext cx="0" cy="0"/>
          <a:chOff x="0" y="0"/>
          <a:chExt cx="0" cy="0"/>
        </a:xfrm>
      </p:grpSpPr>
      <p:sp>
        <p:nvSpPr>
          <p:cNvPr id="51" name="Shape 51"/>
          <p:cNvSpPr/>
          <p:nvPr/>
        </p:nvSpPr>
        <p:spPr>
          <a:xfrm>
            <a:off x="2165349" y="2714625"/>
            <a:ext cx="8288340" cy="71439"/>
          </a:xfrm>
          <a:prstGeom prst="rect">
            <a:avLst/>
          </a:prstGeom>
          <a:gradFill>
            <a:gsLst>
              <a:gs pos="0">
                <a:srgbClr val="CC3300"/>
              </a:gs>
              <a:gs pos="100000">
                <a:srgbClr val="FFFFFF"/>
              </a:gs>
            </a:gsLst>
          </a:gradFill>
          <a:ln w="12700">
            <a:miter lim="400000"/>
          </a:ln>
        </p:spPr>
        <p:txBody>
          <a:bodyPr lIns="0" tIns="0" rIns="0" bIns="0" anchor="ctr"/>
          <a:lstStyle/>
          <a:p>
            <a:pPr lvl="0" algn="ctr" defTabSz="914400">
              <a:defRPr b="1" sz="1200">
                <a:latin typeface="Arial"/>
                <a:ea typeface="Arial"/>
                <a:cs typeface="Arial"/>
                <a:sym typeface="Arial"/>
              </a:defRPr>
            </a:pPr>
          </a:p>
        </p:txBody>
      </p:sp>
      <p:pic>
        <p:nvPicPr>
          <p:cNvPr id="52" name="image1.jpg" descr="ui"/>
          <p:cNvPicPr/>
          <p:nvPr/>
        </p:nvPicPr>
        <p:blipFill>
          <a:blip r:embed="rId2">
            <a:extLst/>
          </a:blip>
          <a:stretch>
            <a:fillRect/>
          </a:stretch>
        </p:blipFill>
        <p:spPr>
          <a:xfrm>
            <a:off x="8310563" y="117475"/>
            <a:ext cx="2246313" cy="525463"/>
          </a:xfrm>
          <a:prstGeom prst="rect">
            <a:avLst/>
          </a:prstGeom>
          <a:ln w="12700">
            <a:miter lim="400000"/>
          </a:ln>
        </p:spPr>
      </p:pic>
      <p:sp>
        <p:nvSpPr>
          <p:cNvPr id="53" name="Shape 53"/>
          <p:cNvSpPr/>
          <p:nvPr>
            <p:ph type="title"/>
          </p:nvPr>
        </p:nvSpPr>
        <p:spPr>
          <a:xfrm>
            <a:off x="2165353" y="1112810"/>
            <a:ext cx="8001056" cy="2316190"/>
          </a:xfrm>
          <a:prstGeom prst="rect">
            <a:avLst/>
          </a:prstGeom>
        </p:spPr>
        <p:txBody>
          <a:bodyPr lIns="0" tIns="0" rIns="0" bIns="0" anchor="ctr"/>
          <a:lstStyle>
            <a:lvl1pPr>
              <a:lnSpc>
                <a:spcPct val="100000"/>
              </a:lnSpc>
              <a:defRPr b="1" spc="0" sz="2800">
                <a:latin typeface="맑은 고딕"/>
                <a:ea typeface="맑은 고딕"/>
                <a:cs typeface="맑은 고딕"/>
                <a:sym typeface="맑은 고딕"/>
              </a:defRPr>
            </a:lvl1pPr>
          </a:lstStyle>
          <a:p>
            <a:pPr lvl="0">
              <a:defRPr b="0" sz="1800"/>
            </a:pPr>
            <a:r>
              <a:rPr b="1" sz="2800"/>
              <a:t>Title Text</a:t>
            </a:r>
          </a:p>
        </p:txBody>
      </p:sp>
      <p:sp>
        <p:nvSpPr>
          <p:cNvPr id="54" name="Shape 54"/>
          <p:cNvSpPr/>
          <p:nvPr>
            <p:ph type="body" idx="1"/>
          </p:nvPr>
        </p:nvSpPr>
        <p:spPr>
          <a:xfrm>
            <a:off x="2895600" y="3429000"/>
            <a:ext cx="6400800" cy="3429000"/>
          </a:xfrm>
          <a:prstGeom prst="rect">
            <a:avLst/>
          </a:prstGeom>
        </p:spPr>
        <p:txBody>
          <a:bodyPr lIns="0" tIns="0" rIns="0" bIns="0"/>
          <a:lstStyle>
            <a:lvl1pPr marL="0" indent="0" algn="ctr">
              <a:lnSpc>
                <a:spcPct val="100000"/>
              </a:lnSpc>
              <a:spcBef>
                <a:spcPts val="400"/>
              </a:spcBef>
              <a:buClrTx/>
              <a:buSzTx/>
              <a:buFontTx/>
              <a:buNone/>
              <a:defRPr spc="0">
                <a:solidFill>
                  <a:srgbClr val="888888"/>
                </a:solidFill>
                <a:latin typeface="맑은 고딕"/>
                <a:ea typeface="맑은 고딕"/>
                <a:cs typeface="맑은 고딕"/>
                <a:sym typeface="맑은 고딕"/>
              </a:defRPr>
            </a:lvl1pPr>
            <a:lvl2pPr marL="0" indent="457200" algn="ctr">
              <a:lnSpc>
                <a:spcPct val="100000"/>
              </a:lnSpc>
              <a:spcBef>
                <a:spcPts val="400"/>
              </a:spcBef>
              <a:buClrTx/>
              <a:buSzTx/>
              <a:buFontTx/>
              <a:buNone/>
              <a:defRPr spc="0">
                <a:solidFill>
                  <a:srgbClr val="888888"/>
                </a:solidFill>
                <a:latin typeface="맑은 고딕"/>
                <a:ea typeface="맑은 고딕"/>
                <a:cs typeface="맑은 고딕"/>
                <a:sym typeface="맑은 고딕"/>
              </a:defRPr>
            </a:lvl2pPr>
            <a:lvl3pPr marL="0" indent="914400" algn="ctr">
              <a:lnSpc>
                <a:spcPct val="100000"/>
              </a:lnSpc>
              <a:spcBef>
                <a:spcPts val="400"/>
              </a:spcBef>
              <a:buClrTx/>
              <a:buSzTx/>
              <a:buFontTx/>
              <a:buNone/>
              <a:defRPr spc="0">
                <a:solidFill>
                  <a:srgbClr val="888888"/>
                </a:solidFill>
                <a:latin typeface="맑은 고딕"/>
                <a:ea typeface="맑은 고딕"/>
                <a:cs typeface="맑은 고딕"/>
                <a:sym typeface="맑은 고딕"/>
              </a:defRPr>
            </a:lvl3pPr>
            <a:lvl4pPr marL="0" indent="1371600" algn="ctr">
              <a:lnSpc>
                <a:spcPct val="100000"/>
              </a:lnSpc>
              <a:spcBef>
                <a:spcPts val="400"/>
              </a:spcBef>
              <a:buClrTx/>
              <a:buSzTx/>
              <a:buFontTx/>
              <a:buNone/>
              <a:defRPr spc="0">
                <a:solidFill>
                  <a:srgbClr val="888888"/>
                </a:solidFill>
                <a:latin typeface="맑은 고딕"/>
                <a:ea typeface="맑은 고딕"/>
                <a:cs typeface="맑은 고딕"/>
                <a:sym typeface="맑은 고딕"/>
              </a:defRPr>
            </a:lvl4pPr>
            <a:lvl5pPr marL="0" indent="1828800" algn="ctr">
              <a:lnSpc>
                <a:spcPct val="100000"/>
              </a:lnSpc>
              <a:spcBef>
                <a:spcPts val="400"/>
              </a:spcBef>
              <a:buClrTx/>
              <a:buSzTx/>
              <a:buFontTx/>
              <a:buNone/>
              <a:defRPr spc="0">
                <a:solidFill>
                  <a:srgbClr val="888888"/>
                </a:solidFill>
                <a:latin typeface="맑은 고딕"/>
                <a:ea typeface="맑은 고딕"/>
                <a:cs typeface="맑은 고딕"/>
                <a:sym typeface="맑은 고딕"/>
              </a:defRPr>
            </a:lvl5pPr>
          </a:lstStyle>
          <a:p>
            <a:pPr lvl="0">
              <a:defRPr>
                <a:solidFill>
                  <a:srgbClr val="000000"/>
                </a:solidFill>
              </a:defRPr>
            </a:pPr>
            <a:r>
              <a:rPr>
                <a:solidFill>
                  <a:srgbClr val="888888"/>
                </a:solidFill>
              </a:rPr>
              <a:t>Body Level One</a:t>
            </a:r>
            <a:endParaRPr>
              <a:solidFill>
                <a:srgbClr val="888888"/>
              </a:solidFill>
            </a:endParaRPr>
          </a:p>
          <a:p>
            <a:pPr lvl="1">
              <a:defRPr>
                <a:solidFill>
                  <a:srgbClr val="000000"/>
                </a:solidFill>
              </a:defRPr>
            </a:pPr>
            <a:r>
              <a:rPr>
                <a:solidFill>
                  <a:srgbClr val="888888"/>
                </a:solidFill>
              </a:rPr>
              <a:t>Body Level Two</a:t>
            </a:r>
            <a:endParaRPr>
              <a:solidFill>
                <a:srgbClr val="888888"/>
              </a:solidFill>
            </a:endParaRPr>
          </a:p>
          <a:p>
            <a:pPr lvl="2">
              <a:defRPr>
                <a:solidFill>
                  <a:srgbClr val="000000"/>
                </a:solidFill>
              </a:defRPr>
            </a:pPr>
            <a:r>
              <a:rPr>
                <a:solidFill>
                  <a:srgbClr val="888888"/>
                </a:solidFill>
              </a:rPr>
              <a:t>Body Level Three</a:t>
            </a:r>
            <a:endParaRPr>
              <a:solidFill>
                <a:srgbClr val="888888"/>
              </a:solidFill>
            </a:endParaRPr>
          </a:p>
          <a:p>
            <a:pPr lvl="3">
              <a:defRPr>
                <a:solidFill>
                  <a:srgbClr val="000000"/>
                </a:solidFill>
              </a:defRPr>
            </a:pPr>
            <a:r>
              <a:rPr>
                <a:solidFill>
                  <a:srgbClr val="888888"/>
                </a:solidFill>
              </a:rPr>
              <a:t>Body Level Four</a:t>
            </a:r>
            <a:endParaRPr>
              <a:solidFill>
                <a:srgbClr val="888888"/>
              </a:solidFill>
            </a:endParaRPr>
          </a:p>
          <a:p>
            <a:pPr lvl="4">
              <a:defRPr>
                <a:solidFill>
                  <a:srgbClr val="000000"/>
                </a:solidFill>
              </a:defRPr>
            </a:pPr>
            <a:r>
              <a:rPr>
                <a:solidFill>
                  <a:srgbClr val="888888"/>
                </a:solidFill>
              </a:rPr>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제목 및 내용">
    <p:spTree>
      <p:nvGrpSpPr>
        <p:cNvPr id="1" name=""/>
        <p:cNvGrpSpPr/>
        <p:nvPr/>
      </p:nvGrpSpPr>
      <p:grpSpPr>
        <a:xfrm>
          <a:off x="0" y="0"/>
          <a:ext cx="0" cy="0"/>
          <a:chOff x="0" y="0"/>
          <a:chExt cx="0" cy="0"/>
        </a:xfrm>
      </p:grpSpPr>
      <p:sp>
        <p:nvSpPr>
          <p:cNvPr id="56" name="Shape 56"/>
          <p:cNvSpPr/>
          <p:nvPr/>
        </p:nvSpPr>
        <p:spPr>
          <a:xfrm>
            <a:off x="1952624" y="1000125"/>
            <a:ext cx="8288340" cy="71439"/>
          </a:xfrm>
          <a:prstGeom prst="rect">
            <a:avLst/>
          </a:prstGeom>
          <a:gradFill>
            <a:gsLst>
              <a:gs pos="0">
                <a:srgbClr val="CC3300"/>
              </a:gs>
              <a:gs pos="100000">
                <a:srgbClr val="FFFFFF"/>
              </a:gs>
            </a:gsLst>
          </a:gradFill>
          <a:ln w="12700">
            <a:miter lim="400000"/>
          </a:ln>
        </p:spPr>
        <p:txBody>
          <a:bodyPr lIns="0" tIns="0" rIns="0" bIns="0" anchor="ctr"/>
          <a:lstStyle/>
          <a:p>
            <a:pPr lvl="0" algn="ctr" defTabSz="914400">
              <a:defRPr b="1" sz="1200">
                <a:latin typeface="Arial"/>
                <a:ea typeface="Arial"/>
                <a:cs typeface="Arial"/>
                <a:sym typeface="Arial"/>
              </a:defRPr>
            </a:pPr>
          </a:p>
        </p:txBody>
      </p:sp>
      <p:pic>
        <p:nvPicPr>
          <p:cNvPr id="57" name="image1.jpg" descr="ui"/>
          <p:cNvPicPr/>
          <p:nvPr/>
        </p:nvPicPr>
        <p:blipFill>
          <a:blip r:embed="rId2">
            <a:extLst/>
          </a:blip>
          <a:stretch>
            <a:fillRect/>
          </a:stretch>
        </p:blipFill>
        <p:spPr>
          <a:xfrm>
            <a:off x="9167813" y="6400800"/>
            <a:ext cx="1428751" cy="334964"/>
          </a:xfrm>
          <a:prstGeom prst="rect">
            <a:avLst/>
          </a:prstGeom>
          <a:ln w="12700">
            <a:miter lim="400000"/>
          </a:ln>
        </p:spPr>
      </p:pic>
      <p:sp>
        <p:nvSpPr>
          <p:cNvPr id="58" name="Shape 58"/>
          <p:cNvSpPr/>
          <p:nvPr>
            <p:ph type="title"/>
          </p:nvPr>
        </p:nvSpPr>
        <p:spPr>
          <a:xfrm>
            <a:off x="1981200" y="0"/>
            <a:ext cx="8229600" cy="1203308"/>
          </a:xfrm>
          <a:prstGeom prst="rect">
            <a:avLst/>
          </a:prstGeom>
        </p:spPr>
        <p:txBody>
          <a:bodyPr lIns="0" tIns="0" rIns="0" bIns="0" anchor="ctr"/>
          <a:lstStyle>
            <a:lvl1pPr>
              <a:lnSpc>
                <a:spcPct val="100000"/>
              </a:lnSpc>
              <a:defRPr b="1" spc="0" sz="2800">
                <a:latin typeface="맑은 고딕"/>
                <a:ea typeface="맑은 고딕"/>
                <a:cs typeface="맑은 고딕"/>
                <a:sym typeface="맑은 고딕"/>
              </a:defRPr>
            </a:lvl1pPr>
          </a:lstStyle>
          <a:p>
            <a:pPr lvl="0">
              <a:defRPr b="0" sz="1800"/>
            </a:pPr>
            <a:r>
              <a:rPr b="1" sz="2800"/>
              <a:t>Title Text</a:t>
            </a:r>
          </a:p>
        </p:txBody>
      </p:sp>
      <p:sp>
        <p:nvSpPr>
          <p:cNvPr id="59" name="Shape 59"/>
          <p:cNvSpPr/>
          <p:nvPr>
            <p:ph type="body" idx="1"/>
          </p:nvPr>
        </p:nvSpPr>
        <p:spPr>
          <a:xfrm>
            <a:off x="1981200" y="1214421"/>
            <a:ext cx="8229600" cy="5643579"/>
          </a:xfrm>
          <a:prstGeom prst="rect">
            <a:avLst/>
          </a:prstGeom>
        </p:spPr>
        <p:txBody>
          <a:bodyPr lIns="0" tIns="0" rIns="0" bIns="0"/>
          <a:lstStyle>
            <a:lvl1pPr marL="342900" indent="-342900">
              <a:lnSpc>
                <a:spcPct val="100000"/>
              </a:lnSpc>
              <a:spcBef>
                <a:spcPts val="400"/>
              </a:spcBef>
              <a:buClrTx/>
              <a:buSzPct val="100000"/>
              <a:defRPr spc="0" sz="2000">
                <a:solidFill>
                  <a:srgbClr val="C00000"/>
                </a:solidFill>
                <a:latin typeface="맑은 고딕"/>
                <a:ea typeface="맑은 고딕"/>
                <a:cs typeface="맑은 고딕"/>
                <a:sym typeface="맑은 고딕"/>
              </a:defRPr>
            </a:lvl1pPr>
            <a:lvl2pPr marL="774700" indent="-317500">
              <a:lnSpc>
                <a:spcPct val="100000"/>
              </a:lnSpc>
              <a:spcBef>
                <a:spcPts val="400"/>
              </a:spcBef>
              <a:buClrTx/>
              <a:buChar char="–"/>
              <a:defRPr spc="0" sz="2000">
                <a:solidFill>
                  <a:srgbClr val="C00000"/>
                </a:solidFill>
                <a:latin typeface="맑은 고딕"/>
                <a:ea typeface="맑은 고딕"/>
                <a:cs typeface="맑은 고딕"/>
                <a:sym typeface="맑은 고딕"/>
              </a:defRPr>
            </a:lvl2pPr>
            <a:lvl3pPr marL="1200150" indent="-285750">
              <a:lnSpc>
                <a:spcPct val="100000"/>
              </a:lnSpc>
              <a:spcBef>
                <a:spcPts val="400"/>
              </a:spcBef>
              <a:buClrTx/>
              <a:buChar char="•"/>
              <a:defRPr spc="0" sz="2000">
                <a:solidFill>
                  <a:srgbClr val="C00000"/>
                </a:solidFill>
                <a:latin typeface="맑은 고딕"/>
                <a:ea typeface="맑은 고딕"/>
                <a:cs typeface="맑은 고딕"/>
                <a:sym typeface="맑은 고딕"/>
              </a:defRPr>
            </a:lvl3pPr>
            <a:lvl4pPr marL="1698171" indent="-326571">
              <a:lnSpc>
                <a:spcPct val="100000"/>
              </a:lnSpc>
              <a:spcBef>
                <a:spcPts val="400"/>
              </a:spcBef>
              <a:buClrTx/>
              <a:buChar char="–"/>
              <a:defRPr spc="0" sz="2000">
                <a:solidFill>
                  <a:srgbClr val="C00000"/>
                </a:solidFill>
                <a:latin typeface="맑은 고딕"/>
                <a:ea typeface="맑은 고딕"/>
                <a:cs typeface="맑은 고딕"/>
                <a:sym typeface="맑은 고딕"/>
              </a:defRPr>
            </a:lvl4pPr>
            <a:lvl5pPr marL="2155371" indent="-326571">
              <a:lnSpc>
                <a:spcPct val="100000"/>
              </a:lnSpc>
              <a:spcBef>
                <a:spcPts val="400"/>
              </a:spcBef>
              <a:buClrTx/>
              <a:buChar char="»"/>
              <a:defRPr spc="0" sz="2000">
                <a:solidFill>
                  <a:srgbClr val="C00000"/>
                </a:solidFill>
                <a:latin typeface="맑은 고딕"/>
                <a:ea typeface="맑은 고딕"/>
                <a:cs typeface="맑은 고딕"/>
                <a:sym typeface="맑은 고딕"/>
              </a:defRPr>
            </a:lvl5pPr>
          </a:lstStyle>
          <a:p>
            <a:pPr lvl="0">
              <a:defRPr sz="1800">
                <a:solidFill>
                  <a:srgbClr val="000000"/>
                </a:solidFill>
              </a:defRPr>
            </a:pPr>
            <a:r>
              <a:rPr sz="2000">
                <a:solidFill>
                  <a:srgbClr val="C00000"/>
                </a:solidFill>
              </a:rPr>
              <a:t>Body Level One</a:t>
            </a:r>
            <a:endParaRPr sz="2000">
              <a:solidFill>
                <a:srgbClr val="C00000"/>
              </a:solidFill>
            </a:endParaRPr>
          </a:p>
          <a:p>
            <a:pPr lvl="1">
              <a:defRPr sz="1800">
                <a:solidFill>
                  <a:srgbClr val="000000"/>
                </a:solidFill>
              </a:defRPr>
            </a:pPr>
            <a:r>
              <a:rPr sz="2000">
                <a:solidFill>
                  <a:srgbClr val="C00000"/>
                </a:solidFill>
              </a:rPr>
              <a:t>Body Level Two</a:t>
            </a:r>
            <a:endParaRPr sz="2000">
              <a:solidFill>
                <a:srgbClr val="C00000"/>
              </a:solidFill>
            </a:endParaRPr>
          </a:p>
          <a:p>
            <a:pPr lvl="2">
              <a:defRPr sz="1800">
                <a:solidFill>
                  <a:srgbClr val="000000"/>
                </a:solidFill>
              </a:defRPr>
            </a:pPr>
            <a:r>
              <a:rPr sz="2000">
                <a:solidFill>
                  <a:srgbClr val="C00000"/>
                </a:solidFill>
              </a:rPr>
              <a:t>Body Level Three</a:t>
            </a:r>
            <a:endParaRPr sz="2000">
              <a:solidFill>
                <a:srgbClr val="C00000"/>
              </a:solidFill>
            </a:endParaRPr>
          </a:p>
          <a:p>
            <a:pPr lvl="3">
              <a:defRPr sz="1800">
                <a:solidFill>
                  <a:srgbClr val="000000"/>
                </a:solidFill>
              </a:defRPr>
            </a:pPr>
            <a:r>
              <a:rPr sz="2000">
                <a:solidFill>
                  <a:srgbClr val="C00000"/>
                </a:solidFill>
              </a:rPr>
              <a:t>Body Level Four</a:t>
            </a:r>
            <a:endParaRPr sz="2000">
              <a:solidFill>
                <a:srgbClr val="C00000"/>
              </a:solidFill>
            </a:endParaRPr>
          </a:p>
          <a:p>
            <a:pPr lvl="4">
              <a:defRPr sz="1800">
                <a:solidFill>
                  <a:srgbClr val="000000"/>
                </a:solidFill>
              </a:defRPr>
            </a:pPr>
            <a:r>
              <a:rPr sz="2000">
                <a:solidFill>
                  <a:srgbClr val="C00000"/>
                </a:solidFill>
              </a:rPr>
              <a:t>Body Level Five</a:t>
            </a:r>
          </a:p>
        </p:txBody>
      </p:sp>
      <p:sp>
        <p:nvSpPr>
          <p:cNvPr id="60" name="Shape 60"/>
          <p:cNvSpPr/>
          <p:nvPr>
            <p:ph type="sldNum" sz="quarter" idx="2"/>
          </p:nvPr>
        </p:nvSpPr>
        <p:spPr>
          <a:xfrm>
            <a:off x="5176837" y="6404292"/>
            <a:ext cx="2133601" cy="269241"/>
          </a:xfrm>
          <a:prstGeom prst="rect">
            <a:avLst/>
          </a:prstGeom>
        </p:spPr>
        <p:txBody>
          <a:bodyPr lIns="0" tIns="0" rIns="0" bIns="0">
            <a:spAutoFit/>
          </a:bodyPr>
          <a:lstStyle>
            <a:lvl1pPr defTabSz="914400">
              <a:defRPr sz="1200">
                <a:solidFill>
                  <a:srgbClr val="888888"/>
                </a:solidFill>
                <a:latin typeface="맑은 고딕"/>
                <a:ea typeface="맑은 고딕"/>
                <a:cs typeface="맑은 고딕"/>
                <a:sym typeface="맑은 고딕"/>
              </a:defRPr>
            </a:lvl1p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2" name="Shape 12"/>
          <p:cNvSpPr/>
          <p:nvPr>
            <p:ph type="title"/>
          </p:nvPr>
        </p:nvSpPr>
        <p:spPr>
          <a:xfrm>
            <a:off x="1261872" y="0"/>
            <a:ext cx="9692641" cy="1691322"/>
          </a:xfrm>
          <a:prstGeom prst="rect">
            <a:avLst/>
          </a:prstGeom>
        </p:spPr>
        <p:txBody>
          <a:bodyPr/>
          <a:lstStyle/>
          <a:p>
            <a:pPr lvl="0">
              <a:defRPr spc="0" sz="1800"/>
            </a:pPr>
            <a:r>
              <a:rPr spc="-50" sz="4400"/>
              <a:t>Title Text</a:t>
            </a:r>
          </a:p>
        </p:txBody>
      </p:sp>
      <p:sp>
        <p:nvSpPr>
          <p:cNvPr id="13" name="Shape 13"/>
          <p:cNvSpPr/>
          <p:nvPr>
            <p:ph type="body" idx="1"/>
          </p:nvPr>
        </p:nvSpPr>
        <p:spPr>
          <a:xfrm>
            <a:off x="1261872" y="1828800"/>
            <a:ext cx="8595360" cy="5029200"/>
          </a:xfrm>
          <a:prstGeom prst="rect">
            <a:avLst/>
          </a:prstGeom>
        </p:spPr>
        <p:txBody>
          <a:bodyPr/>
          <a:lstStyle/>
          <a:p>
            <a:pPr lvl="0">
              <a:defRPr spc="0"/>
            </a:pPr>
            <a:r>
              <a:rPr spc="10"/>
              <a:t>Body Level One</a:t>
            </a:r>
            <a:endParaRPr spc="10"/>
          </a:p>
          <a:p>
            <a:pPr lvl="1">
              <a:defRPr spc="0"/>
            </a:pPr>
            <a:r>
              <a:rPr spc="10"/>
              <a:t>Body Level Two</a:t>
            </a:r>
            <a:endParaRPr spc="10"/>
          </a:p>
          <a:p>
            <a:pPr lvl="2">
              <a:defRPr spc="0"/>
            </a:pPr>
            <a:r>
              <a:rPr spc="10"/>
              <a:t>Body Level Three</a:t>
            </a:r>
            <a:endParaRPr spc="10"/>
          </a:p>
          <a:p>
            <a:pPr lvl="3">
              <a:defRPr spc="0"/>
            </a:pPr>
            <a:r>
              <a:rPr spc="10"/>
              <a:t>Body Level Four</a:t>
            </a:r>
            <a:endParaRPr spc="10"/>
          </a:p>
          <a:p>
            <a:pPr lvl="4">
              <a:defRPr spc="0"/>
            </a:pPr>
            <a:r>
              <a:rPr spc="10"/>
              <a:t>Body Level Five</a:t>
            </a:r>
          </a:p>
        </p:txBody>
      </p:sp>
      <p:sp>
        <p:nvSpPr>
          <p:cNvPr id="14" name="Shape 1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6" name="Shape 16"/>
          <p:cNvSpPr/>
          <p:nvPr>
            <p:ph type="title"/>
          </p:nvPr>
        </p:nvSpPr>
        <p:spPr>
          <a:xfrm>
            <a:off x="1261872" y="0"/>
            <a:ext cx="9418320" cy="4800600"/>
          </a:xfrm>
          <a:prstGeom prst="rect">
            <a:avLst/>
          </a:prstGeom>
        </p:spPr>
        <p:txBody>
          <a:bodyPr/>
          <a:lstStyle>
            <a:lvl1pPr>
              <a:lnSpc>
                <a:spcPct val="85000"/>
              </a:lnSpc>
              <a:defRPr sz="7200"/>
            </a:lvl1pPr>
          </a:lstStyle>
          <a:p>
            <a:pPr lvl="0">
              <a:defRPr spc="0" sz="1800"/>
            </a:pPr>
            <a:r>
              <a:rPr spc="-50" sz="7200"/>
              <a:t>Title Text</a:t>
            </a:r>
          </a:p>
        </p:txBody>
      </p:sp>
      <p:sp>
        <p:nvSpPr>
          <p:cNvPr id="17" name="Shape 17"/>
          <p:cNvSpPr/>
          <p:nvPr>
            <p:ph type="body" idx="1"/>
          </p:nvPr>
        </p:nvSpPr>
        <p:spPr>
          <a:xfrm>
            <a:off x="1261872" y="4800600"/>
            <a:ext cx="9418320" cy="2057400"/>
          </a:xfrm>
          <a:prstGeom prst="rect">
            <a:avLst/>
          </a:prstGeom>
        </p:spPr>
        <p:txBody>
          <a:bodyPr/>
          <a:lstStyle>
            <a:lvl1pPr marL="0" indent="0">
              <a:buClrTx/>
              <a:buSzTx/>
              <a:buFontTx/>
              <a:buNone/>
              <a:defRPr spc="9" sz="2200">
                <a:solidFill>
                  <a:srgbClr val="595959"/>
                </a:solidFill>
              </a:defRPr>
            </a:lvl1pPr>
            <a:lvl2pPr marL="0" indent="457200">
              <a:buClrTx/>
              <a:buSzTx/>
              <a:buFontTx/>
              <a:buNone/>
              <a:defRPr spc="9" sz="2200">
                <a:solidFill>
                  <a:srgbClr val="595959"/>
                </a:solidFill>
              </a:defRPr>
            </a:lvl2pPr>
            <a:lvl3pPr marL="0" indent="914400">
              <a:buClrTx/>
              <a:buSzTx/>
              <a:buFontTx/>
              <a:buNone/>
              <a:defRPr spc="9" sz="2200">
                <a:solidFill>
                  <a:srgbClr val="595959"/>
                </a:solidFill>
              </a:defRPr>
            </a:lvl3pPr>
            <a:lvl4pPr marL="0" indent="1371600">
              <a:buClrTx/>
              <a:buSzTx/>
              <a:buFontTx/>
              <a:buNone/>
              <a:defRPr spc="9" sz="2200">
                <a:solidFill>
                  <a:srgbClr val="595959"/>
                </a:solidFill>
              </a:defRPr>
            </a:lvl4pPr>
            <a:lvl5pPr marL="0" indent="1828800">
              <a:buClrTx/>
              <a:buSzTx/>
              <a:buFontTx/>
              <a:buNone/>
              <a:defRPr spc="9" sz="2200">
                <a:solidFill>
                  <a:srgbClr val="595959"/>
                </a:solidFill>
              </a:defRPr>
            </a:lvl5pPr>
          </a:lstStyle>
          <a:p>
            <a:pPr lvl="0">
              <a:defRPr spc="0" sz="1800">
                <a:solidFill>
                  <a:srgbClr val="000000"/>
                </a:solidFill>
              </a:defRPr>
            </a:pPr>
            <a:r>
              <a:rPr spc="9" sz="2200">
                <a:solidFill>
                  <a:srgbClr val="595959"/>
                </a:solidFill>
              </a:rPr>
              <a:t>Body Level One</a:t>
            </a:r>
            <a:endParaRPr spc="9" sz="2200">
              <a:solidFill>
                <a:srgbClr val="595959"/>
              </a:solidFill>
            </a:endParaRPr>
          </a:p>
          <a:p>
            <a:pPr lvl="1">
              <a:defRPr spc="0" sz="1800">
                <a:solidFill>
                  <a:srgbClr val="000000"/>
                </a:solidFill>
              </a:defRPr>
            </a:pPr>
            <a:r>
              <a:rPr spc="9" sz="2200">
                <a:solidFill>
                  <a:srgbClr val="595959"/>
                </a:solidFill>
              </a:rPr>
              <a:t>Body Level Two</a:t>
            </a:r>
            <a:endParaRPr spc="9" sz="2200">
              <a:solidFill>
                <a:srgbClr val="595959"/>
              </a:solidFill>
            </a:endParaRPr>
          </a:p>
          <a:p>
            <a:pPr lvl="2">
              <a:defRPr spc="0" sz="1800">
                <a:solidFill>
                  <a:srgbClr val="000000"/>
                </a:solidFill>
              </a:defRPr>
            </a:pPr>
            <a:r>
              <a:rPr spc="9" sz="2200">
                <a:solidFill>
                  <a:srgbClr val="595959"/>
                </a:solidFill>
              </a:rPr>
              <a:t>Body Level Three</a:t>
            </a:r>
            <a:endParaRPr spc="9" sz="2200">
              <a:solidFill>
                <a:srgbClr val="595959"/>
              </a:solidFill>
            </a:endParaRPr>
          </a:p>
          <a:p>
            <a:pPr lvl="3">
              <a:defRPr spc="0" sz="1800">
                <a:solidFill>
                  <a:srgbClr val="000000"/>
                </a:solidFill>
              </a:defRPr>
            </a:pPr>
            <a:r>
              <a:rPr spc="9" sz="2200">
                <a:solidFill>
                  <a:srgbClr val="595959"/>
                </a:solidFill>
              </a:rPr>
              <a:t>Body Level Four</a:t>
            </a:r>
            <a:endParaRPr spc="9" sz="2200">
              <a:solidFill>
                <a:srgbClr val="595959"/>
              </a:solidFill>
            </a:endParaRPr>
          </a:p>
          <a:p>
            <a:pPr lvl="4">
              <a:defRPr spc="0" sz="1800">
                <a:solidFill>
                  <a:srgbClr val="000000"/>
                </a:solidFill>
              </a:defRPr>
            </a:pPr>
            <a:r>
              <a:rPr spc="9" sz="2200">
                <a:solidFill>
                  <a:srgbClr val="595959"/>
                </a:solidFill>
              </a:rPr>
              <a:t>Body Level Five</a:t>
            </a:r>
          </a:p>
        </p:txBody>
      </p:sp>
      <p:sp>
        <p:nvSpPr>
          <p:cNvPr id="18" name="Shape 18"/>
          <p:cNvSpPr/>
          <p:nvPr>
            <p:ph type="sldNum" sz="quarter" idx="2"/>
          </p:nvPr>
        </p:nvSpPr>
        <p:spPr>
          <a:prstGeom prst="rect">
            <a:avLst/>
          </a:prstGeom>
        </p:spPr>
        <p:txBody>
          <a:bodyPr/>
          <a:lstStyle/>
          <a:p>
            <a:pPr lvl="0"/>
            <a:fld id="{86CB4B4D-7CA3-9044-876B-883B54F8677D}" type="slidenum"/>
          </a:p>
        </p:txBody>
      </p:sp>
      <p:sp>
        <p:nvSpPr>
          <p:cNvPr id="19" name="Shape 19"/>
          <p:cNvSpPr/>
          <p:nvPr/>
        </p:nvSpPr>
        <p:spPr>
          <a:xfrm>
            <a:off x="0" y="0"/>
            <a:ext cx="457200" cy="6858000"/>
          </a:xfrm>
          <a:prstGeom prst="rect">
            <a:avLst/>
          </a:prstGeom>
          <a:solidFill>
            <a:srgbClr val="6F6F74"/>
          </a:solidFill>
          <a:ln w="12700">
            <a:miter lim="400000"/>
          </a:ln>
        </p:spPr>
        <p:txBody>
          <a:bodyPr lIns="0" tIns="0" rIns="0" bIns="0"/>
          <a:lstStyle/>
          <a:p>
            <a:pPr lvl="0"/>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1" name="Shape 21"/>
          <p:cNvSpPr/>
          <p:nvPr>
            <p:ph type="title"/>
          </p:nvPr>
        </p:nvSpPr>
        <p:spPr>
          <a:xfrm>
            <a:off x="1261872" y="0"/>
            <a:ext cx="9692641" cy="1691322"/>
          </a:xfrm>
          <a:prstGeom prst="rect">
            <a:avLst/>
          </a:prstGeom>
        </p:spPr>
        <p:txBody>
          <a:bodyPr/>
          <a:lstStyle/>
          <a:p>
            <a:pPr lvl="0">
              <a:defRPr spc="0" sz="1800"/>
            </a:pPr>
            <a:r>
              <a:rPr spc="-50" sz="4400"/>
              <a:t>Title Text</a:t>
            </a:r>
          </a:p>
        </p:txBody>
      </p:sp>
      <p:sp>
        <p:nvSpPr>
          <p:cNvPr id="22" name="Shape 22"/>
          <p:cNvSpPr/>
          <p:nvPr>
            <p:ph type="body" idx="1"/>
          </p:nvPr>
        </p:nvSpPr>
        <p:spPr>
          <a:xfrm>
            <a:off x="1261872" y="1828800"/>
            <a:ext cx="4480560" cy="5029200"/>
          </a:xfrm>
          <a:prstGeom prst="rect">
            <a:avLst/>
          </a:prstGeom>
        </p:spPr>
        <p:txBody>
          <a:bodyPr/>
          <a:lstStyle/>
          <a:p>
            <a:pPr lvl="0">
              <a:defRPr spc="0"/>
            </a:pPr>
            <a:r>
              <a:rPr spc="10"/>
              <a:t>Body Level One</a:t>
            </a:r>
            <a:endParaRPr spc="10"/>
          </a:p>
          <a:p>
            <a:pPr lvl="1">
              <a:defRPr spc="0"/>
            </a:pPr>
            <a:r>
              <a:rPr spc="10"/>
              <a:t>Body Level Two</a:t>
            </a:r>
            <a:endParaRPr spc="10"/>
          </a:p>
          <a:p>
            <a:pPr lvl="2">
              <a:defRPr spc="0"/>
            </a:pPr>
            <a:r>
              <a:rPr spc="10"/>
              <a:t>Body Level Three</a:t>
            </a:r>
            <a:endParaRPr spc="10"/>
          </a:p>
          <a:p>
            <a:pPr lvl="3">
              <a:defRPr spc="0"/>
            </a:pPr>
            <a:r>
              <a:rPr spc="10"/>
              <a:t>Body Level Four</a:t>
            </a:r>
            <a:endParaRPr spc="10"/>
          </a:p>
          <a:p>
            <a:pPr lvl="4">
              <a:defRPr spc="0"/>
            </a:pPr>
            <a:r>
              <a:rPr spc="10"/>
              <a:t>Body Level Five</a:t>
            </a:r>
          </a:p>
        </p:txBody>
      </p:sp>
      <p:sp>
        <p:nvSpPr>
          <p:cNvPr id="23" name="Shape 2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5" name="Shape 25"/>
          <p:cNvSpPr/>
          <p:nvPr>
            <p:ph type="title"/>
          </p:nvPr>
        </p:nvSpPr>
        <p:spPr>
          <a:xfrm>
            <a:off x="1261872" y="0"/>
            <a:ext cx="9692641" cy="1691322"/>
          </a:xfrm>
          <a:prstGeom prst="rect">
            <a:avLst/>
          </a:prstGeom>
        </p:spPr>
        <p:txBody>
          <a:bodyPr/>
          <a:lstStyle/>
          <a:p>
            <a:pPr lvl="0">
              <a:defRPr spc="0" sz="1800"/>
            </a:pPr>
            <a:r>
              <a:rPr spc="-50" sz="4400"/>
              <a:t>Title Text</a:t>
            </a:r>
          </a:p>
        </p:txBody>
      </p:sp>
      <p:sp>
        <p:nvSpPr>
          <p:cNvPr id="26" name="Shape 26"/>
          <p:cNvSpPr/>
          <p:nvPr>
            <p:ph type="body" idx="1"/>
          </p:nvPr>
        </p:nvSpPr>
        <p:spPr>
          <a:xfrm>
            <a:off x="1261872" y="1691321"/>
            <a:ext cx="4480560" cy="753855"/>
          </a:xfrm>
          <a:prstGeom prst="rect">
            <a:avLst/>
          </a:prstGeom>
        </p:spPr>
        <p:txBody>
          <a:bodyPr anchor="b"/>
          <a:lstStyle>
            <a:lvl1pPr marL="0" indent="0">
              <a:spcBef>
                <a:spcPts val="200"/>
              </a:spcBef>
              <a:buClrTx/>
              <a:buSzTx/>
              <a:buFontTx/>
              <a:buNone/>
              <a:defRPr spc="9" sz="2000">
                <a:solidFill>
                  <a:srgbClr val="46464A"/>
                </a:solidFill>
              </a:defRPr>
            </a:lvl1pPr>
            <a:lvl2pPr marL="0" indent="457200">
              <a:spcBef>
                <a:spcPts val="200"/>
              </a:spcBef>
              <a:buClrTx/>
              <a:buSzTx/>
              <a:buFontTx/>
              <a:buNone/>
              <a:defRPr spc="9" sz="2000">
                <a:solidFill>
                  <a:srgbClr val="46464A"/>
                </a:solidFill>
              </a:defRPr>
            </a:lvl2pPr>
            <a:lvl3pPr marL="0" indent="914400">
              <a:spcBef>
                <a:spcPts val="200"/>
              </a:spcBef>
              <a:buClrTx/>
              <a:buSzTx/>
              <a:buFontTx/>
              <a:buNone/>
              <a:defRPr spc="9" sz="2000">
                <a:solidFill>
                  <a:srgbClr val="46464A"/>
                </a:solidFill>
              </a:defRPr>
            </a:lvl3pPr>
            <a:lvl4pPr marL="0" indent="1371600">
              <a:spcBef>
                <a:spcPts val="200"/>
              </a:spcBef>
              <a:buClrTx/>
              <a:buSzTx/>
              <a:buFontTx/>
              <a:buNone/>
              <a:defRPr spc="9" sz="2000">
                <a:solidFill>
                  <a:srgbClr val="46464A"/>
                </a:solidFill>
              </a:defRPr>
            </a:lvl4pPr>
            <a:lvl5pPr marL="0" indent="1828800">
              <a:spcBef>
                <a:spcPts val="200"/>
              </a:spcBef>
              <a:buClrTx/>
              <a:buSzTx/>
              <a:buFontTx/>
              <a:buNone/>
              <a:defRPr spc="9" sz="2000">
                <a:solidFill>
                  <a:srgbClr val="46464A"/>
                </a:solidFill>
              </a:defRPr>
            </a:lvl5pPr>
          </a:lstStyle>
          <a:p>
            <a:pPr lvl="0">
              <a:defRPr spc="0" sz="1800">
                <a:solidFill>
                  <a:srgbClr val="000000"/>
                </a:solidFill>
              </a:defRPr>
            </a:pPr>
            <a:r>
              <a:rPr spc="9" sz="2000">
                <a:solidFill>
                  <a:srgbClr val="46464A"/>
                </a:solidFill>
              </a:rPr>
              <a:t>Body Level One</a:t>
            </a:r>
            <a:endParaRPr spc="9" sz="2000">
              <a:solidFill>
                <a:srgbClr val="46464A"/>
              </a:solidFill>
            </a:endParaRPr>
          </a:p>
          <a:p>
            <a:pPr lvl="1">
              <a:defRPr spc="0" sz="1800">
                <a:solidFill>
                  <a:srgbClr val="000000"/>
                </a:solidFill>
              </a:defRPr>
            </a:pPr>
            <a:r>
              <a:rPr spc="9" sz="2000">
                <a:solidFill>
                  <a:srgbClr val="46464A"/>
                </a:solidFill>
              </a:rPr>
              <a:t>Body Level Two</a:t>
            </a:r>
            <a:endParaRPr spc="9" sz="2000">
              <a:solidFill>
                <a:srgbClr val="46464A"/>
              </a:solidFill>
            </a:endParaRPr>
          </a:p>
          <a:p>
            <a:pPr lvl="2">
              <a:defRPr spc="0" sz="1800">
                <a:solidFill>
                  <a:srgbClr val="000000"/>
                </a:solidFill>
              </a:defRPr>
            </a:pPr>
            <a:r>
              <a:rPr spc="9" sz="2000">
                <a:solidFill>
                  <a:srgbClr val="46464A"/>
                </a:solidFill>
              </a:rPr>
              <a:t>Body Level Three</a:t>
            </a:r>
            <a:endParaRPr spc="9" sz="2000">
              <a:solidFill>
                <a:srgbClr val="46464A"/>
              </a:solidFill>
            </a:endParaRPr>
          </a:p>
          <a:p>
            <a:pPr lvl="3">
              <a:defRPr spc="0" sz="1800">
                <a:solidFill>
                  <a:srgbClr val="000000"/>
                </a:solidFill>
              </a:defRPr>
            </a:pPr>
            <a:r>
              <a:rPr spc="9" sz="2000">
                <a:solidFill>
                  <a:srgbClr val="46464A"/>
                </a:solidFill>
              </a:rPr>
              <a:t>Body Level Four</a:t>
            </a:r>
            <a:endParaRPr spc="9" sz="2000">
              <a:solidFill>
                <a:srgbClr val="46464A"/>
              </a:solidFill>
            </a:endParaRPr>
          </a:p>
          <a:p>
            <a:pPr lvl="4">
              <a:defRPr spc="0" sz="1800">
                <a:solidFill>
                  <a:srgbClr val="000000"/>
                </a:solidFill>
              </a:defRPr>
            </a:pPr>
            <a:r>
              <a:rPr spc="9" sz="2000">
                <a:solidFill>
                  <a:srgbClr val="46464A"/>
                </a:solidFill>
              </a:rPr>
              <a:t>Body Level Five</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9" name="Shape 29"/>
          <p:cNvSpPr/>
          <p:nvPr>
            <p:ph type="title"/>
          </p:nvPr>
        </p:nvSpPr>
        <p:spPr>
          <a:xfrm>
            <a:off x="1261872" y="365759"/>
            <a:ext cx="9692641" cy="1325564"/>
          </a:xfrm>
          <a:prstGeom prst="rect">
            <a:avLst/>
          </a:prstGeom>
        </p:spPr>
        <p:txBody>
          <a:bodyPr/>
          <a:lstStyle/>
          <a:p>
            <a:pPr lvl="0">
              <a:defRPr spc="0" sz="1800"/>
            </a:pPr>
            <a:r>
              <a:rPr spc="-50" sz="4400"/>
              <a:t>Title Text</a:t>
            </a:r>
          </a:p>
        </p:txBody>
      </p:sp>
      <p:sp>
        <p:nvSpPr>
          <p:cNvPr id="30" name="Shape 3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2" name="Shape 3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4" name="Shape 34"/>
          <p:cNvSpPr/>
          <p:nvPr>
            <p:ph type="title"/>
          </p:nvPr>
        </p:nvSpPr>
        <p:spPr>
          <a:xfrm>
            <a:off x="841247" y="0"/>
            <a:ext cx="3200401" cy="2057397"/>
          </a:xfrm>
          <a:prstGeom prst="rect">
            <a:avLst/>
          </a:prstGeom>
        </p:spPr>
        <p:txBody>
          <a:bodyPr/>
          <a:lstStyle>
            <a:lvl1pPr>
              <a:defRPr sz="3200"/>
            </a:lvl1pPr>
          </a:lstStyle>
          <a:p>
            <a:pPr lvl="0">
              <a:defRPr spc="0" sz="1800"/>
            </a:pPr>
            <a:r>
              <a:rPr spc="-50" sz="3200"/>
              <a:t>Title Text</a:t>
            </a:r>
          </a:p>
        </p:txBody>
      </p:sp>
      <p:sp>
        <p:nvSpPr>
          <p:cNvPr id="35" name="Shape 35"/>
          <p:cNvSpPr/>
          <p:nvPr>
            <p:ph type="body" idx="1"/>
          </p:nvPr>
        </p:nvSpPr>
        <p:spPr>
          <a:xfrm>
            <a:off x="4504266" y="685800"/>
            <a:ext cx="6079068" cy="6172200"/>
          </a:xfrm>
          <a:prstGeom prst="rect">
            <a:avLst/>
          </a:prstGeom>
        </p:spPr>
        <p:txBody>
          <a:bodyPr/>
          <a:lstStyle>
            <a:lvl1pPr>
              <a:defRPr spc="9" sz="2000"/>
            </a:lvl1pPr>
            <a:lvl2pPr marL="477519" indent="-203199">
              <a:defRPr spc="9" sz="2000"/>
            </a:lvl2pPr>
            <a:lvl3pPr marL="777239" indent="-228600">
              <a:defRPr spc="9" sz="2000"/>
            </a:lvl3pPr>
            <a:lvl4pPr marL="1084217" indent="-261257">
              <a:defRPr spc="9" sz="2000"/>
            </a:lvl4pPr>
            <a:lvl5pPr marL="1358537" indent="-261257">
              <a:defRPr spc="9" sz="2000"/>
            </a:lvl5pPr>
          </a:lstStyle>
          <a:p>
            <a:pPr lvl="0">
              <a:defRPr spc="0" sz="1800"/>
            </a:pPr>
            <a:r>
              <a:rPr spc="9" sz="2000"/>
              <a:t>Body Level One</a:t>
            </a:r>
            <a:endParaRPr spc="9" sz="2000"/>
          </a:p>
          <a:p>
            <a:pPr lvl="1">
              <a:defRPr spc="0" sz="1800"/>
            </a:pPr>
            <a:r>
              <a:rPr spc="9" sz="2000"/>
              <a:t>Body Level Two</a:t>
            </a:r>
            <a:endParaRPr spc="9" sz="2000"/>
          </a:p>
          <a:p>
            <a:pPr lvl="2">
              <a:defRPr spc="0" sz="1800"/>
            </a:pPr>
            <a:r>
              <a:rPr spc="9" sz="2000"/>
              <a:t>Body Level Three</a:t>
            </a:r>
            <a:endParaRPr spc="9" sz="2000"/>
          </a:p>
          <a:p>
            <a:pPr lvl="3">
              <a:defRPr spc="0" sz="1800"/>
            </a:pPr>
            <a:r>
              <a:rPr spc="9" sz="2000"/>
              <a:t>Body Level Four</a:t>
            </a:r>
            <a:endParaRPr spc="9" sz="2000"/>
          </a:p>
          <a:p>
            <a:pPr lvl="4">
              <a:defRPr spc="0" sz="1800"/>
            </a:pPr>
            <a:r>
              <a:rPr spc="9" sz="2000"/>
              <a:t>Body Level Five</a:t>
            </a:r>
          </a:p>
        </p:txBody>
      </p:sp>
      <p:sp>
        <p:nvSpPr>
          <p:cNvPr id="36" name="Shape 3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8" name="Shape 38"/>
          <p:cNvSpPr/>
          <p:nvPr/>
        </p:nvSpPr>
        <p:spPr>
          <a:xfrm>
            <a:off x="-1" y="5105400"/>
            <a:ext cx="11292842" cy="1752600"/>
          </a:xfrm>
          <a:prstGeom prst="rect">
            <a:avLst/>
          </a:prstGeom>
          <a:solidFill/>
          <a:ln w="12700">
            <a:miter lim="400000"/>
          </a:ln>
        </p:spPr>
        <p:txBody>
          <a:bodyPr lIns="0" tIns="0" rIns="0" bIns="0"/>
          <a:lstStyle/>
          <a:p>
            <a:pPr lvl="0"/>
          </a:p>
        </p:txBody>
      </p:sp>
      <p:sp>
        <p:nvSpPr>
          <p:cNvPr id="39" name="Shape 39"/>
          <p:cNvSpPr/>
          <p:nvPr>
            <p:ph type="title"/>
          </p:nvPr>
        </p:nvSpPr>
        <p:spPr>
          <a:xfrm>
            <a:off x="914400" y="5257800"/>
            <a:ext cx="9982200" cy="914400"/>
          </a:xfrm>
          <a:prstGeom prst="rect">
            <a:avLst/>
          </a:prstGeom>
        </p:spPr>
        <p:txBody>
          <a:bodyPr/>
          <a:lstStyle>
            <a:lvl1pPr>
              <a:defRPr sz="2800">
                <a:solidFill>
                  <a:srgbClr val="FFFFFF"/>
                </a:solidFill>
              </a:defRPr>
            </a:lvl1pPr>
          </a:lstStyle>
          <a:p>
            <a:pPr lvl="0">
              <a:defRPr spc="0" sz="1800">
                <a:solidFill>
                  <a:srgbClr val="000000"/>
                </a:solidFill>
              </a:defRPr>
            </a:pPr>
            <a:r>
              <a:rPr spc="-50" sz="2800">
                <a:solidFill>
                  <a:srgbClr val="FFFFFF"/>
                </a:solidFill>
              </a:rPr>
              <a:t>Title Text</a:t>
            </a:r>
          </a:p>
        </p:txBody>
      </p:sp>
      <p:sp>
        <p:nvSpPr>
          <p:cNvPr id="40" name="Shape 40"/>
          <p:cNvSpPr/>
          <p:nvPr>
            <p:ph type="body" idx="1"/>
          </p:nvPr>
        </p:nvSpPr>
        <p:spPr>
          <a:xfrm>
            <a:off x="914400" y="6108589"/>
            <a:ext cx="9982200" cy="597012"/>
          </a:xfrm>
          <a:prstGeom prst="rect">
            <a:avLst/>
          </a:prstGeom>
        </p:spPr>
        <p:txBody>
          <a:bodyPr/>
          <a:lstStyle>
            <a:lvl1pPr marL="0" indent="0">
              <a:lnSpc>
                <a:spcPct val="100000"/>
              </a:lnSpc>
              <a:spcBef>
                <a:spcPts val="800"/>
              </a:spcBef>
              <a:buClrTx/>
              <a:buSzTx/>
              <a:buFontTx/>
              <a:buNone/>
              <a:defRPr sz="1300">
                <a:solidFill>
                  <a:srgbClr val="D9D9D9"/>
                </a:solidFill>
              </a:defRPr>
            </a:lvl1pPr>
            <a:lvl2pPr marL="0" indent="457200">
              <a:lnSpc>
                <a:spcPct val="100000"/>
              </a:lnSpc>
              <a:spcBef>
                <a:spcPts val="800"/>
              </a:spcBef>
              <a:buClrTx/>
              <a:buSzTx/>
              <a:buFontTx/>
              <a:buNone/>
              <a:defRPr sz="1300">
                <a:solidFill>
                  <a:srgbClr val="D9D9D9"/>
                </a:solidFill>
              </a:defRPr>
            </a:lvl2pPr>
            <a:lvl3pPr marL="0" indent="914400">
              <a:lnSpc>
                <a:spcPct val="100000"/>
              </a:lnSpc>
              <a:spcBef>
                <a:spcPts val="800"/>
              </a:spcBef>
              <a:buClrTx/>
              <a:buSzTx/>
              <a:buFontTx/>
              <a:buNone/>
              <a:defRPr sz="1300">
                <a:solidFill>
                  <a:srgbClr val="D9D9D9"/>
                </a:solidFill>
              </a:defRPr>
            </a:lvl3pPr>
            <a:lvl4pPr marL="0" indent="1371600">
              <a:lnSpc>
                <a:spcPct val="100000"/>
              </a:lnSpc>
              <a:spcBef>
                <a:spcPts val="800"/>
              </a:spcBef>
              <a:buClrTx/>
              <a:buSzTx/>
              <a:buFontTx/>
              <a:buNone/>
              <a:defRPr sz="1300">
                <a:solidFill>
                  <a:srgbClr val="D9D9D9"/>
                </a:solidFill>
              </a:defRPr>
            </a:lvl4pPr>
            <a:lvl5pPr marL="0" indent="1828800">
              <a:lnSpc>
                <a:spcPct val="100000"/>
              </a:lnSpc>
              <a:spcBef>
                <a:spcPts val="800"/>
              </a:spcBef>
              <a:buClrTx/>
              <a:buSzTx/>
              <a:buFontTx/>
              <a:buNone/>
              <a:defRPr sz="1300">
                <a:solidFill>
                  <a:srgbClr val="D9D9D9"/>
                </a:solidFill>
              </a:defRPr>
            </a:lvl5pPr>
          </a:lstStyle>
          <a:p>
            <a:pPr lvl="0">
              <a:defRPr spc="0" sz="1800">
                <a:solidFill>
                  <a:srgbClr val="000000"/>
                </a:solidFill>
              </a:defRPr>
            </a:pPr>
            <a:r>
              <a:rPr spc="10" sz="1300">
                <a:solidFill>
                  <a:srgbClr val="D9D9D9"/>
                </a:solidFill>
              </a:rPr>
              <a:t>Body Level One</a:t>
            </a:r>
            <a:endParaRPr spc="10" sz="1300">
              <a:solidFill>
                <a:srgbClr val="D9D9D9"/>
              </a:solidFill>
            </a:endParaRPr>
          </a:p>
          <a:p>
            <a:pPr lvl="1">
              <a:defRPr spc="0" sz="1800">
                <a:solidFill>
                  <a:srgbClr val="000000"/>
                </a:solidFill>
              </a:defRPr>
            </a:pPr>
            <a:r>
              <a:rPr spc="10" sz="1300">
                <a:solidFill>
                  <a:srgbClr val="D9D9D9"/>
                </a:solidFill>
              </a:rPr>
              <a:t>Body Level Two</a:t>
            </a:r>
            <a:endParaRPr spc="10" sz="1300">
              <a:solidFill>
                <a:srgbClr val="D9D9D9"/>
              </a:solidFill>
            </a:endParaRPr>
          </a:p>
          <a:p>
            <a:pPr lvl="2">
              <a:defRPr spc="0" sz="1800">
                <a:solidFill>
                  <a:srgbClr val="000000"/>
                </a:solidFill>
              </a:defRPr>
            </a:pPr>
            <a:r>
              <a:rPr spc="10" sz="1300">
                <a:solidFill>
                  <a:srgbClr val="D9D9D9"/>
                </a:solidFill>
              </a:rPr>
              <a:t>Body Level Three</a:t>
            </a:r>
            <a:endParaRPr spc="10" sz="1300">
              <a:solidFill>
                <a:srgbClr val="D9D9D9"/>
              </a:solidFill>
            </a:endParaRPr>
          </a:p>
          <a:p>
            <a:pPr lvl="3">
              <a:defRPr spc="0" sz="1800">
                <a:solidFill>
                  <a:srgbClr val="000000"/>
                </a:solidFill>
              </a:defRPr>
            </a:pPr>
            <a:r>
              <a:rPr spc="10" sz="1300">
                <a:solidFill>
                  <a:srgbClr val="D9D9D9"/>
                </a:solidFill>
              </a:rPr>
              <a:t>Body Level Four</a:t>
            </a:r>
            <a:endParaRPr spc="10" sz="1300">
              <a:solidFill>
                <a:srgbClr val="D9D9D9"/>
              </a:solidFill>
            </a:endParaRPr>
          </a:p>
          <a:p>
            <a:pPr lvl="4">
              <a:defRPr spc="0" sz="1800">
                <a:solidFill>
                  <a:srgbClr val="000000"/>
                </a:solidFill>
              </a:defRPr>
            </a:pPr>
            <a:r>
              <a:rPr spc="10" sz="1300">
                <a:solidFill>
                  <a:srgbClr val="D9D9D9"/>
                </a:solidFill>
              </a:rPr>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11292840" y="0"/>
            <a:ext cx="914401" cy="6858000"/>
          </a:xfrm>
          <a:prstGeom prst="rect">
            <a:avLst/>
          </a:prstGeom>
          <a:solidFill>
            <a:srgbClr val="353538"/>
          </a:solidFill>
          <a:ln w="12700">
            <a:miter lim="400000"/>
          </a:ln>
        </p:spPr>
        <p:txBody>
          <a:bodyPr lIns="0" tIns="0" rIns="0" bIns="0"/>
          <a:lstStyle/>
          <a:p>
            <a:pPr lvl="0"/>
          </a:p>
        </p:txBody>
      </p:sp>
      <p:sp>
        <p:nvSpPr>
          <p:cNvPr id="3" name="Shape 3"/>
          <p:cNvSpPr/>
          <p:nvPr>
            <p:ph type="title"/>
          </p:nvPr>
        </p:nvSpPr>
        <p:spPr>
          <a:xfrm>
            <a:off x="8648700" y="0"/>
            <a:ext cx="2476500" cy="6278563"/>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lvl="0">
              <a:defRPr spc="0" sz="1800"/>
            </a:pPr>
            <a:r>
              <a:rPr spc="-50" sz="4400"/>
              <a:t>Title Text</a:t>
            </a:r>
          </a:p>
        </p:txBody>
      </p:sp>
      <p:sp>
        <p:nvSpPr>
          <p:cNvPr id="4" name="Shape 4"/>
          <p:cNvSpPr/>
          <p:nvPr>
            <p:ph type="body" idx="1"/>
          </p:nvPr>
        </p:nvSpPr>
        <p:spPr>
          <a:xfrm>
            <a:off x="762000" y="381000"/>
            <a:ext cx="7734300" cy="64770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pc="0"/>
            </a:pPr>
            <a:r>
              <a:rPr spc="10"/>
              <a:t>Body Level One</a:t>
            </a:r>
            <a:endParaRPr spc="10"/>
          </a:p>
          <a:p>
            <a:pPr lvl="1">
              <a:defRPr spc="0"/>
            </a:pPr>
            <a:r>
              <a:rPr spc="10"/>
              <a:t>Body Level Two</a:t>
            </a:r>
            <a:endParaRPr spc="10"/>
          </a:p>
          <a:p>
            <a:pPr lvl="2">
              <a:defRPr spc="0"/>
            </a:pPr>
            <a:r>
              <a:rPr spc="10"/>
              <a:t>Body Level Three</a:t>
            </a:r>
            <a:endParaRPr spc="10"/>
          </a:p>
          <a:p>
            <a:pPr lvl="3">
              <a:defRPr spc="0"/>
            </a:pPr>
            <a:r>
              <a:rPr spc="10"/>
              <a:t>Body Level Four</a:t>
            </a:r>
            <a:endParaRPr spc="10"/>
          </a:p>
          <a:p>
            <a:pPr lvl="4">
              <a:defRPr spc="0"/>
            </a:pPr>
            <a:r>
              <a:rPr spc="10"/>
              <a:t>Body Level Five</a:t>
            </a:r>
          </a:p>
        </p:txBody>
      </p:sp>
      <p:sp>
        <p:nvSpPr>
          <p:cNvPr id="5" name="Shape 5"/>
          <p:cNvSpPr/>
          <p:nvPr>
            <p:ph type="sldNum" sz="quarter" idx="2"/>
          </p:nvPr>
        </p:nvSpPr>
        <p:spPr>
          <a:xfrm>
            <a:off x="11292840" y="5853430"/>
            <a:ext cx="914401" cy="637541"/>
          </a:xfrm>
          <a:prstGeom prst="rect">
            <a:avLst/>
          </a:prstGeom>
          <a:ln w="12700">
            <a:miter lim="400000"/>
          </a:ln>
        </p:spPr>
        <p:txBody>
          <a:bodyPr lIns="45719" rIns="45719" anchor="ctr">
            <a:normAutofit fontScale="100000" lnSpcReduction="0"/>
          </a:bodyPr>
          <a:lstStyle>
            <a:lvl1pPr algn="ctr">
              <a:defRPr sz="3600">
                <a:solidFill>
                  <a:srgbClr val="8E8E94"/>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spd="med" advClick="1"/>
  <p:txStyles>
    <p:titleStyle>
      <a:lvl1pPr>
        <a:lnSpc>
          <a:spcPct val="90000"/>
        </a:lnSpc>
        <a:defRPr spc="-50" sz="4400">
          <a:latin typeface="Century Schoolbook"/>
          <a:ea typeface="Century Schoolbook"/>
          <a:cs typeface="Century Schoolbook"/>
          <a:sym typeface="Century Schoolbook"/>
        </a:defRPr>
      </a:lvl1pPr>
      <a:lvl2pPr>
        <a:lnSpc>
          <a:spcPct val="90000"/>
        </a:lnSpc>
        <a:defRPr spc="-50" sz="4400">
          <a:latin typeface="Century Schoolbook"/>
          <a:ea typeface="Century Schoolbook"/>
          <a:cs typeface="Century Schoolbook"/>
          <a:sym typeface="Century Schoolbook"/>
        </a:defRPr>
      </a:lvl2pPr>
      <a:lvl3pPr>
        <a:lnSpc>
          <a:spcPct val="90000"/>
        </a:lnSpc>
        <a:defRPr spc="-50" sz="4400">
          <a:latin typeface="Century Schoolbook"/>
          <a:ea typeface="Century Schoolbook"/>
          <a:cs typeface="Century Schoolbook"/>
          <a:sym typeface="Century Schoolbook"/>
        </a:defRPr>
      </a:lvl3pPr>
      <a:lvl4pPr>
        <a:lnSpc>
          <a:spcPct val="90000"/>
        </a:lnSpc>
        <a:defRPr spc="-50" sz="4400">
          <a:latin typeface="Century Schoolbook"/>
          <a:ea typeface="Century Schoolbook"/>
          <a:cs typeface="Century Schoolbook"/>
          <a:sym typeface="Century Schoolbook"/>
        </a:defRPr>
      </a:lvl4pPr>
      <a:lvl5pPr>
        <a:lnSpc>
          <a:spcPct val="90000"/>
        </a:lnSpc>
        <a:defRPr spc="-50" sz="4400">
          <a:latin typeface="Century Schoolbook"/>
          <a:ea typeface="Century Schoolbook"/>
          <a:cs typeface="Century Schoolbook"/>
          <a:sym typeface="Century Schoolbook"/>
        </a:defRPr>
      </a:lvl5pPr>
      <a:lvl6pPr>
        <a:lnSpc>
          <a:spcPct val="90000"/>
        </a:lnSpc>
        <a:defRPr spc="-50" sz="4400">
          <a:latin typeface="Century Schoolbook"/>
          <a:ea typeface="Century Schoolbook"/>
          <a:cs typeface="Century Schoolbook"/>
          <a:sym typeface="Century Schoolbook"/>
        </a:defRPr>
      </a:lvl6pPr>
      <a:lvl7pPr>
        <a:lnSpc>
          <a:spcPct val="90000"/>
        </a:lnSpc>
        <a:defRPr spc="-50" sz="4400">
          <a:latin typeface="Century Schoolbook"/>
          <a:ea typeface="Century Schoolbook"/>
          <a:cs typeface="Century Schoolbook"/>
          <a:sym typeface="Century Schoolbook"/>
        </a:defRPr>
      </a:lvl7pPr>
      <a:lvl8pPr>
        <a:lnSpc>
          <a:spcPct val="90000"/>
        </a:lnSpc>
        <a:defRPr spc="-50" sz="4400">
          <a:latin typeface="Century Schoolbook"/>
          <a:ea typeface="Century Schoolbook"/>
          <a:cs typeface="Century Schoolbook"/>
          <a:sym typeface="Century Schoolbook"/>
        </a:defRPr>
      </a:lvl8pPr>
      <a:lvl9pPr>
        <a:lnSpc>
          <a:spcPct val="90000"/>
        </a:lnSpc>
        <a:defRPr spc="-50" sz="4400">
          <a:latin typeface="Century Schoolbook"/>
          <a:ea typeface="Century Schoolbook"/>
          <a:cs typeface="Century Schoolbook"/>
          <a:sym typeface="Century Schoolbook"/>
        </a:defRPr>
      </a:lvl9pPr>
    </p:titleStyle>
    <p:bodyStyle>
      <a:lvl1pPr marL="182879" indent="-182879">
        <a:lnSpc>
          <a:spcPct val="95000"/>
        </a:lnSpc>
        <a:spcBef>
          <a:spcPts val="1400"/>
        </a:spcBef>
        <a:buClr>
          <a:srgbClr val="6F6F74"/>
        </a:buClr>
        <a:buSzPct val="80000"/>
        <a:buFont typeface="Arial"/>
        <a:buChar char="•"/>
        <a:defRPr spc="10">
          <a:latin typeface="Century Schoolbook"/>
          <a:ea typeface="Century Schoolbook"/>
          <a:cs typeface="Century Schoolbook"/>
          <a:sym typeface="Century Schoolbook"/>
        </a:defRPr>
      </a:lvl1pPr>
      <a:lvl2pPr marL="480059" indent="-205739">
        <a:lnSpc>
          <a:spcPct val="95000"/>
        </a:lnSpc>
        <a:spcBef>
          <a:spcPts val="1400"/>
        </a:spcBef>
        <a:buClr>
          <a:srgbClr val="6F6F74"/>
        </a:buClr>
        <a:buSzPct val="100000"/>
        <a:buFont typeface="Arial"/>
        <a:buChar char="●"/>
        <a:defRPr spc="10">
          <a:latin typeface="Century Schoolbook"/>
          <a:ea typeface="Century Schoolbook"/>
          <a:cs typeface="Century Schoolbook"/>
          <a:sym typeface="Century Schoolbook"/>
        </a:defRPr>
      </a:lvl2pPr>
      <a:lvl3pPr marL="783771" indent="-235131">
        <a:lnSpc>
          <a:spcPct val="95000"/>
        </a:lnSpc>
        <a:spcBef>
          <a:spcPts val="1400"/>
        </a:spcBef>
        <a:buClr>
          <a:srgbClr val="6F6F74"/>
        </a:buClr>
        <a:buSzPct val="100000"/>
        <a:buFont typeface="Arial"/>
        <a:buChar char="●"/>
        <a:defRPr spc="10">
          <a:latin typeface="Century Schoolbook"/>
          <a:ea typeface="Century Schoolbook"/>
          <a:cs typeface="Century Schoolbook"/>
          <a:sym typeface="Century Schoolbook"/>
        </a:defRPr>
      </a:lvl3pPr>
      <a:lvl4pPr marL="1058091" indent="-235131">
        <a:lnSpc>
          <a:spcPct val="95000"/>
        </a:lnSpc>
        <a:spcBef>
          <a:spcPts val="1400"/>
        </a:spcBef>
        <a:buClr>
          <a:srgbClr val="6F6F74"/>
        </a:buClr>
        <a:buSzPct val="100000"/>
        <a:buFont typeface="Arial"/>
        <a:buChar char="●"/>
        <a:defRPr spc="10">
          <a:latin typeface="Century Schoolbook"/>
          <a:ea typeface="Century Schoolbook"/>
          <a:cs typeface="Century Schoolbook"/>
          <a:sym typeface="Century Schoolbook"/>
        </a:defRPr>
      </a:lvl4pPr>
      <a:lvl5pPr marL="1332411" indent="-235131">
        <a:lnSpc>
          <a:spcPct val="95000"/>
        </a:lnSpc>
        <a:spcBef>
          <a:spcPts val="1400"/>
        </a:spcBef>
        <a:buClr>
          <a:srgbClr val="6F6F74"/>
        </a:buClr>
        <a:buSzPct val="100000"/>
        <a:buFont typeface="Arial"/>
        <a:buChar char="●"/>
        <a:defRPr spc="10">
          <a:latin typeface="Century Schoolbook"/>
          <a:ea typeface="Century Schoolbook"/>
          <a:cs typeface="Century Schoolbook"/>
          <a:sym typeface="Century Schoolbook"/>
        </a:defRPr>
      </a:lvl5pPr>
      <a:lvl6pPr marL="1665314" indent="-293914">
        <a:lnSpc>
          <a:spcPct val="95000"/>
        </a:lnSpc>
        <a:spcBef>
          <a:spcPts val="1400"/>
        </a:spcBef>
        <a:buClr>
          <a:srgbClr val="6F6F74"/>
        </a:buClr>
        <a:buSzPct val="100000"/>
        <a:buFont typeface="Arial"/>
        <a:buChar char="●"/>
        <a:defRPr spc="10">
          <a:latin typeface="Century Schoolbook"/>
          <a:ea typeface="Century Schoolbook"/>
          <a:cs typeface="Century Schoolbook"/>
          <a:sym typeface="Century Schoolbook"/>
        </a:defRPr>
      </a:lvl6pPr>
      <a:lvl7pPr marL="1965314" indent="-293914">
        <a:lnSpc>
          <a:spcPct val="95000"/>
        </a:lnSpc>
        <a:spcBef>
          <a:spcPts val="1400"/>
        </a:spcBef>
        <a:buClr>
          <a:srgbClr val="6F6F74"/>
        </a:buClr>
        <a:buSzPct val="100000"/>
        <a:buFont typeface="Arial"/>
        <a:buChar char="●"/>
        <a:defRPr spc="10">
          <a:latin typeface="Century Schoolbook"/>
          <a:ea typeface="Century Schoolbook"/>
          <a:cs typeface="Century Schoolbook"/>
          <a:sym typeface="Century Schoolbook"/>
        </a:defRPr>
      </a:lvl7pPr>
      <a:lvl8pPr marL="2265314" indent="-293914">
        <a:lnSpc>
          <a:spcPct val="95000"/>
        </a:lnSpc>
        <a:spcBef>
          <a:spcPts val="1400"/>
        </a:spcBef>
        <a:buClr>
          <a:srgbClr val="6F6F74"/>
        </a:buClr>
        <a:buSzPct val="100000"/>
        <a:buFont typeface="Arial"/>
        <a:buChar char="●"/>
        <a:defRPr spc="10">
          <a:latin typeface="Century Schoolbook"/>
          <a:ea typeface="Century Schoolbook"/>
          <a:cs typeface="Century Schoolbook"/>
          <a:sym typeface="Century Schoolbook"/>
        </a:defRPr>
      </a:lvl8pPr>
      <a:lvl9pPr marL="2565314" indent="-293914">
        <a:lnSpc>
          <a:spcPct val="95000"/>
        </a:lnSpc>
        <a:spcBef>
          <a:spcPts val="1400"/>
        </a:spcBef>
        <a:buClr>
          <a:srgbClr val="6F6F74"/>
        </a:buClr>
        <a:buSzPct val="100000"/>
        <a:buFont typeface="Arial"/>
        <a:buChar char="●"/>
        <a:defRPr spc="10">
          <a:latin typeface="Century Schoolbook"/>
          <a:ea typeface="Century Schoolbook"/>
          <a:cs typeface="Century Schoolbook"/>
          <a:sym typeface="Century Schoolbook"/>
        </a:defRPr>
      </a:lvl9pPr>
    </p:bodyStyle>
    <p:otherStyle>
      <a:lvl1pPr algn="ctr" defTabSz="457200">
        <a:defRPr sz="3600">
          <a:solidFill>
            <a:schemeClr val="tx1"/>
          </a:solidFill>
          <a:latin typeface="+mn-lt"/>
          <a:ea typeface="+mn-ea"/>
          <a:cs typeface="+mn-cs"/>
          <a:sym typeface="Century Schoolbook"/>
        </a:defRPr>
      </a:lvl1pPr>
      <a:lvl2pPr indent="457200" algn="ctr" defTabSz="457200">
        <a:defRPr sz="3600">
          <a:solidFill>
            <a:schemeClr val="tx1"/>
          </a:solidFill>
          <a:latin typeface="+mn-lt"/>
          <a:ea typeface="+mn-ea"/>
          <a:cs typeface="+mn-cs"/>
          <a:sym typeface="Century Schoolbook"/>
        </a:defRPr>
      </a:lvl2pPr>
      <a:lvl3pPr indent="914400" algn="ctr" defTabSz="457200">
        <a:defRPr sz="3600">
          <a:solidFill>
            <a:schemeClr val="tx1"/>
          </a:solidFill>
          <a:latin typeface="+mn-lt"/>
          <a:ea typeface="+mn-ea"/>
          <a:cs typeface="+mn-cs"/>
          <a:sym typeface="Century Schoolbook"/>
        </a:defRPr>
      </a:lvl3pPr>
      <a:lvl4pPr indent="1371600" algn="ctr" defTabSz="457200">
        <a:defRPr sz="3600">
          <a:solidFill>
            <a:schemeClr val="tx1"/>
          </a:solidFill>
          <a:latin typeface="+mn-lt"/>
          <a:ea typeface="+mn-ea"/>
          <a:cs typeface="+mn-cs"/>
          <a:sym typeface="Century Schoolbook"/>
        </a:defRPr>
      </a:lvl4pPr>
      <a:lvl5pPr indent="1828800" algn="ctr" defTabSz="457200">
        <a:defRPr sz="3600">
          <a:solidFill>
            <a:schemeClr val="tx1"/>
          </a:solidFill>
          <a:latin typeface="+mn-lt"/>
          <a:ea typeface="+mn-ea"/>
          <a:cs typeface="+mn-cs"/>
          <a:sym typeface="Century Schoolbook"/>
        </a:defRPr>
      </a:lvl5pPr>
      <a:lvl6pPr indent="2286000" algn="ctr" defTabSz="457200">
        <a:defRPr sz="3600">
          <a:solidFill>
            <a:schemeClr val="tx1"/>
          </a:solidFill>
          <a:latin typeface="+mn-lt"/>
          <a:ea typeface="+mn-ea"/>
          <a:cs typeface="+mn-cs"/>
          <a:sym typeface="Century Schoolbook"/>
        </a:defRPr>
      </a:lvl6pPr>
      <a:lvl7pPr indent="2743200" algn="ctr" defTabSz="457200">
        <a:defRPr sz="3600">
          <a:solidFill>
            <a:schemeClr val="tx1"/>
          </a:solidFill>
          <a:latin typeface="+mn-lt"/>
          <a:ea typeface="+mn-ea"/>
          <a:cs typeface="+mn-cs"/>
          <a:sym typeface="Century Schoolbook"/>
        </a:defRPr>
      </a:lvl7pPr>
      <a:lvl8pPr indent="3200400" algn="ctr" defTabSz="457200">
        <a:defRPr sz="3600">
          <a:solidFill>
            <a:schemeClr val="tx1"/>
          </a:solidFill>
          <a:latin typeface="+mn-lt"/>
          <a:ea typeface="+mn-ea"/>
          <a:cs typeface="+mn-cs"/>
          <a:sym typeface="Century Schoolbook"/>
        </a:defRPr>
      </a:lvl8pPr>
      <a:lvl9pPr indent="3657600" algn="ctr" defTabSz="457200">
        <a:defRPr sz="3600">
          <a:solidFill>
            <a:schemeClr val="tx1"/>
          </a:solidFill>
          <a:latin typeface="+mn-lt"/>
          <a:ea typeface="+mn-ea"/>
          <a:cs typeface="+mn-cs"/>
          <a:sym typeface="Century Schoolbook"/>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prstGeom prst="rect">
            <a:avLst/>
          </a:prstGeom>
        </p:spPr>
        <p:txBody>
          <a:bodyPr/>
          <a:lstStyle/>
          <a:p>
            <a:pPr lvl="0">
              <a:defRPr spc="0" sz="1800"/>
            </a:pPr>
            <a:r>
              <a:rPr spc="-50" sz="7200"/>
              <a:t>Building Android Security</a:t>
            </a:r>
          </a:p>
        </p:txBody>
      </p:sp>
      <p:sp>
        <p:nvSpPr>
          <p:cNvPr id="65" name="Shape 65"/>
          <p:cNvSpPr/>
          <p:nvPr>
            <p:ph type="body" idx="1"/>
          </p:nvPr>
        </p:nvSpPr>
        <p:spPr>
          <a:prstGeom prst="rect">
            <a:avLst/>
          </a:prstGeom>
        </p:spPr>
        <p:txBody>
          <a:bodyPr/>
          <a:lstStyle/>
          <a:p>
            <a:pPr lvl="0">
              <a:defRPr spc="0" sz="1800">
                <a:solidFill>
                  <a:srgbClr val="000000"/>
                </a:solidFill>
              </a:defRPr>
            </a:pPr>
            <a:endParaRPr spc="9" sz="2200">
              <a:solidFill>
                <a:srgbClr val="595959"/>
              </a:solidFill>
            </a:endParaRPr>
          </a:p>
          <a:p>
            <a:pPr lvl="0">
              <a:defRPr spc="0" sz="1800">
                <a:solidFill>
                  <a:srgbClr val="000000"/>
                </a:solidFill>
              </a:defRPr>
            </a:pPr>
            <a:r>
              <a:rPr spc="9" sz="2200">
                <a:solidFill>
                  <a:srgbClr val="595959"/>
                </a:solidFill>
              </a:rPr>
              <a:t>Jan 2015</a:t>
            </a:r>
          </a:p>
        </p:txBody>
      </p:sp>
      <p:sp>
        <p:nvSpPr>
          <p:cNvPr id="66" name="Shape 6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3600">
                <a:solidFill>
                  <a:srgbClr val="8E8E94"/>
                </a:solidFill>
              </a:rPr>
            </a:fld>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p:nvPr>
        </p:nvSpPr>
        <p:spPr>
          <a:xfrm>
            <a:off x="2165350" y="1857375"/>
            <a:ext cx="8001000" cy="827088"/>
          </a:xfrm>
          <a:prstGeom prst="rect">
            <a:avLst/>
          </a:prstGeom>
        </p:spPr>
        <p:txBody>
          <a:bodyPr/>
          <a:lstStyle>
            <a:lvl1pPr defTabSz="905255">
              <a:defRPr sz="2376"/>
            </a:lvl1pPr>
          </a:lstStyle>
          <a:p>
            <a:pPr lvl="0">
              <a:defRPr b="0" sz="1800"/>
            </a:pPr>
            <a:r>
              <a:rPr b="1" sz="2376"/>
              <a:t>Flexible and Fine-Grained Mandatory Access Control on Android for Diverse Security and Privacy Policies</a:t>
            </a:r>
          </a:p>
        </p:txBody>
      </p:sp>
      <p:sp>
        <p:nvSpPr>
          <p:cNvPr id="94" name="Shape 94"/>
          <p:cNvSpPr/>
          <p:nvPr>
            <p:ph type="body" idx="1"/>
          </p:nvPr>
        </p:nvSpPr>
        <p:spPr>
          <a:xfrm>
            <a:off x="2895600" y="3429000"/>
            <a:ext cx="6400800" cy="1752600"/>
          </a:xfrm>
          <a:prstGeom prst="rect">
            <a:avLst/>
          </a:prstGeom>
        </p:spPr>
        <p:txBody>
          <a:bodyPr/>
          <a:lstStyle/>
          <a:p>
            <a:pPr lvl="0">
              <a:defRPr>
                <a:solidFill>
                  <a:srgbClr val="000000"/>
                </a:solidFill>
              </a:defRPr>
            </a:pPr>
            <a:r>
              <a:rPr>
                <a:solidFill>
                  <a:srgbClr val="888888"/>
                </a:solidFill>
              </a:rPr>
              <a:t>System Software Laboratory</a:t>
            </a:r>
            <a:endParaRPr>
              <a:solidFill>
                <a:srgbClr val="888888"/>
              </a:solidFill>
            </a:endParaRPr>
          </a:p>
          <a:p>
            <a:pPr lvl="0">
              <a:defRPr>
                <a:solidFill>
                  <a:srgbClr val="000000"/>
                </a:solidFill>
              </a:defRPr>
            </a:pPr>
            <a:r>
              <a:rPr>
                <a:solidFill>
                  <a:srgbClr val="888888"/>
                </a:solidFill>
              </a:rPr>
              <a:t>Department of Computer Science and Engineering</a:t>
            </a:r>
            <a:endParaRPr>
              <a:solidFill>
                <a:srgbClr val="888888"/>
              </a:solidFill>
            </a:endParaRPr>
          </a:p>
          <a:p>
            <a:pPr lvl="0">
              <a:defRPr>
                <a:solidFill>
                  <a:srgbClr val="000000"/>
                </a:solidFill>
              </a:defRPr>
            </a:pPr>
            <a:r>
              <a:rPr>
                <a:solidFill>
                  <a:srgbClr val="888888"/>
                </a:solidFill>
              </a:rPr>
              <a:t>POSTECH</a:t>
            </a:r>
            <a:endParaRPr>
              <a:solidFill>
                <a:srgbClr val="888888"/>
              </a:solidFill>
            </a:endParaRPr>
          </a:p>
          <a:p>
            <a:pPr lvl="0">
              <a:defRPr>
                <a:solidFill>
                  <a:srgbClr val="000000"/>
                </a:solidFill>
              </a:defRPr>
            </a:pPr>
            <a:endParaRPr>
              <a:solidFill>
                <a:srgbClr val="888888"/>
              </a:solidFill>
            </a:endParaRPr>
          </a:p>
          <a:p>
            <a:pPr lvl="0">
              <a:defRPr>
                <a:solidFill>
                  <a:srgbClr val="000000"/>
                </a:solidFill>
              </a:defRPr>
            </a:pPr>
            <a:r>
              <a:rPr>
                <a:solidFill>
                  <a:srgbClr val="888888"/>
                </a:solidFill>
              </a:rPr>
              <a:t>2013.10.08.</a:t>
            </a:r>
          </a:p>
        </p:txBody>
      </p:sp>
      <p:sp>
        <p:nvSpPr>
          <p:cNvPr id="95" name="Shape 95"/>
          <p:cNvSpPr/>
          <p:nvPr/>
        </p:nvSpPr>
        <p:spPr>
          <a:xfrm>
            <a:off x="1775520" y="332656"/>
            <a:ext cx="5099011" cy="6375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defTabSz="914400"/>
            <a:r>
              <a:rPr b="1" sz="2000">
                <a:latin typeface="맑은 고딕"/>
                <a:ea typeface="맑은 고딕"/>
                <a:cs typeface="맑은 고딕"/>
                <a:sym typeface="맑은 고딕"/>
              </a:rPr>
              <a:t>USENIX Security '13</a:t>
            </a:r>
            <a:endParaRPr b="1" sz="2000">
              <a:latin typeface="맑은 고딕"/>
              <a:ea typeface="맑은 고딕"/>
              <a:cs typeface="맑은 고딕"/>
              <a:sym typeface="맑은 고딕"/>
            </a:endParaRPr>
          </a:p>
          <a:p>
            <a:pPr lvl="0" defTabSz="914400"/>
            <a:r>
              <a:rPr b="1" sz="1600">
                <a:latin typeface="맑은 고딕"/>
                <a:ea typeface="맑은 고딕"/>
                <a:cs typeface="맑은 고딕"/>
                <a:sym typeface="맑은 고딕"/>
              </a:rPr>
              <a:t>Sven Bugiel, Stephan Heuser, Ahmad-Reza Sadeghi</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sp>
        <p:nvSpPr>
          <p:cNvPr id="98" name="Shape 98"/>
          <p:cNvSpPr/>
          <p:nvPr>
            <p:ph type="title"/>
          </p:nvPr>
        </p:nvSpPr>
        <p:spPr>
          <a:xfrm>
            <a:off x="1981200" y="274638"/>
            <a:ext cx="8229600" cy="654032"/>
          </a:xfrm>
          <a:prstGeom prst="rect">
            <a:avLst/>
          </a:prstGeom>
        </p:spPr>
        <p:txBody>
          <a:bodyPr/>
          <a:lstStyle/>
          <a:p>
            <a:pPr lvl="0">
              <a:defRPr b="0" sz="1800"/>
            </a:pPr>
            <a:r>
              <a:rPr b="1" sz="2800"/>
              <a:t>Content</a:t>
            </a:r>
          </a:p>
        </p:txBody>
      </p:sp>
      <p:sp>
        <p:nvSpPr>
          <p:cNvPr id="99" name="Shape 99"/>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00" name="Shape 100"/>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Introduction</a:t>
            </a:r>
            <a:endParaRPr sz="2000">
              <a:solidFill>
                <a:srgbClr val="C00000"/>
              </a:solidFill>
            </a:endParaRPr>
          </a:p>
          <a:p>
            <a:pPr lvl="0">
              <a:defRPr sz="1800">
                <a:solidFill>
                  <a:srgbClr val="000000"/>
                </a:solidFill>
              </a:defRPr>
            </a:pPr>
            <a:r>
              <a:rPr sz="2000">
                <a:solidFill>
                  <a:srgbClr val="C00000"/>
                </a:solidFill>
              </a:rPr>
              <a:t>Design</a:t>
            </a:r>
            <a:endParaRPr sz="2000">
              <a:solidFill>
                <a:srgbClr val="C00000"/>
              </a:solidFill>
            </a:endParaRPr>
          </a:p>
          <a:p>
            <a:pPr lvl="0">
              <a:defRPr sz="1800">
                <a:solidFill>
                  <a:srgbClr val="000000"/>
                </a:solidFill>
              </a:defRPr>
            </a:pPr>
            <a:r>
              <a:rPr sz="2000">
                <a:solidFill>
                  <a:srgbClr val="C00000"/>
                </a:solidFill>
              </a:rPr>
              <a:t>Implementation</a:t>
            </a:r>
            <a:endParaRPr sz="2000">
              <a:solidFill>
                <a:srgbClr val="C00000"/>
              </a:solidFill>
            </a:endParaRPr>
          </a:p>
          <a:p>
            <a:pPr lvl="0">
              <a:defRPr sz="1800">
                <a:solidFill>
                  <a:srgbClr val="000000"/>
                </a:solidFill>
              </a:defRPr>
            </a:pPr>
            <a:r>
              <a:rPr sz="2000">
                <a:solidFill>
                  <a:srgbClr val="C00000"/>
                </a:solidFill>
              </a:rPr>
              <a:t>Evaluation</a:t>
            </a:r>
            <a:endParaRPr sz="2000">
              <a:solidFill>
                <a:srgbClr val="C00000"/>
              </a:solidFill>
            </a:endParaRPr>
          </a:p>
          <a:p>
            <a:pPr lvl="0">
              <a:defRPr sz="1800">
                <a:solidFill>
                  <a:srgbClr val="000000"/>
                </a:solidFill>
              </a:defRPr>
            </a:pPr>
            <a:r>
              <a:rPr sz="2000">
                <a:solidFill>
                  <a:srgbClr val="C00000"/>
                </a:solidFill>
              </a:rPr>
              <a:t>Conclusion</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sp>
        <p:nvSpPr>
          <p:cNvPr id="103" name="Shape 103"/>
          <p:cNvSpPr/>
          <p:nvPr>
            <p:ph type="title"/>
          </p:nvPr>
        </p:nvSpPr>
        <p:spPr>
          <a:xfrm>
            <a:off x="1981200" y="274638"/>
            <a:ext cx="8229600" cy="654032"/>
          </a:xfrm>
          <a:prstGeom prst="rect">
            <a:avLst/>
          </a:prstGeom>
        </p:spPr>
        <p:txBody>
          <a:bodyPr/>
          <a:lstStyle/>
          <a:p>
            <a:pPr lvl="0">
              <a:defRPr b="0" sz="1800"/>
            </a:pPr>
            <a:r>
              <a:rPr b="1" sz="2800"/>
              <a:t>Introduction</a:t>
            </a:r>
          </a:p>
        </p:txBody>
      </p:sp>
      <p:sp>
        <p:nvSpPr>
          <p:cNvPr id="104" name="Shape 104"/>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05" name="Shape 105"/>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Today, mobile devices such as smartphones and tablets are widely used in our daily lives, especially for working purposes</a:t>
            </a:r>
            <a:endParaRPr sz="2000">
              <a:solidFill>
                <a:srgbClr val="C00000"/>
              </a:solidFill>
            </a:endParaRPr>
          </a:p>
          <a:p>
            <a:pPr lvl="1" marL="742950" indent="-285750">
              <a:defRPr sz="1800">
                <a:solidFill>
                  <a:srgbClr val="000000"/>
                </a:solidFill>
              </a:defRPr>
            </a:pPr>
            <a:r>
              <a:t>Increased amount of </a:t>
            </a:r>
            <a:r>
              <a:rPr b="1"/>
              <a:t>sensitive information stored on them</a:t>
            </a:r>
            <a:endParaRPr b="1"/>
          </a:p>
          <a:p>
            <a:pPr lvl="0">
              <a:defRPr sz="1800">
                <a:solidFill>
                  <a:srgbClr val="000000"/>
                </a:solidFill>
              </a:defRPr>
            </a:pPr>
            <a:endParaRPr sz="2000">
              <a:solidFill>
                <a:srgbClr val="C00000"/>
              </a:solidFill>
            </a:endParaRPr>
          </a:p>
          <a:p>
            <a:pPr lvl="0">
              <a:defRPr sz="1800">
                <a:solidFill>
                  <a:srgbClr val="000000"/>
                </a:solidFill>
              </a:defRPr>
            </a:pPr>
            <a:r>
              <a:rPr sz="2000">
                <a:solidFill>
                  <a:srgbClr val="C00000"/>
                </a:solidFill>
              </a:rPr>
              <a:t>The most popular and widespread smartphone operating system is Google’s Android</a:t>
            </a:r>
            <a:endParaRPr sz="2000">
              <a:solidFill>
                <a:srgbClr val="C00000"/>
              </a:solidFill>
            </a:endParaRPr>
          </a:p>
          <a:p>
            <a:pPr lvl="0">
              <a:defRPr sz="1800">
                <a:solidFill>
                  <a:srgbClr val="000000"/>
                </a:solidFill>
              </a:defRPr>
            </a:pPr>
            <a:endParaRPr sz="2000">
              <a:solidFill>
                <a:srgbClr val="C00000"/>
              </a:solidFill>
            </a:endParaRPr>
          </a:p>
          <a:p>
            <a:pPr lvl="0">
              <a:defRPr sz="1800">
                <a:solidFill>
                  <a:srgbClr val="000000"/>
                </a:solidFill>
              </a:defRPr>
            </a:pPr>
            <a:r>
              <a:rPr sz="2000">
                <a:solidFill>
                  <a:srgbClr val="C00000"/>
                </a:solidFill>
              </a:rPr>
              <a:t>But, Android has been shown to be </a:t>
            </a:r>
            <a:r>
              <a:rPr b="1" sz="2000">
                <a:solidFill>
                  <a:srgbClr val="C00000"/>
                </a:solidFill>
              </a:rPr>
              <a:t>vulnerable to a number of different attacks</a:t>
            </a:r>
            <a:endParaRPr b="1" sz="2000">
              <a:solidFill>
                <a:srgbClr val="C00000"/>
              </a:solidFill>
            </a:endParaRPr>
          </a:p>
          <a:p>
            <a:pPr lvl="1" marL="742950" indent="-285750">
              <a:defRPr sz="1800">
                <a:solidFill>
                  <a:srgbClr val="000000"/>
                </a:solidFill>
              </a:defRPr>
            </a:pPr>
            <a:r>
              <a:t>Privacy violation</a:t>
            </a:r>
          </a:p>
          <a:p>
            <a:pPr lvl="1" marL="742950" indent="-285750">
              <a:defRPr sz="1800">
                <a:solidFill>
                  <a:srgbClr val="000000"/>
                </a:solidFill>
              </a:defRPr>
            </a:pPr>
            <a:r>
              <a:t>Confused deputy attacks</a:t>
            </a:r>
          </a:p>
          <a:p>
            <a:pPr lvl="1" marL="742950" indent="-285750">
              <a:defRPr sz="1800">
                <a:solidFill>
                  <a:srgbClr val="000000"/>
                </a:solidFill>
              </a:defRPr>
            </a:pPr>
            <a:r>
              <a:t>Collusion attacks</a:t>
            </a:r>
          </a:p>
          <a:p>
            <a:pPr lvl="1" marL="742950" indent="-285750">
              <a:defRPr sz="1800">
                <a:solidFill>
                  <a:srgbClr val="000000"/>
                </a:solidFill>
              </a:defRPr>
            </a:pPr>
            <a:r>
              <a:t>Root exploits</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sp>
        <p:nvSpPr>
          <p:cNvPr id="108" name="Shape 108"/>
          <p:cNvSpPr/>
          <p:nvPr>
            <p:ph type="title"/>
          </p:nvPr>
        </p:nvSpPr>
        <p:spPr>
          <a:xfrm>
            <a:off x="1981200" y="274638"/>
            <a:ext cx="8229600" cy="654032"/>
          </a:xfrm>
          <a:prstGeom prst="rect">
            <a:avLst/>
          </a:prstGeom>
        </p:spPr>
        <p:txBody>
          <a:bodyPr/>
          <a:lstStyle/>
          <a:p>
            <a:pPr lvl="0">
              <a:defRPr b="0" sz="1800"/>
            </a:pPr>
            <a:r>
              <a:rPr b="1" sz="2800"/>
              <a:t>Introduction</a:t>
            </a:r>
          </a:p>
        </p:txBody>
      </p:sp>
      <p:sp>
        <p:nvSpPr>
          <p:cNvPr id="109" name="Shape 109"/>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10" name="Shape 110"/>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There are various security extensions to Android’s access control framework to </a:t>
            </a:r>
            <a:r>
              <a:rPr b="1" sz="2000">
                <a:solidFill>
                  <a:srgbClr val="C00000"/>
                </a:solidFill>
              </a:rPr>
              <a:t>address particular problem sets</a:t>
            </a:r>
            <a:endParaRPr b="1" sz="2000">
              <a:solidFill>
                <a:srgbClr val="C00000"/>
              </a:solidFill>
            </a:endParaRPr>
          </a:p>
          <a:p>
            <a:pPr lvl="0">
              <a:defRPr sz="1800">
                <a:solidFill>
                  <a:srgbClr val="000000"/>
                </a:solidFill>
              </a:defRPr>
            </a:pPr>
            <a:endParaRPr sz="2000">
              <a:solidFill>
                <a:srgbClr val="C00000"/>
              </a:solidFill>
            </a:endParaRPr>
          </a:p>
          <a:p>
            <a:pPr lvl="0">
              <a:defRPr sz="1800">
                <a:solidFill>
                  <a:srgbClr val="000000"/>
                </a:solidFill>
              </a:defRPr>
            </a:pPr>
            <a:r>
              <a:rPr sz="2000">
                <a:solidFill>
                  <a:srgbClr val="C00000"/>
                </a:solidFill>
              </a:rPr>
              <a:t>Almost all proposals for security extensions to Android constitute </a:t>
            </a:r>
            <a:r>
              <a:rPr b="1" sz="2000">
                <a:solidFill>
                  <a:srgbClr val="C00000"/>
                </a:solidFill>
              </a:rPr>
              <a:t>mandatory access control (MAC)</a:t>
            </a:r>
            <a:endParaRPr sz="2000">
              <a:solidFill>
                <a:srgbClr val="C00000"/>
              </a:solidFill>
            </a:endParaRPr>
          </a:p>
          <a:p>
            <a:pPr lvl="1" marL="742950" indent="-285750">
              <a:defRPr sz="1800">
                <a:solidFill>
                  <a:srgbClr val="000000"/>
                </a:solidFill>
              </a:defRPr>
            </a:pPr>
            <a:r>
              <a:t>Mechanisms for</a:t>
            </a:r>
          </a:p>
          <a:p>
            <a:pPr lvl="2" marL="1143000" indent="-228600">
              <a:spcBef>
                <a:spcPts val="300"/>
              </a:spcBef>
              <a:defRPr sz="1800">
                <a:solidFill>
                  <a:srgbClr val="000000"/>
                </a:solidFill>
              </a:defRPr>
            </a:pPr>
            <a:r>
              <a:rPr sz="1600"/>
              <a:t>Establishing </a:t>
            </a:r>
            <a:r>
              <a:rPr b="1" sz="1600"/>
              <a:t>fine-grained access control to user’s private data</a:t>
            </a:r>
            <a:endParaRPr sz="1600"/>
          </a:p>
          <a:p>
            <a:pPr lvl="2" marL="1143000" indent="-228600">
              <a:spcBef>
                <a:spcPts val="300"/>
              </a:spcBef>
              <a:defRPr sz="1800">
                <a:solidFill>
                  <a:srgbClr val="000000"/>
                </a:solidFill>
              </a:defRPr>
            </a:pPr>
            <a:r>
              <a:rPr sz="1600"/>
              <a:t>Protecting </a:t>
            </a:r>
            <a:r>
              <a:rPr b="1" sz="1600"/>
              <a:t>the platform integrity</a:t>
            </a:r>
            <a:endParaRPr sz="1600"/>
          </a:p>
          <a:p>
            <a:pPr lvl="1" marL="742950" indent="-285750">
              <a:defRPr sz="1800">
                <a:solidFill>
                  <a:srgbClr val="000000"/>
                </a:solidFill>
              </a:defRPr>
            </a:pPr>
            <a:r>
              <a:t>Use the specific semantics such as </a:t>
            </a:r>
            <a:r>
              <a:rPr b="1"/>
              <a:t>policy language</a:t>
            </a:r>
            <a:endParaRPr b="1"/>
          </a:p>
          <a:p>
            <a:pPr lvl="1" marL="742950" indent="-285750">
              <a:defRPr sz="1800">
                <a:solidFill>
                  <a:srgbClr val="000000"/>
                </a:solidFill>
              </a:defRPr>
            </a:pPr>
          </a:p>
          <a:p>
            <a:pPr lvl="0">
              <a:defRPr sz="1800">
                <a:solidFill>
                  <a:srgbClr val="000000"/>
                </a:solidFill>
              </a:defRPr>
            </a:pPr>
            <a:r>
              <a:rPr sz="2000">
                <a:solidFill>
                  <a:srgbClr val="C00000"/>
                </a:solidFill>
              </a:rPr>
              <a:t>But, they </a:t>
            </a:r>
            <a:r>
              <a:rPr b="1" sz="2000">
                <a:solidFill>
                  <a:srgbClr val="C00000"/>
                </a:solidFill>
              </a:rPr>
              <a:t>focused on a specific system abstraction layer</a:t>
            </a:r>
            <a:endParaRPr b="1" sz="2000">
              <a:solidFill>
                <a:srgbClr val="C00000"/>
              </a:solidFill>
            </a:endParaRPr>
          </a:p>
          <a:p>
            <a:pPr lvl="1" marL="742950" indent="-285750">
              <a:defRPr sz="1800">
                <a:solidFill>
                  <a:srgbClr val="000000"/>
                </a:solidFill>
              </a:defRPr>
            </a:pPr>
            <a:r>
              <a:t>Either at the middleware layer or the kernel layer</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sp>
        <p:nvSpPr>
          <p:cNvPr id="113" name="Shape 113"/>
          <p:cNvSpPr/>
          <p:nvPr>
            <p:ph type="title"/>
          </p:nvPr>
        </p:nvSpPr>
        <p:spPr>
          <a:xfrm>
            <a:off x="1981200" y="274638"/>
            <a:ext cx="8229600" cy="654032"/>
          </a:xfrm>
          <a:prstGeom prst="rect">
            <a:avLst/>
          </a:prstGeom>
        </p:spPr>
        <p:txBody>
          <a:bodyPr/>
          <a:lstStyle/>
          <a:p>
            <a:pPr lvl="0">
              <a:defRPr b="0" sz="1800"/>
            </a:pPr>
            <a:r>
              <a:rPr b="1" sz="2800"/>
              <a:t>Mandatory Access Control</a:t>
            </a:r>
          </a:p>
        </p:txBody>
      </p:sp>
      <p:sp>
        <p:nvSpPr>
          <p:cNvPr id="114" name="Shape 114"/>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Named from its historical context</a:t>
            </a:r>
            <a:endParaRPr sz="2000">
              <a:solidFill>
                <a:srgbClr val="C00000"/>
              </a:solidFill>
            </a:endParaRPr>
          </a:p>
          <a:p>
            <a:pPr lvl="0">
              <a:defRPr sz="1800">
                <a:solidFill>
                  <a:srgbClr val="000000"/>
                </a:solidFill>
              </a:defRPr>
            </a:pPr>
            <a:r>
              <a:rPr sz="2000">
                <a:solidFill>
                  <a:srgbClr val="C00000"/>
                </a:solidFill>
              </a:rPr>
              <a:t>Defined in the Trusted Computer System Evaluation Criteria (1983)</a:t>
            </a:r>
            <a:endParaRPr sz="2000">
              <a:solidFill>
                <a:srgbClr val="C00000"/>
              </a:solidFill>
            </a:endParaRPr>
          </a:p>
          <a:p>
            <a:pPr lvl="0">
              <a:defRPr sz="1800">
                <a:solidFill>
                  <a:srgbClr val="000000"/>
                </a:solidFill>
              </a:defRPr>
            </a:pPr>
            <a:r>
              <a:rPr sz="2000">
                <a:solidFill>
                  <a:srgbClr val="C00000"/>
                </a:solidFill>
              </a:rPr>
              <a:t>Hardware based security in military contexts</a:t>
            </a:r>
            <a:endParaRPr sz="2000">
              <a:solidFill>
                <a:srgbClr val="C00000"/>
              </a:solidFill>
            </a:endParaRPr>
          </a:p>
          <a:p>
            <a:pPr lvl="0">
              <a:defRPr sz="1800">
                <a:solidFill>
                  <a:srgbClr val="000000"/>
                </a:solidFill>
              </a:defRPr>
            </a:pPr>
            <a:endParaRPr sz="2000">
              <a:solidFill>
                <a:srgbClr val="C00000"/>
              </a:solidFill>
            </a:endParaRPr>
          </a:p>
          <a:p>
            <a:pPr lvl="0">
              <a:defRPr sz="1800">
                <a:solidFill>
                  <a:srgbClr val="000000"/>
                </a:solidFill>
              </a:defRPr>
            </a:pPr>
            <a:r>
              <a:rPr sz="2000">
                <a:solidFill>
                  <a:srgbClr val="C00000"/>
                </a:solidFill>
              </a:rPr>
              <a:t>Recently the definition relaxed</a:t>
            </a:r>
            <a:endParaRPr sz="2000">
              <a:solidFill>
                <a:srgbClr val="C00000"/>
              </a:solidFill>
            </a:endParaRPr>
          </a:p>
          <a:p>
            <a:pPr lvl="1" marL="742950" indent="-285750">
              <a:defRPr sz="1800">
                <a:solidFill>
                  <a:srgbClr val="000000"/>
                </a:solidFill>
              </a:defRPr>
            </a:pPr>
            <a:r>
              <a:t>“Mandatory” now means “Best Effort”</a:t>
            </a:r>
          </a:p>
          <a:p>
            <a:pPr lvl="1" marL="742950" indent="-285750">
              <a:defRPr sz="1800">
                <a:solidFill>
                  <a:srgbClr val="000000"/>
                </a:solidFill>
              </a:defRPr>
            </a:pPr>
            <a:r>
              <a:t>Argument is that broader definition better for general use, depth and </a:t>
            </a:r>
            <a:br/>
            <a:r>
              <a:t>flexibility</a:t>
            </a:r>
          </a:p>
          <a:p>
            <a:pPr lvl="1" marL="742950" indent="-285750">
              <a:defRPr sz="1800">
                <a:solidFill>
                  <a:srgbClr val="000000"/>
                </a:solidFill>
              </a:defRPr>
            </a:pPr>
          </a:p>
          <a:p>
            <a:pPr lvl="1" marL="742950" indent="-285750">
              <a:defRPr sz="1800">
                <a:solidFill>
                  <a:srgbClr val="000000"/>
                </a:solidFill>
              </a:defRPr>
            </a:pPr>
          </a:p>
          <a:p>
            <a:pPr lvl="1" marL="742950" indent="-285750">
              <a:defRPr sz="1800">
                <a:solidFill>
                  <a:srgbClr val="000000"/>
                </a:solidFill>
              </a:defRPr>
            </a:pPr>
          </a:p>
          <a:p>
            <a:pPr lvl="1" marL="0" indent="457200">
              <a:buSzTx/>
              <a:buNone/>
              <a:defRPr sz="1800">
                <a:solidFill>
                  <a:srgbClr val="000000"/>
                </a:solidFill>
              </a:defRPr>
            </a:pPr>
          </a:p>
          <a:p>
            <a:pPr lvl="1" marL="0" indent="457200">
              <a:buSzTx/>
              <a:buNone/>
              <a:defRPr sz="1800">
                <a:solidFill>
                  <a:srgbClr val="000000"/>
                </a:solidFill>
              </a:defRPr>
            </a:pPr>
            <a:r>
              <a:t>Source: Wikipedia</a:t>
            </a:r>
          </a:p>
        </p:txBody>
      </p:sp>
      <p:sp>
        <p:nvSpPr>
          <p:cNvPr id="115" name="Shape 115"/>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sp>
        <p:nvSpPr>
          <p:cNvPr id="118" name="Shape 118"/>
          <p:cNvSpPr/>
          <p:nvPr>
            <p:ph type="title"/>
          </p:nvPr>
        </p:nvSpPr>
        <p:spPr>
          <a:xfrm>
            <a:off x="1981200" y="274638"/>
            <a:ext cx="8229600" cy="654032"/>
          </a:xfrm>
          <a:prstGeom prst="rect">
            <a:avLst/>
          </a:prstGeom>
        </p:spPr>
        <p:txBody>
          <a:bodyPr/>
          <a:lstStyle/>
          <a:p>
            <a:pPr lvl="0">
              <a:defRPr b="0" sz="1800"/>
            </a:pPr>
            <a:r>
              <a:rPr b="1" sz="2800"/>
              <a:t>Introduction</a:t>
            </a:r>
          </a:p>
        </p:txBody>
      </p:sp>
      <p:sp>
        <p:nvSpPr>
          <p:cNvPr id="119" name="Shape 119"/>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20" name="Shape 120"/>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Goal</a:t>
            </a:r>
            <a:endParaRPr sz="2000">
              <a:solidFill>
                <a:srgbClr val="C00000"/>
              </a:solidFill>
            </a:endParaRPr>
          </a:p>
          <a:p>
            <a:pPr lvl="1" marL="742950" indent="-285750">
              <a:defRPr sz="1800">
                <a:solidFill>
                  <a:srgbClr val="000000"/>
                </a:solidFill>
              </a:defRPr>
            </a:pPr>
            <a:r>
              <a:rPr b="1"/>
              <a:t>A generic and practical MAC architecture for Android-based mobile devices</a:t>
            </a:r>
          </a:p>
          <a:p>
            <a:pPr lvl="2" marL="1143000" indent="-228600">
              <a:spcBef>
                <a:spcPts val="300"/>
              </a:spcBef>
              <a:defRPr sz="1800">
                <a:solidFill>
                  <a:srgbClr val="000000"/>
                </a:solidFill>
              </a:defRPr>
            </a:pPr>
            <a:r>
              <a:rPr sz="1600"/>
              <a:t>Operates on both kernel and middleware layer</a:t>
            </a:r>
            <a:endParaRPr sz="1600"/>
          </a:p>
          <a:p>
            <a:pPr lvl="2" marL="1143000" indent="-228600">
              <a:spcBef>
                <a:spcPts val="300"/>
              </a:spcBef>
              <a:defRPr sz="1800">
                <a:solidFill>
                  <a:srgbClr val="000000"/>
                </a:solidFill>
              </a:defRPr>
            </a:pPr>
            <a:r>
              <a:rPr sz="1600"/>
              <a:t>Flexible and fine-grained security access control model</a:t>
            </a:r>
            <a:endParaRPr sz="1600"/>
          </a:p>
          <a:p>
            <a:pPr lvl="2" marL="1143000" indent="-228600">
              <a:spcBef>
                <a:spcPts val="300"/>
              </a:spcBef>
              <a:defRPr sz="1800">
                <a:solidFill>
                  <a:srgbClr val="000000"/>
                </a:solidFill>
              </a:defRPr>
            </a:pPr>
            <a:r>
              <a:rPr sz="1600"/>
              <a:t>Minimized the complexity of the policy by API-oriented design of Android</a:t>
            </a:r>
            <a:endParaRPr sz="1600"/>
          </a:p>
          <a:p>
            <a:pPr lvl="2" marL="1143000" indent="-228600">
              <a:spcBef>
                <a:spcPts val="300"/>
              </a:spcBef>
              <a:defRPr sz="1800">
                <a:solidFill>
                  <a:srgbClr val="000000"/>
                </a:solidFill>
              </a:defRPr>
            </a:pPr>
            <a:endParaRPr sz="1600"/>
          </a:p>
          <a:p>
            <a:pPr lvl="0">
              <a:defRPr sz="1800">
                <a:solidFill>
                  <a:srgbClr val="000000"/>
                </a:solidFill>
              </a:defRPr>
            </a:pPr>
            <a:r>
              <a:rPr sz="2000">
                <a:solidFill>
                  <a:srgbClr val="C00000"/>
                </a:solidFill>
              </a:rPr>
              <a:t>FlaskDroid</a:t>
            </a:r>
            <a:endParaRPr sz="2000">
              <a:solidFill>
                <a:srgbClr val="C00000"/>
              </a:solidFill>
            </a:endParaRPr>
          </a:p>
          <a:p>
            <a:pPr lvl="1" marL="742950" indent="-285750">
              <a:defRPr sz="1800">
                <a:solidFill>
                  <a:srgbClr val="000000"/>
                </a:solidFill>
              </a:defRPr>
            </a:pPr>
            <a:r>
              <a:rPr b="1"/>
              <a:t>System-wide Android security framework</a:t>
            </a:r>
            <a:r>
              <a:t> that operates </a:t>
            </a:r>
            <a:r>
              <a:rPr b="1"/>
              <a:t>on both the middleware and kernel layer</a:t>
            </a:r>
          </a:p>
          <a:p>
            <a:pPr lvl="2" marL="1143000" indent="-228600">
              <a:spcBef>
                <a:spcPts val="300"/>
              </a:spcBef>
              <a:defRPr sz="1800">
                <a:solidFill>
                  <a:srgbClr val="000000"/>
                </a:solidFill>
              </a:defRPr>
            </a:pPr>
            <a:r>
              <a:rPr sz="1600"/>
              <a:t>Uses existing</a:t>
            </a:r>
            <a:r>
              <a:rPr sz="1600"/>
              <a:t> </a:t>
            </a:r>
            <a:r>
              <a:rPr sz="1600"/>
              <a:t>security extension to Android’s access control framework</a:t>
            </a:r>
            <a:br>
              <a:rPr sz="1600"/>
            </a:br>
            <a:r>
              <a:rPr sz="1600"/>
              <a:t>(SE Android)</a:t>
            </a:r>
            <a:endParaRPr sz="1600"/>
          </a:p>
          <a:p>
            <a:pPr lvl="1" marL="742950" indent="-285750">
              <a:defRPr sz="1800">
                <a:solidFill>
                  <a:srgbClr val="000000"/>
                </a:solidFill>
              </a:defRPr>
            </a:pPr>
            <a:r>
              <a:t>Focused on security policy and type enforcement at middleware layer</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pic>
        <p:nvPicPr>
          <p:cNvPr id="123" name="image2.png"/>
          <p:cNvPicPr/>
          <p:nvPr/>
        </p:nvPicPr>
        <p:blipFill>
          <a:blip r:embed="rId2">
            <a:extLst/>
          </a:blip>
          <a:stretch>
            <a:fillRect/>
          </a:stretch>
        </p:blipFill>
        <p:spPr>
          <a:xfrm>
            <a:off x="2207566" y="1214421"/>
            <a:ext cx="8299552" cy="5213288"/>
          </a:xfrm>
          <a:prstGeom prst="rect">
            <a:avLst/>
          </a:prstGeom>
          <a:ln w="12700">
            <a:miter lim="400000"/>
          </a:ln>
        </p:spPr>
      </p:pic>
      <p:sp>
        <p:nvSpPr>
          <p:cNvPr id="124" name="Shape 124"/>
          <p:cNvSpPr/>
          <p:nvPr>
            <p:ph type="title"/>
          </p:nvPr>
        </p:nvSpPr>
        <p:spPr>
          <a:xfrm>
            <a:off x="1981200" y="274638"/>
            <a:ext cx="8229600" cy="654032"/>
          </a:xfrm>
          <a:prstGeom prst="rect">
            <a:avLst/>
          </a:prstGeom>
        </p:spPr>
        <p:txBody>
          <a:bodyPr/>
          <a:lstStyle/>
          <a:p>
            <a:pPr lvl="0">
              <a:defRPr b="0" sz="1800"/>
            </a:pPr>
            <a:r>
              <a:rPr b="1" sz="2800"/>
              <a:t>Design</a:t>
            </a:r>
          </a:p>
        </p:txBody>
      </p:sp>
      <p:sp>
        <p:nvSpPr>
          <p:cNvPr id="125" name="Shape 125"/>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26" name="Shape 126"/>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FlaskDroid</a:t>
            </a:r>
          </a:p>
        </p:txBody>
      </p:sp>
      <p:sp>
        <p:nvSpPr>
          <p:cNvPr id="127" name="Shape 127"/>
          <p:cNvSpPr/>
          <p:nvPr/>
        </p:nvSpPr>
        <p:spPr>
          <a:xfrm>
            <a:off x="8616280" y="1116240"/>
            <a:ext cx="1735148" cy="3708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914400">
              <a:defRPr>
                <a:latin typeface="맑은 고딕"/>
                <a:ea typeface="맑은 고딕"/>
                <a:cs typeface="맑은 고딕"/>
                <a:sym typeface="맑은 고딕"/>
              </a:defRPr>
            </a:lvl1pPr>
          </a:lstStyle>
          <a:p>
            <a:pPr lvl="0"/>
            <a:r>
              <a:t>* Author’s slides</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sp>
        <p:nvSpPr>
          <p:cNvPr id="130" name="Shape 130"/>
          <p:cNvSpPr/>
          <p:nvPr>
            <p:ph type="title"/>
          </p:nvPr>
        </p:nvSpPr>
        <p:spPr>
          <a:xfrm>
            <a:off x="1981200" y="274638"/>
            <a:ext cx="8229600" cy="654032"/>
          </a:xfrm>
          <a:prstGeom prst="rect">
            <a:avLst/>
          </a:prstGeom>
        </p:spPr>
        <p:txBody>
          <a:bodyPr/>
          <a:lstStyle/>
          <a:p>
            <a:pPr lvl="0">
              <a:defRPr b="0" sz="1800"/>
            </a:pPr>
            <a:r>
              <a:rPr b="1" sz="2800"/>
              <a:t>Recall FireDroid	</a:t>
            </a:r>
          </a:p>
        </p:txBody>
      </p:sp>
      <p:sp>
        <p:nvSpPr>
          <p:cNvPr id="131" name="Shape 131"/>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For contrast, remember that FireDroid used simple ptrace based </a:t>
            </a:r>
            <a:br>
              <a:rPr sz="2000">
                <a:solidFill>
                  <a:srgbClr val="C00000"/>
                </a:solidFill>
              </a:rPr>
            </a:br>
            <a:r>
              <a:rPr sz="2000">
                <a:solidFill>
                  <a:srgbClr val="C00000"/>
                </a:solidFill>
              </a:rPr>
              <a:t>system call interception for their approach</a:t>
            </a:r>
            <a:endParaRPr sz="2000">
              <a:solidFill>
                <a:srgbClr val="C00000"/>
              </a:solidFill>
            </a:endParaRPr>
          </a:p>
          <a:p>
            <a:pPr lvl="0">
              <a:defRPr sz="1800">
                <a:solidFill>
                  <a:srgbClr val="000000"/>
                </a:solidFill>
              </a:defRPr>
            </a:pPr>
            <a:r>
              <a:rPr sz="2000">
                <a:solidFill>
                  <a:srgbClr val="C00000"/>
                </a:solidFill>
              </a:rPr>
              <a:t>FireDroid and FlaskDroid don’t mention each other</a:t>
            </a:r>
            <a:endParaRPr sz="2000">
              <a:solidFill>
                <a:srgbClr val="C00000"/>
              </a:solidFill>
            </a:endParaRPr>
          </a:p>
          <a:p>
            <a:pPr lvl="0">
              <a:defRPr sz="1800">
                <a:solidFill>
                  <a:srgbClr val="000000"/>
                </a:solidFill>
              </a:defRPr>
            </a:pPr>
            <a:r>
              <a:rPr sz="2000">
                <a:solidFill>
                  <a:srgbClr val="C00000"/>
                </a:solidFill>
              </a:rPr>
              <a:t>Today’s primary paper also doesn’t mention FireDroid</a:t>
            </a:r>
          </a:p>
        </p:txBody>
      </p:sp>
      <p:sp>
        <p:nvSpPr>
          <p:cNvPr id="132" name="Shape 132"/>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sp>
        <p:nvSpPr>
          <p:cNvPr id="135" name="Shape 135"/>
          <p:cNvSpPr/>
          <p:nvPr>
            <p:ph type="title"/>
          </p:nvPr>
        </p:nvSpPr>
        <p:spPr>
          <a:xfrm>
            <a:off x="1981200" y="274638"/>
            <a:ext cx="8229600" cy="654032"/>
          </a:xfrm>
          <a:prstGeom prst="rect">
            <a:avLst/>
          </a:prstGeom>
        </p:spPr>
        <p:txBody>
          <a:bodyPr/>
          <a:lstStyle/>
          <a:p>
            <a:pPr lvl="0">
              <a:defRPr b="0" sz="1800"/>
            </a:pPr>
            <a:r>
              <a:rPr b="1" sz="2800"/>
              <a:t>Implementation</a:t>
            </a:r>
          </a:p>
        </p:txBody>
      </p:sp>
      <p:sp>
        <p:nvSpPr>
          <p:cNvPr id="136" name="Shape 136"/>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37" name="Shape 137"/>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FlaskDroid Architecture</a:t>
            </a:r>
          </a:p>
        </p:txBody>
      </p:sp>
      <p:sp>
        <p:nvSpPr>
          <p:cNvPr id="138" name="Shape 138"/>
          <p:cNvSpPr/>
          <p:nvPr/>
        </p:nvSpPr>
        <p:spPr>
          <a:xfrm>
            <a:off x="9120336" y="1472594"/>
            <a:ext cx="866625" cy="3708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914400">
              <a:defRPr>
                <a:latin typeface="맑은 고딕"/>
                <a:ea typeface="맑은 고딕"/>
                <a:cs typeface="맑은 고딕"/>
                <a:sym typeface="맑은 고딕"/>
              </a:defRPr>
            </a:lvl1pPr>
          </a:lstStyle>
          <a:p>
            <a:pPr lvl="0"/>
            <a:r>
              <a:t>* Paper</a:t>
            </a:r>
          </a:p>
        </p:txBody>
      </p:sp>
      <p:pic>
        <p:nvPicPr>
          <p:cNvPr id="139" name="image3.png"/>
          <p:cNvPicPr/>
          <p:nvPr/>
        </p:nvPicPr>
        <p:blipFill>
          <a:blip r:embed="rId2">
            <a:extLst/>
          </a:blip>
          <a:stretch>
            <a:fillRect/>
          </a:stretch>
        </p:blipFill>
        <p:spPr>
          <a:xfrm>
            <a:off x="3503711" y="1841926"/>
            <a:ext cx="7083326" cy="4448921"/>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sp>
        <p:nvSpPr>
          <p:cNvPr id="142" name="Shape 142"/>
          <p:cNvSpPr/>
          <p:nvPr>
            <p:ph type="title"/>
          </p:nvPr>
        </p:nvSpPr>
        <p:spPr>
          <a:xfrm>
            <a:off x="1981200" y="274638"/>
            <a:ext cx="8229600" cy="654032"/>
          </a:xfrm>
          <a:prstGeom prst="rect">
            <a:avLst/>
          </a:prstGeom>
        </p:spPr>
        <p:txBody>
          <a:bodyPr/>
          <a:lstStyle/>
          <a:p>
            <a:pPr lvl="0">
              <a:defRPr b="0" sz="1800"/>
            </a:pPr>
            <a:r>
              <a:rPr b="1" sz="2800"/>
              <a:t>Implementation</a:t>
            </a:r>
          </a:p>
        </p:txBody>
      </p:sp>
      <p:sp>
        <p:nvSpPr>
          <p:cNvPr id="143" name="Shape 143"/>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44" name="Shape 144"/>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Kernel space</a:t>
            </a:r>
            <a:endParaRPr sz="2000">
              <a:solidFill>
                <a:srgbClr val="C00000"/>
              </a:solidFill>
            </a:endParaRPr>
          </a:p>
          <a:p>
            <a:pPr lvl="1" marL="742950" indent="-285750">
              <a:defRPr sz="1800">
                <a:solidFill>
                  <a:srgbClr val="000000"/>
                </a:solidFill>
              </a:defRPr>
            </a:pPr>
            <a:r>
              <a:t>SE Android module</a:t>
            </a:r>
          </a:p>
          <a:p>
            <a:pPr lvl="2" marL="1143000" indent="-228600">
              <a:spcBef>
                <a:spcPts val="300"/>
              </a:spcBef>
              <a:defRPr sz="1800">
                <a:solidFill>
                  <a:srgbClr val="000000"/>
                </a:solidFill>
              </a:defRPr>
            </a:pPr>
            <a:r>
              <a:rPr sz="1600"/>
              <a:t>Responsible for preventing</a:t>
            </a:r>
            <a:endParaRPr sz="1600"/>
          </a:p>
          <a:p>
            <a:pPr lvl="3" marL="1600200" indent="-228600">
              <a:spcBef>
                <a:spcPts val="300"/>
              </a:spcBef>
              <a:defRPr sz="1800">
                <a:solidFill>
                  <a:srgbClr val="000000"/>
                </a:solidFill>
              </a:defRPr>
            </a:pPr>
            <a:r>
              <a:rPr sz="1400"/>
              <a:t>Escalating their privileges</a:t>
            </a:r>
            <a:endParaRPr sz="1400"/>
          </a:p>
          <a:p>
            <a:pPr lvl="3" marL="1600200" indent="-228600">
              <a:spcBef>
                <a:spcPts val="300"/>
              </a:spcBef>
              <a:defRPr sz="1800">
                <a:solidFill>
                  <a:srgbClr val="000000"/>
                </a:solidFill>
              </a:defRPr>
            </a:pPr>
            <a:r>
              <a:rPr sz="1400"/>
              <a:t>Bypassing the middleware enforcement points</a:t>
            </a:r>
            <a:endParaRPr sz="1400"/>
          </a:p>
          <a:p>
            <a:pPr lvl="2" marL="1143000" indent="-228600">
              <a:spcBef>
                <a:spcPts val="300"/>
              </a:spcBef>
              <a:defRPr sz="1800">
                <a:solidFill>
                  <a:srgbClr val="000000"/>
                </a:solidFill>
              </a:defRPr>
            </a:pPr>
            <a:r>
              <a:rPr sz="1600"/>
              <a:t>Type enforcement</a:t>
            </a:r>
            <a:endParaRPr sz="1600"/>
          </a:p>
          <a:p>
            <a:pPr lvl="3" marL="1600200" indent="-228600">
              <a:spcBef>
                <a:spcPts val="300"/>
              </a:spcBef>
              <a:defRPr sz="1800">
                <a:solidFill>
                  <a:srgbClr val="000000"/>
                </a:solidFill>
              </a:defRPr>
            </a:pPr>
            <a:r>
              <a:rPr sz="1400"/>
              <a:t>Determines the access rights of the object/subject</a:t>
            </a:r>
            <a:endParaRPr sz="1400">
              <a:solidFill>
                <a:srgbClr val="FF0000"/>
              </a:solidFill>
            </a:endParaRPr>
          </a:p>
          <a:p>
            <a:pPr lvl="3" marL="1600200" indent="-228600">
              <a:spcBef>
                <a:spcPts val="300"/>
              </a:spcBef>
              <a:defRPr sz="1800">
                <a:solidFill>
                  <a:srgbClr val="000000"/>
                </a:solidFill>
              </a:defRPr>
            </a:pPr>
            <a:r>
              <a:rPr i="1" sz="1400"/>
              <a:t>allow TSub TObj </a:t>
            </a:r>
            <a:r>
              <a:rPr sz="1400"/>
              <a:t>: </a:t>
            </a:r>
            <a:r>
              <a:rPr i="1" sz="1400"/>
              <a:t>CObj OC</a:t>
            </a:r>
            <a:endParaRPr sz="1400"/>
          </a:p>
          <a:p>
            <a:pPr lvl="4" marL="2057400" indent="-228600">
              <a:spcBef>
                <a:spcPts val="300"/>
              </a:spcBef>
              <a:defRPr sz="1800">
                <a:solidFill>
                  <a:srgbClr val="000000"/>
                </a:solidFill>
              </a:defRPr>
            </a:pPr>
            <a:r>
              <a:rPr i="1" sz="1400"/>
              <a:t>TSub:</a:t>
            </a:r>
            <a:r>
              <a:rPr sz="1400"/>
              <a:t> a set of subject types</a:t>
            </a:r>
            <a:endParaRPr sz="1400"/>
          </a:p>
          <a:p>
            <a:pPr lvl="4" marL="2057400" indent="-228600">
              <a:spcBef>
                <a:spcPts val="300"/>
              </a:spcBef>
              <a:defRPr sz="1800">
                <a:solidFill>
                  <a:srgbClr val="000000"/>
                </a:solidFill>
              </a:defRPr>
            </a:pPr>
            <a:r>
              <a:rPr i="1" sz="1400"/>
              <a:t>TObj: </a:t>
            </a:r>
            <a:r>
              <a:rPr sz="1400"/>
              <a:t>a set of object types</a:t>
            </a:r>
            <a:endParaRPr sz="1400"/>
          </a:p>
          <a:p>
            <a:pPr lvl="4" marL="2057400" indent="-228600">
              <a:spcBef>
                <a:spcPts val="300"/>
              </a:spcBef>
              <a:defRPr sz="1800">
                <a:solidFill>
                  <a:srgbClr val="000000"/>
                </a:solidFill>
              </a:defRPr>
            </a:pPr>
            <a:r>
              <a:rPr i="1" sz="1400"/>
              <a:t>CObj:</a:t>
            </a:r>
            <a:r>
              <a:rPr sz="1400"/>
              <a:t> a set of object classes</a:t>
            </a:r>
            <a:endParaRPr sz="1400"/>
          </a:p>
          <a:p>
            <a:pPr lvl="4" marL="2057400" indent="-228600">
              <a:spcBef>
                <a:spcPts val="300"/>
              </a:spcBef>
              <a:defRPr sz="1800">
                <a:solidFill>
                  <a:srgbClr val="000000"/>
                </a:solidFill>
              </a:defRPr>
            </a:pPr>
            <a:r>
              <a:rPr i="1" sz="1400"/>
              <a:t>OC: </a:t>
            </a:r>
            <a:r>
              <a:rPr sz="1400"/>
              <a:t>a set of operations</a:t>
            </a:r>
          </a:p>
        </p:txBody>
      </p:sp>
      <p:pic>
        <p:nvPicPr>
          <p:cNvPr id="145" name="image4.png"/>
          <p:cNvPicPr/>
          <p:nvPr/>
        </p:nvPicPr>
        <p:blipFill>
          <a:blip r:embed="rId2">
            <a:extLst/>
          </a:blip>
          <a:srcRect l="0" t="0" r="0" b="14495"/>
          <a:stretch>
            <a:fillRect/>
          </a:stretch>
        </p:blipFill>
        <p:spPr>
          <a:xfrm>
            <a:off x="2783632" y="4869160"/>
            <a:ext cx="7724007" cy="1128487"/>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prstGeom prst="rect">
            <a:avLst/>
          </a:prstGeom>
        </p:spPr>
        <p:txBody>
          <a:bodyPr/>
          <a:lstStyle/>
          <a:p>
            <a:pPr lvl="0">
              <a:defRPr spc="0" sz="1800"/>
            </a:pPr>
            <a:r>
              <a:rPr spc="-50" sz="4400"/>
              <a:t>Background and Motivation</a:t>
            </a:r>
          </a:p>
        </p:txBody>
      </p:sp>
      <p:sp>
        <p:nvSpPr>
          <p:cNvPr id="69" name="Shape 69"/>
          <p:cNvSpPr/>
          <p:nvPr>
            <p:ph type="body" idx="1"/>
          </p:nvPr>
        </p:nvSpPr>
        <p:spPr>
          <a:prstGeom prst="rect">
            <a:avLst/>
          </a:prstGeom>
        </p:spPr>
        <p:txBody>
          <a:bodyPr/>
          <a:lstStyle/>
          <a:p>
            <a:pPr lvl="0"/>
          </a:p>
        </p:txBody>
      </p:sp>
      <p:sp>
        <p:nvSpPr>
          <p:cNvPr id="70" name="Shape 7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3600">
                <a:solidFill>
                  <a:srgbClr val="8E8E94"/>
                </a:solidFill>
              </a:rPr>
            </a:fld>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sp>
        <p:nvSpPr>
          <p:cNvPr id="148" name="Shape 148"/>
          <p:cNvSpPr/>
          <p:nvPr>
            <p:ph type="title"/>
          </p:nvPr>
        </p:nvSpPr>
        <p:spPr>
          <a:xfrm>
            <a:off x="1981200" y="274638"/>
            <a:ext cx="8229600" cy="654032"/>
          </a:xfrm>
          <a:prstGeom prst="rect">
            <a:avLst/>
          </a:prstGeom>
        </p:spPr>
        <p:txBody>
          <a:bodyPr/>
          <a:lstStyle/>
          <a:p>
            <a:pPr lvl="0">
              <a:defRPr b="0" sz="1800"/>
            </a:pPr>
            <a:r>
              <a:rPr b="1" sz="2800"/>
              <a:t>Implementation</a:t>
            </a:r>
          </a:p>
        </p:txBody>
      </p:sp>
      <p:sp>
        <p:nvSpPr>
          <p:cNvPr id="149" name="Shape 149"/>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50" name="Shape 150"/>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User-space (App and middleware layer)</a:t>
            </a:r>
            <a:endParaRPr sz="2000">
              <a:solidFill>
                <a:srgbClr val="C00000"/>
              </a:solidFill>
            </a:endParaRPr>
          </a:p>
          <a:p>
            <a:pPr lvl="1" marL="742950" indent="-285750">
              <a:defRPr sz="1800">
                <a:solidFill>
                  <a:srgbClr val="000000"/>
                </a:solidFill>
              </a:defRPr>
            </a:pPr>
            <a:r>
              <a:t>User-space Security Server (USSS)</a:t>
            </a:r>
          </a:p>
          <a:p>
            <a:pPr lvl="2" marL="1143000" indent="-228600">
              <a:spcBef>
                <a:spcPts val="300"/>
              </a:spcBef>
              <a:defRPr sz="1800">
                <a:solidFill>
                  <a:srgbClr val="000000"/>
                </a:solidFill>
              </a:defRPr>
            </a:pPr>
            <a:r>
              <a:rPr sz="1600"/>
              <a:t>The central policy decision point for all user-space access control decisions</a:t>
            </a:r>
            <a:endParaRPr sz="1600"/>
          </a:p>
          <a:p>
            <a:pPr lvl="2" marL="1143000" indent="-228600">
              <a:spcBef>
                <a:spcPts val="300"/>
              </a:spcBef>
              <a:defRPr sz="1800">
                <a:solidFill>
                  <a:srgbClr val="000000"/>
                </a:solidFill>
              </a:defRPr>
            </a:pPr>
            <a:r>
              <a:rPr sz="1600"/>
              <a:t>Exposes an interface to the USOMs for requesting access control decisions</a:t>
            </a:r>
          </a:p>
        </p:txBody>
      </p:sp>
      <p:pic>
        <p:nvPicPr>
          <p:cNvPr id="151" name="image5.png"/>
          <p:cNvPicPr/>
          <p:nvPr/>
        </p:nvPicPr>
        <p:blipFill>
          <a:blip r:embed="rId2">
            <a:extLst/>
          </a:blip>
          <a:srcRect l="0" t="1782" r="0" b="0"/>
          <a:stretch>
            <a:fillRect/>
          </a:stretch>
        </p:blipFill>
        <p:spPr>
          <a:xfrm>
            <a:off x="3286681" y="3108101"/>
            <a:ext cx="7381319" cy="3273227"/>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sp>
        <p:nvSpPr>
          <p:cNvPr id="154" name="Shape 154"/>
          <p:cNvSpPr/>
          <p:nvPr>
            <p:ph type="title"/>
          </p:nvPr>
        </p:nvSpPr>
        <p:spPr>
          <a:xfrm>
            <a:off x="1981200" y="274638"/>
            <a:ext cx="8229600" cy="654032"/>
          </a:xfrm>
          <a:prstGeom prst="rect">
            <a:avLst/>
          </a:prstGeom>
        </p:spPr>
        <p:txBody>
          <a:bodyPr/>
          <a:lstStyle/>
          <a:p>
            <a:pPr lvl="0">
              <a:defRPr b="0" sz="1800"/>
            </a:pPr>
            <a:r>
              <a:rPr b="1" sz="2800"/>
              <a:t>Implementation</a:t>
            </a:r>
          </a:p>
        </p:txBody>
      </p:sp>
      <p:sp>
        <p:nvSpPr>
          <p:cNvPr id="155" name="Shape 155"/>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56" name="Shape 156"/>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User-space (App and middleware layer)</a:t>
            </a:r>
            <a:endParaRPr sz="2000">
              <a:solidFill>
                <a:srgbClr val="C00000"/>
              </a:solidFill>
            </a:endParaRPr>
          </a:p>
          <a:p>
            <a:pPr lvl="1" marL="742950" indent="-285750">
              <a:defRPr sz="1800">
                <a:solidFill>
                  <a:srgbClr val="000000"/>
                </a:solidFill>
              </a:defRPr>
            </a:pPr>
            <a:r>
              <a:t>User-space Security Server (USSS)</a:t>
            </a:r>
          </a:p>
          <a:p>
            <a:pPr lvl="2" marL="1143000" indent="-228600">
              <a:spcBef>
                <a:spcPts val="300"/>
              </a:spcBef>
              <a:defRPr sz="1800">
                <a:solidFill>
                  <a:srgbClr val="000000"/>
                </a:solidFill>
              </a:defRPr>
            </a:pPr>
            <a:r>
              <a:rPr sz="1600"/>
              <a:t>Uses type enforcement for access control</a:t>
            </a:r>
            <a:endParaRPr sz="1600"/>
          </a:p>
          <a:p>
            <a:pPr lvl="2" marL="1143000" indent="-228600">
              <a:spcBef>
                <a:spcPts val="300"/>
              </a:spcBef>
              <a:defRPr sz="1800">
                <a:solidFill>
                  <a:srgbClr val="000000"/>
                </a:solidFill>
              </a:defRPr>
            </a:pPr>
            <a:r>
              <a:rPr sz="1600"/>
              <a:t>(1) the subject type (calling app), (2) the object type (callee app UID)</a:t>
            </a:r>
            <a:br>
              <a:rPr sz="1600"/>
            </a:br>
            <a:r>
              <a:rPr sz="1600"/>
              <a:t>(3) the object class (Intent), (4) the operation on the object (query)</a:t>
            </a:r>
          </a:p>
        </p:txBody>
      </p:sp>
      <p:pic>
        <p:nvPicPr>
          <p:cNvPr id="157" name="image5.png"/>
          <p:cNvPicPr/>
          <p:nvPr/>
        </p:nvPicPr>
        <p:blipFill>
          <a:blip r:embed="rId3">
            <a:extLst/>
          </a:blip>
          <a:srcRect l="0" t="1782" r="0" b="0"/>
          <a:stretch>
            <a:fillRect/>
          </a:stretch>
        </p:blipFill>
        <p:spPr>
          <a:xfrm>
            <a:off x="3286681" y="3108101"/>
            <a:ext cx="7381319" cy="3273227"/>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sp>
        <p:nvSpPr>
          <p:cNvPr id="162" name="Shape 162"/>
          <p:cNvSpPr/>
          <p:nvPr>
            <p:ph type="title"/>
          </p:nvPr>
        </p:nvSpPr>
        <p:spPr>
          <a:xfrm>
            <a:off x="1981200" y="274638"/>
            <a:ext cx="8229600" cy="654032"/>
          </a:xfrm>
          <a:prstGeom prst="rect">
            <a:avLst/>
          </a:prstGeom>
        </p:spPr>
        <p:txBody>
          <a:bodyPr/>
          <a:lstStyle/>
          <a:p>
            <a:pPr lvl="0">
              <a:defRPr b="0" sz="1800"/>
            </a:pPr>
            <a:r>
              <a:rPr b="1" sz="2800"/>
              <a:t>Implementation</a:t>
            </a:r>
          </a:p>
        </p:txBody>
      </p:sp>
      <p:sp>
        <p:nvSpPr>
          <p:cNvPr id="163" name="Shape 163"/>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64" name="Shape 164"/>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User-space (App and middleware layer)</a:t>
            </a:r>
            <a:endParaRPr sz="2000">
              <a:solidFill>
                <a:srgbClr val="C00000"/>
              </a:solidFill>
            </a:endParaRPr>
          </a:p>
          <a:p>
            <a:pPr lvl="1" marL="742950" indent="-285750">
              <a:defRPr sz="1800">
                <a:solidFill>
                  <a:srgbClr val="000000"/>
                </a:solidFill>
              </a:defRPr>
            </a:pPr>
            <a:r>
              <a:t>User-space Object Managers (USOMs)</a:t>
            </a:r>
          </a:p>
          <a:p>
            <a:pPr lvl="2" marL="1143000" indent="-228600">
              <a:spcBef>
                <a:spcPts val="300"/>
              </a:spcBef>
              <a:defRPr sz="1800">
                <a:solidFill>
                  <a:srgbClr val="000000"/>
                </a:solidFill>
              </a:defRPr>
            </a:pPr>
            <a:r>
              <a:rPr b="1" sz="1600"/>
              <a:t>Middleware services and apps </a:t>
            </a:r>
            <a:r>
              <a:rPr sz="1600"/>
              <a:t>act as USOMs </a:t>
            </a:r>
            <a:r>
              <a:rPr b="1" sz="1600"/>
              <a:t>for their respective objects</a:t>
            </a:r>
            <a:endParaRPr sz="1600"/>
          </a:p>
          <a:p>
            <a:pPr lvl="3" marL="1600200" indent="-228600">
              <a:spcBef>
                <a:spcPts val="300"/>
              </a:spcBef>
              <a:defRPr sz="1800">
                <a:solidFill>
                  <a:srgbClr val="000000"/>
                </a:solidFill>
              </a:defRPr>
            </a:pPr>
            <a:r>
              <a:rPr sz="1400"/>
              <a:t>System components or 3</a:t>
            </a:r>
            <a:r>
              <a:rPr baseline="30000" sz="1400"/>
              <a:t>rd</a:t>
            </a:r>
            <a:r>
              <a:rPr sz="1400"/>
              <a:t> party components</a:t>
            </a:r>
            <a:endParaRPr sz="1400"/>
          </a:p>
          <a:p>
            <a:pPr lvl="3" marL="1600200" indent="-228600">
              <a:spcBef>
                <a:spcPts val="300"/>
              </a:spcBef>
              <a:defRPr sz="1800">
                <a:solidFill>
                  <a:srgbClr val="000000"/>
                </a:solidFill>
              </a:defRPr>
            </a:pPr>
            <a:r>
              <a:rPr sz="1400"/>
              <a:t>136 policy enforcement points</a:t>
            </a:r>
          </a:p>
        </p:txBody>
      </p:sp>
      <p:pic>
        <p:nvPicPr>
          <p:cNvPr id="165" name="image5.png"/>
          <p:cNvPicPr/>
          <p:nvPr/>
        </p:nvPicPr>
        <p:blipFill>
          <a:blip r:embed="rId2">
            <a:extLst/>
          </a:blip>
          <a:srcRect l="0" t="1782" r="0" b="0"/>
          <a:stretch>
            <a:fillRect/>
          </a:stretch>
        </p:blipFill>
        <p:spPr>
          <a:xfrm>
            <a:off x="3286681" y="3108101"/>
            <a:ext cx="7381319" cy="3273227"/>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pic>
        <p:nvPicPr>
          <p:cNvPr id="168" name="image5.png"/>
          <p:cNvPicPr/>
          <p:nvPr/>
        </p:nvPicPr>
        <p:blipFill>
          <a:blip r:embed="rId2">
            <a:extLst/>
          </a:blip>
          <a:srcRect l="0" t="1782" r="0" b="0"/>
          <a:stretch>
            <a:fillRect/>
          </a:stretch>
        </p:blipFill>
        <p:spPr>
          <a:xfrm>
            <a:off x="3286681" y="3108101"/>
            <a:ext cx="7381319" cy="3273227"/>
          </a:xfrm>
          <a:prstGeom prst="rect">
            <a:avLst/>
          </a:prstGeom>
          <a:ln w="12700">
            <a:miter lim="400000"/>
          </a:ln>
        </p:spPr>
      </p:pic>
      <p:sp>
        <p:nvSpPr>
          <p:cNvPr id="169" name="Shape 169"/>
          <p:cNvSpPr/>
          <p:nvPr>
            <p:ph type="title"/>
          </p:nvPr>
        </p:nvSpPr>
        <p:spPr>
          <a:xfrm>
            <a:off x="1981200" y="274638"/>
            <a:ext cx="8229600" cy="654032"/>
          </a:xfrm>
          <a:prstGeom prst="rect">
            <a:avLst/>
          </a:prstGeom>
        </p:spPr>
        <p:txBody>
          <a:bodyPr/>
          <a:lstStyle/>
          <a:p>
            <a:pPr lvl="0">
              <a:defRPr b="0" sz="1800"/>
            </a:pPr>
            <a:r>
              <a:rPr b="1" sz="2800"/>
              <a:t>Implementation</a:t>
            </a:r>
          </a:p>
        </p:txBody>
      </p:sp>
      <p:sp>
        <p:nvSpPr>
          <p:cNvPr id="170" name="Shape 170"/>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71" name="Shape 171"/>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User-space (App and middleware layer)</a:t>
            </a:r>
            <a:endParaRPr sz="2000">
              <a:solidFill>
                <a:srgbClr val="C00000"/>
              </a:solidFill>
            </a:endParaRPr>
          </a:p>
          <a:p>
            <a:pPr lvl="1" marL="742950" indent="-285750">
              <a:defRPr sz="1800">
                <a:solidFill>
                  <a:srgbClr val="000000"/>
                </a:solidFill>
              </a:defRPr>
            </a:pPr>
            <a:r>
              <a:t>User-space Object Managers (USOMs)</a:t>
            </a:r>
          </a:p>
          <a:p>
            <a:pPr lvl="2" marL="1143000" indent="-228600">
              <a:spcBef>
                <a:spcPts val="300"/>
              </a:spcBef>
              <a:defRPr sz="1800">
                <a:solidFill>
                  <a:srgbClr val="000000"/>
                </a:solidFill>
              </a:defRPr>
            </a:pPr>
            <a:r>
              <a:rPr sz="1600"/>
              <a:t>PackageManagerService</a:t>
            </a:r>
            <a:endParaRPr sz="1600"/>
          </a:p>
          <a:p>
            <a:pPr lvl="3" marL="1600200" indent="-228600">
              <a:spcBef>
                <a:spcPts val="300"/>
              </a:spcBef>
              <a:defRPr sz="1800">
                <a:solidFill>
                  <a:srgbClr val="000000"/>
                </a:solidFill>
              </a:defRPr>
            </a:pPr>
            <a:r>
              <a:rPr sz="1400"/>
              <a:t>Responsible for (un)installation of application packages or finding a preferred component for doing a task at runtime</a:t>
            </a:r>
            <a:endParaRPr sz="1400"/>
          </a:p>
          <a:p>
            <a:pPr lvl="3" marL="1600200" indent="-228600">
              <a:spcBef>
                <a:spcPts val="300"/>
              </a:spcBef>
              <a:defRPr sz="1800">
                <a:solidFill>
                  <a:srgbClr val="000000"/>
                </a:solidFill>
              </a:defRPr>
            </a:pPr>
            <a:r>
              <a:rPr sz="1400"/>
              <a:t>As a USOM, </a:t>
            </a:r>
            <a:r>
              <a:rPr b="1" sz="1400"/>
              <a:t>assigning</a:t>
            </a:r>
            <a:r>
              <a:rPr sz="1400"/>
              <a:t> consolidated </a:t>
            </a:r>
            <a:r>
              <a:rPr b="1" sz="1400"/>
              <a:t>middleware and kernel-level app types to all apps during installation</a:t>
            </a:r>
            <a:r>
              <a:rPr sz="1400"/>
              <a:t> using criteria defined in the policy</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pic>
        <p:nvPicPr>
          <p:cNvPr id="174" name="image5.png"/>
          <p:cNvPicPr/>
          <p:nvPr/>
        </p:nvPicPr>
        <p:blipFill>
          <a:blip r:embed="rId2">
            <a:extLst/>
          </a:blip>
          <a:srcRect l="0" t="1782" r="0" b="0"/>
          <a:stretch>
            <a:fillRect/>
          </a:stretch>
        </p:blipFill>
        <p:spPr>
          <a:xfrm>
            <a:off x="3286681" y="3108101"/>
            <a:ext cx="7381319" cy="3273227"/>
          </a:xfrm>
          <a:prstGeom prst="rect">
            <a:avLst/>
          </a:prstGeom>
          <a:ln w="12700">
            <a:miter lim="400000"/>
          </a:ln>
        </p:spPr>
      </p:pic>
      <p:sp>
        <p:nvSpPr>
          <p:cNvPr id="175" name="Shape 175"/>
          <p:cNvSpPr/>
          <p:nvPr>
            <p:ph type="title"/>
          </p:nvPr>
        </p:nvSpPr>
        <p:spPr>
          <a:xfrm>
            <a:off x="1981200" y="274638"/>
            <a:ext cx="8229600" cy="654032"/>
          </a:xfrm>
          <a:prstGeom prst="rect">
            <a:avLst/>
          </a:prstGeom>
        </p:spPr>
        <p:txBody>
          <a:bodyPr/>
          <a:lstStyle/>
          <a:p>
            <a:pPr lvl="0">
              <a:defRPr b="0" sz="1800"/>
            </a:pPr>
            <a:r>
              <a:rPr b="1" sz="2800"/>
              <a:t>Implementation</a:t>
            </a:r>
          </a:p>
        </p:txBody>
      </p:sp>
      <p:sp>
        <p:nvSpPr>
          <p:cNvPr id="176" name="Shape 176"/>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77" name="Shape 177"/>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User-space (App and middleware layer)</a:t>
            </a:r>
            <a:endParaRPr sz="2000">
              <a:solidFill>
                <a:srgbClr val="C00000"/>
              </a:solidFill>
            </a:endParaRPr>
          </a:p>
          <a:p>
            <a:pPr lvl="1" marL="742950" indent="-285750">
              <a:defRPr sz="1800">
                <a:solidFill>
                  <a:srgbClr val="000000"/>
                </a:solidFill>
              </a:defRPr>
            </a:pPr>
            <a:r>
              <a:t>User-space Object Managers (USOMs)</a:t>
            </a:r>
          </a:p>
          <a:p>
            <a:pPr lvl="2" marL="1143000" indent="-228600">
              <a:spcBef>
                <a:spcPts val="300"/>
              </a:spcBef>
              <a:defRPr sz="1800">
                <a:solidFill>
                  <a:srgbClr val="000000"/>
                </a:solidFill>
              </a:defRPr>
            </a:pPr>
            <a:r>
              <a:rPr sz="1600"/>
              <a:t>ActivityManagerService</a:t>
            </a:r>
            <a:endParaRPr sz="1600"/>
          </a:p>
          <a:p>
            <a:pPr lvl="3" marL="1600200" indent="-228600">
              <a:spcBef>
                <a:spcPts val="300"/>
              </a:spcBef>
              <a:defRPr sz="1800">
                <a:solidFill>
                  <a:srgbClr val="000000"/>
                </a:solidFill>
              </a:defRPr>
            </a:pPr>
            <a:r>
              <a:rPr sz="1400"/>
              <a:t>Responsible for managing the stack of Activities of different apps, Activity life-cycle management and providing the Intent broadcast system</a:t>
            </a:r>
            <a:endParaRPr sz="1400"/>
          </a:p>
          <a:p>
            <a:pPr lvl="3" marL="1600200" indent="-228600">
              <a:spcBef>
                <a:spcPts val="300"/>
              </a:spcBef>
              <a:defRPr sz="1800">
                <a:solidFill>
                  <a:srgbClr val="000000"/>
                </a:solidFill>
              </a:defRPr>
            </a:pPr>
            <a:r>
              <a:rPr sz="1400"/>
              <a:t>As a USOM, </a:t>
            </a:r>
            <a:r>
              <a:rPr b="1" sz="1400"/>
              <a:t>labeling Activity and Intent objects and enforcing access control on them</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sp>
        <p:nvSpPr>
          <p:cNvPr id="180" name="Shape 180"/>
          <p:cNvSpPr/>
          <p:nvPr>
            <p:ph type="title"/>
          </p:nvPr>
        </p:nvSpPr>
        <p:spPr>
          <a:xfrm>
            <a:off x="1981200" y="274638"/>
            <a:ext cx="8229600" cy="654032"/>
          </a:xfrm>
          <a:prstGeom prst="rect">
            <a:avLst/>
          </a:prstGeom>
        </p:spPr>
        <p:txBody>
          <a:bodyPr/>
          <a:lstStyle/>
          <a:p>
            <a:pPr lvl="0">
              <a:defRPr b="0" sz="1800"/>
            </a:pPr>
            <a:r>
              <a:rPr b="1" sz="2800"/>
              <a:t>Implementation</a:t>
            </a:r>
          </a:p>
        </p:txBody>
      </p:sp>
      <p:sp>
        <p:nvSpPr>
          <p:cNvPr id="181" name="Shape 181"/>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82" name="Shape 182"/>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User-space (App and middleware layer)</a:t>
            </a:r>
            <a:endParaRPr sz="2000">
              <a:solidFill>
                <a:srgbClr val="C00000"/>
              </a:solidFill>
            </a:endParaRPr>
          </a:p>
          <a:p>
            <a:pPr lvl="1" marL="742950" indent="-285750">
              <a:defRPr sz="1800">
                <a:solidFill>
                  <a:srgbClr val="000000"/>
                </a:solidFill>
              </a:defRPr>
            </a:pPr>
            <a:r>
              <a:t>User-space Object Managers (USOMs)</a:t>
            </a:r>
          </a:p>
          <a:p>
            <a:pPr lvl="2" marL="1143000" indent="-228600">
              <a:spcBef>
                <a:spcPts val="300"/>
              </a:spcBef>
              <a:defRPr sz="1800">
                <a:solidFill>
                  <a:srgbClr val="000000"/>
                </a:solidFill>
              </a:defRPr>
            </a:pPr>
            <a:r>
              <a:rPr sz="1600"/>
              <a:t>Content Providers</a:t>
            </a:r>
            <a:endParaRPr sz="1600"/>
          </a:p>
          <a:p>
            <a:pPr lvl="3" marL="1600200" indent="-228600">
              <a:spcBef>
                <a:spcPts val="300"/>
              </a:spcBef>
              <a:defRPr sz="1800">
                <a:solidFill>
                  <a:srgbClr val="000000"/>
                </a:solidFill>
              </a:defRPr>
            </a:pPr>
            <a:r>
              <a:rPr sz="1400"/>
              <a:t>The primary means for apps to share data (well-defined, SQL-like interface)</a:t>
            </a:r>
            <a:endParaRPr sz="1400"/>
          </a:p>
          <a:p>
            <a:pPr lvl="3" marL="1600200" indent="-228600">
              <a:spcBef>
                <a:spcPts val="300"/>
              </a:spcBef>
              <a:defRPr sz="1800">
                <a:solidFill>
                  <a:srgbClr val="000000"/>
                </a:solidFill>
              </a:defRPr>
            </a:pPr>
            <a:r>
              <a:rPr sz="1400"/>
              <a:t>Responsible for </a:t>
            </a:r>
            <a:r>
              <a:rPr b="1" sz="1400"/>
              <a:t>assigning labels to the data entries they manage during insertion/creation of data </a:t>
            </a:r>
            <a:r>
              <a:rPr sz="1400"/>
              <a:t>and for </a:t>
            </a:r>
            <a:r>
              <a:rPr b="1" sz="1400"/>
              <a:t>performing access control on update, query, or deletion of entries</a:t>
            </a:r>
          </a:p>
        </p:txBody>
      </p:sp>
      <p:pic>
        <p:nvPicPr>
          <p:cNvPr id="183" name="image5.png"/>
          <p:cNvPicPr/>
          <p:nvPr/>
        </p:nvPicPr>
        <p:blipFill>
          <a:blip r:embed="rId2">
            <a:extLst/>
          </a:blip>
          <a:srcRect l="0" t="1782" r="0" b="0"/>
          <a:stretch>
            <a:fillRect/>
          </a:stretch>
        </p:blipFill>
        <p:spPr>
          <a:xfrm>
            <a:off x="3286681" y="3108101"/>
            <a:ext cx="7381319" cy="3273227"/>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sp>
        <p:nvSpPr>
          <p:cNvPr id="186" name="Shape 186"/>
          <p:cNvSpPr/>
          <p:nvPr>
            <p:ph type="title"/>
          </p:nvPr>
        </p:nvSpPr>
        <p:spPr>
          <a:xfrm>
            <a:off x="1981200" y="274638"/>
            <a:ext cx="8229600" cy="654032"/>
          </a:xfrm>
          <a:prstGeom prst="rect">
            <a:avLst/>
          </a:prstGeom>
        </p:spPr>
        <p:txBody>
          <a:bodyPr/>
          <a:lstStyle/>
          <a:p>
            <a:pPr lvl="0">
              <a:defRPr b="0" sz="1800"/>
            </a:pPr>
            <a:r>
              <a:rPr b="1" sz="2800"/>
              <a:t>Implementation</a:t>
            </a:r>
          </a:p>
        </p:txBody>
      </p:sp>
      <p:sp>
        <p:nvSpPr>
          <p:cNvPr id="187" name="Shape 187"/>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88" name="Shape 188"/>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User-space (App and middleware layer)</a:t>
            </a:r>
            <a:endParaRPr sz="2000">
              <a:solidFill>
                <a:srgbClr val="C00000"/>
              </a:solidFill>
            </a:endParaRPr>
          </a:p>
          <a:p>
            <a:pPr lvl="1" marL="742950" indent="-285750">
              <a:defRPr sz="1800">
                <a:solidFill>
                  <a:srgbClr val="000000"/>
                </a:solidFill>
              </a:defRPr>
            </a:pPr>
            <a:r>
              <a:t>Context Providers</a:t>
            </a:r>
          </a:p>
          <a:p>
            <a:pPr lvl="2" marL="1143000" indent="-228600">
              <a:spcBef>
                <a:spcPts val="300"/>
              </a:spcBef>
              <a:defRPr sz="1800">
                <a:solidFill>
                  <a:srgbClr val="000000"/>
                </a:solidFill>
              </a:defRPr>
            </a:pPr>
            <a:r>
              <a:rPr sz="1600"/>
              <a:t>Context</a:t>
            </a:r>
            <a:endParaRPr sz="1600"/>
          </a:p>
          <a:p>
            <a:pPr lvl="3" marL="1600200" indent="-228600">
              <a:spcBef>
                <a:spcPts val="300"/>
              </a:spcBef>
              <a:defRPr sz="1800">
                <a:solidFill>
                  <a:srgbClr val="000000"/>
                </a:solidFill>
              </a:defRPr>
            </a:pPr>
            <a:r>
              <a:rPr sz="1400"/>
              <a:t>The current security requirements of the device (geolocation, network state)</a:t>
            </a:r>
            <a:endParaRPr sz="1400"/>
          </a:p>
          <a:p>
            <a:pPr lvl="2" marL="1143000" indent="-228600">
              <a:spcBef>
                <a:spcPts val="300"/>
              </a:spcBef>
              <a:defRPr sz="1800">
                <a:solidFill>
                  <a:srgbClr val="000000"/>
                </a:solidFill>
              </a:defRPr>
            </a:pPr>
            <a:r>
              <a:rPr sz="1600"/>
              <a:t>Responsible for a distinct set of contexts, which it activates/deactivates in </a:t>
            </a:r>
            <a:br>
              <a:rPr sz="1600"/>
            </a:br>
            <a:r>
              <a:rPr sz="1600"/>
              <a:t>the USSS</a:t>
            </a:r>
          </a:p>
        </p:txBody>
      </p:sp>
      <p:pic>
        <p:nvPicPr>
          <p:cNvPr id="189" name="image5.png"/>
          <p:cNvPicPr/>
          <p:nvPr/>
        </p:nvPicPr>
        <p:blipFill>
          <a:blip r:embed="rId2">
            <a:extLst/>
          </a:blip>
          <a:srcRect l="0" t="1782" r="0" b="0"/>
          <a:stretch>
            <a:fillRect/>
          </a:stretch>
        </p:blipFill>
        <p:spPr>
          <a:xfrm>
            <a:off x="3286681" y="3108101"/>
            <a:ext cx="7381319" cy="3273227"/>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nvSpPr>
        <p:spPr>
          <a:xfrm>
            <a:off x="1666875"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914400">
              <a:defRPr b="1" i="1" sz="1200">
                <a:solidFill>
                  <a:srgbClr val="C00000"/>
                </a:solidFill>
                <a:latin typeface="맑은 고딕"/>
                <a:ea typeface="맑은 고딕"/>
                <a:cs typeface="맑은 고딕"/>
                <a:sym typeface="맑은 고딕"/>
              </a:defRPr>
            </a:lvl1pPr>
          </a:lstStyle>
          <a:p>
            <a:pPr lvl="0">
              <a:defRPr b="0" i="0" sz="1800">
                <a:solidFill>
                  <a:srgbClr val="000000"/>
                </a:solidFill>
              </a:defRPr>
            </a:pPr>
            <a:r>
              <a:rPr b="1" i="1" sz="1200">
                <a:solidFill>
                  <a:srgbClr val="C00000"/>
                </a:solidFill>
              </a:rPr>
              <a:t>System Software Laboratory</a:t>
            </a:r>
          </a:p>
        </p:txBody>
      </p:sp>
      <p:sp>
        <p:nvSpPr>
          <p:cNvPr id="192" name="Shape 192"/>
          <p:cNvSpPr/>
          <p:nvPr>
            <p:ph type="title"/>
          </p:nvPr>
        </p:nvSpPr>
        <p:spPr>
          <a:xfrm>
            <a:off x="1981200" y="274638"/>
            <a:ext cx="8229600" cy="654032"/>
          </a:xfrm>
          <a:prstGeom prst="rect">
            <a:avLst/>
          </a:prstGeom>
        </p:spPr>
        <p:txBody>
          <a:bodyPr/>
          <a:lstStyle/>
          <a:p>
            <a:pPr lvl="0">
              <a:defRPr b="0" sz="1800"/>
            </a:pPr>
            <a:r>
              <a:rPr b="1" sz="2800"/>
              <a:t>Implementation</a:t>
            </a:r>
          </a:p>
        </p:txBody>
      </p:sp>
      <p:sp>
        <p:nvSpPr>
          <p:cNvPr id="193" name="Shape 193"/>
          <p:cNvSpPr/>
          <p:nvPr>
            <p:ph type="sldNum" sz="quarter" idx="2"/>
          </p:nvPr>
        </p:nvSpPr>
        <p:spPr>
          <a:xfrm>
            <a:off x="5176837" y="6221730"/>
            <a:ext cx="2133601" cy="26924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94" name="Shape 194"/>
          <p:cNvSpPr/>
          <p:nvPr>
            <p:ph type="body" idx="1"/>
          </p:nvPr>
        </p:nvSpPr>
        <p:spPr>
          <a:xfrm>
            <a:off x="1981200" y="1214422"/>
            <a:ext cx="8229600" cy="4911741"/>
          </a:xfrm>
          <a:prstGeom prst="rect">
            <a:avLst/>
          </a:prstGeom>
        </p:spPr>
        <p:txBody>
          <a:bodyPr/>
          <a:lstStyle/>
          <a:p>
            <a:pPr lvl="0">
              <a:defRPr sz="1800">
                <a:solidFill>
                  <a:srgbClr val="000000"/>
                </a:solidFill>
              </a:defRPr>
            </a:pPr>
            <a:r>
              <a:rPr sz="2000">
                <a:solidFill>
                  <a:srgbClr val="C00000"/>
                </a:solidFill>
              </a:rPr>
              <a:t>Policy language</a:t>
            </a:r>
            <a:endParaRPr sz="2000">
              <a:solidFill>
                <a:srgbClr val="C00000"/>
              </a:solidFill>
            </a:endParaRPr>
          </a:p>
          <a:p>
            <a:pPr lvl="1" marL="742950" indent="-285750">
              <a:defRPr sz="1800">
                <a:solidFill>
                  <a:srgbClr val="000000"/>
                </a:solidFill>
              </a:defRPr>
            </a:pPr>
            <a:r>
              <a:t>Application and Intent Types</a:t>
            </a:r>
          </a:p>
          <a:p>
            <a:pPr lvl="2" marL="1143000" indent="-228600">
              <a:spcBef>
                <a:spcPts val="300"/>
              </a:spcBef>
              <a:defRPr sz="1800">
                <a:solidFill>
                  <a:srgbClr val="000000"/>
                </a:solidFill>
              </a:defRPr>
            </a:pPr>
            <a:r>
              <a:rPr sz="1600"/>
              <a:t>The criteria for apps</a:t>
            </a:r>
            <a:endParaRPr sz="1600"/>
          </a:p>
          <a:p>
            <a:pPr lvl="3" marL="1600200" indent="-228600">
              <a:spcBef>
                <a:spcPts val="300"/>
              </a:spcBef>
              <a:defRPr sz="1800">
                <a:solidFill>
                  <a:srgbClr val="000000"/>
                </a:solidFill>
              </a:defRPr>
            </a:pPr>
            <a:r>
              <a:rPr sz="1400"/>
              <a:t>The application package name, the requested permissions or the developer signature</a:t>
            </a:r>
            <a:endParaRPr sz="1400"/>
          </a:p>
          <a:p>
            <a:pPr lvl="2" marL="1143000" indent="-228600">
              <a:spcBef>
                <a:spcPts val="300"/>
              </a:spcBef>
              <a:defRPr sz="1800">
                <a:solidFill>
                  <a:srgbClr val="000000"/>
                </a:solidFill>
              </a:defRPr>
            </a:pPr>
            <a:r>
              <a:rPr sz="1600"/>
              <a:t>Criteria for Intent objects</a:t>
            </a:r>
            <a:endParaRPr sz="1600"/>
          </a:p>
          <a:p>
            <a:pPr lvl="3" marL="1600200" indent="-228600">
              <a:spcBef>
                <a:spcPts val="300"/>
              </a:spcBef>
              <a:defRPr sz="1800">
                <a:solidFill>
                  <a:srgbClr val="000000"/>
                </a:solidFill>
              </a:defRPr>
            </a:pPr>
            <a:r>
              <a:rPr sz="1400"/>
              <a:t>The Intent action string, category or receiving component</a:t>
            </a:r>
            <a:endParaRPr sz="1400"/>
          </a:p>
          <a:p>
            <a:pPr lvl="1" marL="742950" indent="-285750">
              <a:defRPr sz="1800">
                <a:solidFill>
                  <a:srgbClr val="000000"/>
                </a:solidFill>
              </a:defRPr>
            </a:pPr>
            <a:r>
              <a:t>Context definitions and awareness </a:t>
            </a:r>
          </a:p>
          <a:p>
            <a:pPr lvl="2" marL="1143000" indent="-228600">
              <a:spcBef>
                <a:spcPts val="300"/>
              </a:spcBef>
              <a:defRPr sz="1800">
                <a:solidFill>
                  <a:srgbClr val="000000"/>
                </a:solidFill>
              </a:defRPr>
            </a:pPr>
            <a:r>
              <a:rPr sz="1600"/>
              <a:t>an option to declare contexts to enable context-aware policies</a:t>
            </a:r>
            <a:endParaRPr sz="1600"/>
          </a:p>
          <a:p>
            <a:pPr lvl="2" marL="1143000" indent="-228600">
              <a:spcBef>
                <a:spcPts val="300"/>
              </a:spcBef>
              <a:defRPr sz="1800">
                <a:solidFill>
                  <a:srgbClr val="000000"/>
                </a:solidFill>
              </a:defRPr>
            </a:pPr>
            <a:r>
              <a:rPr sz="1600"/>
              <a:t>either activated or deactivated by a dedicated Context Provider</a:t>
            </a:r>
          </a:p>
        </p:txBody>
      </p:sp>
      <p:pic>
        <p:nvPicPr>
          <p:cNvPr id="195" name="image6.png"/>
          <p:cNvPicPr/>
          <p:nvPr/>
        </p:nvPicPr>
        <p:blipFill>
          <a:blip r:embed="rId2">
            <a:extLst/>
          </a:blip>
          <a:stretch>
            <a:fillRect/>
          </a:stretch>
        </p:blipFill>
        <p:spPr>
          <a:xfrm>
            <a:off x="1703511" y="4314402"/>
            <a:ext cx="4362451" cy="2066926"/>
          </a:xfrm>
          <a:prstGeom prst="rect">
            <a:avLst/>
          </a:prstGeom>
          <a:ln w="12700">
            <a:miter lim="400000"/>
          </a:ln>
        </p:spPr>
      </p:pic>
      <p:pic>
        <p:nvPicPr>
          <p:cNvPr id="196" name="image7.png"/>
          <p:cNvPicPr/>
          <p:nvPr/>
        </p:nvPicPr>
        <p:blipFill>
          <a:blip r:embed="rId3">
            <a:extLst/>
          </a:blip>
          <a:stretch>
            <a:fillRect/>
          </a:stretch>
        </p:blipFill>
        <p:spPr>
          <a:xfrm>
            <a:off x="6142602" y="4638252"/>
            <a:ext cx="4371976" cy="1743076"/>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prstGeom prst="rect">
            <a:avLst/>
          </a:prstGeom>
        </p:spPr>
        <p:txBody>
          <a:bodyPr lIns="0" tIns="0" rIns="0" bIns="0"/>
          <a:lstStyle/>
          <a:p>
            <a:pPr lvl="0">
              <a:defRPr spc="0" sz="1800"/>
            </a:pPr>
            <a:r>
              <a:rPr spc="-50" sz="4400"/>
              <a:t>Related Work</a:t>
            </a:r>
          </a:p>
        </p:txBody>
      </p:sp>
      <p:sp>
        <p:nvSpPr>
          <p:cNvPr id="199" name="Shape 199"/>
          <p:cNvSpPr/>
          <p:nvPr>
            <p:ph type="body" idx="1"/>
          </p:nvPr>
        </p:nvSpPr>
        <p:spPr>
          <a:prstGeom prst="rect">
            <a:avLst/>
          </a:prstGeom>
        </p:spPr>
        <p:txBody>
          <a:bodyPr lIns="0" tIns="0" rIns="0" bIns="0"/>
          <a:lstStyle/>
          <a:p>
            <a:pPr lvl="0"/>
          </a:p>
        </p:txBody>
      </p:sp>
      <p:sp>
        <p:nvSpPr>
          <p:cNvPr id="200" name="Shape 200"/>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3600">
                <a:solidFill>
                  <a:srgbClr val="8E8E94"/>
                </a:solidFill>
              </a:rPr>
            </a:fld>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prstGeom prst="rect">
            <a:avLst/>
          </a:prstGeom>
        </p:spPr>
        <p:txBody>
          <a:bodyPr lIns="0" tIns="0" rIns="0" bIns="0"/>
          <a:lstStyle/>
          <a:p>
            <a:pPr lvl="0">
              <a:defRPr spc="0" sz="1800"/>
            </a:pPr>
            <a:r>
              <a:rPr spc="-50" sz="4400"/>
              <a:t>Related Work</a:t>
            </a:r>
          </a:p>
        </p:txBody>
      </p:sp>
      <p:sp>
        <p:nvSpPr>
          <p:cNvPr id="203" name="Shape 203"/>
          <p:cNvSpPr/>
          <p:nvPr>
            <p:ph type="body" idx="1"/>
          </p:nvPr>
        </p:nvSpPr>
        <p:spPr>
          <a:xfrm>
            <a:off x="1261872" y="1704021"/>
            <a:ext cx="9880640" cy="4822568"/>
          </a:xfrm>
          <a:prstGeom prst="rect">
            <a:avLst/>
          </a:prstGeom>
        </p:spPr>
        <p:txBody>
          <a:bodyPr lIns="0" tIns="0" rIns="0" bIns="0" anchor="t"/>
          <a:lstStyle/>
          <a:p>
            <a:pPr lvl="0" marL="200526" indent="-200526">
              <a:buSzPct val="100000"/>
              <a:buChar char="•"/>
              <a:defRPr spc="0" sz="1800">
                <a:solidFill>
                  <a:srgbClr val="000000"/>
                </a:solidFill>
              </a:defRPr>
            </a:pPr>
            <a:r>
              <a:rPr spc="16" sz="3200"/>
              <a:t>With Firmware modification</a:t>
            </a:r>
            <a:endParaRPr spc="16" sz="3200"/>
          </a:p>
          <a:p>
            <a:pPr lvl="1" marL="581526" indent="-200526">
              <a:buSzPct val="100000"/>
              <a:buChar char="•"/>
              <a:defRPr spc="0" sz="1800">
                <a:solidFill>
                  <a:srgbClr val="000000"/>
                </a:solidFill>
              </a:defRPr>
            </a:pPr>
            <a:r>
              <a:rPr spc="16" sz="3200"/>
              <a:t>Require authorization hook semantics </a:t>
            </a:r>
            <a:endParaRPr spc="16" sz="3200"/>
          </a:p>
          <a:p>
            <a:pPr lvl="0" marL="200526" indent="-200526">
              <a:buSzPct val="100000"/>
              <a:buChar char="•"/>
              <a:defRPr spc="0" sz="1800">
                <a:solidFill>
                  <a:srgbClr val="000000"/>
                </a:solidFill>
              </a:defRPr>
            </a:pPr>
            <a:endParaRPr spc="16" sz="3200"/>
          </a:p>
          <a:p>
            <a:pPr lvl="0" marL="200526" indent="-200526">
              <a:buSzPct val="100000"/>
              <a:buChar char="•"/>
              <a:defRPr spc="0" sz="1800">
                <a:solidFill>
                  <a:srgbClr val="000000"/>
                </a:solidFill>
              </a:defRPr>
            </a:pPr>
            <a:r>
              <a:rPr spc="16" sz="3200"/>
              <a:t>Without firmware modification</a:t>
            </a:r>
            <a:endParaRPr spc="16" sz="3200"/>
          </a:p>
          <a:p>
            <a:pPr lvl="1" marL="581526" indent="-200526">
              <a:buSzPct val="100000"/>
              <a:buChar char="•"/>
              <a:defRPr spc="0" sz="1800">
                <a:solidFill>
                  <a:srgbClr val="000000"/>
                </a:solidFill>
              </a:defRPr>
            </a:pPr>
            <a:r>
              <a:rPr spc="16" sz="3200"/>
              <a:t>Repackage applications with inline reference monitors</a:t>
            </a:r>
          </a:p>
        </p:txBody>
      </p:sp>
      <p:sp>
        <p:nvSpPr>
          <p:cNvPr id="204" name="Shape 204"/>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3600">
                <a:solidFill>
                  <a:srgbClr val="8E8E94"/>
                </a:solidFill>
              </a:rPr>
            </a:fld>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Background</a:t>
            </a:r>
          </a:p>
        </p:txBody>
      </p:sp>
      <p:sp>
        <p:nvSpPr>
          <p:cNvPr id="73" name="Shape 73"/>
          <p:cNvSpPr/>
          <p:nvPr>
            <p:ph type="body" idx="1"/>
          </p:nvPr>
        </p:nvSpPr>
        <p:spPr>
          <a:xfrm>
            <a:off x="1261872" y="1828800"/>
            <a:ext cx="8595360" cy="4351338"/>
          </a:xfrm>
          <a:prstGeom prst="rect">
            <a:avLst/>
          </a:prstGeom>
        </p:spPr>
        <p:txBody>
          <a:bodyPr/>
          <a:lstStyle/>
          <a:p>
            <a:pPr lvl="0" marL="146303" indent="-146303" defTabSz="731520">
              <a:spcBef>
                <a:spcPts val="1100"/>
              </a:spcBef>
              <a:defRPr spc="0"/>
            </a:pPr>
            <a:r>
              <a:rPr sz="2560"/>
              <a:t>The Android OS is based on Linux but is substantially different when dealing with application abstraction.</a:t>
            </a:r>
            <a:endParaRPr sz="2560"/>
          </a:p>
          <a:p>
            <a:pPr lvl="0" marL="146303" indent="-146303" defTabSz="731520">
              <a:spcBef>
                <a:spcPts val="1100"/>
              </a:spcBef>
              <a:defRPr spc="0"/>
            </a:pPr>
            <a:endParaRPr spc="12" sz="2560"/>
          </a:p>
          <a:p>
            <a:pPr lvl="0" marL="146303" indent="-146303" defTabSz="731520">
              <a:spcBef>
                <a:spcPts val="1100"/>
              </a:spcBef>
              <a:defRPr spc="0"/>
            </a:pPr>
            <a:r>
              <a:rPr sz="2560"/>
              <a:t>Android apps are commonly written in Java and then compiled into special DEX bytecode that is used by the Dalvik virtual machine.</a:t>
            </a:r>
            <a:endParaRPr sz="2560"/>
          </a:p>
          <a:p>
            <a:pPr lvl="0" marL="146303" indent="-146303" defTabSz="731520">
              <a:spcBef>
                <a:spcPts val="1100"/>
              </a:spcBef>
              <a:defRPr spc="0"/>
            </a:pPr>
            <a:endParaRPr spc="12" sz="2560"/>
          </a:p>
          <a:p>
            <a:pPr lvl="0" marL="146303" indent="-146303" defTabSz="731520">
              <a:spcBef>
                <a:spcPts val="1100"/>
              </a:spcBef>
              <a:defRPr spc="0"/>
            </a:pPr>
            <a:r>
              <a:rPr sz="2560"/>
              <a:t>Android also defines four types of components: activity, service, broadcast receiver and content provider.</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prstGeom prst="rect">
            <a:avLst/>
          </a:prstGeom>
        </p:spPr>
        <p:txBody>
          <a:bodyPr lIns="0" tIns="0" rIns="0" bIns="0"/>
          <a:lstStyle/>
          <a:p>
            <a:pPr lvl="0">
              <a:defRPr spc="0" sz="1800"/>
            </a:pPr>
            <a:r>
              <a:rPr spc="-50" sz="4400"/>
              <a:t>Related Work</a:t>
            </a:r>
          </a:p>
        </p:txBody>
      </p:sp>
      <p:sp>
        <p:nvSpPr>
          <p:cNvPr id="207" name="Shape 207"/>
          <p:cNvSpPr/>
          <p:nvPr>
            <p:ph type="body" idx="1"/>
          </p:nvPr>
        </p:nvSpPr>
        <p:spPr>
          <a:xfrm>
            <a:off x="1261872" y="1691321"/>
            <a:ext cx="9120426" cy="4737140"/>
          </a:xfrm>
          <a:prstGeom prst="rect">
            <a:avLst/>
          </a:prstGeom>
        </p:spPr>
        <p:txBody>
          <a:bodyPr lIns="0" tIns="0" rIns="0" bIns="0" anchor="t"/>
          <a:lstStyle/>
          <a:p>
            <a:pPr lvl="0" marL="200526" indent="-200526">
              <a:buSzPct val="100000"/>
              <a:buChar char="•"/>
              <a:defRPr spc="0" sz="1800">
                <a:solidFill>
                  <a:srgbClr val="000000"/>
                </a:solidFill>
              </a:defRPr>
            </a:pPr>
            <a:r>
              <a:rPr spc="16" sz="3200"/>
              <a:t>With Firmware modification</a:t>
            </a:r>
            <a:endParaRPr spc="16" sz="3200"/>
          </a:p>
          <a:p>
            <a:pPr lvl="1" marL="581526" indent="-200526">
              <a:buSzPct val="100000"/>
              <a:buChar char="•"/>
              <a:defRPr spc="0" sz="1800">
                <a:solidFill>
                  <a:srgbClr val="000000"/>
                </a:solidFill>
              </a:defRPr>
            </a:pPr>
            <a:r>
              <a:rPr spc="16" sz="3200"/>
              <a:t>Require authorization hook semantics </a:t>
            </a:r>
            <a:endParaRPr spc="16" sz="3200"/>
          </a:p>
          <a:p>
            <a:pPr lvl="1" marL="581526" indent="-200526">
              <a:buSzPct val="100000"/>
              <a:buChar char="•"/>
              <a:defRPr spc="0" sz="1800">
                <a:solidFill>
                  <a:srgbClr val="000000"/>
                </a:solidFill>
              </a:defRPr>
            </a:pPr>
            <a:endParaRPr spc="16" sz="3200"/>
          </a:p>
          <a:p>
            <a:pPr lvl="0" marL="200526" indent="-200526">
              <a:buSzPct val="100000"/>
              <a:buChar char="•"/>
              <a:defRPr spc="0" sz="1800">
                <a:solidFill>
                  <a:srgbClr val="000000"/>
                </a:solidFill>
              </a:defRPr>
            </a:pPr>
            <a:r>
              <a:rPr spc="16" sz="3200"/>
              <a:t>Without firmware modification</a:t>
            </a:r>
            <a:endParaRPr spc="16" sz="3200"/>
          </a:p>
          <a:p>
            <a:pPr lvl="1" marL="581526" indent="-200526">
              <a:buSzPct val="100000"/>
              <a:buChar char="•"/>
              <a:defRPr spc="0" sz="1800">
                <a:solidFill>
                  <a:srgbClr val="000000"/>
                </a:solidFill>
              </a:defRPr>
            </a:pPr>
            <a:r>
              <a:rPr spc="16" sz="3200"/>
              <a:t>Sometimes crashes the app; Can be circumvented</a:t>
            </a:r>
            <a:endParaRPr spc="16" sz="3200"/>
          </a:p>
          <a:p>
            <a:pPr lvl="1" marL="581526" indent="-200526">
              <a:buSzPct val="100000"/>
              <a:buChar char="•"/>
              <a:defRPr spc="0" sz="1800">
                <a:solidFill>
                  <a:srgbClr val="000000"/>
                </a:solidFill>
              </a:defRPr>
            </a:pPr>
            <a:r>
              <a:rPr spc="16" sz="3200"/>
              <a:t>Aurasium, AppGuard, RetroSkeleton, Dr.Android, Mr.Hide, etc.</a:t>
            </a:r>
          </a:p>
        </p:txBody>
      </p:sp>
      <p:sp>
        <p:nvSpPr>
          <p:cNvPr id="208" name="Shape 208"/>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3600">
                <a:solidFill>
                  <a:srgbClr val="8E8E94"/>
                </a:solidFill>
              </a:rPr>
            </a:fld>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prstGeom prst="rect">
            <a:avLst/>
          </a:prstGeom>
        </p:spPr>
        <p:txBody>
          <a:bodyPr lIns="0" tIns="0" rIns="0" bIns="0"/>
          <a:lstStyle/>
          <a:p>
            <a:pPr lvl="0">
              <a:defRPr spc="0" sz="1800"/>
            </a:pPr>
            <a:r>
              <a:rPr spc="-50" sz="4400"/>
              <a:t>Related Work</a:t>
            </a:r>
          </a:p>
        </p:txBody>
      </p:sp>
      <p:sp>
        <p:nvSpPr>
          <p:cNvPr id="211" name="Shape 211"/>
          <p:cNvSpPr/>
          <p:nvPr>
            <p:ph type="body" idx="1"/>
          </p:nvPr>
        </p:nvSpPr>
        <p:spPr>
          <a:xfrm>
            <a:off x="1261872" y="1691321"/>
            <a:ext cx="9120426" cy="4737140"/>
          </a:xfrm>
          <a:prstGeom prst="rect">
            <a:avLst/>
          </a:prstGeom>
        </p:spPr>
        <p:txBody>
          <a:bodyPr lIns="0" tIns="0" rIns="0" bIns="0" anchor="t"/>
          <a:lstStyle>
            <a:lvl1pPr marL="200526" indent="-200526">
              <a:buSzPct val="100000"/>
              <a:buChar char="•"/>
              <a:defRPr spc="16" sz="3200">
                <a:solidFill>
                  <a:srgbClr val="000000"/>
                </a:solidFill>
              </a:defRPr>
            </a:lvl1pPr>
          </a:lstStyle>
          <a:p>
            <a:pPr lvl="0">
              <a:defRPr spc="0" sz="1800"/>
            </a:pPr>
            <a:r>
              <a:rPr spc="16" sz="3200"/>
              <a:t>With Firmware modification</a:t>
            </a:r>
            <a:endParaRPr spc="16" sz="3200"/>
          </a:p>
        </p:txBody>
      </p:sp>
      <p:sp>
        <p:nvSpPr>
          <p:cNvPr id="212" name="Shape 212"/>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3600">
                <a:solidFill>
                  <a:srgbClr val="8E8E94"/>
                </a:solidFill>
              </a:rPr>
            </a:fld>
          </a:p>
        </p:txBody>
      </p:sp>
      <p:pic>
        <p:nvPicPr>
          <p:cNvPr id="213" name="Screen Shot 2015-01-13 at 6.47.26 PM.png"/>
          <p:cNvPicPr/>
          <p:nvPr/>
        </p:nvPicPr>
        <p:blipFill>
          <a:blip r:embed="rId2">
            <a:extLst/>
          </a:blip>
          <a:stretch>
            <a:fillRect/>
          </a:stretch>
        </p:blipFill>
        <p:spPr>
          <a:xfrm>
            <a:off x="1283272" y="2366644"/>
            <a:ext cx="7320631" cy="3650433"/>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prstGeom prst="rect">
            <a:avLst/>
          </a:prstGeom>
        </p:spPr>
        <p:txBody>
          <a:bodyPr lIns="0" tIns="0" rIns="0" bIns="0"/>
          <a:lstStyle/>
          <a:p>
            <a:pPr lvl="0">
              <a:defRPr spc="0" sz="1800"/>
            </a:pPr>
            <a:r>
              <a:rPr spc="-50" sz="4400"/>
              <a:t>Related Work</a:t>
            </a:r>
          </a:p>
        </p:txBody>
      </p:sp>
      <p:sp>
        <p:nvSpPr>
          <p:cNvPr id="216" name="Shape 216"/>
          <p:cNvSpPr/>
          <p:nvPr>
            <p:ph type="body" idx="1"/>
          </p:nvPr>
        </p:nvSpPr>
        <p:spPr>
          <a:xfrm>
            <a:off x="1261872" y="1691321"/>
            <a:ext cx="9120426" cy="4737140"/>
          </a:xfrm>
          <a:prstGeom prst="rect">
            <a:avLst/>
          </a:prstGeom>
        </p:spPr>
        <p:txBody>
          <a:bodyPr lIns="0" tIns="0" rIns="0" bIns="0" anchor="t"/>
          <a:lstStyle>
            <a:lvl1pPr marL="200526" indent="-200526">
              <a:buSzPct val="100000"/>
              <a:buChar char="•"/>
              <a:defRPr spc="16" sz="3200">
                <a:solidFill>
                  <a:srgbClr val="000000"/>
                </a:solidFill>
              </a:defRPr>
            </a:lvl1pPr>
          </a:lstStyle>
          <a:p>
            <a:pPr lvl="0">
              <a:defRPr spc="0" sz="1800"/>
            </a:pPr>
            <a:r>
              <a:rPr spc="16" sz="3200"/>
              <a:t>With Firmware modification</a:t>
            </a:r>
            <a:endParaRPr spc="16" sz="3200"/>
          </a:p>
        </p:txBody>
      </p:sp>
      <p:sp>
        <p:nvSpPr>
          <p:cNvPr id="217" name="Shape 217"/>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3600">
                <a:solidFill>
                  <a:srgbClr val="8E8E94"/>
                </a:solidFill>
              </a:rPr>
            </a:fld>
          </a:p>
        </p:txBody>
      </p:sp>
      <p:pic>
        <p:nvPicPr>
          <p:cNvPr id="218" name="Screen Shot 2015-01-13 at 6.53.17 PM.png"/>
          <p:cNvPicPr/>
          <p:nvPr/>
        </p:nvPicPr>
        <p:blipFill>
          <a:blip r:embed="rId2">
            <a:extLst/>
          </a:blip>
          <a:stretch>
            <a:fillRect/>
          </a:stretch>
        </p:blipFill>
        <p:spPr>
          <a:xfrm>
            <a:off x="591704" y="2327469"/>
            <a:ext cx="10019047" cy="4040508"/>
          </a:xfrm>
          <a:prstGeom prst="rect">
            <a:avLst/>
          </a:prstGeom>
          <a:ln w="12700">
            <a:miter lim="400000"/>
          </a:ln>
        </p:spPr>
      </p:pic>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p:nvPr>
        </p:nvSpPr>
        <p:spPr>
          <a:prstGeom prst="rect">
            <a:avLst/>
          </a:prstGeom>
        </p:spPr>
        <p:txBody>
          <a:bodyPr lIns="0" tIns="0" rIns="0" bIns="0"/>
          <a:lstStyle/>
          <a:p>
            <a:pPr lvl="0">
              <a:defRPr spc="0" sz="1800"/>
            </a:pPr>
            <a:r>
              <a:rPr spc="-50" sz="4400"/>
              <a:t>Related Work</a:t>
            </a:r>
          </a:p>
        </p:txBody>
      </p:sp>
      <p:sp>
        <p:nvSpPr>
          <p:cNvPr id="221" name="Shape 221"/>
          <p:cNvSpPr/>
          <p:nvPr>
            <p:ph type="body" idx="1"/>
          </p:nvPr>
        </p:nvSpPr>
        <p:spPr>
          <a:xfrm>
            <a:off x="1261872" y="1691321"/>
            <a:ext cx="9120426" cy="4737140"/>
          </a:xfrm>
          <a:prstGeom prst="rect">
            <a:avLst/>
          </a:prstGeom>
        </p:spPr>
        <p:txBody>
          <a:bodyPr lIns="0" tIns="0" rIns="0" bIns="0" anchor="t"/>
          <a:lstStyle>
            <a:lvl1pPr marL="200526" indent="-200526">
              <a:buSzPct val="100000"/>
              <a:buChar char="•"/>
              <a:defRPr spc="16" sz="3200">
                <a:solidFill>
                  <a:srgbClr val="000000"/>
                </a:solidFill>
              </a:defRPr>
            </a:lvl1pPr>
            <a:lvl2pPr marL="581526" indent="-200526">
              <a:buSzPct val="100000"/>
              <a:buChar char="•"/>
              <a:defRPr spc="16" sz="3200">
                <a:solidFill>
                  <a:srgbClr val="000000"/>
                </a:solidFill>
              </a:defRPr>
            </a:lvl2pPr>
            <a:lvl3pPr marL="962526" indent="-200526">
              <a:buSzPct val="100000"/>
              <a:buChar char="•"/>
              <a:defRPr spc="16" sz="3200">
                <a:solidFill>
                  <a:srgbClr val="000000"/>
                </a:solidFill>
              </a:defRPr>
            </a:lvl3pPr>
          </a:lstStyle>
          <a:p>
            <a:pPr lvl="0">
              <a:defRPr spc="0" sz="1800"/>
            </a:pPr>
            <a:r>
              <a:rPr spc="16" sz="3200"/>
              <a:t>With Firmware modification</a:t>
            </a:r>
            <a:endParaRPr spc="16" sz="3200"/>
          </a:p>
          <a:p>
            <a:pPr lvl="1">
              <a:defRPr spc="0" sz="1800"/>
            </a:pPr>
            <a:r>
              <a:rPr spc="16" sz="3200"/>
              <a:t>Reference monitor interface on Linux</a:t>
            </a:r>
            <a:endParaRPr spc="16" sz="3200"/>
          </a:p>
          <a:p>
            <a:pPr lvl="2">
              <a:defRPr spc="0" sz="1800"/>
            </a:pPr>
            <a:r>
              <a:rPr spc="16" sz="3200"/>
              <a:t>LSM, TrustedBSD</a:t>
            </a:r>
          </a:p>
        </p:txBody>
      </p:sp>
      <p:sp>
        <p:nvSpPr>
          <p:cNvPr id="222" name="Shape 222"/>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3600">
                <a:solidFill>
                  <a:srgbClr val="8E8E94"/>
                </a:solidFill>
              </a:rPr>
            </a:fld>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p:nvPr>
        </p:nvSpPr>
        <p:spPr>
          <a:prstGeom prst="rect">
            <a:avLst/>
          </a:prstGeom>
        </p:spPr>
        <p:txBody>
          <a:bodyPr lIns="0" tIns="0" rIns="0" bIns="0"/>
          <a:lstStyle/>
          <a:p>
            <a:pPr lvl="0">
              <a:defRPr spc="0" sz="1800"/>
            </a:pPr>
            <a:r>
              <a:rPr spc="-50" sz="4400"/>
              <a:t>Related Work</a:t>
            </a:r>
          </a:p>
        </p:txBody>
      </p:sp>
      <p:sp>
        <p:nvSpPr>
          <p:cNvPr id="225" name="Shape 225"/>
          <p:cNvSpPr/>
          <p:nvPr>
            <p:ph type="body" idx="1"/>
          </p:nvPr>
        </p:nvSpPr>
        <p:spPr>
          <a:xfrm>
            <a:off x="1261872" y="1691321"/>
            <a:ext cx="9120426" cy="4737140"/>
          </a:xfrm>
          <a:prstGeom prst="rect">
            <a:avLst/>
          </a:prstGeom>
        </p:spPr>
        <p:txBody>
          <a:bodyPr lIns="0" tIns="0" rIns="0" bIns="0" anchor="t"/>
          <a:lstStyle>
            <a:lvl1pPr marL="200526" indent="-200526">
              <a:buSzPct val="100000"/>
              <a:buChar char="•"/>
              <a:defRPr spc="16" sz="3200">
                <a:solidFill>
                  <a:srgbClr val="000000"/>
                </a:solidFill>
              </a:defRPr>
            </a:lvl1pPr>
            <a:lvl2pPr marL="581526" indent="-200526">
              <a:buSzPct val="100000"/>
              <a:buChar char="•"/>
              <a:defRPr spc="16" sz="3200">
                <a:solidFill>
                  <a:srgbClr val="000000"/>
                </a:solidFill>
              </a:defRPr>
            </a:lvl2pPr>
            <a:lvl3pPr marL="962526" indent="-200526">
              <a:buSzPct val="100000"/>
              <a:buChar char="•"/>
              <a:defRPr spc="16" sz="3200">
                <a:solidFill>
                  <a:srgbClr val="000000"/>
                </a:solidFill>
              </a:defRPr>
            </a:lvl3pPr>
          </a:lstStyle>
          <a:p>
            <a:pPr lvl="0">
              <a:defRPr spc="0" sz="1800"/>
            </a:pPr>
            <a:r>
              <a:rPr spc="16" sz="3200"/>
              <a:t>With Firmware modification</a:t>
            </a:r>
            <a:endParaRPr spc="16" sz="3200"/>
          </a:p>
          <a:p>
            <a:pPr lvl="1">
              <a:defRPr spc="0" sz="1800"/>
            </a:pPr>
            <a:r>
              <a:rPr spc="16" sz="3200"/>
              <a:t>Reference monitor interface on Linux</a:t>
            </a:r>
            <a:endParaRPr spc="16" sz="3200"/>
          </a:p>
          <a:p>
            <a:pPr lvl="2">
              <a:defRPr spc="0" sz="1800"/>
            </a:pPr>
            <a:r>
              <a:rPr spc="16" sz="3200"/>
              <a:t>LSM, TrustedBSD, SELinux(embedded in Android 5.0)</a:t>
            </a:r>
          </a:p>
        </p:txBody>
      </p:sp>
      <p:sp>
        <p:nvSpPr>
          <p:cNvPr id="226" name="Shape 226"/>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3600">
                <a:solidFill>
                  <a:srgbClr val="8E8E94"/>
                </a:solidFill>
              </a:rPr>
            </a:fld>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p:nvPr>
        </p:nvSpPr>
        <p:spPr>
          <a:prstGeom prst="rect">
            <a:avLst/>
          </a:prstGeom>
        </p:spPr>
        <p:txBody>
          <a:bodyPr lIns="0" tIns="0" rIns="0" bIns="0"/>
          <a:lstStyle/>
          <a:p>
            <a:pPr lvl="0">
              <a:defRPr spc="0" sz="1800"/>
            </a:pPr>
            <a:r>
              <a:rPr spc="-50" sz="4400"/>
              <a:t>Related Work</a:t>
            </a:r>
          </a:p>
        </p:txBody>
      </p:sp>
      <p:sp>
        <p:nvSpPr>
          <p:cNvPr id="229" name="Shape 229"/>
          <p:cNvSpPr/>
          <p:nvPr>
            <p:ph type="body" idx="1"/>
          </p:nvPr>
        </p:nvSpPr>
        <p:spPr>
          <a:xfrm>
            <a:off x="1261872" y="1691321"/>
            <a:ext cx="9120426" cy="4737140"/>
          </a:xfrm>
          <a:prstGeom prst="rect">
            <a:avLst/>
          </a:prstGeom>
        </p:spPr>
        <p:txBody>
          <a:bodyPr lIns="0" tIns="0" rIns="0" bIns="0" anchor="t"/>
          <a:lstStyle/>
          <a:p>
            <a:pPr lvl="0" marL="200526" indent="-200526">
              <a:buSzPct val="100000"/>
              <a:buChar char="•"/>
              <a:defRPr spc="0" sz="1800">
                <a:solidFill>
                  <a:srgbClr val="000000"/>
                </a:solidFill>
              </a:defRPr>
            </a:pPr>
            <a:r>
              <a:rPr spc="16" sz="3200"/>
              <a:t>With Firmware modification</a:t>
            </a:r>
            <a:endParaRPr spc="16" sz="3200"/>
          </a:p>
          <a:p>
            <a:pPr lvl="1" marL="581526" indent="-200526">
              <a:buSzPct val="100000"/>
              <a:buChar char="•"/>
              <a:defRPr spc="0" sz="1800">
                <a:solidFill>
                  <a:srgbClr val="000000"/>
                </a:solidFill>
              </a:defRPr>
            </a:pPr>
            <a:r>
              <a:rPr spc="16" sz="3200"/>
              <a:t>Reference monitor interface on Linux</a:t>
            </a:r>
            <a:endParaRPr spc="16" sz="3200"/>
          </a:p>
          <a:p>
            <a:pPr lvl="2" marL="962526" indent="-200526">
              <a:buSzPct val="100000"/>
              <a:buChar char="•"/>
              <a:defRPr spc="0" sz="1800">
                <a:solidFill>
                  <a:srgbClr val="000000"/>
                </a:solidFill>
              </a:defRPr>
            </a:pPr>
            <a:r>
              <a:rPr spc="16" sz="3200"/>
              <a:t>LSM, TrustedBSD, SELinux(embedded in Android 5.0)</a:t>
            </a:r>
            <a:endParaRPr spc="16" sz="3200"/>
          </a:p>
          <a:p>
            <a:pPr lvl="1" marL="581526" indent="-200526">
              <a:buSzPct val="100000"/>
              <a:buChar char="•"/>
              <a:defRPr spc="0" sz="1800">
                <a:solidFill>
                  <a:srgbClr val="000000"/>
                </a:solidFill>
              </a:defRPr>
            </a:pPr>
            <a:r>
              <a:rPr spc="16" sz="3200"/>
              <a:t>Reference monitor interface on Android</a:t>
            </a:r>
            <a:endParaRPr spc="16" sz="3200"/>
          </a:p>
          <a:p>
            <a:pPr lvl="2" marL="962526" indent="-200526">
              <a:buSzPct val="100000"/>
              <a:buChar char="•"/>
              <a:defRPr spc="0" sz="1800">
                <a:solidFill>
                  <a:srgbClr val="000000"/>
                </a:solidFill>
              </a:defRPr>
            </a:pPr>
            <a:r>
              <a:rPr spc="16" sz="3200"/>
              <a:t>Android Security Framework(ASF), FlaskDroid</a:t>
            </a:r>
            <a:endParaRPr spc="16" sz="3200"/>
          </a:p>
          <a:p>
            <a:pPr lvl="2" marL="962526" indent="-200526">
              <a:buSzPct val="100000"/>
              <a:buChar char="•"/>
              <a:defRPr spc="0" sz="1800">
                <a:solidFill>
                  <a:srgbClr val="000000"/>
                </a:solidFill>
              </a:defRPr>
            </a:pPr>
            <a:r>
              <a:rPr spc="16" sz="3200"/>
              <a:t>Android SE</a:t>
            </a:r>
            <a:endParaRPr spc="16" sz="3200"/>
          </a:p>
          <a:p>
            <a:pPr lvl="2" marL="962526" indent="-200526">
              <a:buSzPct val="100000"/>
              <a:buChar char="•"/>
              <a:defRPr spc="0" sz="1800">
                <a:solidFill>
                  <a:srgbClr val="000000"/>
                </a:solidFill>
              </a:defRPr>
            </a:pPr>
            <a:r>
              <a:rPr spc="16" sz="3200"/>
              <a:t>ASM</a:t>
            </a:r>
          </a:p>
        </p:txBody>
      </p:sp>
      <p:sp>
        <p:nvSpPr>
          <p:cNvPr id="230" name="Shape 230"/>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3600">
                <a:solidFill>
                  <a:srgbClr val="8E8E94"/>
                </a:solidFill>
              </a:rPr>
            </a:fld>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title"/>
          </p:nvPr>
        </p:nvSpPr>
        <p:spPr>
          <a:prstGeom prst="rect">
            <a:avLst/>
          </a:prstGeom>
        </p:spPr>
        <p:txBody>
          <a:bodyPr lIns="0" tIns="0" rIns="0" bIns="0"/>
          <a:lstStyle/>
          <a:p>
            <a:pPr lvl="0">
              <a:defRPr spc="0" sz="1800"/>
            </a:pPr>
            <a:r>
              <a:rPr spc="-50" sz="4400"/>
              <a:t>Related Work</a:t>
            </a:r>
          </a:p>
        </p:txBody>
      </p:sp>
      <p:sp>
        <p:nvSpPr>
          <p:cNvPr id="233" name="Shape 233"/>
          <p:cNvSpPr/>
          <p:nvPr>
            <p:ph type="body" idx="1"/>
          </p:nvPr>
        </p:nvSpPr>
        <p:spPr>
          <a:xfrm>
            <a:off x="1261872" y="1691321"/>
            <a:ext cx="9120426" cy="4737140"/>
          </a:xfrm>
          <a:prstGeom prst="rect">
            <a:avLst/>
          </a:prstGeom>
        </p:spPr>
        <p:txBody>
          <a:bodyPr lIns="0" tIns="0" rIns="0" bIns="0" anchor="t"/>
          <a:lstStyle>
            <a:lvl1pPr marL="200526" indent="-200526">
              <a:buSzPct val="100000"/>
              <a:buChar char="•"/>
              <a:defRPr spc="16" sz="3200">
                <a:solidFill>
                  <a:srgbClr val="000000"/>
                </a:solidFill>
              </a:defRPr>
            </a:lvl1pPr>
          </a:lstStyle>
          <a:p>
            <a:pPr lvl="0">
              <a:defRPr spc="0" sz="1800"/>
            </a:pPr>
            <a:r>
              <a:rPr spc="16" sz="3200"/>
              <a:t>With Firmware modification</a:t>
            </a:r>
          </a:p>
        </p:txBody>
      </p:sp>
      <p:sp>
        <p:nvSpPr>
          <p:cNvPr id="234" name="Shape 234"/>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3600">
                <a:solidFill>
                  <a:srgbClr val="8E8E94"/>
                </a:solidFill>
              </a:rPr>
            </a:fld>
          </a:p>
        </p:txBody>
      </p:sp>
      <p:graphicFrame>
        <p:nvGraphicFramePr>
          <p:cNvPr id="235" name="Table 235"/>
          <p:cNvGraphicFramePr/>
          <p:nvPr/>
        </p:nvGraphicFramePr>
        <p:xfrm>
          <a:off x="1651000" y="2390775"/>
          <a:ext cx="8790434" cy="3963988"/>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2194433"/>
                <a:gridCol w="2194433"/>
                <a:gridCol w="2194433"/>
                <a:gridCol w="2194433"/>
              </a:tblGrid>
              <a:tr h="790257">
                <a:tc>
                  <a:txBody>
                    <a:bodyPr/>
                    <a:lstStyle/>
                    <a:p>
                      <a:pPr lvl="0" algn="l" defTabSz="914400">
                        <a:defRPr sz="1800"/>
                      </a:pPr>
                    </a:p>
                  </a:txBody>
                  <a:tcPr marL="63500" marR="63500" marT="63500" marB="63500" anchor="t" anchorCtr="0" horzOverflow="overflow"/>
                </a:tc>
                <a:tc>
                  <a:txBody>
                    <a:bodyPr/>
                    <a:lstStyle/>
                    <a:p>
                      <a:pPr lvl="0" algn="l" defTabSz="914400">
                        <a:defRPr b="0" i="0" sz="1800">
                          <a:solidFill>
                            <a:srgbClr val="000000"/>
                          </a:solidFill>
                        </a:defRPr>
                      </a:pPr>
                      <a:r>
                        <a:rPr b="1" i="1">
                          <a:solidFill>
                            <a:srgbClr val="FFFFFF"/>
                          </a:solidFill>
                        </a:rPr>
                        <a:t>ASM</a:t>
                      </a:r>
                    </a:p>
                  </a:txBody>
                  <a:tcPr marL="63500" marR="63500" marT="63500" marB="63500" anchor="t" anchorCtr="0" horzOverflow="overflow"/>
                </a:tc>
                <a:tc>
                  <a:txBody>
                    <a:bodyPr/>
                    <a:lstStyle/>
                    <a:p>
                      <a:pPr lvl="0" algn="l" defTabSz="914400">
                        <a:defRPr b="0" i="0" sz="1800">
                          <a:solidFill>
                            <a:srgbClr val="000000"/>
                          </a:solidFill>
                        </a:defRPr>
                      </a:pPr>
                      <a:r>
                        <a:rPr b="1" i="1">
                          <a:solidFill>
                            <a:srgbClr val="FFFFFF"/>
                          </a:solidFill>
                        </a:rPr>
                        <a:t>Android 5.0</a:t>
                      </a:r>
                    </a:p>
                  </a:txBody>
                  <a:tcPr marL="63500" marR="63500" marT="63500" marB="63500" anchor="t" anchorCtr="0" horzOverflow="overflow"/>
                </a:tc>
                <a:tc>
                  <a:txBody>
                    <a:bodyPr/>
                    <a:lstStyle/>
                    <a:p>
                      <a:pPr lvl="0" algn="l" defTabSz="914400">
                        <a:defRPr b="0" i="0" sz="1800">
                          <a:solidFill>
                            <a:srgbClr val="000000"/>
                          </a:solidFill>
                        </a:defRPr>
                      </a:pPr>
                      <a:r>
                        <a:rPr b="1" i="1">
                          <a:solidFill>
                            <a:srgbClr val="FFFFFF"/>
                          </a:solidFill>
                        </a:rPr>
                        <a:t>Samsung Knox</a:t>
                      </a:r>
                    </a:p>
                  </a:txBody>
                  <a:tcPr marL="63500" marR="63500" marT="63500" marB="63500" anchor="t" anchorCtr="0" horzOverflow="overflow"/>
                </a:tc>
              </a:tr>
              <a:tr h="790257">
                <a:tc>
                  <a:txBody>
                    <a:bodyPr/>
                    <a:lstStyle/>
                    <a:p>
                      <a:pPr lvl="0" algn="l" defTabSz="914400">
                        <a:defRPr b="0" i="0" sz="1800">
                          <a:solidFill>
                            <a:srgbClr val="000000"/>
                          </a:solidFill>
                        </a:defRPr>
                      </a:pPr>
                      <a:r>
                        <a:rPr b="1" i="1">
                          <a:solidFill>
                            <a:srgbClr val="FFFFFF"/>
                          </a:solidFill>
                        </a:rPr>
                        <a:t>data isolation</a:t>
                      </a:r>
                    </a:p>
                  </a:txBody>
                  <a:tcPr marL="63500" marR="63500" marT="63500" marB="63500" anchor="t" anchorCtr="0" horzOverflow="overflow"/>
                </a:tc>
                <a:tc>
                  <a:txBody>
                    <a:bodyPr/>
                    <a:lstStyle/>
                    <a:p>
                      <a:pPr lvl="0" defTabSz="914400">
                        <a:defRPr b="0" i="0" sz="1800"/>
                      </a:pPr>
                      <a:r>
                        <a:rPr b="1" i="1" sz="3700"/>
                        <a:t>✓</a:t>
                      </a:r>
                    </a:p>
                  </a:txBody>
                  <a:tcPr marL="63500" marR="63500" marT="63500" marB="63500" anchor="t" anchorCtr="0" horzOverflow="overflow"/>
                </a:tc>
                <a:tc>
                  <a:txBody>
                    <a:bodyPr/>
                    <a:lstStyle/>
                    <a:p>
                      <a:pPr lvl="0" defTabSz="914400">
                        <a:defRPr b="0" i="0" sz="1800"/>
                      </a:pPr>
                      <a:r>
                        <a:rPr b="1" i="1" sz="3700"/>
                        <a:t>✓</a:t>
                      </a:r>
                    </a:p>
                  </a:txBody>
                  <a:tcPr marL="63500" marR="63500" marT="63500" marB="63500" anchor="t" anchorCtr="0" horzOverflow="overflow"/>
                </a:tc>
                <a:tc>
                  <a:txBody>
                    <a:bodyPr/>
                    <a:lstStyle/>
                    <a:p>
                      <a:pPr lvl="0" defTabSz="914400">
                        <a:defRPr b="0" i="0" sz="1800"/>
                      </a:pPr>
                      <a:r>
                        <a:rPr b="1" i="1" sz="3700"/>
                        <a:t>✓</a:t>
                      </a:r>
                    </a:p>
                  </a:txBody>
                  <a:tcPr marL="63500" marR="63500" marT="63500" marB="63500" anchor="t" anchorCtr="0" horzOverflow="overflow"/>
                </a:tc>
              </a:tr>
              <a:tr h="790257">
                <a:tc>
                  <a:txBody>
                    <a:bodyPr/>
                    <a:lstStyle/>
                    <a:p>
                      <a:pPr lvl="0" algn="l" defTabSz="914400">
                        <a:defRPr b="0" i="0" sz="1800">
                          <a:solidFill>
                            <a:srgbClr val="000000"/>
                          </a:solidFill>
                        </a:defRPr>
                      </a:pPr>
                      <a:r>
                        <a:rPr b="1" i="1">
                          <a:solidFill>
                            <a:srgbClr val="FFFFFF"/>
                          </a:solidFill>
                        </a:rPr>
                        <a:t>data sharing</a:t>
                      </a:r>
                    </a:p>
                  </a:txBody>
                  <a:tcPr marL="63500" marR="63500" marT="63500" marB="63500" anchor="t" anchorCtr="0" horzOverflow="overflow"/>
                </a:tc>
                <a:tc>
                  <a:txBody>
                    <a:bodyPr/>
                    <a:lstStyle/>
                    <a:p>
                      <a:pPr lvl="0" defTabSz="914400">
                        <a:defRPr b="0" i="0" sz="1800"/>
                      </a:pPr>
                      <a:r>
                        <a:rPr b="1" i="1" sz="3700"/>
                        <a:t>✓</a:t>
                      </a:r>
                    </a:p>
                  </a:txBody>
                  <a:tcPr marL="63500" marR="63500" marT="63500" marB="63500" anchor="t" anchorCtr="0" horzOverflow="overflow"/>
                </a:tc>
                <a:tc>
                  <a:txBody>
                    <a:bodyPr/>
                    <a:lstStyle/>
                    <a:p>
                      <a:pPr lvl="0" algn="l" defTabSz="914400">
                        <a:defRPr sz="1800"/>
                      </a:pPr>
                    </a:p>
                  </a:txBody>
                  <a:tcPr marL="63500" marR="63500" marT="63500" marB="63500" anchor="t" anchorCtr="0" horzOverflow="overflow"/>
                </a:tc>
                <a:tc>
                  <a:txBody>
                    <a:bodyPr/>
                    <a:lstStyle/>
                    <a:p>
                      <a:pPr lvl="0" defTabSz="914400">
                        <a:defRPr b="0" i="0" sz="1800"/>
                      </a:pPr>
                      <a:r>
                        <a:rPr b="1" i="1" sz="3700"/>
                        <a:t>✓</a:t>
                      </a:r>
                    </a:p>
                  </a:txBody>
                  <a:tcPr marL="63500" marR="63500" marT="63500" marB="63500" anchor="t" anchorCtr="0" horzOverflow="overflow"/>
                </a:tc>
              </a:tr>
              <a:tr h="790257">
                <a:tc>
                  <a:txBody>
                    <a:bodyPr/>
                    <a:lstStyle/>
                    <a:p>
                      <a:pPr lvl="0" algn="l" defTabSz="914400">
                        <a:defRPr b="0" i="0" sz="1800">
                          <a:solidFill>
                            <a:srgbClr val="000000"/>
                          </a:solidFill>
                        </a:defRPr>
                      </a:pPr>
                      <a:r>
                        <a:rPr b="1" i="1">
                          <a:solidFill>
                            <a:srgbClr val="FFFFFF"/>
                          </a:solidFill>
                        </a:rPr>
                        <a:t>custom-defined permission</a:t>
                      </a:r>
                    </a:p>
                  </a:txBody>
                  <a:tcPr marL="63500" marR="63500" marT="63500" marB="63500" anchor="t" anchorCtr="0" horzOverflow="overflow"/>
                </a:tc>
                <a:tc>
                  <a:txBody>
                    <a:bodyPr/>
                    <a:lstStyle/>
                    <a:p>
                      <a:pPr lvl="0" defTabSz="914400">
                        <a:defRPr b="0" i="0" sz="1800"/>
                      </a:pPr>
                      <a:r>
                        <a:rPr b="1" i="1" sz="3700"/>
                        <a:t>✓</a:t>
                      </a:r>
                    </a:p>
                  </a:txBody>
                  <a:tcPr marL="63500" marR="63500" marT="63500" marB="63500" anchor="t" anchorCtr="0" horzOverflow="overflow"/>
                </a:tc>
                <a:tc>
                  <a:txBody>
                    <a:bodyPr/>
                    <a:lstStyle/>
                    <a:p>
                      <a:pPr lvl="0" defTabSz="914400">
                        <a:defRPr b="0" i="0" sz="1800"/>
                      </a:pPr>
                      <a:r>
                        <a:rPr b="1" i="1" sz="3700"/>
                        <a:t>✓</a:t>
                      </a:r>
                    </a:p>
                  </a:txBody>
                  <a:tcPr marL="63500" marR="63500" marT="63500" marB="63500" anchor="t" anchorCtr="0" horzOverflow="overflow"/>
                </a:tc>
                <a:tc>
                  <a:txBody>
                    <a:bodyPr/>
                    <a:lstStyle/>
                    <a:p>
                      <a:pPr lvl="0" algn="l" defTabSz="914400">
                        <a:defRPr sz="1800"/>
                      </a:pPr>
                    </a:p>
                  </a:txBody>
                  <a:tcPr marL="63500" marR="63500" marT="63500" marB="63500" anchor="t" anchorCtr="0" horzOverflow="overflow"/>
                </a:tc>
              </a:tr>
              <a:tr h="790257">
                <a:tc>
                  <a:txBody>
                    <a:bodyPr/>
                    <a:lstStyle/>
                    <a:p>
                      <a:pPr lvl="0" algn="l" defTabSz="914400">
                        <a:defRPr b="0" i="0" sz="1800">
                          <a:solidFill>
                            <a:srgbClr val="000000"/>
                          </a:solidFill>
                        </a:defRPr>
                      </a:pPr>
                      <a:r>
                        <a:rPr b="1" i="1">
                          <a:solidFill>
                            <a:srgbClr val="FFFFFF"/>
                          </a:solidFill>
                        </a:rPr>
                        <a:t>mandatory access control</a:t>
                      </a:r>
                    </a:p>
                  </a:txBody>
                  <a:tcPr marL="63500" marR="63500" marT="63500" marB="63500" anchor="t" anchorCtr="0" horzOverflow="overflow"/>
                </a:tc>
                <a:tc>
                  <a:txBody>
                    <a:bodyPr/>
                    <a:lstStyle/>
                    <a:p>
                      <a:pPr lvl="0" defTabSz="914400">
                        <a:defRPr b="0" i="0" sz="1800"/>
                      </a:pPr>
                      <a:r>
                        <a:rPr b="1" i="1" sz="3700"/>
                        <a:t>✓</a:t>
                      </a:r>
                    </a:p>
                  </a:txBody>
                  <a:tcPr marL="63500" marR="63500" marT="63500" marB="63500" anchor="t" anchorCtr="0" horzOverflow="overflow"/>
                </a:tc>
                <a:tc>
                  <a:txBody>
                    <a:bodyPr/>
                    <a:lstStyle/>
                    <a:p>
                      <a:pPr lvl="0" defTabSz="914400">
                        <a:defRPr b="0" i="0" sz="1800"/>
                      </a:pPr>
                      <a:r>
                        <a:rPr b="1" i="1" sz="3700"/>
                        <a:t>✓</a:t>
                      </a:r>
                    </a:p>
                  </a:txBody>
                  <a:tcPr marL="63500" marR="63500" marT="63500" marB="63500" anchor="t" anchorCtr="0" horzOverflow="overflow"/>
                </a:tc>
                <a:tc>
                  <a:txBody>
                    <a:bodyPr/>
                    <a:lstStyle/>
                    <a:p>
                      <a:pPr lvl="0" algn="l" defTabSz="914400">
                        <a:defRPr sz="1800"/>
                      </a:pPr>
                    </a:p>
                  </a:txBody>
                  <a:tcPr marL="63500" marR="63500" marT="63500" marB="63500" anchor="t" anchorCtr="0" horzOverflow="overflow"/>
                </a:tc>
              </a:tr>
            </a:tbl>
          </a:graphicData>
        </a:graphic>
      </p:graphicFrame>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title"/>
          </p:nvPr>
        </p:nvSpPr>
        <p:spPr>
          <a:prstGeom prst="rect">
            <a:avLst/>
          </a:prstGeom>
        </p:spPr>
        <p:txBody>
          <a:bodyPr lIns="0" tIns="0" rIns="0" bIns="0"/>
          <a:lstStyle/>
          <a:p>
            <a:pPr lvl="0">
              <a:defRPr spc="0" sz="1800"/>
            </a:pPr>
            <a:r>
              <a:rPr spc="-50" sz="4400"/>
              <a:t>Primary paper</a:t>
            </a:r>
          </a:p>
        </p:txBody>
      </p:sp>
      <p:sp>
        <p:nvSpPr>
          <p:cNvPr id="238" name="Shape 238"/>
          <p:cNvSpPr/>
          <p:nvPr>
            <p:ph type="body" idx="1"/>
          </p:nvPr>
        </p:nvSpPr>
        <p:spPr>
          <a:prstGeom prst="rect">
            <a:avLst/>
          </a:prstGeom>
        </p:spPr>
        <p:txBody>
          <a:bodyPr lIns="0" tIns="0" rIns="0" bIns="0"/>
          <a:lstStyle/>
          <a:p>
            <a:pPr lvl="0"/>
          </a:p>
        </p:txBody>
      </p:sp>
      <p:sp>
        <p:nvSpPr>
          <p:cNvPr id="239" name="Shape 239"/>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3600">
                <a:solidFill>
                  <a:srgbClr val="8E8E94"/>
                </a:solidFill>
              </a:rPr>
            </a:fld>
          </a:p>
        </p:txBody>
      </p:sp>
      <p:sp>
        <p:nvSpPr>
          <p:cNvPr id="240" name="Shape 240"/>
          <p:cNvSpPr/>
          <p:nvPr/>
        </p:nvSpPr>
        <p:spPr>
          <a:xfrm>
            <a:off x="1235460" y="2087884"/>
            <a:ext cx="972108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https://www.usenix.org/conference/usenixsecurity14/technical-sessions/presentation/heuser</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p:nvPr>
        </p:nvSpPr>
        <p:spPr>
          <a:xfrm>
            <a:off x="1261872" y="758951"/>
            <a:ext cx="9418320" cy="2992167"/>
          </a:xfrm>
          <a:prstGeom prst="rect">
            <a:avLst/>
          </a:prstGeom>
        </p:spPr>
        <p:txBody>
          <a:bodyPr/>
          <a:lstStyle>
            <a:lvl1pPr algn="ctr">
              <a:defRPr spc="-100" sz="4800"/>
            </a:lvl1pPr>
          </a:lstStyle>
          <a:p>
            <a:pPr lvl="0">
              <a:defRPr spc="0" sz="1800">
                <a:solidFill>
                  <a:srgbClr val="000000"/>
                </a:solidFill>
              </a:defRPr>
            </a:pPr>
            <a:r>
              <a:rPr spc="-100" sz="4800">
                <a:solidFill>
                  <a:srgbClr val="FFFFFF"/>
                </a:solidFill>
              </a:rPr>
              <a:t>ASM: A Programmable Interface for Extending Android Security</a:t>
            </a:r>
          </a:p>
        </p:txBody>
      </p:sp>
      <p:sp>
        <p:nvSpPr>
          <p:cNvPr id="243" name="Shape 243"/>
          <p:cNvSpPr/>
          <p:nvPr>
            <p:ph type="body" idx="1"/>
          </p:nvPr>
        </p:nvSpPr>
        <p:spPr>
          <a:xfrm>
            <a:off x="1261872" y="4249882"/>
            <a:ext cx="9418320" cy="2242359"/>
          </a:xfrm>
          <a:prstGeom prst="rect">
            <a:avLst/>
          </a:prstGeom>
        </p:spPr>
        <p:txBody>
          <a:bodyPr/>
          <a:lstStyle/>
          <a:p>
            <a:pPr lvl="0" algn="ctr">
              <a:lnSpc>
                <a:spcPct val="100000"/>
              </a:lnSpc>
              <a:spcBef>
                <a:spcPts val="600"/>
              </a:spcBef>
              <a:defRPr spc="0" sz="1800">
                <a:solidFill>
                  <a:srgbClr val="000000"/>
                </a:solidFill>
              </a:defRPr>
            </a:pPr>
            <a:r>
              <a:rPr sz="2200">
                <a:solidFill>
                  <a:srgbClr val="BFBFBF"/>
                </a:solidFill>
              </a:rPr>
              <a:t>Research by:</a:t>
            </a:r>
            <a:endParaRPr sz="2200">
              <a:solidFill>
                <a:srgbClr val="BFBFBF"/>
              </a:solidFill>
            </a:endParaRPr>
          </a:p>
          <a:p>
            <a:pPr lvl="0" algn="ctr">
              <a:lnSpc>
                <a:spcPct val="100000"/>
              </a:lnSpc>
              <a:spcBef>
                <a:spcPts val="600"/>
              </a:spcBef>
              <a:defRPr spc="0" sz="1800">
                <a:solidFill>
                  <a:srgbClr val="000000"/>
                </a:solidFill>
              </a:defRPr>
            </a:pPr>
            <a:r>
              <a:rPr sz="2200">
                <a:solidFill>
                  <a:srgbClr val="BFBFBF"/>
                </a:solidFill>
              </a:rPr>
              <a:t>Stephan Heuser, Adwair Nadkarni,</a:t>
            </a:r>
            <a:endParaRPr sz="2200">
              <a:solidFill>
                <a:srgbClr val="BFBFBF"/>
              </a:solidFill>
            </a:endParaRPr>
          </a:p>
          <a:p>
            <a:pPr lvl="0" algn="ctr">
              <a:lnSpc>
                <a:spcPct val="100000"/>
              </a:lnSpc>
              <a:spcBef>
                <a:spcPts val="600"/>
              </a:spcBef>
              <a:defRPr spc="0" sz="1800">
                <a:solidFill>
                  <a:srgbClr val="000000"/>
                </a:solidFill>
              </a:defRPr>
            </a:pPr>
            <a:r>
              <a:rPr sz="2200">
                <a:solidFill>
                  <a:srgbClr val="BFBFBF"/>
                </a:solidFill>
              </a:rPr>
              <a:t> William Enck, Ahmad-Reza Sadeghi</a:t>
            </a:r>
            <a:endParaRPr sz="2200">
              <a:solidFill>
                <a:srgbClr val="BFBFBF"/>
              </a:solidFill>
            </a:endParaRPr>
          </a:p>
          <a:p>
            <a:pPr lvl="0" algn="ctr">
              <a:lnSpc>
                <a:spcPct val="100000"/>
              </a:lnSpc>
              <a:spcBef>
                <a:spcPts val="600"/>
              </a:spcBef>
              <a:defRPr spc="0" sz="1800">
                <a:solidFill>
                  <a:srgbClr val="000000"/>
                </a:solidFill>
              </a:defRPr>
            </a:pPr>
            <a:r>
              <a:rPr sz="2200">
                <a:solidFill>
                  <a:srgbClr val="BFBFBF"/>
                </a:solidFill>
              </a:rPr>
              <a:t>From NC State and TU Darmstadt</a:t>
            </a:r>
            <a:endParaRPr sz="2200">
              <a:solidFill>
                <a:srgbClr val="BFBFBF"/>
              </a:solidFill>
            </a:endParaRPr>
          </a:p>
          <a:p>
            <a:pPr lvl="0" algn="ctr">
              <a:lnSpc>
                <a:spcPct val="100000"/>
              </a:lnSpc>
              <a:spcBef>
                <a:spcPts val="600"/>
              </a:spcBef>
              <a:defRPr spc="0" sz="1800">
                <a:solidFill>
                  <a:srgbClr val="000000"/>
                </a:solidFill>
              </a:defRPr>
            </a:pPr>
            <a:r>
              <a:rPr sz="2200">
                <a:solidFill>
                  <a:srgbClr val="BFBFBF"/>
                </a:solidFill>
              </a:rPr>
              <a:t>Presented by: Jayce Gaines</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title"/>
          </p:nvPr>
        </p:nvSpPr>
        <p:spPr>
          <a:prstGeom prst="rect">
            <a:avLst/>
          </a:prstGeom>
        </p:spPr>
        <p:txBody>
          <a:bodyPr/>
          <a:lstStyle/>
          <a:p>
            <a:pPr lvl="0"/>
          </a:p>
        </p:txBody>
      </p:sp>
      <p:sp>
        <p:nvSpPr>
          <p:cNvPr id="246" name="Shape 246"/>
          <p:cNvSpPr/>
          <p:nvPr>
            <p:ph type="body" idx="1"/>
          </p:nvPr>
        </p:nvSpPr>
        <p:spPr>
          <a:xfrm>
            <a:off x="1261872" y="1691321"/>
            <a:ext cx="7142599" cy="4044643"/>
          </a:xfrm>
          <a:prstGeom prst="rect">
            <a:avLst/>
          </a:prstGeom>
        </p:spPr>
        <p:txBody>
          <a:bodyPr lIns="0" tIns="0" rIns="0" bIns="0" anchor="t"/>
          <a:lstStyle/>
          <a:p>
            <a:pPr lvl="0" marL="200526" indent="-200526">
              <a:lnSpc>
                <a:spcPct val="150000"/>
              </a:lnSpc>
              <a:buSzPct val="100000"/>
              <a:buChar char="•"/>
              <a:defRPr spc="0" sz="1800">
                <a:solidFill>
                  <a:srgbClr val="000000"/>
                </a:solidFill>
              </a:defRPr>
            </a:pPr>
            <a:r>
              <a:rPr spc="17" sz="3400"/>
              <a:t>Basic Problem</a:t>
            </a:r>
            <a:endParaRPr spc="17" sz="3400"/>
          </a:p>
          <a:p>
            <a:pPr lvl="0" marL="200526" indent="-200526">
              <a:lnSpc>
                <a:spcPct val="150000"/>
              </a:lnSpc>
              <a:buSzPct val="100000"/>
              <a:buChar char="•"/>
              <a:defRPr spc="0" sz="1800">
                <a:solidFill>
                  <a:srgbClr val="000000"/>
                </a:solidFill>
              </a:defRPr>
            </a:pPr>
            <a:r>
              <a:rPr spc="17" sz="3400"/>
              <a:t>Main ideas</a:t>
            </a:r>
            <a:endParaRPr spc="17" sz="3400"/>
          </a:p>
          <a:p>
            <a:pPr lvl="0" marL="200526" indent="-200526">
              <a:lnSpc>
                <a:spcPct val="150000"/>
              </a:lnSpc>
              <a:buSzPct val="100000"/>
              <a:buChar char="•"/>
              <a:defRPr spc="0" sz="1800">
                <a:solidFill>
                  <a:srgbClr val="000000"/>
                </a:solidFill>
              </a:defRPr>
            </a:pPr>
            <a:r>
              <a:rPr spc="17" sz="3400"/>
              <a:t>Evaluation and results</a:t>
            </a:r>
            <a:endParaRPr spc="17" sz="3400"/>
          </a:p>
          <a:p>
            <a:pPr lvl="0" marL="200526" indent="-200526">
              <a:lnSpc>
                <a:spcPct val="150000"/>
              </a:lnSpc>
              <a:buSzPct val="100000"/>
              <a:buChar char="•"/>
              <a:defRPr spc="0" sz="1800">
                <a:solidFill>
                  <a:srgbClr val="000000"/>
                </a:solidFill>
              </a:defRPr>
            </a:pPr>
            <a:r>
              <a:rPr spc="17" sz="3400"/>
              <a:t>Open issues</a:t>
            </a:r>
          </a:p>
        </p:txBody>
      </p:sp>
      <p:sp>
        <p:nvSpPr>
          <p:cNvPr id="247" name="Shape 24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3600">
                <a:solidFill>
                  <a:srgbClr val="8E8E94"/>
                </a:solidFill>
              </a:rPr>
            </a:fld>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The Components</a:t>
            </a:r>
          </a:p>
        </p:txBody>
      </p:sp>
      <p:sp>
        <p:nvSpPr>
          <p:cNvPr id="76" name="Shape 76"/>
          <p:cNvSpPr/>
          <p:nvPr>
            <p:ph type="body" idx="1"/>
          </p:nvPr>
        </p:nvSpPr>
        <p:spPr>
          <a:xfrm>
            <a:off x="1261872" y="1828800"/>
            <a:ext cx="8595360" cy="4351338"/>
          </a:xfrm>
          <a:prstGeom prst="rect">
            <a:avLst/>
          </a:prstGeom>
        </p:spPr>
        <p:txBody>
          <a:bodyPr/>
          <a:lstStyle/>
          <a:p>
            <a:pPr lvl="0" marL="124358" indent="-124358" defTabSz="621791">
              <a:spcBef>
                <a:spcPts val="900"/>
              </a:spcBef>
              <a:defRPr spc="0"/>
            </a:pPr>
            <a:r>
              <a:rPr sz="2176"/>
              <a:t>Activity components are responsible for handling the user interface.</a:t>
            </a:r>
            <a:endParaRPr sz="2176"/>
          </a:p>
          <a:p>
            <a:pPr lvl="0" marL="124358" indent="-124358" defTabSz="621791">
              <a:spcBef>
                <a:spcPts val="900"/>
              </a:spcBef>
              <a:defRPr spc="0"/>
            </a:pPr>
            <a:endParaRPr spc="10" sz="2176"/>
          </a:p>
          <a:p>
            <a:pPr lvl="0" marL="124358" indent="-124358" defTabSz="621791">
              <a:spcBef>
                <a:spcPts val="900"/>
              </a:spcBef>
              <a:defRPr spc="0"/>
            </a:pPr>
            <a:r>
              <a:rPr sz="2176"/>
              <a:t>Service components act as daemons which handle background processing.</a:t>
            </a:r>
            <a:endParaRPr sz="2176"/>
          </a:p>
          <a:p>
            <a:pPr lvl="0" marL="124358" indent="-124358" defTabSz="621791">
              <a:spcBef>
                <a:spcPts val="900"/>
              </a:spcBef>
              <a:defRPr spc="0"/>
            </a:pPr>
            <a:endParaRPr spc="10" sz="2176"/>
          </a:p>
          <a:p>
            <a:pPr lvl="0" marL="124358" indent="-124358" defTabSz="621791">
              <a:spcBef>
                <a:spcPts val="900"/>
              </a:spcBef>
              <a:defRPr spc="0"/>
            </a:pPr>
            <a:r>
              <a:rPr sz="2176"/>
              <a:t>Broadcast receiver components handle asynchronous messages on the system.</a:t>
            </a:r>
            <a:endParaRPr sz="2176"/>
          </a:p>
          <a:p>
            <a:pPr lvl="0" marL="0" indent="0" defTabSz="621791">
              <a:spcBef>
                <a:spcPts val="900"/>
              </a:spcBef>
              <a:buSzTx/>
              <a:buNone/>
              <a:defRPr spc="0"/>
            </a:pPr>
            <a:endParaRPr spc="10" sz="2176"/>
          </a:p>
          <a:p>
            <a:pPr lvl="0" marL="124358" indent="-124358" defTabSz="621791">
              <a:spcBef>
                <a:spcPts val="900"/>
              </a:spcBef>
              <a:defRPr spc="0"/>
            </a:pPr>
            <a:r>
              <a:rPr sz="2176"/>
              <a:t>Content provider components are data servers that are queried by other applications.</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What is ASM?</a:t>
            </a:r>
          </a:p>
        </p:txBody>
      </p:sp>
      <p:sp>
        <p:nvSpPr>
          <p:cNvPr id="250" name="Shape 250"/>
          <p:cNvSpPr/>
          <p:nvPr>
            <p:ph type="body" idx="1"/>
          </p:nvPr>
        </p:nvSpPr>
        <p:spPr>
          <a:xfrm>
            <a:off x="1261872" y="1828800"/>
            <a:ext cx="9357857" cy="4351338"/>
          </a:xfrm>
          <a:prstGeom prst="rect">
            <a:avLst/>
          </a:prstGeom>
        </p:spPr>
        <p:txBody>
          <a:bodyPr/>
          <a:lstStyle>
            <a:lvl1pPr>
              <a:defRPr spc="0" sz="3200"/>
            </a:lvl1pPr>
          </a:lstStyle>
          <a:p>
            <a:pPr lvl="0">
              <a:defRPr sz="1800"/>
            </a:pPr>
            <a:r>
              <a:rPr sz="3200"/>
              <a:t>ASM stands for the Android Security Modules framework.</a:t>
            </a:r>
          </a:p>
        </p:txBody>
      </p:sp>
      <p:pic>
        <p:nvPicPr>
          <p:cNvPr id="251" name="Screen Shot 2015-01-13 at 4.01.52 PM.png"/>
          <p:cNvPicPr/>
          <p:nvPr/>
        </p:nvPicPr>
        <p:blipFill>
          <a:blip r:embed="rId2">
            <a:extLst/>
          </a:blip>
          <a:stretch>
            <a:fillRect/>
          </a:stretch>
        </p:blipFill>
        <p:spPr>
          <a:xfrm>
            <a:off x="3836635" y="2899329"/>
            <a:ext cx="6441585" cy="3325656"/>
          </a:xfrm>
          <a:prstGeom prst="rect">
            <a:avLst/>
          </a:prstGeom>
          <a:ln w="12700">
            <a:miter lim="400000"/>
          </a:ln>
        </p:spPr>
      </p:pic>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title"/>
          </p:nvPr>
        </p:nvSpPr>
        <p:spPr>
          <a:xfrm>
            <a:off x="1261871" y="365759"/>
            <a:ext cx="9692642" cy="1325564"/>
          </a:xfrm>
          <a:prstGeom prst="rect">
            <a:avLst/>
          </a:prstGeom>
        </p:spPr>
        <p:txBody>
          <a:bodyPr lIns="0" tIns="0" rIns="0" bIns="0"/>
          <a:lstStyle>
            <a:lvl1pPr algn="ctr">
              <a:defRPr spc="-100"/>
            </a:lvl1pPr>
          </a:lstStyle>
          <a:p>
            <a:pPr lvl="0">
              <a:defRPr spc="0" sz="1800"/>
            </a:pPr>
            <a:r>
              <a:rPr spc="-100" sz="4400"/>
              <a:t>What is ASM?</a:t>
            </a:r>
          </a:p>
        </p:txBody>
      </p:sp>
      <p:sp>
        <p:nvSpPr>
          <p:cNvPr id="254" name="Shape 254"/>
          <p:cNvSpPr/>
          <p:nvPr>
            <p:ph type="body" idx="1"/>
          </p:nvPr>
        </p:nvSpPr>
        <p:spPr>
          <a:xfrm>
            <a:off x="648700" y="1882030"/>
            <a:ext cx="10373956" cy="4716860"/>
          </a:xfrm>
          <a:prstGeom prst="rect">
            <a:avLst/>
          </a:prstGeom>
        </p:spPr>
        <p:txBody>
          <a:bodyPr lIns="0" tIns="0" rIns="0" bIns="0"/>
          <a:lstStyle/>
          <a:p>
            <a:pPr lvl="0" marL="168249" indent="-168249" defTabSz="841247">
              <a:spcBef>
                <a:spcPts val="1200"/>
              </a:spcBef>
              <a:defRPr spc="0"/>
            </a:pPr>
            <a:r>
              <a:rPr sz="2944"/>
              <a:t>ASM stands for the Android Security Modules framework.</a:t>
            </a:r>
            <a:endParaRPr sz="2944"/>
          </a:p>
          <a:p>
            <a:pPr lvl="0" marL="168249" indent="-168249" defTabSz="841247">
              <a:spcBef>
                <a:spcPts val="1200"/>
              </a:spcBef>
              <a:defRPr spc="0"/>
            </a:pPr>
            <a:endParaRPr spc="13" sz="2944"/>
          </a:p>
          <a:p>
            <a:pPr lvl="0" marL="168249" indent="-168249" defTabSz="841247">
              <a:spcBef>
                <a:spcPts val="1200"/>
              </a:spcBef>
              <a:defRPr spc="0"/>
            </a:pPr>
            <a:r>
              <a:rPr sz="2944"/>
              <a:t>Most simply, the ASM is a framework that creates a series of “authorization hooks” that allows developers to program and define new reference modules for android.</a:t>
            </a:r>
            <a:endParaRPr sz="2944"/>
          </a:p>
          <a:p>
            <a:pPr lvl="0" marL="168249" indent="-168249" defTabSz="841247">
              <a:spcBef>
                <a:spcPts val="1200"/>
              </a:spcBef>
              <a:defRPr spc="0"/>
            </a:pPr>
            <a:endParaRPr spc="13" sz="2944"/>
          </a:p>
          <a:p>
            <a:pPr lvl="0" marL="168249" indent="-168249" defTabSz="841247">
              <a:spcBef>
                <a:spcPts val="1200"/>
              </a:spcBef>
              <a:defRPr spc="0"/>
            </a:pPr>
            <a:r>
              <a:rPr sz="2944"/>
              <a:t>It allows a simple interface that these developers can use to implement their applications without the need to change how the operating system is set up.</a:t>
            </a:r>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p:nvPr>
        </p:nvSpPr>
        <p:spPr>
          <a:xfrm>
            <a:off x="1261871" y="365759"/>
            <a:ext cx="9692642" cy="1325564"/>
          </a:xfrm>
          <a:prstGeom prst="rect">
            <a:avLst/>
          </a:prstGeom>
        </p:spPr>
        <p:txBody>
          <a:bodyPr/>
          <a:lstStyle>
            <a:lvl1pPr algn="ctr">
              <a:defRPr spc="-100" sz="4000"/>
            </a:lvl1pPr>
          </a:lstStyle>
          <a:p>
            <a:pPr lvl="0">
              <a:defRPr spc="0" sz="1800"/>
            </a:pPr>
            <a:r>
              <a:rPr spc="-100" sz="4000"/>
              <a:t>What ASM is About</a:t>
            </a:r>
          </a:p>
        </p:txBody>
      </p:sp>
      <p:sp>
        <p:nvSpPr>
          <p:cNvPr id="257" name="Shape 257"/>
          <p:cNvSpPr/>
          <p:nvPr>
            <p:ph type="body" idx="1"/>
          </p:nvPr>
        </p:nvSpPr>
        <p:spPr>
          <a:xfrm>
            <a:off x="1261872" y="1828800"/>
            <a:ext cx="8595360" cy="4351338"/>
          </a:xfrm>
          <a:prstGeom prst="rect">
            <a:avLst/>
          </a:prstGeom>
        </p:spPr>
        <p:txBody>
          <a:bodyPr/>
          <a:lstStyle/>
          <a:p>
            <a:pPr lvl="0" marL="144475" indent="-144475" defTabSz="722376">
              <a:spcBef>
                <a:spcPts val="1100"/>
              </a:spcBef>
              <a:defRPr spc="0"/>
            </a:pPr>
            <a:r>
              <a:rPr sz="2528"/>
              <a:t>The primary goal of ASM is to promote security extensibility and make the platform more accessible to potential security enhancements.</a:t>
            </a:r>
            <a:endParaRPr sz="2528"/>
          </a:p>
          <a:p>
            <a:pPr lvl="0" marL="144475" indent="-144475" defTabSz="722376">
              <a:spcBef>
                <a:spcPts val="1100"/>
              </a:spcBef>
              <a:defRPr spc="0"/>
            </a:pPr>
            <a:endParaRPr spc="12" sz="2528"/>
          </a:p>
          <a:p>
            <a:pPr lvl="0" marL="144475" indent="-144475" defTabSz="722376">
              <a:spcBef>
                <a:spcPts val="1100"/>
              </a:spcBef>
              <a:defRPr spc="0"/>
            </a:pPr>
            <a:r>
              <a:rPr sz="2528"/>
              <a:t>ASM provides a set authorization hooks for building reference monitors for Android security.</a:t>
            </a:r>
            <a:endParaRPr sz="2528"/>
          </a:p>
          <a:p>
            <a:pPr lvl="0" marL="144475" indent="-144475" defTabSz="722376">
              <a:spcBef>
                <a:spcPts val="1100"/>
              </a:spcBef>
              <a:defRPr spc="0"/>
            </a:pPr>
            <a:endParaRPr spc="12" sz="2528"/>
          </a:p>
          <a:p>
            <a:pPr lvl="0" marL="144475" indent="-144475" defTabSz="722376">
              <a:spcBef>
                <a:spcPts val="1100"/>
              </a:spcBef>
              <a:defRPr spc="0"/>
            </a:pPr>
            <a:r>
              <a:rPr sz="2528"/>
              <a:t>ASM is designed to replace data values in OS APIs and allow third-party applications to define new ASM hooks.</a:t>
            </a:r>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Contributions</a:t>
            </a:r>
          </a:p>
        </p:txBody>
      </p:sp>
      <p:sp>
        <p:nvSpPr>
          <p:cNvPr id="260" name="Shape 260"/>
          <p:cNvSpPr/>
          <p:nvPr>
            <p:ph type="body" idx="1"/>
          </p:nvPr>
        </p:nvSpPr>
        <p:spPr>
          <a:xfrm>
            <a:off x="1261872" y="1828800"/>
            <a:ext cx="4515473" cy="4351338"/>
          </a:xfrm>
          <a:prstGeom prst="rect">
            <a:avLst/>
          </a:prstGeom>
        </p:spPr>
        <p:txBody>
          <a:bodyPr/>
          <a:lstStyle/>
          <a:p>
            <a:pPr lvl="0" marL="140817" indent="-140817" defTabSz="704087">
              <a:spcBef>
                <a:spcPts val="1000"/>
              </a:spcBef>
              <a:defRPr spc="0"/>
            </a:pPr>
            <a:r>
              <a:rPr sz="2464"/>
              <a:t>Identify the authorization hook semantics for new operating systems, such as Android.</a:t>
            </a:r>
            <a:endParaRPr sz="2464"/>
          </a:p>
          <a:p>
            <a:pPr lvl="0" marL="140817" indent="-140817" defTabSz="704087">
              <a:spcBef>
                <a:spcPts val="1000"/>
              </a:spcBef>
              <a:defRPr spc="0"/>
            </a:pPr>
            <a:endParaRPr spc="12" sz="2464"/>
          </a:p>
          <a:p>
            <a:pPr lvl="0" marL="140817" indent="-140817" defTabSz="704087">
              <a:spcBef>
                <a:spcPts val="1000"/>
              </a:spcBef>
              <a:defRPr spc="0"/>
            </a:pPr>
            <a:r>
              <a:rPr sz="2464"/>
              <a:t>Design and implement the ASM framework.</a:t>
            </a:r>
            <a:endParaRPr sz="2464"/>
          </a:p>
          <a:p>
            <a:pPr lvl="0" marL="140817" indent="-140817" defTabSz="704087">
              <a:spcBef>
                <a:spcPts val="1000"/>
              </a:spcBef>
              <a:defRPr spc="0"/>
            </a:pPr>
            <a:endParaRPr spc="12" sz="2464"/>
          </a:p>
          <a:p>
            <a:pPr lvl="0" marL="140817" indent="-140817" defTabSz="704087">
              <a:spcBef>
                <a:spcPts val="1000"/>
              </a:spcBef>
              <a:defRPr spc="0"/>
            </a:pPr>
            <a:r>
              <a:rPr sz="2464"/>
              <a:t>Implement two example ASM apps for demonstration.</a:t>
            </a:r>
          </a:p>
        </p:txBody>
      </p:sp>
      <p:pic>
        <p:nvPicPr>
          <p:cNvPr id="261" name="image1.jpg" descr="http://webaak.com/wp-content/uploads/2013/08/sysadmin.jpg"/>
          <p:cNvPicPr/>
          <p:nvPr/>
        </p:nvPicPr>
        <p:blipFill>
          <a:blip r:embed="rId2">
            <a:extLst/>
          </a:blip>
          <a:stretch>
            <a:fillRect/>
          </a:stretch>
        </p:blipFill>
        <p:spPr>
          <a:xfrm>
            <a:off x="6462857" y="1691321"/>
            <a:ext cx="4281343" cy="3435455"/>
          </a:xfrm>
          <a:prstGeom prst="rect">
            <a:avLst/>
          </a:prstGeom>
          <a:ln w="12700">
            <a:miter lim="400000"/>
          </a:ln>
        </p:spPr>
      </p:pic>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Design Goals</a:t>
            </a:r>
          </a:p>
        </p:txBody>
      </p:sp>
      <p:sp>
        <p:nvSpPr>
          <p:cNvPr id="264" name="Shape 264"/>
          <p:cNvSpPr/>
          <p:nvPr>
            <p:ph type="body" idx="1"/>
          </p:nvPr>
        </p:nvSpPr>
        <p:spPr>
          <a:xfrm>
            <a:off x="1170735" y="1418687"/>
            <a:ext cx="8595361" cy="4351338"/>
          </a:xfrm>
          <a:prstGeom prst="rect">
            <a:avLst/>
          </a:prstGeom>
        </p:spPr>
        <p:txBody>
          <a:bodyPr/>
          <a:lstStyle/>
          <a:p>
            <a:pPr lvl="0" marL="182880" indent="-182880">
              <a:defRPr spc="0"/>
            </a:pPr>
            <a:endParaRPr sz="3200"/>
          </a:p>
          <a:p>
            <a:pPr lvl="1" marL="457200" indent="-182879">
              <a:lnSpc>
                <a:spcPct val="90000"/>
              </a:lnSpc>
              <a:spcBef>
                <a:spcPts val="300"/>
              </a:spcBef>
              <a:buFont typeface="Wingdings 2"/>
              <a:defRPr spc="0"/>
            </a:pPr>
            <a:r>
              <a:rPr sz="3200">
                <a:solidFill>
                  <a:srgbClr val="262626"/>
                </a:solidFill>
              </a:rPr>
              <a:t>G1: Create generic authorization expressibility</a:t>
            </a:r>
            <a:endParaRPr sz="3200">
              <a:solidFill>
                <a:srgbClr val="262626"/>
              </a:solidFill>
            </a:endParaRPr>
          </a:p>
          <a:p>
            <a:pPr lvl="1" marL="457200" indent="-182879">
              <a:lnSpc>
                <a:spcPct val="90000"/>
              </a:lnSpc>
              <a:spcBef>
                <a:spcPts val="300"/>
              </a:spcBef>
              <a:buFont typeface="Wingdings 2"/>
              <a:defRPr spc="0"/>
            </a:pPr>
            <a:r>
              <a:rPr sz="3200">
                <a:solidFill>
                  <a:srgbClr val="262626"/>
                </a:solidFill>
              </a:rPr>
              <a:t>G2: Ensure existing security guarantees</a:t>
            </a:r>
            <a:endParaRPr sz="3200">
              <a:solidFill>
                <a:srgbClr val="262626"/>
              </a:solidFill>
            </a:endParaRPr>
          </a:p>
          <a:p>
            <a:pPr lvl="1" marL="457200" indent="-182879">
              <a:lnSpc>
                <a:spcPct val="90000"/>
              </a:lnSpc>
              <a:spcBef>
                <a:spcPts val="300"/>
              </a:spcBef>
              <a:buFont typeface="Wingdings 2"/>
              <a:defRPr spc="0"/>
            </a:pPr>
            <a:r>
              <a:rPr sz="3200">
                <a:solidFill>
                  <a:srgbClr val="262626"/>
                </a:solidFill>
              </a:rPr>
              <a:t>G3: Protect kernel integrity</a:t>
            </a:r>
            <a:endParaRPr sz="3200">
              <a:solidFill>
                <a:srgbClr val="262626"/>
              </a:solidFill>
            </a:endParaRPr>
          </a:p>
          <a:p>
            <a:pPr lvl="1" marL="457200" indent="-182879">
              <a:lnSpc>
                <a:spcPct val="90000"/>
              </a:lnSpc>
              <a:spcBef>
                <a:spcPts val="300"/>
              </a:spcBef>
              <a:buFont typeface="Wingdings 2"/>
              <a:defRPr spc="0"/>
            </a:pPr>
            <a:r>
              <a:rPr sz="3200">
                <a:solidFill>
                  <a:srgbClr val="262626"/>
                </a:solidFill>
              </a:rPr>
              <a:t>G4: Multiple authorization modules</a:t>
            </a:r>
            <a:endParaRPr sz="3200">
              <a:solidFill>
                <a:srgbClr val="262626"/>
              </a:solidFill>
            </a:endParaRPr>
          </a:p>
          <a:p>
            <a:pPr lvl="1" marL="457200" indent="-182879">
              <a:lnSpc>
                <a:spcPct val="90000"/>
              </a:lnSpc>
              <a:spcBef>
                <a:spcPts val="300"/>
              </a:spcBef>
              <a:buFont typeface="Wingdings 2"/>
              <a:defRPr spc="0"/>
            </a:pPr>
            <a:r>
              <a:rPr sz="3200">
                <a:solidFill>
                  <a:srgbClr val="262626"/>
                </a:solidFill>
              </a:rPr>
              <a:t>G5: Minimize resource overhead</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Design Goals (Cont.)</a:t>
            </a:r>
          </a:p>
        </p:txBody>
      </p:sp>
      <p:sp>
        <p:nvSpPr>
          <p:cNvPr id="269" name="Shape 269"/>
          <p:cNvSpPr/>
          <p:nvPr>
            <p:ph type="body" idx="1"/>
          </p:nvPr>
        </p:nvSpPr>
        <p:spPr>
          <a:xfrm>
            <a:off x="1261872" y="1828800"/>
            <a:ext cx="8595360" cy="4351338"/>
          </a:xfrm>
          <a:prstGeom prst="rect">
            <a:avLst/>
          </a:prstGeom>
        </p:spPr>
        <p:txBody>
          <a:bodyPr/>
          <a:lstStyle/>
          <a:p>
            <a:pPr lvl="0" marL="0" indent="0" defTabSz="676655">
              <a:spcBef>
                <a:spcPts val="1000"/>
              </a:spcBef>
              <a:buSzTx/>
              <a:buNone/>
              <a:defRPr spc="0"/>
            </a:pPr>
            <a:r>
              <a:rPr sz="2368" u="sng"/>
              <a:t>Generic Authorization Expressibility</a:t>
            </a:r>
            <a:endParaRPr spc="9" sz="2368" u="sng"/>
          </a:p>
          <a:p>
            <a:pPr lvl="0" marL="0" indent="0" defTabSz="676655">
              <a:spcBef>
                <a:spcPts val="1000"/>
              </a:spcBef>
              <a:buSzTx/>
              <a:buNone/>
              <a:defRPr spc="0"/>
            </a:pPr>
            <a:endParaRPr spc="9" sz="2368" u="sng"/>
          </a:p>
          <a:p>
            <a:pPr lvl="1" marL="338327" indent="-135331" defTabSz="676655">
              <a:lnSpc>
                <a:spcPct val="90000"/>
              </a:lnSpc>
              <a:spcBef>
                <a:spcPts val="200"/>
              </a:spcBef>
              <a:buFont typeface="Wingdings 2"/>
              <a:defRPr spc="0"/>
            </a:pPr>
            <a:r>
              <a:rPr sz="2368">
                <a:solidFill>
                  <a:srgbClr val="262626"/>
                </a:solidFill>
              </a:rPr>
              <a:t>ASM provides the reference monitor interface hooks necessary to develop both prior and future security enhancements for Android.</a:t>
            </a:r>
            <a:endParaRPr sz="2368">
              <a:solidFill>
                <a:srgbClr val="262626"/>
              </a:solidFill>
            </a:endParaRPr>
          </a:p>
          <a:p>
            <a:pPr lvl="1" marL="338327" indent="-135331" defTabSz="676655">
              <a:lnSpc>
                <a:spcPct val="90000"/>
              </a:lnSpc>
              <a:spcBef>
                <a:spcPts val="200"/>
              </a:spcBef>
              <a:buFont typeface="Wingdings 2"/>
              <a:defRPr spc="0"/>
            </a:pPr>
            <a:endParaRPr sz="2368">
              <a:solidFill>
                <a:srgbClr val="262626"/>
              </a:solidFill>
            </a:endParaRPr>
          </a:p>
          <a:p>
            <a:pPr lvl="1" marL="338327" indent="-135331" defTabSz="676655">
              <a:lnSpc>
                <a:spcPct val="90000"/>
              </a:lnSpc>
              <a:spcBef>
                <a:spcPts val="200"/>
              </a:spcBef>
              <a:buFont typeface="Wingdings 2"/>
              <a:defRPr spc="0"/>
            </a:pPr>
            <a:r>
              <a:rPr sz="2368">
                <a:solidFill>
                  <a:srgbClr val="262626"/>
                </a:solidFill>
              </a:rPr>
              <a:t>Not all authorization will need all hooks provided and the different hooks will be placed at different levels of authorization.</a:t>
            </a:r>
            <a:endParaRPr sz="2368">
              <a:solidFill>
                <a:srgbClr val="262626"/>
              </a:solidFill>
            </a:endParaRPr>
          </a:p>
          <a:p>
            <a:pPr lvl="1" marL="338327" indent="-135331" defTabSz="676655">
              <a:lnSpc>
                <a:spcPct val="90000"/>
              </a:lnSpc>
              <a:spcBef>
                <a:spcPts val="200"/>
              </a:spcBef>
              <a:buFont typeface="Wingdings 2"/>
              <a:defRPr spc="0"/>
            </a:pPr>
            <a:endParaRPr sz="2368">
              <a:solidFill>
                <a:srgbClr val="262626"/>
              </a:solidFill>
            </a:endParaRPr>
          </a:p>
          <a:p>
            <a:pPr lvl="1" marL="338327" indent="-135331" defTabSz="676655">
              <a:lnSpc>
                <a:spcPct val="90000"/>
              </a:lnSpc>
              <a:spcBef>
                <a:spcPts val="200"/>
              </a:spcBef>
              <a:buFont typeface="Wingdings 2"/>
              <a:defRPr spc="0"/>
            </a:pPr>
            <a:r>
              <a:rPr sz="2368">
                <a:solidFill>
                  <a:srgbClr val="262626"/>
                </a:solidFill>
              </a:rPr>
              <a:t>This is so the enforcement semantics can be sufficiently maintained.</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Design Goals (Cont.)</a:t>
            </a:r>
          </a:p>
        </p:txBody>
      </p:sp>
      <p:sp>
        <p:nvSpPr>
          <p:cNvPr id="272" name="Shape 272"/>
          <p:cNvSpPr/>
          <p:nvPr>
            <p:ph type="body" idx="1"/>
          </p:nvPr>
        </p:nvSpPr>
        <p:spPr>
          <a:xfrm>
            <a:off x="1261872" y="1828800"/>
            <a:ext cx="8595360" cy="4351338"/>
          </a:xfrm>
          <a:prstGeom prst="rect">
            <a:avLst/>
          </a:prstGeom>
        </p:spPr>
        <p:txBody>
          <a:bodyPr/>
          <a:lstStyle/>
          <a:p>
            <a:pPr lvl="0" marL="0" indent="0" defTabSz="676655">
              <a:spcBef>
                <a:spcPts val="1000"/>
              </a:spcBef>
              <a:buSzTx/>
              <a:buNone/>
              <a:defRPr spc="0"/>
            </a:pPr>
            <a:r>
              <a:rPr sz="2368" u="sng"/>
              <a:t>Ensure Existing Security Guarantees</a:t>
            </a:r>
            <a:endParaRPr sz="2368" u="sng"/>
          </a:p>
          <a:p>
            <a:pPr lvl="0" marL="0" indent="0" defTabSz="676655">
              <a:spcBef>
                <a:spcPts val="1000"/>
              </a:spcBef>
              <a:buSzTx/>
              <a:buNone/>
              <a:defRPr spc="0"/>
            </a:pPr>
            <a:endParaRPr spc="9" sz="2368" u="sng"/>
          </a:p>
          <a:p>
            <a:pPr lvl="1" marL="338327" indent="-135331" defTabSz="676655">
              <a:lnSpc>
                <a:spcPct val="90000"/>
              </a:lnSpc>
              <a:spcBef>
                <a:spcPts val="200"/>
              </a:spcBef>
              <a:buFont typeface="Wingdings 2"/>
              <a:defRPr spc="0"/>
            </a:pPr>
            <a:r>
              <a:rPr sz="2368">
                <a:solidFill>
                  <a:srgbClr val="262626"/>
                </a:solidFill>
              </a:rPr>
              <a:t>Android allows third parties to extend it’s framework, essentially allowing sandbox-like features.</a:t>
            </a:r>
            <a:endParaRPr sz="2368">
              <a:solidFill>
                <a:srgbClr val="262626"/>
              </a:solidFill>
            </a:endParaRPr>
          </a:p>
          <a:p>
            <a:pPr lvl="1" marL="338327" indent="-135331" defTabSz="676655">
              <a:lnSpc>
                <a:spcPct val="90000"/>
              </a:lnSpc>
              <a:spcBef>
                <a:spcPts val="200"/>
              </a:spcBef>
              <a:buFont typeface="Wingdings 2"/>
              <a:defRPr spc="0"/>
            </a:pPr>
            <a:endParaRPr sz="2368">
              <a:solidFill>
                <a:srgbClr val="262626"/>
              </a:solidFill>
            </a:endParaRPr>
          </a:p>
          <a:p>
            <a:pPr lvl="1" marL="338327" indent="-135331" defTabSz="676655">
              <a:lnSpc>
                <a:spcPct val="90000"/>
              </a:lnSpc>
              <a:spcBef>
                <a:spcPts val="200"/>
              </a:spcBef>
              <a:buFont typeface="Wingdings 2"/>
              <a:defRPr spc="0"/>
            </a:pPr>
            <a:r>
              <a:rPr sz="2368">
                <a:solidFill>
                  <a:srgbClr val="262626"/>
                </a:solidFill>
              </a:rPr>
              <a:t>However, this can potentially break the built in security framework’s guarantees. To fix this ASM’s reference monitors interface hooks only allow fewer permissions and/or less file system access.</a:t>
            </a:r>
            <a:endParaRPr sz="2368">
              <a:solidFill>
                <a:srgbClr val="262626"/>
              </a:solidFill>
            </a:endParaRPr>
          </a:p>
          <a:p>
            <a:pPr lvl="1" marL="338327" indent="-135331" defTabSz="676655">
              <a:lnSpc>
                <a:spcPct val="90000"/>
              </a:lnSpc>
              <a:spcBef>
                <a:spcPts val="200"/>
              </a:spcBef>
              <a:buFont typeface="Wingdings 2"/>
              <a:defRPr spc="0"/>
            </a:pPr>
            <a:endParaRPr sz="2368">
              <a:solidFill>
                <a:srgbClr val="262626"/>
              </a:solidFill>
            </a:endParaRPr>
          </a:p>
          <a:p>
            <a:pPr lvl="1" marL="338327" indent="-135331" defTabSz="676655">
              <a:lnSpc>
                <a:spcPct val="90000"/>
              </a:lnSpc>
              <a:spcBef>
                <a:spcPts val="200"/>
              </a:spcBef>
              <a:buFont typeface="Wingdings 2"/>
              <a:defRPr spc="0"/>
            </a:pPr>
            <a:r>
              <a:rPr sz="2368">
                <a:solidFill>
                  <a:srgbClr val="262626"/>
                </a:solidFill>
              </a:rPr>
              <a:t>It should be noted that by allowing more restrictions some expressibility will be lost.</a:t>
            </a:r>
          </a:p>
        </p:txBody>
      </p:sp>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Design Goals (Cont.)</a:t>
            </a:r>
          </a:p>
        </p:txBody>
      </p:sp>
      <p:sp>
        <p:nvSpPr>
          <p:cNvPr id="275" name="Shape 275"/>
          <p:cNvSpPr/>
          <p:nvPr>
            <p:ph type="body" idx="1"/>
          </p:nvPr>
        </p:nvSpPr>
        <p:spPr>
          <a:xfrm>
            <a:off x="1261872" y="1828800"/>
            <a:ext cx="8595360" cy="4351338"/>
          </a:xfrm>
          <a:prstGeom prst="rect">
            <a:avLst/>
          </a:prstGeom>
        </p:spPr>
        <p:txBody>
          <a:bodyPr/>
          <a:lstStyle/>
          <a:p>
            <a:pPr lvl="0" marL="0" indent="0" defTabSz="896111">
              <a:spcBef>
                <a:spcPts val="1300"/>
              </a:spcBef>
              <a:buSzTx/>
              <a:buNone/>
              <a:defRPr spc="0"/>
            </a:pPr>
            <a:r>
              <a:rPr sz="3136" u="sng"/>
              <a:t>Protect Kernel Integrity</a:t>
            </a:r>
            <a:endParaRPr sz="3136" u="sng"/>
          </a:p>
          <a:p>
            <a:pPr lvl="0" marL="0" indent="0" defTabSz="896111">
              <a:spcBef>
                <a:spcPts val="1300"/>
              </a:spcBef>
              <a:buSzTx/>
              <a:buNone/>
              <a:defRPr spc="0"/>
            </a:pPr>
            <a:endParaRPr spc="13" sz="3136" u="sng"/>
          </a:p>
          <a:p>
            <a:pPr lvl="1" marL="448055" indent="-179222" defTabSz="896111">
              <a:lnSpc>
                <a:spcPct val="90000"/>
              </a:lnSpc>
              <a:spcBef>
                <a:spcPts val="200"/>
              </a:spcBef>
              <a:buFont typeface="Wingdings 2"/>
              <a:defRPr spc="0"/>
            </a:pPr>
            <a:r>
              <a:rPr sz="3136">
                <a:solidFill>
                  <a:srgbClr val="262626"/>
                </a:solidFill>
              </a:rPr>
              <a:t>This is an extension of Goal 2, ensuring the existing security remains viable and true.</a:t>
            </a:r>
            <a:endParaRPr sz="3136">
              <a:solidFill>
                <a:srgbClr val="262626"/>
              </a:solidFill>
            </a:endParaRPr>
          </a:p>
          <a:p>
            <a:pPr lvl="1" marL="448055" indent="-179222" defTabSz="896111">
              <a:lnSpc>
                <a:spcPct val="90000"/>
              </a:lnSpc>
              <a:spcBef>
                <a:spcPts val="200"/>
              </a:spcBef>
              <a:buFont typeface="Wingdings 2"/>
              <a:defRPr spc="0"/>
            </a:pPr>
            <a:endParaRPr sz="3136">
              <a:solidFill>
                <a:srgbClr val="262626"/>
              </a:solidFill>
            </a:endParaRPr>
          </a:p>
          <a:p>
            <a:pPr lvl="1" marL="448055" indent="-179222" defTabSz="896111">
              <a:lnSpc>
                <a:spcPct val="90000"/>
              </a:lnSpc>
              <a:spcBef>
                <a:spcPts val="200"/>
              </a:spcBef>
              <a:buFont typeface="Wingdings 2"/>
              <a:defRPr spc="0"/>
            </a:pPr>
            <a:r>
              <a:rPr sz="3136">
                <a:solidFill>
                  <a:srgbClr val="262626"/>
                </a:solidFill>
              </a:rPr>
              <a:t>Some modules will require hooks within the kernel. These are essential to providing the LSM interface to third-parties.</a:t>
            </a:r>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Design Goals (Cont.)</a:t>
            </a:r>
          </a:p>
        </p:txBody>
      </p:sp>
      <p:sp>
        <p:nvSpPr>
          <p:cNvPr id="278" name="Shape 278"/>
          <p:cNvSpPr/>
          <p:nvPr>
            <p:ph type="body" idx="1"/>
          </p:nvPr>
        </p:nvSpPr>
        <p:spPr>
          <a:xfrm>
            <a:off x="1261872" y="1828800"/>
            <a:ext cx="8595360" cy="4351338"/>
          </a:xfrm>
          <a:prstGeom prst="rect">
            <a:avLst/>
          </a:prstGeom>
        </p:spPr>
        <p:txBody>
          <a:bodyPr/>
          <a:lstStyle/>
          <a:p>
            <a:pPr lvl="0" marL="0" indent="0" defTabSz="722376">
              <a:spcBef>
                <a:spcPts val="1100"/>
              </a:spcBef>
              <a:buSzTx/>
              <a:buNone/>
              <a:defRPr spc="0"/>
            </a:pPr>
            <a:r>
              <a:rPr sz="2528" u="sng"/>
              <a:t>Multiple Authorization Modules</a:t>
            </a:r>
            <a:endParaRPr sz="2528" u="sng"/>
          </a:p>
          <a:p>
            <a:pPr lvl="0" marL="0" indent="0" defTabSz="722376">
              <a:spcBef>
                <a:spcPts val="1100"/>
              </a:spcBef>
              <a:buSzTx/>
              <a:buNone/>
              <a:defRPr spc="0"/>
            </a:pPr>
            <a:endParaRPr spc="10" sz="2528" u="sng"/>
          </a:p>
          <a:p>
            <a:pPr lvl="1" marL="361188" indent="-144475" defTabSz="722376">
              <a:lnSpc>
                <a:spcPct val="90000"/>
              </a:lnSpc>
              <a:spcBef>
                <a:spcPts val="200"/>
              </a:spcBef>
              <a:buFont typeface="Wingdings 2"/>
              <a:defRPr spc="0"/>
            </a:pPr>
            <a:r>
              <a:rPr sz="2528">
                <a:solidFill>
                  <a:srgbClr val="262626"/>
                </a:solidFill>
              </a:rPr>
              <a:t>Official support for multiple authorization modules on the platform have not been adopted and could be of great benefit for the developers.</a:t>
            </a:r>
            <a:endParaRPr sz="2528">
              <a:solidFill>
                <a:srgbClr val="262626"/>
              </a:solidFill>
            </a:endParaRPr>
          </a:p>
          <a:p>
            <a:pPr lvl="1" marL="361188" indent="-144475" defTabSz="722376">
              <a:lnSpc>
                <a:spcPct val="90000"/>
              </a:lnSpc>
              <a:spcBef>
                <a:spcPts val="200"/>
              </a:spcBef>
              <a:buFont typeface="Wingdings 2"/>
              <a:defRPr spc="0"/>
            </a:pPr>
            <a:endParaRPr sz="2528">
              <a:solidFill>
                <a:srgbClr val="262626"/>
              </a:solidFill>
            </a:endParaRPr>
          </a:p>
          <a:p>
            <a:pPr lvl="1" marL="361188" indent="-144475" defTabSz="722376">
              <a:lnSpc>
                <a:spcPct val="90000"/>
              </a:lnSpc>
              <a:spcBef>
                <a:spcPts val="200"/>
              </a:spcBef>
              <a:buFont typeface="Wingdings 2"/>
              <a:defRPr spc="0"/>
            </a:pPr>
            <a:r>
              <a:rPr sz="2528">
                <a:solidFill>
                  <a:srgbClr val="262626"/>
                </a:solidFill>
              </a:rPr>
              <a:t>ASM could potentially support multiple authorization modules.</a:t>
            </a:r>
            <a:endParaRPr sz="2528">
              <a:solidFill>
                <a:srgbClr val="262626"/>
              </a:solidFill>
            </a:endParaRPr>
          </a:p>
          <a:p>
            <a:pPr lvl="1" marL="361188" indent="-144475" defTabSz="722376">
              <a:lnSpc>
                <a:spcPct val="90000"/>
              </a:lnSpc>
              <a:spcBef>
                <a:spcPts val="200"/>
              </a:spcBef>
              <a:buFont typeface="Wingdings 2"/>
              <a:defRPr spc="0"/>
            </a:pPr>
            <a:endParaRPr sz="2528">
              <a:solidFill>
                <a:srgbClr val="262626"/>
              </a:solidFill>
            </a:endParaRPr>
          </a:p>
          <a:p>
            <a:pPr lvl="1" marL="361188" indent="-144475" defTabSz="722376">
              <a:lnSpc>
                <a:spcPct val="90000"/>
              </a:lnSpc>
              <a:spcBef>
                <a:spcPts val="200"/>
              </a:spcBef>
              <a:buFont typeface="Wingdings 2"/>
              <a:defRPr spc="0"/>
            </a:pPr>
            <a:r>
              <a:rPr sz="2528">
                <a:solidFill>
                  <a:srgbClr val="262626"/>
                </a:solidFill>
              </a:rPr>
              <a:t>However, allowing this requires carefully designing the architecture to address possible conflicts.</a:t>
            </a: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Design Goals (Cont.)</a:t>
            </a:r>
          </a:p>
        </p:txBody>
      </p:sp>
      <p:sp>
        <p:nvSpPr>
          <p:cNvPr id="281" name="Shape 281"/>
          <p:cNvSpPr/>
          <p:nvPr>
            <p:ph type="body" idx="1"/>
          </p:nvPr>
        </p:nvSpPr>
        <p:spPr>
          <a:xfrm>
            <a:off x="1261872" y="1828800"/>
            <a:ext cx="8595360" cy="4351338"/>
          </a:xfrm>
          <a:prstGeom prst="rect">
            <a:avLst/>
          </a:prstGeom>
        </p:spPr>
        <p:txBody>
          <a:bodyPr/>
          <a:lstStyle/>
          <a:p>
            <a:pPr lvl="0" marL="0" indent="0" defTabSz="676655">
              <a:spcBef>
                <a:spcPts val="1000"/>
              </a:spcBef>
              <a:buSzTx/>
              <a:buNone/>
              <a:defRPr spc="0"/>
            </a:pPr>
            <a:r>
              <a:rPr sz="2368" u="sng"/>
              <a:t>Minimize Resource Overhead</a:t>
            </a:r>
            <a:endParaRPr sz="2368" u="sng"/>
          </a:p>
          <a:p>
            <a:pPr lvl="0" marL="0" indent="0" defTabSz="676655">
              <a:spcBef>
                <a:spcPts val="1000"/>
              </a:spcBef>
              <a:buSzTx/>
              <a:buNone/>
              <a:defRPr spc="0"/>
            </a:pPr>
            <a:endParaRPr spc="9" sz="2368" u="sng"/>
          </a:p>
          <a:p>
            <a:pPr lvl="1" marL="338327" indent="-135331" defTabSz="676655">
              <a:lnSpc>
                <a:spcPct val="90000"/>
              </a:lnSpc>
              <a:spcBef>
                <a:spcPts val="200"/>
              </a:spcBef>
              <a:buFont typeface="Wingdings 2"/>
              <a:defRPr spc="0"/>
            </a:pPr>
            <a:r>
              <a:rPr sz="2368">
                <a:solidFill>
                  <a:srgbClr val="262626"/>
                </a:solidFill>
              </a:rPr>
              <a:t>ASM should be designed so that when there is no authorization module loaded, the system should have a negligible impact.</a:t>
            </a:r>
            <a:endParaRPr sz="2368">
              <a:solidFill>
                <a:srgbClr val="262626"/>
              </a:solidFill>
            </a:endParaRPr>
          </a:p>
          <a:p>
            <a:pPr lvl="1" marL="338327" indent="-135331" defTabSz="676655">
              <a:lnSpc>
                <a:spcPct val="90000"/>
              </a:lnSpc>
              <a:spcBef>
                <a:spcPts val="200"/>
              </a:spcBef>
              <a:buFont typeface="Wingdings 2"/>
              <a:defRPr spc="0"/>
            </a:pPr>
            <a:endParaRPr sz="2368">
              <a:solidFill>
                <a:srgbClr val="262626"/>
              </a:solidFill>
            </a:endParaRPr>
          </a:p>
          <a:p>
            <a:pPr lvl="1" marL="338327" indent="-135331" defTabSz="676655">
              <a:lnSpc>
                <a:spcPct val="90000"/>
              </a:lnSpc>
              <a:spcBef>
                <a:spcPts val="200"/>
              </a:spcBef>
              <a:buFont typeface="Wingdings 2"/>
              <a:defRPr spc="0"/>
            </a:pPr>
            <a:r>
              <a:rPr sz="2368">
                <a:solidFill>
                  <a:srgbClr val="262626"/>
                </a:solidFill>
              </a:rPr>
              <a:t>Additionally, it is understood that not all authorization hooks will be used by the modules.</a:t>
            </a:r>
            <a:endParaRPr sz="2368">
              <a:solidFill>
                <a:srgbClr val="262626"/>
              </a:solidFill>
            </a:endParaRPr>
          </a:p>
          <a:p>
            <a:pPr lvl="1" marL="338327" indent="-135331" defTabSz="676655">
              <a:lnSpc>
                <a:spcPct val="90000"/>
              </a:lnSpc>
              <a:spcBef>
                <a:spcPts val="200"/>
              </a:spcBef>
              <a:buFont typeface="Wingdings 2"/>
              <a:defRPr spc="0"/>
            </a:pPr>
            <a:endParaRPr sz="2368">
              <a:solidFill>
                <a:srgbClr val="262626"/>
              </a:solidFill>
            </a:endParaRPr>
          </a:p>
          <a:p>
            <a:pPr lvl="1" marL="338327" indent="-135331" defTabSz="676655">
              <a:lnSpc>
                <a:spcPct val="90000"/>
              </a:lnSpc>
              <a:spcBef>
                <a:spcPts val="200"/>
              </a:spcBef>
              <a:buFont typeface="Wingdings 2"/>
              <a:defRPr spc="0"/>
            </a:pPr>
            <a:r>
              <a:rPr sz="2368">
                <a:solidFill>
                  <a:srgbClr val="262626"/>
                </a:solidFill>
              </a:rPr>
              <a:t>Since some hooks contribute more overhead than others, ASM is designed so that only necessary hooks are enabled when needed and the remaining are disabled.</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Binder &amp; Parcels</a:t>
            </a:r>
          </a:p>
        </p:txBody>
      </p:sp>
      <p:sp>
        <p:nvSpPr>
          <p:cNvPr id="79" name="Shape 79"/>
          <p:cNvSpPr/>
          <p:nvPr>
            <p:ph type="body" idx="1"/>
          </p:nvPr>
        </p:nvSpPr>
        <p:spPr>
          <a:xfrm>
            <a:off x="1261872" y="1828800"/>
            <a:ext cx="8595360" cy="4351338"/>
          </a:xfrm>
          <a:prstGeom prst="rect">
            <a:avLst/>
          </a:prstGeom>
        </p:spPr>
        <p:txBody>
          <a:bodyPr/>
          <a:lstStyle/>
          <a:p>
            <a:pPr lvl="0" marL="135331" indent="-135331" defTabSz="676655">
              <a:spcBef>
                <a:spcPts val="1000"/>
              </a:spcBef>
              <a:defRPr spc="0"/>
            </a:pPr>
            <a:r>
              <a:rPr sz="2368"/>
              <a:t>These components communicate with each other using Binder interprocess communication (IPC).</a:t>
            </a:r>
            <a:endParaRPr spc="11" sz="2368"/>
          </a:p>
          <a:p>
            <a:pPr lvl="0" marL="135331" indent="-135331" defTabSz="676655">
              <a:spcBef>
                <a:spcPts val="1000"/>
              </a:spcBef>
              <a:defRPr spc="0"/>
            </a:pPr>
            <a:r>
              <a:rPr sz="2368"/>
              <a:t>Binder passes messages (called parcels) and also takes care of thread management.</a:t>
            </a:r>
            <a:endParaRPr sz="2368"/>
          </a:p>
          <a:p>
            <a:pPr lvl="0" marL="135331" indent="-135331" defTabSz="676655">
              <a:spcBef>
                <a:spcPts val="1000"/>
              </a:spcBef>
              <a:defRPr spc="0"/>
            </a:pPr>
            <a:r>
              <a:rPr sz="2368"/>
              <a:t>These parcels can pass references to other binder objects as well as file descriptors.</a:t>
            </a:r>
            <a:endParaRPr spc="11" sz="2368"/>
          </a:p>
          <a:p>
            <a:pPr lvl="0" marL="135331" indent="-135331" defTabSz="676655">
              <a:spcBef>
                <a:spcPts val="1000"/>
              </a:spcBef>
              <a:defRPr spc="0"/>
            </a:pPr>
            <a:r>
              <a:rPr sz="2368"/>
              <a:t>When an app has a reference to a service component it can execute remote procedure calls (RPCs) for methods defined by that service.</a:t>
            </a:r>
            <a:endParaRPr spc="11" sz="2368"/>
          </a:p>
          <a:p>
            <a:pPr lvl="0" marL="135331" indent="-135331" defTabSz="676655">
              <a:spcBef>
                <a:spcPts val="1000"/>
              </a:spcBef>
              <a:defRPr spc="0"/>
            </a:pPr>
            <a:r>
              <a:rPr sz="2368"/>
              <a:t>Most of Android’s APIs are implemented as RPCs to defined service calls, which makes these very crucial. </a:t>
            </a:r>
          </a:p>
        </p:txBody>
      </p:sp>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title"/>
          </p:nvPr>
        </p:nvSpPr>
        <p:spPr>
          <a:prstGeom prst="rect">
            <a:avLst/>
          </a:prstGeom>
        </p:spPr>
        <p:txBody>
          <a:bodyPr lIns="0" tIns="0" rIns="0" bIns="0"/>
          <a:lstStyle/>
          <a:p>
            <a:pPr lvl="0"/>
          </a:p>
        </p:txBody>
      </p:sp>
      <p:sp>
        <p:nvSpPr>
          <p:cNvPr id="284" name="Shape 284"/>
          <p:cNvSpPr/>
          <p:nvPr>
            <p:ph type="body" idx="1"/>
          </p:nvPr>
        </p:nvSpPr>
        <p:spPr>
          <a:xfrm>
            <a:off x="1261872" y="1691321"/>
            <a:ext cx="7142599" cy="4044643"/>
          </a:xfrm>
          <a:prstGeom prst="rect">
            <a:avLst/>
          </a:prstGeom>
        </p:spPr>
        <p:txBody>
          <a:bodyPr lIns="0" tIns="0" rIns="0" bIns="0" anchor="t"/>
          <a:lstStyle/>
          <a:p>
            <a:pPr lvl="0" marL="200526" indent="-200526">
              <a:lnSpc>
                <a:spcPct val="150000"/>
              </a:lnSpc>
              <a:buSzPct val="100000"/>
              <a:buChar char="•"/>
              <a:defRPr spc="0" sz="1800">
                <a:solidFill>
                  <a:srgbClr val="000000"/>
                </a:solidFill>
              </a:defRPr>
            </a:pPr>
            <a:r>
              <a:rPr spc="17" sz="3400"/>
              <a:t>Basic Problem</a:t>
            </a:r>
            <a:endParaRPr spc="17" sz="3400"/>
          </a:p>
          <a:p>
            <a:pPr lvl="0" marL="200526" indent="-200526">
              <a:lnSpc>
                <a:spcPct val="150000"/>
              </a:lnSpc>
              <a:buSzPct val="100000"/>
              <a:buChar char="•"/>
              <a:defRPr spc="0" sz="1800">
                <a:solidFill>
                  <a:srgbClr val="000000"/>
                </a:solidFill>
              </a:defRPr>
            </a:pPr>
            <a:r>
              <a:rPr spc="17" sz="3400"/>
              <a:t>Main ideas</a:t>
            </a:r>
            <a:endParaRPr spc="17" sz="3400"/>
          </a:p>
          <a:p>
            <a:pPr lvl="0" marL="200526" indent="-200526">
              <a:lnSpc>
                <a:spcPct val="150000"/>
              </a:lnSpc>
              <a:buSzPct val="100000"/>
              <a:buChar char="•"/>
              <a:defRPr spc="0" sz="1800">
                <a:solidFill>
                  <a:srgbClr val="000000"/>
                </a:solidFill>
              </a:defRPr>
            </a:pPr>
            <a:r>
              <a:rPr spc="17" sz="3400"/>
              <a:t>Evaluation and results</a:t>
            </a:r>
            <a:endParaRPr spc="17" sz="3400"/>
          </a:p>
          <a:p>
            <a:pPr lvl="0" marL="200526" indent="-200526">
              <a:lnSpc>
                <a:spcPct val="150000"/>
              </a:lnSpc>
              <a:buSzPct val="100000"/>
              <a:buChar char="•"/>
              <a:defRPr spc="0" sz="1800">
                <a:solidFill>
                  <a:srgbClr val="000000"/>
                </a:solidFill>
              </a:defRPr>
            </a:pPr>
            <a:r>
              <a:rPr spc="17" sz="3400"/>
              <a:t>Open issues</a:t>
            </a:r>
          </a:p>
        </p:txBody>
      </p:sp>
      <p:sp>
        <p:nvSpPr>
          <p:cNvPr id="285" name="Shape 285"/>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3600">
                <a:solidFill>
                  <a:srgbClr val="8E8E94"/>
                </a:solidFill>
              </a:rPr>
            </a:fld>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Authorization Hook Semantics</a:t>
            </a:r>
          </a:p>
        </p:txBody>
      </p:sp>
      <p:sp>
        <p:nvSpPr>
          <p:cNvPr id="288" name="Shape 288"/>
          <p:cNvSpPr/>
          <p:nvPr>
            <p:ph type="body" idx="1"/>
          </p:nvPr>
        </p:nvSpPr>
        <p:spPr>
          <a:xfrm>
            <a:off x="1261872" y="1828800"/>
            <a:ext cx="8595360" cy="4351338"/>
          </a:xfrm>
          <a:prstGeom prst="rect">
            <a:avLst/>
          </a:prstGeom>
        </p:spPr>
        <p:txBody>
          <a:bodyPr/>
          <a:lstStyle/>
          <a:p>
            <a:pPr lvl="0" marL="153619" indent="-153619" defTabSz="768095">
              <a:spcBef>
                <a:spcPts val="1100"/>
              </a:spcBef>
              <a:defRPr spc="0"/>
            </a:pPr>
            <a:endParaRPr sz="1512"/>
          </a:p>
          <a:p>
            <a:pPr lvl="1" marL="384047" indent="-153619" defTabSz="768095">
              <a:lnSpc>
                <a:spcPct val="90000"/>
              </a:lnSpc>
              <a:spcBef>
                <a:spcPts val="200"/>
              </a:spcBef>
              <a:buFont typeface="Wingdings 2"/>
              <a:defRPr spc="0"/>
            </a:pPr>
            <a:r>
              <a:rPr sz="2688"/>
              <a:t>Some prior security enhancements are as follows:</a:t>
            </a:r>
            <a:endParaRPr sz="2688"/>
          </a:p>
          <a:p>
            <a:pPr lvl="2" marL="614476" indent="-153619" defTabSz="768095">
              <a:lnSpc>
                <a:spcPct val="90000"/>
              </a:lnSpc>
              <a:spcBef>
                <a:spcPts val="200"/>
              </a:spcBef>
              <a:buFont typeface="Wingdings 2"/>
              <a:defRPr spc="0"/>
            </a:pPr>
            <a:r>
              <a:rPr sz="2688"/>
              <a:t>Constraining permissions of installed apps</a:t>
            </a:r>
            <a:endParaRPr sz="2688"/>
          </a:p>
          <a:p>
            <a:pPr lvl="2" marL="614476" indent="-153619" defTabSz="768095">
              <a:lnSpc>
                <a:spcPct val="90000"/>
              </a:lnSpc>
              <a:spcBef>
                <a:spcPts val="200"/>
              </a:spcBef>
              <a:buFont typeface="Wingdings 2"/>
              <a:defRPr spc="0"/>
            </a:pPr>
            <a:r>
              <a:rPr sz="2688"/>
              <a:t>Mediating communication between components</a:t>
            </a:r>
            <a:endParaRPr sz="2688"/>
          </a:p>
          <a:p>
            <a:pPr lvl="2" marL="614476" indent="-153619" defTabSz="768095">
              <a:lnSpc>
                <a:spcPct val="90000"/>
              </a:lnSpc>
              <a:spcBef>
                <a:spcPts val="200"/>
              </a:spcBef>
              <a:buFont typeface="Wingdings 2"/>
              <a:defRPr spc="0"/>
            </a:pPr>
            <a:r>
              <a:rPr sz="2688"/>
              <a:t>Enforcing information control policies</a:t>
            </a:r>
            <a:endParaRPr sz="2688"/>
          </a:p>
          <a:p>
            <a:pPr lvl="2" marL="614476" indent="-153619" defTabSz="768095">
              <a:lnSpc>
                <a:spcPct val="90000"/>
              </a:lnSpc>
              <a:spcBef>
                <a:spcPts val="200"/>
              </a:spcBef>
              <a:buFont typeface="Wingdings 2"/>
              <a:defRPr spc="0"/>
            </a:pPr>
            <a:r>
              <a:rPr sz="2688"/>
              <a:t>Tracking Android intent messages through applications</a:t>
            </a:r>
            <a:endParaRPr sz="2688"/>
          </a:p>
          <a:p>
            <a:pPr lvl="2" marL="614476" indent="-153619" defTabSz="768095">
              <a:lnSpc>
                <a:spcPct val="90000"/>
              </a:lnSpc>
              <a:spcBef>
                <a:spcPts val="200"/>
              </a:spcBef>
              <a:buFont typeface="Wingdings 2"/>
              <a:defRPr spc="0"/>
            </a:pPr>
            <a:r>
              <a:rPr sz="2688"/>
              <a:t>Tracking privacy sensitive information</a:t>
            </a:r>
            <a:endParaRPr sz="2688"/>
          </a:p>
          <a:p>
            <a:pPr lvl="2" marL="614476" indent="-153619" defTabSz="768095">
              <a:lnSpc>
                <a:spcPct val="90000"/>
              </a:lnSpc>
              <a:spcBef>
                <a:spcPts val="200"/>
              </a:spcBef>
              <a:buFont typeface="Wingdings 2"/>
              <a:defRPr spc="0"/>
            </a:pPr>
            <a:r>
              <a:rPr sz="2688"/>
              <a:t>Substitute fake information to protect user identification </a:t>
            </a:r>
            <a:endParaRPr sz="2688"/>
          </a:p>
          <a:p>
            <a:pPr lvl="2" marL="614476" indent="-153619" defTabSz="768095">
              <a:lnSpc>
                <a:spcPct val="90000"/>
              </a:lnSpc>
              <a:spcBef>
                <a:spcPts val="200"/>
              </a:spcBef>
              <a:buFont typeface="Wingdings 2"/>
              <a:defRPr spc="0"/>
            </a:pPr>
            <a:r>
              <a:rPr sz="2688"/>
              <a:t>Etc.</a:t>
            </a:r>
          </a:p>
        </p:txBody>
      </p:sp>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Authorization Hook Semantics</a:t>
            </a:r>
          </a:p>
        </p:txBody>
      </p:sp>
      <p:sp>
        <p:nvSpPr>
          <p:cNvPr id="293" name="Shape 293"/>
          <p:cNvSpPr/>
          <p:nvPr>
            <p:ph type="body" idx="1"/>
          </p:nvPr>
        </p:nvSpPr>
        <p:spPr>
          <a:xfrm>
            <a:off x="1261872" y="1828800"/>
            <a:ext cx="8595360" cy="4351338"/>
          </a:xfrm>
          <a:prstGeom prst="rect">
            <a:avLst/>
          </a:prstGeom>
        </p:spPr>
        <p:txBody>
          <a:bodyPr/>
          <a:lstStyle/>
          <a:p>
            <a:pPr lvl="0">
              <a:defRPr spc="0"/>
            </a:pPr>
            <a:r>
              <a:t>We can see from the table that nearly all of the proposals modify the Activity Manager Service (AMS). This is to provide additional constraints on the Inter-Component Communication (ICC).</a:t>
            </a:r>
          </a:p>
          <a:p>
            <a:pPr lvl="0">
              <a:defRPr spc="0"/>
            </a:pPr>
          </a:p>
          <a:p>
            <a:pPr lvl="0">
              <a:defRPr spc="0"/>
            </a:pPr>
            <a:r>
              <a:t>The Package Manager Service (PMS) is also frequently modified, many times for consistently updating permissions. Network Access and Sensors/Phone Info are also often changed by many different security implementations.</a:t>
            </a:r>
          </a:p>
          <a:p>
            <a:pPr lvl="0">
              <a:defRPr spc="0"/>
            </a:pPr>
          </a:p>
          <a:p>
            <a:pPr lvl="0">
              <a:defRPr spc="0"/>
            </a:pPr>
            <a:r>
              <a:t>It is important to note that ASM only considers mediation at the process level. This means that applications such as TaintDroid and AppFence cannot be built on top of ASM. This, however, does not mean that it will remain the case in the future.</a:t>
            </a:r>
          </a:p>
        </p:txBody>
      </p:sp>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Shape 295"/>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ASM Design</a:t>
            </a:r>
          </a:p>
        </p:txBody>
      </p:sp>
      <p:sp>
        <p:nvSpPr>
          <p:cNvPr id="296" name="Shape 296"/>
          <p:cNvSpPr/>
          <p:nvPr>
            <p:ph type="body" idx="1"/>
          </p:nvPr>
        </p:nvSpPr>
        <p:spPr>
          <a:xfrm>
            <a:off x="1261872" y="1828800"/>
            <a:ext cx="8595360" cy="4351338"/>
          </a:xfrm>
          <a:prstGeom prst="rect">
            <a:avLst/>
          </a:prstGeom>
        </p:spPr>
        <p:txBody>
          <a:bodyPr/>
          <a:lstStyle>
            <a:lvl1pPr>
              <a:defRPr spc="0" sz="3200"/>
            </a:lvl1pPr>
          </a:lstStyle>
          <a:p>
            <a:pPr lvl="0">
              <a:defRPr sz="1800"/>
            </a:pPr>
            <a:r>
              <a:rPr sz="3200"/>
              <a:t>ASM Provides a reference monitor interface for building new monitors. This allows developers to focus on their new security enhancements, rather than placing hooks.</a:t>
            </a:r>
          </a:p>
        </p:txBody>
      </p:sp>
      <p:pic>
        <p:nvPicPr>
          <p:cNvPr id="297" name="image3.jpg"/>
          <p:cNvPicPr/>
          <p:nvPr/>
        </p:nvPicPr>
        <p:blipFill>
          <a:blip r:embed="rId2">
            <a:extLst/>
          </a:blip>
          <a:stretch>
            <a:fillRect/>
          </a:stretch>
        </p:blipFill>
        <p:spPr>
          <a:xfrm>
            <a:off x="5504863" y="3866761"/>
            <a:ext cx="5613341" cy="2936933"/>
          </a:xfrm>
          <a:prstGeom prst="rect">
            <a:avLst/>
          </a:prstGeom>
          <a:ln w="12700">
            <a:miter lim="400000"/>
          </a:ln>
        </p:spPr>
      </p:pic>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ASM Design</a:t>
            </a:r>
          </a:p>
        </p:txBody>
      </p:sp>
      <p:sp>
        <p:nvSpPr>
          <p:cNvPr id="300" name="Shape 300"/>
          <p:cNvSpPr/>
          <p:nvPr>
            <p:ph type="body" idx="1"/>
          </p:nvPr>
        </p:nvSpPr>
        <p:spPr>
          <a:xfrm>
            <a:off x="1261872" y="1828800"/>
            <a:ext cx="8595360" cy="4351338"/>
          </a:xfrm>
          <a:prstGeom prst="rect">
            <a:avLst/>
          </a:prstGeom>
        </p:spPr>
        <p:txBody>
          <a:bodyPr/>
          <a:lstStyle/>
          <a:p>
            <a:pPr lvl="0">
              <a:defRPr spc="0"/>
            </a:pPr>
            <a:r>
              <a:t>As shown, the ASM framework implements reference monitors as ASM apps, with each app having to register for a unique set of authorization hooks and callback.</a:t>
            </a:r>
          </a:p>
          <a:p>
            <a:pPr lvl="0">
              <a:defRPr spc="0"/>
            </a:pPr>
          </a:p>
          <a:p>
            <a:pPr lvl="0">
              <a:defRPr spc="0"/>
            </a:pPr>
            <a:r>
              <a:t>When a protected operation is requested, ASM automatically invokes the callback in the app and grants permission to the request.</a:t>
            </a:r>
          </a:p>
          <a:p>
            <a:pPr lvl="0">
              <a:defRPr spc="0"/>
            </a:pPr>
          </a:p>
          <a:p>
            <a:pPr lvl="0">
              <a:defRPr spc="0"/>
            </a:pPr>
            <a:r>
              <a:t>The ASM monitor interface is contained in the ASM bridge, which receives protection events from authorization hooks. The hooks only trigger if it is enabled.</a:t>
            </a:r>
          </a:p>
          <a:p>
            <a:pPr lvl="1" marL="457200" indent="-182879">
              <a:lnSpc>
                <a:spcPct val="90000"/>
              </a:lnSpc>
              <a:spcBef>
                <a:spcPts val="300"/>
              </a:spcBef>
              <a:buFont typeface="Wingdings 2"/>
              <a:defRPr spc="0"/>
            </a:pPr>
            <a:r>
              <a:rPr sz="1600">
                <a:solidFill>
                  <a:srgbClr val="262626"/>
                </a:solidFill>
              </a:rPr>
              <a:t>A protection event is an OS event requiring access control.</a:t>
            </a:r>
          </a:p>
        </p:txBody>
      </p:sp>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ASM Apps</a:t>
            </a:r>
          </a:p>
        </p:txBody>
      </p:sp>
      <p:sp>
        <p:nvSpPr>
          <p:cNvPr id="303" name="Shape 303"/>
          <p:cNvSpPr/>
          <p:nvPr>
            <p:ph type="body" idx="1"/>
          </p:nvPr>
        </p:nvSpPr>
        <p:spPr>
          <a:xfrm>
            <a:off x="1261872" y="1828800"/>
            <a:ext cx="8595360" cy="4351338"/>
          </a:xfrm>
          <a:prstGeom prst="rect">
            <a:avLst/>
          </a:prstGeom>
        </p:spPr>
        <p:txBody>
          <a:bodyPr/>
          <a:lstStyle/>
          <a:p>
            <a:pPr lvl="0">
              <a:defRPr spc="0"/>
            </a:pPr>
            <a:r>
              <a:t>The reference monitors themselves are built as ASM apps and developed with the same conventions and constraints as other Android apps.</a:t>
            </a:r>
          </a:p>
          <a:p>
            <a:pPr lvl="0">
              <a:defRPr spc="0"/>
            </a:pPr>
          </a:p>
          <a:p>
            <a:pPr lvl="0">
              <a:defRPr spc="0"/>
            </a:pPr>
            <a:r>
              <a:t>The core part of an ASM application is a service component that implements the hook interface.</a:t>
            </a:r>
          </a:p>
          <a:p>
            <a:pPr lvl="0">
              <a:defRPr spc="0"/>
            </a:pPr>
          </a:p>
          <a:p>
            <a:pPr lvl="0">
              <a:defRPr spc="0"/>
            </a:pPr>
            <a:r>
              <a:t>Procedure for building an ASM application:</a:t>
            </a:r>
          </a:p>
          <a:p>
            <a:pPr lvl="1" marL="457200" indent="-182879">
              <a:lnSpc>
                <a:spcPct val="90000"/>
              </a:lnSpc>
              <a:spcBef>
                <a:spcPts val="300"/>
              </a:spcBef>
              <a:buFont typeface="Wingdings 2"/>
              <a:defRPr spc="0"/>
            </a:pPr>
            <a:r>
              <a:rPr sz="1600">
                <a:solidFill>
                  <a:srgbClr val="262626"/>
                </a:solidFill>
              </a:rPr>
              <a:t>ASM App Registration</a:t>
            </a:r>
            <a:endParaRPr sz="1600">
              <a:solidFill>
                <a:srgbClr val="262626"/>
              </a:solidFill>
            </a:endParaRPr>
          </a:p>
          <a:p>
            <a:pPr lvl="1" marL="457200" indent="-182879">
              <a:lnSpc>
                <a:spcPct val="90000"/>
              </a:lnSpc>
              <a:spcBef>
                <a:spcPts val="300"/>
              </a:spcBef>
              <a:buFont typeface="Wingdings 2"/>
              <a:defRPr spc="0"/>
            </a:pPr>
            <a:r>
              <a:rPr sz="1600">
                <a:solidFill>
                  <a:srgbClr val="262626"/>
                </a:solidFill>
              </a:rPr>
              <a:t>Hook Registration</a:t>
            </a:r>
            <a:endParaRPr sz="1600">
              <a:solidFill>
                <a:srgbClr val="262626"/>
              </a:solidFill>
            </a:endParaRPr>
          </a:p>
          <a:p>
            <a:pPr lvl="1" marL="457200" indent="-182879">
              <a:lnSpc>
                <a:spcPct val="90000"/>
              </a:lnSpc>
              <a:spcBef>
                <a:spcPts val="300"/>
              </a:spcBef>
              <a:buFont typeface="Wingdings 2"/>
              <a:defRPr spc="0"/>
            </a:pPr>
            <a:r>
              <a:rPr sz="1600">
                <a:solidFill>
                  <a:srgbClr val="262626"/>
                </a:solidFill>
              </a:rPr>
              <a:t>Handling Hook Callbacks</a:t>
            </a:r>
            <a:endParaRPr sz="1600">
              <a:solidFill>
                <a:srgbClr val="262626"/>
              </a:solidFill>
            </a:endParaRPr>
          </a:p>
          <a:p>
            <a:pPr lvl="1" marL="457200" indent="-182879">
              <a:lnSpc>
                <a:spcPct val="90000"/>
              </a:lnSpc>
              <a:spcBef>
                <a:spcPts val="300"/>
              </a:spcBef>
              <a:buFont typeface="Wingdings 2"/>
              <a:defRPr spc="0"/>
            </a:pPr>
            <a:r>
              <a:rPr sz="1600">
                <a:solidFill>
                  <a:srgbClr val="262626"/>
                </a:solidFill>
              </a:rPr>
              <a:t>Registration Protection</a:t>
            </a:r>
            <a:endParaRPr sz="1600">
              <a:solidFill>
                <a:srgbClr val="262626"/>
              </a:solidFill>
            </a:endParaRPr>
          </a:p>
          <a:p>
            <a:pPr lvl="1" marL="457200" indent="-182879">
              <a:lnSpc>
                <a:spcPct val="90000"/>
              </a:lnSpc>
              <a:spcBef>
                <a:spcPts val="300"/>
              </a:spcBef>
              <a:buFont typeface="Wingdings 2"/>
              <a:defRPr spc="0"/>
            </a:pPr>
            <a:r>
              <a:rPr sz="1600">
                <a:solidFill>
                  <a:srgbClr val="262626"/>
                </a:solidFill>
              </a:rPr>
              <a:t>ASM App Deployment</a:t>
            </a:r>
          </a:p>
        </p:txBody>
      </p:sp>
      <p:pic>
        <p:nvPicPr>
          <p:cNvPr id="304" name="image4.jpg" descr="http://sr.photos2.fotosearch.com/bthumb/CSP/CSP993/k15414146.jpg"/>
          <p:cNvPicPr/>
          <p:nvPr/>
        </p:nvPicPr>
        <p:blipFill>
          <a:blip r:embed="rId2">
            <a:extLst/>
          </a:blip>
          <a:stretch>
            <a:fillRect/>
          </a:stretch>
        </p:blipFill>
        <p:spPr>
          <a:xfrm>
            <a:off x="6753801" y="3625415"/>
            <a:ext cx="2708128" cy="2692200"/>
          </a:xfrm>
          <a:prstGeom prst="rect">
            <a:avLst/>
          </a:prstGeom>
          <a:ln w="12700">
            <a:miter lim="400000"/>
          </a:ln>
        </p:spPr>
      </p:pic>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Shape 306"/>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ASM Apps Procedure</a:t>
            </a:r>
          </a:p>
        </p:txBody>
      </p:sp>
      <p:sp>
        <p:nvSpPr>
          <p:cNvPr id="307" name="Shape 307"/>
          <p:cNvSpPr/>
          <p:nvPr>
            <p:ph type="body" idx="1"/>
          </p:nvPr>
        </p:nvSpPr>
        <p:spPr>
          <a:xfrm>
            <a:off x="1261872" y="1828800"/>
            <a:ext cx="8595360" cy="4351338"/>
          </a:xfrm>
          <a:prstGeom prst="rect">
            <a:avLst/>
          </a:prstGeom>
        </p:spPr>
        <p:txBody>
          <a:bodyPr/>
          <a:lstStyle/>
          <a:p>
            <a:pPr lvl="0" marL="0" indent="0">
              <a:buSzTx/>
              <a:buNone/>
              <a:defRPr spc="0"/>
            </a:pPr>
            <a:r>
              <a:rPr sz="2400" u="sng"/>
              <a:t>ASM App Registration:</a:t>
            </a:r>
            <a:endParaRPr spc="10" sz="2400" u="sng"/>
          </a:p>
          <a:p>
            <a:pPr lvl="0" marL="0" indent="0">
              <a:buSzTx/>
              <a:buNone/>
              <a:defRPr spc="0"/>
            </a:pPr>
            <a:endParaRPr spc="10" sz="2400" u="sng"/>
          </a:p>
          <a:p>
            <a:pPr lvl="1" marL="502919" indent="-228599">
              <a:lnSpc>
                <a:spcPct val="90000"/>
              </a:lnSpc>
              <a:spcBef>
                <a:spcPts val="300"/>
              </a:spcBef>
              <a:buFont typeface="Wingdings 2"/>
              <a:defRPr spc="0"/>
            </a:pPr>
            <a:r>
              <a:rPr sz="2000">
                <a:solidFill>
                  <a:srgbClr val="262626"/>
                </a:solidFill>
              </a:rPr>
              <a:t>An ASM app must register itself with the ASM Bridge after installation. This can be done manually or can be done automatically after the install is complete.</a:t>
            </a:r>
            <a:endParaRPr sz="1600">
              <a:solidFill>
                <a:srgbClr val="262626"/>
              </a:solidFill>
            </a:endParaRPr>
          </a:p>
          <a:p>
            <a:pPr lvl="1" marL="457200" indent="-182879">
              <a:lnSpc>
                <a:spcPct val="90000"/>
              </a:lnSpc>
              <a:spcBef>
                <a:spcPts val="300"/>
              </a:spcBef>
              <a:buFont typeface="Wingdings 2"/>
              <a:defRPr spc="0"/>
            </a:pPr>
            <a:endParaRPr sz="2000">
              <a:solidFill>
                <a:srgbClr val="262626"/>
              </a:solidFill>
            </a:endParaRPr>
          </a:p>
          <a:p>
            <a:pPr lvl="1" marL="502919" indent="-228599">
              <a:lnSpc>
                <a:spcPct val="90000"/>
              </a:lnSpc>
              <a:spcBef>
                <a:spcPts val="300"/>
              </a:spcBef>
              <a:buFont typeface="Wingdings 2"/>
              <a:defRPr spc="0"/>
            </a:pPr>
            <a:r>
              <a:rPr sz="2000">
                <a:solidFill>
                  <a:srgbClr val="262626"/>
                </a:solidFill>
              </a:rPr>
              <a:t>When the ASM bridge receives a new registration, it updates its persistent configuration.</a:t>
            </a:r>
            <a:endParaRPr sz="1600">
              <a:solidFill>
                <a:srgbClr val="262626"/>
              </a:solidFill>
            </a:endParaRPr>
          </a:p>
          <a:p>
            <a:pPr lvl="1" marL="457200" indent="-182879">
              <a:lnSpc>
                <a:spcPct val="90000"/>
              </a:lnSpc>
              <a:spcBef>
                <a:spcPts val="300"/>
              </a:spcBef>
              <a:buFont typeface="Wingdings 2"/>
              <a:defRPr spc="0"/>
            </a:pPr>
            <a:endParaRPr sz="2000">
              <a:solidFill>
                <a:srgbClr val="262626"/>
              </a:solidFill>
            </a:endParaRPr>
          </a:p>
          <a:p>
            <a:pPr lvl="1" marL="502919" indent="-228599">
              <a:lnSpc>
                <a:spcPct val="90000"/>
              </a:lnSpc>
              <a:spcBef>
                <a:spcPts val="300"/>
              </a:spcBef>
              <a:buFont typeface="Wingdings 2"/>
              <a:defRPr spc="0"/>
            </a:pPr>
            <a:r>
              <a:rPr sz="2000">
                <a:solidFill>
                  <a:srgbClr val="262626"/>
                </a:solidFill>
              </a:rPr>
              <a:t>A reboot is required so that ASM apps receive all protection events since boot. This is important because it could impact their protection state.</a:t>
            </a:r>
          </a:p>
        </p:txBody>
      </p:sp>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ASM Apps Procedure</a:t>
            </a:r>
          </a:p>
        </p:txBody>
      </p:sp>
      <p:sp>
        <p:nvSpPr>
          <p:cNvPr id="310" name="Shape 310"/>
          <p:cNvSpPr/>
          <p:nvPr>
            <p:ph type="body" idx="1"/>
          </p:nvPr>
        </p:nvSpPr>
        <p:spPr>
          <a:xfrm>
            <a:off x="1261872" y="1828800"/>
            <a:ext cx="8595360" cy="4351338"/>
          </a:xfrm>
          <a:prstGeom prst="rect">
            <a:avLst/>
          </a:prstGeom>
        </p:spPr>
        <p:txBody>
          <a:bodyPr/>
          <a:lstStyle/>
          <a:p>
            <a:pPr lvl="0" marL="0" indent="0">
              <a:buSzTx/>
              <a:buNone/>
              <a:defRPr spc="0"/>
            </a:pPr>
            <a:r>
              <a:rPr sz="2400" u="sng"/>
              <a:t>Hook Registration:</a:t>
            </a:r>
            <a:endParaRPr spc="10" sz="2400" u="sng"/>
          </a:p>
          <a:p>
            <a:pPr lvl="0" marL="0" indent="0">
              <a:buSzTx/>
              <a:buNone/>
              <a:defRPr spc="0"/>
            </a:pPr>
            <a:endParaRPr spc="10" sz="2400" u="sng"/>
          </a:p>
          <a:p>
            <a:pPr lvl="1" marL="502919" indent="-228599">
              <a:lnSpc>
                <a:spcPct val="90000"/>
              </a:lnSpc>
              <a:spcBef>
                <a:spcPts val="300"/>
              </a:spcBef>
              <a:buFont typeface="Wingdings 2"/>
              <a:defRPr spc="0"/>
            </a:pPr>
            <a:r>
              <a:rPr sz="2000">
                <a:solidFill>
                  <a:srgbClr val="262626"/>
                </a:solidFill>
              </a:rPr>
              <a:t>The ASM app service component is started by ASM during the boot process. At this point, it registers for the reference monitor interface hooks in needs.</a:t>
            </a:r>
            <a:endParaRPr sz="1600">
              <a:solidFill>
                <a:srgbClr val="262626"/>
              </a:solidFill>
            </a:endParaRPr>
          </a:p>
          <a:p>
            <a:pPr lvl="1" marL="457200" indent="-182879">
              <a:lnSpc>
                <a:spcPct val="90000"/>
              </a:lnSpc>
              <a:spcBef>
                <a:spcPts val="300"/>
              </a:spcBef>
              <a:buFont typeface="Wingdings 2"/>
              <a:defRPr spc="0"/>
            </a:pPr>
            <a:endParaRPr sz="2000">
              <a:solidFill>
                <a:srgbClr val="262626"/>
              </a:solidFill>
            </a:endParaRPr>
          </a:p>
          <a:p>
            <a:pPr lvl="1" marL="502919" indent="-228599">
              <a:lnSpc>
                <a:spcPct val="90000"/>
              </a:lnSpc>
              <a:spcBef>
                <a:spcPts val="300"/>
              </a:spcBef>
              <a:buFont typeface="Wingdings 2"/>
              <a:defRPr spc="0"/>
            </a:pPr>
            <a:r>
              <a:rPr sz="2000">
                <a:solidFill>
                  <a:srgbClr val="262626"/>
                </a:solidFill>
              </a:rPr>
              <a:t>Different hooks result in varying overhead costs, thus ASM app developers are encouraged to only register for the hooks that are necessary.</a:t>
            </a:r>
            <a:endParaRPr sz="1600">
              <a:solidFill>
                <a:srgbClr val="262626"/>
              </a:solidFill>
            </a:endParaRPr>
          </a:p>
          <a:p>
            <a:pPr lvl="1" marL="457200" indent="-182879">
              <a:lnSpc>
                <a:spcPct val="90000"/>
              </a:lnSpc>
              <a:spcBef>
                <a:spcPts val="300"/>
              </a:spcBef>
              <a:buFont typeface="Wingdings 2"/>
              <a:defRPr spc="0"/>
            </a:pPr>
            <a:endParaRPr sz="2000">
              <a:solidFill>
                <a:srgbClr val="262626"/>
              </a:solidFill>
            </a:endParaRPr>
          </a:p>
          <a:p>
            <a:pPr lvl="1" marL="502919" indent="-228599">
              <a:lnSpc>
                <a:spcPct val="90000"/>
              </a:lnSpc>
              <a:spcBef>
                <a:spcPts val="300"/>
              </a:spcBef>
              <a:buFont typeface="Wingdings 2"/>
              <a:defRPr spc="0"/>
            </a:pPr>
            <a:r>
              <a:rPr sz="2000">
                <a:solidFill>
                  <a:srgbClr val="262626"/>
                </a:solidFill>
              </a:rPr>
              <a:t>If the ASM registers for third-party defined hooks the developer is responsible for the naming conventions of the new hooks.</a:t>
            </a:r>
          </a:p>
        </p:txBody>
      </p:sp>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ASM Apps Procedure</a:t>
            </a:r>
          </a:p>
        </p:txBody>
      </p:sp>
      <p:sp>
        <p:nvSpPr>
          <p:cNvPr id="313" name="Shape 313"/>
          <p:cNvSpPr/>
          <p:nvPr>
            <p:ph type="body" idx="1"/>
          </p:nvPr>
        </p:nvSpPr>
        <p:spPr>
          <a:xfrm>
            <a:off x="1261872" y="1828800"/>
            <a:ext cx="8595360" cy="4351338"/>
          </a:xfrm>
          <a:prstGeom prst="rect">
            <a:avLst/>
          </a:prstGeom>
        </p:spPr>
        <p:txBody>
          <a:bodyPr/>
          <a:lstStyle/>
          <a:p>
            <a:pPr lvl="0" marL="0" indent="0">
              <a:buSzTx/>
              <a:buNone/>
              <a:defRPr spc="0"/>
            </a:pPr>
            <a:r>
              <a:rPr sz="2400" u="sng"/>
              <a:t>Handling Hook Callbacks:</a:t>
            </a:r>
            <a:endParaRPr spc="10" sz="2400" u="sng"/>
          </a:p>
          <a:p>
            <a:pPr lvl="0" marL="0" indent="0">
              <a:buSzTx/>
              <a:buNone/>
              <a:defRPr spc="0"/>
            </a:pPr>
            <a:endParaRPr spc="10" sz="2400" u="sng"/>
          </a:p>
          <a:p>
            <a:pPr lvl="1" marL="502919" indent="-228599">
              <a:lnSpc>
                <a:spcPct val="90000"/>
              </a:lnSpc>
              <a:spcBef>
                <a:spcPts val="300"/>
              </a:spcBef>
              <a:buFont typeface="Wingdings 2"/>
              <a:defRPr spc="0"/>
            </a:pPr>
            <a:r>
              <a:rPr sz="2000">
                <a:solidFill>
                  <a:srgbClr val="262626"/>
                </a:solidFill>
              </a:rPr>
              <a:t>Once registered, an app with receive a unique callback for each corresponding protection event. The information of the callback will be hook-specific.</a:t>
            </a:r>
            <a:endParaRPr sz="1600">
              <a:solidFill>
                <a:srgbClr val="262626"/>
              </a:solidFill>
            </a:endParaRPr>
          </a:p>
          <a:p>
            <a:pPr lvl="1" marL="457200" indent="-182879">
              <a:lnSpc>
                <a:spcPct val="90000"/>
              </a:lnSpc>
              <a:spcBef>
                <a:spcPts val="300"/>
              </a:spcBef>
              <a:buFont typeface="Wingdings 2"/>
              <a:defRPr spc="0"/>
            </a:pPr>
            <a:endParaRPr sz="2000">
              <a:solidFill>
                <a:srgbClr val="262626"/>
              </a:solidFill>
            </a:endParaRPr>
          </a:p>
          <a:p>
            <a:pPr lvl="1" marL="502919" indent="-228599">
              <a:lnSpc>
                <a:spcPct val="90000"/>
              </a:lnSpc>
              <a:spcBef>
                <a:spcPts val="300"/>
              </a:spcBef>
              <a:buFont typeface="Wingdings 2"/>
              <a:defRPr spc="0"/>
            </a:pPr>
            <a:r>
              <a:rPr sz="2000">
                <a:solidFill>
                  <a:srgbClr val="262626"/>
                </a:solidFill>
              </a:rPr>
              <a:t>The ASM app returns the access control decision to the ASM Bridge.</a:t>
            </a:r>
            <a:endParaRPr sz="1600">
              <a:solidFill>
                <a:srgbClr val="262626"/>
              </a:solidFill>
            </a:endParaRPr>
          </a:p>
          <a:p>
            <a:pPr lvl="1" marL="457200" indent="-182879">
              <a:lnSpc>
                <a:spcPct val="90000"/>
              </a:lnSpc>
              <a:spcBef>
                <a:spcPts val="300"/>
              </a:spcBef>
              <a:buFont typeface="Wingdings 2"/>
              <a:defRPr spc="0"/>
            </a:pPr>
            <a:endParaRPr sz="2000">
              <a:solidFill>
                <a:srgbClr val="262626"/>
              </a:solidFill>
            </a:endParaRPr>
          </a:p>
          <a:p>
            <a:pPr lvl="1" marL="502919" indent="-228599">
              <a:lnSpc>
                <a:spcPct val="90000"/>
              </a:lnSpc>
              <a:spcBef>
                <a:spcPts val="300"/>
              </a:spcBef>
              <a:buFont typeface="Wingdings 2"/>
              <a:defRPr spc="0"/>
            </a:pPr>
            <a:r>
              <a:rPr sz="2000">
                <a:solidFill>
                  <a:srgbClr val="262626"/>
                </a:solidFill>
              </a:rPr>
              <a:t>ASM app developers must coordinate with the original application developer for information passed to the callback.</a:t>
            </a:r>
          </a:p>
        </p:txBody>
      </p:sp>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ASM Apps Procedure</a:t>
            </a:r>
          </a:p>
        </p:txBody>
      </p:sp>
      <p:sp>
        <p:nvSpPr>
          <p:cNvPr id="316" name="Shape 316"/>
          <p:cNvSpPr/>
          <p:nvPr>
            <p:ph type="body" idx="1"/>
          </p:nvPr>
        </p:nvSpPr>
        <p:spPr>
          <a:xfrm>
            <a:off x="1261872" y="1828800"/>
            <a:ext cx="8595360" cy="4351338"/>
          </a:xfrm>
          <a:prstGeom prst="rect">
            <a:avLst/>
          </a:prstGeom>
        </p:spPr>
        <p:txBody>
          <a:bodyPr/>
          <a:lstStyle/>
          <a:p>
            <a:pPr lvl="0" marL="0" indent="0">
              <a:buSzTx/>
              <a:buNone/>
              <a:defRPr spc="0"/>
            </a:pPr>
            <a:r>
              <a:rPr sz="2400" u="sng"/>
              <a:t>Registration Protection:</a:t>
            </a:r>
            <a:endParaRPr spc="10" sz="2400" u="sng"/>
          </a:p>
          <a:p>
            <a:pPr lvl="0" marL="0" indent="0">
              <a:buSzTx/>
              <a:buNone/>
              <a:defRPr spc="0"/>
            </a:pPr>
            <a:endParaRPr spc="10" sz="2400" u="sng"/>
          </a:p>
          <a:p>
            <a:pPr lvl="1" marL="502919" indent="-228599">
              <a:lnSpc>
                <a:spcPct val="90000"/>
              </a:lnSpc>
              <a:spcBef>
                <a:spcPts val="300"/>
              </a:spcBef>
              <a:buFont typeface="Wingdings 2"/>
              <a:defRPr spc="0"/>
            </a:pPr>
            <a:r>
              <a:rPr sz="2000">
                <a:solidFill>
                  <a:srgbClr val="262626"/>
                </a:solidFill>
              </a:rPr>
              <a:t>Reference monitors are granted a high amount of privileges. However, ASM doesn’t allow an ASM app to override the existing Android security protections.</a:t>
            </a:r>
            <a:endParaRPr sz="1600">
              <a:solidFill>
                <a:srgbClr val="262626"/>
              </a:solidFill>
            </a:endParaRPr>
          </a:p>
          <a:p>
            <a:pPr lvl="1" marL="457200" indent="-182879">
              <a:lnSpc>
                <a:spcPct val="90000"/>
              </a:lnSpc>
              <a:spcBef>
                <a:spcPts val="300"/>
              </a:spcBef>
              <a:buFont typeface="Wingdings 2"/>
              <a:defRPr spc="0"/>
            </a:pPr>
            <a:endParaRPr sz="2000">
              <a:solidFill>
                <a:srgbClr val="262626"/>
              </a:solidFill>
            </a:endParaRPr>
          </a:p>
          <a:p>
            <a:pPr lvl="1" marL="502919" indent="-228599">
              <a:lnSpc>
                <a:spcPct val="90000"/>
              </a:lnSpc>
              <a:spcBef>
                <a:spcPts val="300"/>
              </a:spcBef>
              <a:buFont typeface="Wingdings 2"/>
              <a:defRPr spc="0"/>
            </a:pPr>
            <a:r>
              <a:rPr sz="2000">
                <a:solidFill>
                  <a:srgbClr val="262626"/>
                </a:solidFill>
              </a:rPr>
              <a:t>ASM must protect the ability to receive callbacks and does this using the existing Android permission model.</a:t>
            </a:r>
            <a:endParaRPr sz="1600">
              <a:solidFill>
                <a:srgbClr val="262626"/>
              </a:solidFill>
            </a:endParaRPr>
          </a:p>
          <a:p>
            <a:pPr lvl="1" marL="457200" indent="-182879">
              <a:lnSpc>
                <a:spcPct val="90000"/>
              </a:lnSpc>
              <a:spcBef>
                <a:spcPts val="300"/>
              </a:spcBef>
              <a:buFont typeface="Wingdings 2"/>
              <a:defRPr spc="0"/>
            </a:pPr>
            <a:endParaRPr sz="2000">
              <a:solidFill>
                <a:srgbClr val="262626"/>
              </a:solidFill>
            </a:endParaRPr>
          </a:p>
          <a:p>
            <a:pPr lvl="1" marL="502919" indent="-228599">
              <a:lnSpc>
                <a:spcPct val="90000"/>
              </a:lnSpc>
              <a:spcBef>
                <a:spcPts val="300"/>
              </a:spcBef>
              <a:buFont typeface="Wingdings 2"/>
              <a:defRPr spc="0"/>
            </a:pPr>
            <a:r>
              <a:rPr sz="2000">
                <a:solidFill>
                  <a:srgbClr val="262626"/>
                </a:solidFill>
              </a:rPr>
              <a:t>By using the preconfigured permission model, it allows for easily inspected ASM apps so that its abilities can be easily identified.</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Android Permissions</a:t>
            </a:r>
          </a:p>
        </p:txBody>
      </p:sp>
      <p:sp>
        <p:nvSpPr>
          <p:cNvPr id="82" name="Shape 82"/>
          <p:cNvSpPr/>
          <p:nvPr>
            <p:ph type="body" idx="1"/>
          </p:nvPr>
        </p:nvSpPr>
        <p:spPr>
          <a:xfrm>
            <a:off x="1261872" y="1828800"/>
            <a:ext cx="8595360" cy="4351338"/>
          </a:xfrm>
          <a:prstGeom prst="rect">
            <a:avLst/>
          </a:prstGeom>
        </p:spPr>
        <p:txBody>
          <a:bodyPr/>
          <a:lstStyle/>
          <a:p>
            <a:pPr lvl="0" marL="142646" indent="-142646" defTabSz="713231">
              <a:spcBef>
                <a:spcPts val="1000"/>
              </a:spcBef>
              <a:defRPr spc="0"/>
            </a:pPr>
            <a:r>
              <a:rPr sz="2496"/>
              <a:t>Android enforces component security using permissions and defines a core set of permissions that protect the OS resources and apps.</a:t>
            </a:r>
            <a:endParaRPr sz="2496"/>
          </a:p>
          <a:p>
            <a:pPr lvl="0" marL="142646" indent="-142646" defTabSz="713231">
              <a:spcBef>
                <a:spcPts val="1000"/>
              </a:spcBef>
              <a:defRPr spc="0"/>
            </a:pPr>
            <a:endParaRPr spc="12" sz="2496"/>
          </a:p>
          <a:p>
            <a:pPr lvl="0" marL="142646" indent="-142646" defTabSz="713231">
              <a:spcBef>
                <a:spcPts val="1000"/>
              </a:spcBef>
              <a:defRPr spc="0"/>
            </a:pPr>
            <a:r>
              <a:rPr sz="2496"/>
              <a:t>Third-party application developers can define new permissions that are enforced using the same mechanisms as OS permissions.</a:t>
            </a:r>
            <a:endParaRPr sz="2496"/>
          </a:p>
          <a:p>
            <a:pPr lvl="0" marL="142646" indent="-142646" defTabSz="713231">
              <a:spcBef>
                <a:spcPts val="1000"/>
              </a:spcBef>
              <a:defRPr spc="0"/>
            </a:pPr>
            <a:endParaRPr spc="12" sz="2496"/>
          </a:p>
          <a:p>
            <a:pPr lvl="0" marL="142646" indent="-142646" defTabSz="713231">
              <a:spcBef>
                <a:spcPts val="1000"/>
              </a:spcBef>
              <a:defRPr spc="0"/>
            </a:pPr>
            <a:r>
              <a:rPr sz="2496"/>
              <a:t>Android then places authorization hooks that correspond and are allowed to run OS service component methods.</a:t>
            </a:r>
          </a:p>
        </p:txBody>
      </p:sp>
    </p:spTree>
  </p:cSld>
  <p:clrMapOvr>
    <a:masterClrMapping/>
  </p:clrMapOvr>
  <p:transitio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Shape 318"/>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ASM Apps Procedure</a:t>
            </a:r>
          </a:p>
        </p:txBody>
      </p:sp>
      <p:sp>
        <p:nvSpPr>
          <p:cNvPr id="319" name="Shape 319"/>
          <p:cNvSpPr/>
          <p:nvPr>
            <p:ph type="body" idx="1"/>
          </p:nvPr>
        </p:nvSpPr>
        <p:spPr>
          <a:xfrm>
            <a:off x="1261872" y="1828800"/>
            <a:ext cx="8595360" cy="4351338"/>
          </a:xfrm>
          <a:prstGeom prst="rect">
            <a:avLst/>
          </a:prstGeom>
        </p:spPr>
        <p:txBody>
          <a:bodyPr/>
          <a:lstStyle/>
          <a:p>
            <a:pPr lvl="0" marL="0" indent="0">
              <a:lnSpc>
                <a:spcPct val="85500"/>
              </a:lnSpc>
              <a:buSzTx/>
              <a:buNone/>
              <a:defRPr spc="0"/>
            </a:pPr>
            <a:r>
              <a:rPr sz="2200" u="sng"/>
              <a:t>ASM App Deployment</a:t>
            </a:r>
            <a:endParaRPr spc="10" sz="1600"/>
          </a:p>
          <a:p>
            <a:pPr lvl="0" marL="0" indent="0">
              <a:lnSpc>
                <a:spcPct val="85500"/>
              </a:lnSpc>
              <a:buSzTx/>
              <a:buNone/>
              <a:defRPr spc="0"/>
            </a:pPr>
            <a:endParaRPr spc="10" sz="2400" u="sng"/>
          </a:p>
          <a:p>
            <a:pPr lvl="1" marL="509451" indent="-235131">
              <a:lnSpc>
                <a:spcPct val="81000"/>
              </a:lnSpc>
              <a:spcBef>
                <a:spcPts val="300"/>
              </a:spcBef>
              <a:buFont typeface="Wingdings 2"/>
              <a:defRPr spc="0"/>
            </a:pPr>
            <a:r>
              <a:rPr>
                <a:solidFill>
                  <a:srgbClr val="262626"/>
                </a:solidFill>
              </a:rPr>
              <a:t>How the ASM permissions are granted has a significant impact on the practicality of security in the mobile device. It is known that end users do not frequently read or understand Android’s install permissions.</a:t>
            </a:r>
            <a:endParaRPr sz="1400">
              <a:solidFill>
                <a:srgbClr val="262626"/>
              </a:solidFill>
            </a:endParaRPr>
          </a:p>
          <a:p>
            <a:pPr lvl="1" marL="457200" indent="-182879">
              <a:lnSpc>
                <a:spcPct val="81000"/>
              </a:lnSpc>
              <a:spcBef>
                <a:spcPts val="300"/>
              </a:spcBef>
              <a:buFont typeface="Wingdings 2"/>
              <a:defRPr spc="0"/>
            </a:pPr>
            <a:endParaRPr sz="2000">
              <a:solidFill>
                <a:srgbClr val="262626"/>
              </a:solidFill>
            </a:endParaRPr>
          </a:p>
          <a:p>
            <a:pPr lvl="1" marL="509451" indent="-235131">
              <a:lnSpc>
                <a:spcPct val="81000"/>
              </a:lnSpc>
              <a:spcBef>
                <a:spcPts val="300"/>
              </a:spcBef>
              <a:buFont typeface="Wingdings 2"/>
              <a:defRPr spc="0"/>
            </a:pPr>
            <a:r>
              <a:rPr>
                <a:solidFill>
                  <a:srgbClr val="262626"/>
                </a:solidFill>
              </a:rPr>
              <a:t>This can allow malware that exploits that lack of understanding and gain ASM app privileges. This is partially mitigated by accomplishing G2.</a:t>
            </a:r>
            <a:endParaRPr sz="1400">
              <a:solidFill>
                <a:srgbClr val="262626"/>
              </a:solidFill>
            </a:endParaRPr>
          </a:p>
          <a:p>
            <a:pPr lvl="1" marL="457200" indent="-182879">
              <a:lnSpc>
                <a:spcPct val="81000"/>
              </a:lnSpc>
              <a:spcBef>
                <a:spcPts val="300"/>
              </a:spcBef>
              <a:buFont typeface="Wingdings 2"/>
              <a:defRPr spc="0"/>
            </a:pPr>
            <a:endParaRPr sz="2000">
              <a:solidFill>
                <a:srgbClr val="262626"/>
              </a:solidFill>
            </a:endParaRPr>
          </a:p>
          <a:p>
            <a:pPr lvl="1" marL="509451" indent="-235131">
              <a:lnSpc>
                <a:spcPct val="81000"/>
              </a:lnSpc>
              <a:spcBef>
                <a:spcPts val="300"/>
              </a:spcBef>
              <a:buFont typeface="Wingdings 2"/>
              <a:defRPr spc="0"/>
            </a:pPr>
            <a:r>
              <a:rPr>
                <a:solidFill>
                  <a:srgbClr val="262626"/>
                </a:solidFill>
              </a:rPr>
              <a:t>It can be further prevented by using an alternative deployment model; such as firmware signing keys, which prevent source code changes, or by implementing an “unknown sources” setting that would prevent non-Google certified apps from being installed.</a:t>
            </a:r>
          </a:p>
        </p:txBody>
      </p:sp>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1" name="Shape 321"/>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ASM Bridge</a:t>
            </a:r>
          </a:p>
        </p:txBody>
      </p:sp>
      <p:sp>
        <p:nvSpPr>
          <p:cNvPr id="322" name="Shape 322"/>
          <p:cNvSpPr/>
          <p:nvPr>
            <p:ph type="body" idx="1"/>
          </p:nvPr>
        </p:nvSpPr>
        <p:spPr>
          <a:xfrm>
            <a:off x="1261872" y="1828800"/>
            <a:ext cx="8595360" cy="4351338"/>
          </a:xfrm>
          <a:prstGeom prst="rect">
            <a:avLst/>
          </a:prstGeom>
        </p:spPr>
        <p:txBody>
          <a:bodyPr/>
          <a:lstStyle/>
          <a:p>
            <a:pPr lvl="0">
              <a:lnSpc>
                <a:spcPct val="76000"/>
              </a:lnSpc>
              <a:defRPr spc="0"/>
            </a:pPr>
            <a:r>
              <a:rPr sz="1600"/>
              <a:t>The ASM Bridge provides the reference monitor interface and coordinates the protection events that occur in the authorization hooks.</a:t>
            </a:r>
            <a:endParaRPr spc="10" sz="1600"/>
          </a:p>
          <a:p>
            <a:pPr lvl="0">
              <a:lnSpc>
                <a:spcPct val="76000"/>
              </a:lnSpc>
              <a:defRPr spc="0"/>
            </a:pPr>
            <a:r>
              <a:rPr sz="1600"/>
              <a:t>The bridge has three main components:</a:t>
            </a:r>
            <a:endParaRPr spc="10" sz="1600"/>
          </a:p>
          <a:p>
            <a:pPr lvl="1" marL="457200" indent="-182879">
              <a:lnSpc>
                <a:spcPct val="72000"/>
              </a:lnSpc>
              <a:spcBef>
                <a:spcPts val="300"/>
              </a:spcBef>
              <a:buFont typeface="Wingdings 2"/>
              <a:defRPr spc="0"/>
            </a:pPr>
            <a:r>
              <a:rPr sz="1400">
                <a:solidFill>
                  <a:srgbClr val="262626"/>
                </a:solidFill>
              </a:rPr>
              <a:t>Per-hook activation</a:t>
            </a:r>
            <a:endParaRPr sz="1400">
              <a:solidFill>
                <a:srgbClr val="262626"/>
              </a:solidFill>
            </a:endParaRPr>
          </a:p>
          <a:p>
            <a:pPr lvl="1" marL="457200" indent="-182879">
              <a:lnSpc>
                <a:spcPct val="72000"/>
              </a:lnSpc>
              <a:spcBef>
                <a:spcPts val="300"/>
              </a:spcBef>
              <a:buFont typeface="Wingdings 2"/>
              <a:defRPr spc="0"/>
            </a:pPr>
            <a:r>
              <a:rPr sz="1400">
                <a:solidFill>
                  <a:srgbClr val="262626"/>
                </a:solidFill>
              </a:rPr>
              <a:t>Callback Timeouts</a:t>
            </a:r>
            <a:endParaRPr sz="1400">
              <a:solidFill>
                <a:srgbClr val="262626"/>
              </a:solidFill>
            </a:endParaRPr>
          </a:p>
          <a:p>
            <a:pPr lvl="1" marL="457200" indent="-182879">
              <a:lnSpc>
                <a:spcPct val="72000"/>
              </a:lnSpc>
              <a:spcBef>
                <a:spcPts val="300"/>
              </a:spcBef>
              <a:buFont typeface="Wingdings 2"/>
              <a:defRPr spc="0"/>
            </a:pPr>
            <a:r>
              <a:rPr sz="1400">
                <a:solidFill>
                  <a:srgbClr val="262626"/>
                </a:solidFill>
              </a:rPr>
              <a:t>The Master Policy</a:t>
            </a:r>
            <a:endParaRPr sz="1400">
              <a:solidFill>
                <a:srgbClr val="262626"/>
              </a:solidFill>
            </a:endParaRPr>
          </a:p>
          <a:p>
            <a:pPr lvl="0">
              <a:lnSpc>
                <a:spcPct val="76000"/>
              </a:lnSpc>
              <a:defRPr spc="0"/>
            </a:pPr>
            <a:r>
              <a:rPr sz="1600"/>
              <a:t>The Per-Hook Activation means that all the hooks for the ASM App start as disabled. This keeps the overhead from exceeding an unreasonable amount while the app is not loaded. The hooks are then enabled on a “by need” basis, to keep the overhead down as much as possible.</a:t>
            </a:r>
            <a:endParaRPr spc="10" sz="1600"/>
          </a:p>
          <a:p>
            <a:pPr lvl="0">
              <a:lnSpc>
                <a:spcPct val="76000"/>
              </a:lnSpc>
              <a:defRPr spc="0"/>
            </a:pPr>
            <a:r>
              <a:rPr sz="1600"/>
              <a:t>The Callback Timeouts allows the Bridge to set a time limit on the response time for protection events. If a timeout occurs, the bridge assumes access to the resource is denied.</a:t>
            </a:r>
            <a:endParaRPr spc="10" sz="1600"/>
          </a:p>
          <a:p>
            <a:pPr lvl="0">
              <a:lnSpc>
                <a:spcPct val="76000"/>
              </a:lnSpc>
              <a:defRPr spc="0"/>
            </a:pPr>
            <a:r>
              <a:rPr sz="1600"/>
              <a:t>The Master Policy is in place to prevent collisions when multiple applications are active at the same time. By default the policy is a consensus of all active ASM apps. All apps must grant an access control decision for the action to be allowed.</a:t>
            </a:r>
          </a:p>
        </p:txBody>
      </p:sp>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Hook Types</a:t>
            </a:r>
          </a:p>
        </p:txBody>
      </p:sp>
      <p:sp>
        <p:nvSpPr>
          <p:cNvPr id="325" name="Shape 325"/>
          <p:cNvSpPr/>
          <p:nvPr>
            <p:ph type="body" idx="1"/>
          </p:nvPr>
        </p:nvSpPr>
        <p:spPr>
          <a:xfrm>
            <a:off x="5153890" y="1828800"/>
            <a:ext cx="4703341" cy="4351338"/>
          </a:xfrm>
          <a:prstGeom prst="rect">
            <a:avLst/>
          </a:prstGeom>
        </p:spPr>
        <p:txBody>
          <a:bodyPr/>
          <a:lstStyle/>
          <a:p>
            <a:pPr lvl="0" marL="0" indent="0">
              <a:buSzTx/>
              <a:buNone/>
              <a:defRPr spc="0"/>
            </a:pPr>
            <a:r>
              <a:rPr sz="2000"/>
              <a:t>ASM provides a reference monitor interface for authorization hooks placed throughout the Android OS. In general they come in five different categories:</a:t>
            </a:r>
            <a:endParaRPr sz="2000"/>
          </a:p>
          <a:p>
            <a:pPr lvl="1">
              <a:lnSpc>
                <a:spcPct val="100000"/>
              </a:lnSpc>
              <a:spcBef>
                <a:spcPts val="300"/>
              </a:spcBef>
              <a:buFont typeface="Wingdings 2"/>
              <a:defRPr spc="0"/>
            </a:pPr>
            <a:r>
              <a:rPr>
                <a:solidFill>
                  <a:srgbClr val="262626"/>
                </a:solidFill>
              </a:rPr>
              <a:t>Lifecycle Hooks</a:t>
            </a:r>
            <a:endParaRPr sz="1600">
              <a:solidFill>
                <a:srgbClr val="262626"/>
              </a:solidFill>
            </a:endParaRPr>
          </a:p>
          <a:p>
            <a:pPr lvl="1">
              <a:lnSpc>
                <a:spcPct val="100000"/>
              </a:lnSpc>
              <a:spcBef>
                <a:spcPts val="300"/>
              </a:spcBef>
              <a:buFont typeface="Wingdings 2"/>
              <a:defRPr spc="0"/>
            </a:pPr>
            <a:r>
              <a:rPr>
                <a:solidFill>
                  <a:srgbClr val="262626"/>
                </a:solidFill>
              </a:rPr>
              <a:t>OS Service Hooks</a:t>
            </a:r>
            <a:endParaRPr sz="1600">
              <a:solidFill>
                <a:srgbClr val="262626"/>
              </a:solidFill>
            </a:endParaRPr>
          </a:p>
          <a:p>
            <a:pPr lvl="1">
              <a:lnSpc>
                <a:spcPct val="100000"/>
              </a:lnSpc>
              <a:spcBef>
                <a:spcPts val="300"/>
              </a:spcBef>
              <a:buFont typeface="Wingdings 2"/>
              <a:defRPr spc="0"/>
            </a:pPr>
            <a:r>
              <a:rPr>
                <a:solidFill>
                  <a:srgbClr val="262626"/>
                </a:solidFill>
              </a:rPr>
              <a:t>OS Content Provider Hooks</a:t>
            </a:r>
            <a:endParaRPr sz="1600">
              <a:solidFill>
                <a:srgbClr val="262626"/>
              </a:solidFill>
            </a:endParaRPr>
          </a:p>
          <a:p>
            <a:pPr lvl="1">
              <a:lnSpc>
                <a:spcPct val="100000"/>
              </a:lnSpc>
              <a:spcBef>
                <a:spcPts val="300"/>
              </a:spcBef>
              <a:buFont typeface="Wingdings 2"/>
              <a:defRPr spc="0"/>
            </a:pPr>
            <a:r>
              <a:rPr>
                <a:solidFill>
                  <a:srgbClr val="262626"/>
                </a:solidFill>
              </a:rPr>
              <a:t>Third-Party App Hooks</a:t>
            </a:r>
            <a:endParaRPr sz="1600">
              <a:solidFill>
                <a:srgbClr val="262626"/>
              </a:solidFill>
            </a:endParaRPr>
          </a:p>
          <a:p>
            <a:pPr lvl="1">
              <a:lnSpc>
                <a:spcPct val="100000"/>
              </a:lnSpc>
              <a:spcBef>
                <a:spcPts val="300"/>
              </a:spcBef>
              <a:buFont typeface="Wingdings 2"/>
              <a:defRPr spc="0"/>
            </a:pPr>
            <a:r>
              <a:rPr>
                <a:solidFill>
                  <a:srgbClr val="262626"/>
                </a:solidFill>
              </a:rPr>
              <a:t>LSM Hooks</a:t>
            </a:r>
          </a:p>
        </p:txBody>
      </p:sp>
      <p:pic>
        <p:nvPicPr>
          <p:cNvPr id="326" name="image5.jpg" descr="http://greywolf.critter.net/images/ad&amp;d/clipart/tools-grappling-hook-cord.jpg"/>
          <p:cNvPicPr/>
          <p:nvPr/>
        </p:nvPicPr>
        <p:blipFill>
          <a:blip r:embed="rId2">
            <a:extLst/>
          </a:blip>
          <a:stretch>
            <a:fillRect/>
          </a:stretch>
        </p:blipFill>
        <p:spPr>
          <a:xfrm>
            <a:off x="1132320" y="1691320"/>
            <a:ext cx="2774663" cy="4469646"/>
          </a:xfrm>
          <a:prstGeom prst="rect">
            <a:avLst/>
          </a:prstGeom>
          <a:ln w="12700">
            <a:miter lim="400000"/>
          </a:ln>
        </p:spPr>
      </p:pic>
    </p:spTree>
  </p:cSld>
  <p:clrMapOvr>
    <a:masterClrMapping/>
  </p:clrMapOvr>
  <p:transitio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Lifecycle Hooks</a:t>
            </a:r>
          </a:p>
        </p:txBody>
      </p:sp>
      <p:sp>
        <p:nvSpPr>
          <p:cNvPr id="329" name="Shape 329"/>
          <p:cNvSpPr/>
          <p:nvPr>
            <p:ph type="body" idx="1"/>
          </p:nvPr>
        </p:nvSpPr>
        <p:spPr>
          <a:xfrm>
            <a:off x="1261872" y="1828800"/>
            <a:ext cx="8595360" cy="4351338"/>
          </a:xfrm>
          <a:prstGeom prst="rect">
            <a:avLst/>
          </a:prstGeom>
        </p:spPr>
        <p:txBody>
          <a:bodyPr/>
          <a:lstStyle/>
          <a:p>
            <a:pPr lvl="0" marL="203199" indent="-203199">
              <a:defRPr spc="0"/>
            </a:pPr>
            <a:r>
              <a:rPr sz="2000"/>
              <a:t>Hooks in this category include: resolving intents, starting activities and services, binding to services, dynamic registration of broadcast receivers, and receiving broadcast intents.</a:t>
            </a:r>
            <a:endParaRPr sz="2000"/>
          </a:p>
          <a:p>
            <a:pPr lvl="0">
              <a:defRPr spc="0"/>
            </a:pPr>
            <a:endParaRPr spc="9" sz="2000"/>
          </a:p>
          <a:p>
            <a:pPr lvl="0" marL="203199" indent="-203199">
              <a:defRPr spc="0"/>
            </a:pPr>
            <a:r>
              <a:rPr sz="2000"/>
              <a:t>This type of hook is designed to refine the list of resolved applications, based on access control policies.</a:t>
            </a:r>
            <a:endParaRPr sz="2000"/>
          </a:p>
          <a:p>
            <a:pPr lvl="0">
              <a:defRPr spc="0"/>
            </a:pPr>
            <a:endParaRPr spc="9" sz="2000"/>
          </a:p>
          <a:p>
            <a:pPr lvl="0" marL="203199" indent="-203199">
              <a:defRPr spc="0"/>
            </a:pPr>
            <a:r>
              <a:rPr sz="2000"/>
              <a:t>Lifecycle hooks are used most often at the beginning of component’s establishment to determine intent and then to prevent the ASM from adding new apps to the list which would override the OS’s restrictions.</a:t>
            </a:r>
          </a:p>
        </p:txBody>
      </p:sp>
    </p:spTree>
  </p:cSld>
  <p:clrMapOvr>
    <a:masterClrMapping/>
  </p:clrMapOvr>
  <p:transitio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Shape 331"/>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OS Service Hooks</a:t>
            </a:r>
          </a:p>
        </p:txBody>
      </p:sp>
      <p:sp>
        <p:nvSpPr>
          <p:cNvPr id="332" name="Shape 332"/>
          <p:cNvSpPr/>
          <p:nvPr>
            <p:ph type="body" idx="1"/>
          </p:nvPr>
        </p:nvSpPr>
        <p:spPr>
          <a:xfrm>
            <a:off x="1261872" y="1828800"/>
            <a:ext cx="8595360" cy="4351338"/>
          </a:xfrm>
          <a:prstGeom prst="rect">
            <a:avLst/>
          </a:prstGeom>
        </p:spPr>
        <p:txBody>
          <a:bodyPr/>
          <a:lstStyle/>
          <a:p>
            <a:pPr lvl="0" marL="203199" indent="-203199">
              <a:lnSpc>
                <a:spcPct val="85500"/>
              </a:lnSpc>
              <a:defRPr spc="0"/>
            </a:pPr>
            <a:r>
              <a:rPr sz="2000"/>
              <a:t>ASM apps require mediation for OS APIs providing functionality, such as getting the geographic location of the device and taking pictures. This is the main function of the OS Service Hooks.</a:t>
            </a:r>
            <a:endParaRPr sz="2000"/>
          </a:p>
          <a:p>
            <a:pPr lvl="0">
              <a:lnSpc>
                <a:spcPct val="85500"/>
              </a:lnSpc>
              <a:defRPr spc="0"/>
            </a:pPr>
            <a:endParaRPr spc="9" sz="2000"/>
          </a:p>
          <a:p>
            <a:pPr lvl="0" marL="203199" indent="-203199">
              <a:lnSpc>
                <a:spcPct val="85500"/>
              </a:lnSpc>
              <a:defRPr spc="0"/>
            </a:pPr>
            <a:r>
              <a:rPr sz="2000"/>
              <a:t>ASM uses Android’s AppOps subsystem to place the authorization hooks. AppOps  is an Android security enhancement that could potentially be implemented as an ASM app itself. </a:t>
            </a:r>
            <a:endParaRPr sz="2000"/>
          </a:p>
          <a:p>
            <a:pPr lvl="0">
              <a:lnSpc>
                <a:spcPct val="85500"/>
              </a:lnSpc>
              <a:defRPr spc="0"/>
            </a:pPr>
            <a:endParaRPr spc="9" sz="2000"/>
          </a:p>
          <a:p>
            <a:pPr lvl="0" marL="203199" indent="-203199">
              <a:lnSpc>
                <a:spcPct val="85500"/>
              </a:lnSpc>
              <a:defRPr spc="0"/>
            </a:pPr>
            <a:r>
              <a:rPr sz="2000"/>
              <a:t>Using AppOps, OS Service hooks support graceful enforcement. This means that, whenever possible, it will return empty data rather than throwing an exception. This keeps the application running smoothly, rather than risking volatile crashes.</a:t>
            </a:r>
          </a:p>
        </p:txBody>
      </p:sp>
    </p:spTree>
  </p:cSld>
  <p:clrMapOvr>
    <a:masterClrMapping/>
  </p:clrMapOvr>
  <p:transitio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Content Provider Hooks</a:t>
            </a:r>
          </a:p>
        </p:txBody>
      </p:sp>
      <p:sp>
        <p:nvSpPr>
          <p:cNvPr id="335" name="Shape 335"/>
          <p:cNvSpPr/>
          <p:nvPr>
            <p:ph type="body" idx="1"/>
          </p:nvPr>
        </p:nvSpPr>
        <p:spPr>
          <a:xfrm>
            <a:off x="1261872" y="1828800"/>
            <a:ext cx="8595360" cy="4351338"/>
          </a:xfrm>
          <a:prstGeom prst="rect">
            <a:avLst/>
          </a:prstGeom>
        </p:spPr>
        <p:txBody>
          <a:bodyPr/>
          <a:lstStyle/>
          <a:p>
            <a:pPr lvl="0" marL="203199" indent="-203199">
              <a:defRPr spc="0"/>
            </a:pPr>
            <a:r>
              <a:rPr sz="2000"/>
              <a:t>Content Provider Hooks  are daemons that provide a relational database interface for sharing information with other applications. </a:t>
            </a:r>
            <a:endParaRPr sz="2000"/>
          </a:p>
          <a:p>
            <a:pPr lvl="0">
              <a:defRPr spc="0"/>
            </a:pPr>
            <a:endParaRPr spc="9" sz="2000"/>
          </a:p>
          <a:p>
            <a:pPr lvl="0" marL="203199" indent="-203199">
              <a:defRPr spc="0"/>
            </a:pPr>
            <a:r>
              <a:rPr sz="2000"/>
              <a:t>Separate hooks are required and need to be authorized for the insert, update, delete and query functions.</a:t>
            </a:r>
            <a:endParaRPr sz="2000"/>
          </a:p>
          <a:p>
            <a:pPr lvl="0">
              <a:defRPr spc="0"/>
            </a:pPr>
            <a:endParaRPr spc="9" sz="2000"/>
          </a:p>
          <a:p>
            <a:pPr lvl="0" marL="203199" indent="-203199">
              <a:defRPr spc="0"/>
            </a:pPr>
            <a:r>
              <a:rPr sz="2000"/>
              <a:t>It is possible improve performance of certain functions such as query; however, this has resulted in increased number of function callbacks which is a trade-off. The authors state that this is something they intend to explore further in future work.</a:t>
            </a:r>
          </a:p>
        </p:txBody>
      </p:sp>
    </p:spTree>
  </p:cSld>
  <p:clrMapOvr>
    <a:masterClrMapping/>
  </p:clrMapOvr>
  <p:transitio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7" name="Shape 337"/>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Third-Party Hooks</a:t>
            </a:r>
          </a:p>
        </p:txBody>
      </p:sp>
      <p:sp>
        <p:nvSpPr>
          <p:cNvPr id="338" name="Shape 338"/>
          <p:cNvSpPr/>
          <p:nvPr>
            <p:ph type="body" idx="1"/>
          </p:nvPr>
        </p:nvSpPr>
        <p:spPr>
          <a:xfrm>
            <a:off x="1261872" y="1828800"/>
            <a:ext cx="8595360" cy="4351338"/>
          </a:xfrm>
          <a:prstGeom prst="rect">
            <a:avLst/>
          </a:prstGeom>
        </p:spPr>
        <p:txBody>
          <a:bodyPr/>
          <a:lstStyle/>
          <a:p>
            <a:pPr lvl="0" marL="203199" indent="-203199">
              <a:defRPr spc="0"/>
            </a:pPr>
            <a:r>
              <a:rPr sz="2000"/>
              <a:t>ASM has the capabilities to allow third-party Android applications to add hooks to the ASM Bridge. These hooks are useful for extending enforcement in Google’s and the device manufacturer’s applications.</a:t>
            </a:r>
            <a:endParaRPr sz="2000"/>
          </a:p>
          <a:p>
            <a:pPr lvl="0">
              <a:defRPr spc="0"/>
            </a:pPr>
            <a:endParaRPr spc="9" sz="2000"/>
          </a:p>
          <a:p>
            <a:pPr lvl="0" marL="203199" indent="-203199">
              <a:defRPr spc="0"/>
            </a:pPr>
            <a:r>
              <a:rPr sz="2000"/>
              <a:t>Third-party hooks are identified by a</a:t>
            </a:r>
            <a:r>
              <a:t> unique hook name and the package name of the application.</a:t>
            </a:r>
          </a:p>
          <a:p>
            <a:pPr lvl="0">
              <a:defRPr spc="0"/>
            </a:pPr>
          </a:p>
          <a:p>
            <a:pPr lvl="0">
              <a:defRPr spc="0"/>
            </a:pPr>
            <a:r>
              <a:t>The ASM Bridge sends messages to a special service to update the status of a hook. The third-party developer must follow the message codes exactly for proper hook management.</a:t>
            </a:r>
          </a:p>
        </p:txBody>
      </p:sp>
    </p:spTree>
  </p:cSld>
  <p:clrMapOvr>
    <a:masterClrMapping/>
  </p:clrMapOvr>
  <p:transitio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LSM Hooks</a:t>
            </a:r>
          </a:p>
        </p:txBody>
      </p:sp>
      <p:sp>
        <p:nvSpPr>
          <p:cNvPr id="341" name="Shape 341"/>
          <p:cNvSpPr/>
          <p:nvPr>
            <p:ph type="body" idx="1"/>
          </p:nvPr>
        </p:nvSpPr>
        <p:spPr>
          <a:xfrm>
            <a:off x="1261872" y="1828800"/>
            <a:ext cx="8595360" cy="4351338"/>
          </a:xfrm>
          <a:prstGeom prst="rect">
            <a:avLst/>
          </a:prstGeom>
        </p:spPr>
        <p:txBody>
          <a:bodyPr/>
          <a:lstStyle/>
          <a:p>
            <a:pPr lvl="0" marL="203199" indent="-203199">
              <a:lnSpc>
                <a:spcPct val="85500"/>
              </a:lnSpc>
              <a:defRPr spc="0"/>
            </a:pPr>
            <a:r>
              <a:rPr sz="2000"/>
              <a:t>ASM apps sometimes require mediation of UNIX-level objects such as files or network sockets. By default, ASM cannot define authorization hooks for those types of objects. Instead, special hooks must be placed in the Linux Kernel.</a:t>
            </a:r>
            <a:endParaRPr sz="2000"/>
          </a:p>
          <a:p>
            <a:pPr lvl="0">
              <a:lnSpc>
                <a:spcPct val="85500"/>
              </a:lnSpc>
              <a:defRPr spc="0"/>
            </a:pPr>
            <a:endParaRPr spc="9" sz="2000"/>
          </a:p>
          <a:p>
            <a:pPr lvl="0" marL="203199" indent="-203199">
              <a:lnSpc>
                <a:spcPct val="85500"/>
              </a:lnSpc>
              <a:defRPr spc="0"/>
            </a:pPr>
            <a:r>
              <a:rPr sz="2000"/>
              <a:t>The main consideration for ASM is how to allow its apps to interact with the LSM hooks, without overriding the security conventions already in place.</a:t>
            </a:r>
            <a:endParaRPr sz="2000"/>
          </a:p>
          <a:p>
            <a:pPr lvl="0">
              <a:lnSpc>
                <a:spcPct val="85500"/>
              </a:lnSpc>
              <a:defRPr spc="0"/>
            </a:pPr>
            <a:endParaRPr spc="9" sz="2000"/>
          </a:p>
          <a:p>
            <a:pPr lvl="0" marL="203199" indent="-203199">
              <a:lnSpc>
                <a:spcPct val="85500"/>
              </a:lnSpc>
              <a:defRPr spc="0"/>
            </a:pPr>
            <a:r>
              <a:rPr sz="2000"/>
              <a:t>Currently, the ASM implementation uses a special ASM LSM that implements the LSM hooks and makes upcalls to the ASM Bridge. This retains the original conventions, while maintaining the performance standards of ASM.</a:t>
            </a:r>
          </a:p>
        </p:txBody>
      </p:sp>
    </p:spTree>
  </p:cSld>
  <p:clrMapOvr>
    <a:masterClrMapping/>
  </p:clrMapOvr>
  <p:transitio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ph type="title"/>
          </p:nvPr>
        </p:nvSpPr>
        <p:spPr>
          <a:prstGeom prst="rect">
            <a:avLst/>
          </a:prstGeom>
        </p:spPr>
        <p:txBody>
          <a:bodyPr lIns="0" tIns="0" rIns="0" bIns="0"/>
          <a:lstStyle/>
          <a:p>
            <a:pPr lvl="0"/>
          </a:p>
        </p:txBody>
      </p:sp>
      <p:sp>
        <p:nvSpPr>
          <p:cNvPr id="344" name="Shape 344"/>
          <p:cNvSpPr/>
          <p:nvPr>
            <p:ph type="body" idx="1"/>
          </p:nvPr>
        </p:nvSpPr>
        <p:spPr>
          <a:xfrm>
            <a:off x="1261872" y="1691321"/>
            <a:ext cx="7142599" cy="4044643"/>
          </a:xfrm>
          <a:prstGeom prst="rect">
            <a:avLst/>
          </a:prstGeom>
        </p:spPr>
        <p:txBody>
          <a:bodyPr lIns="0" tIns="0" rIns="0" bIns="0" anchor="t"/>
          <a:lstStyle/>
          <a:p>
            <a:pPr lvl="0" marL="200526" indent="-200526">
              <a:lnSpc>
                <a:spcPct val="150000"/>
              </a:lnSpc>
              <a:buSzPct val="100000"/>
              <a:buChar char="•"/>
              <a:defRPr spc="0" sz="1800">
                <a:solidFill>
                  <a:srgbClr val="000000"/>
                </a:solidFill>
              </a:defRPr>
            </a:pPr>
            <a:r>
              <a:rPr spc="17" sz="3400"/>
              <a:t>Basic Problem</a:t>
            </a:r>
            <a:endParaRPr spc="17" sz="3400"/>
          </a:p>
          <a:p>
            <a:pPr lvl="0" marL="200526" indent="-200526">
              <a:lnSpc>
                <a:spcPct val="150000"/>
              </a:lnSpc>
              <a:buSzPct val="100000"/>
              <a:buChar char="•"/>
              <a:defRPr spc="0" sz="1800">
                <a:solidFill>
                  <a:srgbClr val="000000"/>
                </a:solidFill>
              </a:defRPr>
            </a:pPr>
            <a:r>
              <a:rPr spc="17" sz="3400"/>
              <a:t>Main ideas</a:t>
            </a:r>
            <a:endParaRPr spc="17" sz="3400"/>
          </a:p>
          <a:p>
            <a:pPr lvl="0" marL="200526" indent="-200526">
              <a:lnSpc>
                <a:spcPct val="150000"/>
              </a:lnSpc>
              <a:buSzPct val="100000"/>
              <a:buChar char="•"/>
              <a:defRPr spc="0" sz="1800">
                <a:solidFill>
                  <a:srgbClr val="000000"/>
                </a:solidFill>
              </a:defRPr>
            </a:pPr>
            <a:r>
              <a:rPr spc="17" sz="3400"/>
              <a:t>Evaluation and results</a:t>
            </a:r>
            <a:endParaRPr spc="17" sz="3400"/>
          </a:p>
          <a:p>
            <a:pPr lvl="0" marL="200526" indent="-200526">
              <a:lnSpc>
                <a:spcPct val="150000"/>
              </a:lnSpc>
              <a:buSzPct val="100000"/>
              <a:buChar char="•"/>
              <a:defRPr spc="0" sz="1800">
                <a:solidFill>
                  <a:srgbClr val="000000"/>
                </a:solidFill>
              </a:defRPr>
            </a:pPr>
            <a:r>
              <a:rPr spc="17" sz="3400"/>
              <a:t>Open issues</a:t>
            </a:r>
          </a:p>
        </p:txBody>
      </p:sp>
      <p:sp>
        <p:nvSpPr>
          <p:cNvPr id="345" name="Shape 345"/>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3600">
                <a:solidFill>
                  <a:srgbClr val="8E8E94"/>
                </a:solidFill>
              </a:rPr>
            </a:fld>
          </a:p>
        </p:txBody>
      </p:sp>
    </p:spTree>
  </p:cSld>
  <p:clrMapOvr>
    <a:masterClrMapping/>
  </p:clrMapOvr>
  <p:transitio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Evaluation </a:t>
            </a:r>
          </a:p>
        </p:txBody>
      </p:sp>
      <p:sp>
        <p:nvSpPr>
          <p:cNvPr id="348" name="Shape 348"/>
          <p:cNvSpPr/>
          <p:nvPr>
            <p:ph type="body" idx="1"/>
          </p:nvPr>
        </p:nvSpPr>
        <p:spPr>
          <a:xfrm>
            <a:off x="1261872" y="1828800"/>
            <a:ext cx="4411565" cy="4351338"/>
          </a:xfrm>
          <a:prstGeom prst="rect">
            <a:avLst/>
          </a:prstGeom>
        </p:spPr>
        <p:txBody>
          <a:bodyPr/>
          <a:lstStyle/>
          <a:p>
            <a:pPr lvl="0">
              <a:defRPr spc="0"/>
            </a:pPr>
            <a:r>
              <a:t>ASM considerably simplifies development of security modules. Additionally, ASM minimizes overhead that would normally be incurred and retains acceptable performance that does not interfere with the user.</a:t>
            </a:r>
          </a:p>
          <a:p>
            <a:pPr lvl="0">
              <a:defRPr spc="0"/>
            </a:pPr>
            <a:r>
              <a:t>We can also see similar results when comparing overall energy consumption when compared to the normal amount of power usage. It is almost unnoticeable.</a:t>
            </a:r>
          </a:p>
        </p:txBody>
      </p:sp>
      <p:pic>
        <p:nvPicPr>
          <p:cNvPr id="349" name="image6.jpg"/>
          <p:cNvPicPr/>
          <p:nvPr/>
        </p:nvPicPr>
        <p:blipFill>
          <a:blip r:embed="rId2">
            <a:extLst/>
          </a:blip>
          <a:stretch>
            <a:fillRect/>
          </a:stretch>
        </p:blipFill>
        <p:spPr>
          <a:xfrm>
            <a:off x="5823715" y="1828800"/>
            <a:ext cx="4962049" cy="4021284"/>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The Android iOS</a:t>
            </a:r>
          </a:p>
        </p:txBody>
      </p:sp>
      <p:sp>
        <p:nvSpPr>
          <p:cNvPr id="85" name="Shape 85"/>
          <p:cNvSpPr/>
          <p:nvPr>
            <p:ph type="body" idx="1"/>
          </p:nvPr>
        </p:nvSpPr>
        <p:spPr>
          <a:xfrm>
            <a:off x="1261872" y="1828800"/>
            <a:ext cx="8595360" cy="4351338"/>
          </a:xfrm>
          <a:prstGeom prst="rect">
            <a:avLst/>
          </a:prstGeom>
        </p:spPr>
        <p:txBody>
          <a:bodyPr/>
          <a:lstStyle/>
          <a:p>
            <a:pPr lvl="0" marL="159105" indent="-159105" defTabSz="795527">
              <a:spcBef>
                <a:spcPts val="1200"/>
              </a:spcBef>
              <a:defRPr spc="0"/>
            </a:pPr>
            <a:r>
              <a:rPr sz="2784"/>
              <a:t>Consumer operating systems are undergoing many changes.</a:t>
            </a:r>
            <a:endParaRPr sz="2784"/>
          </a:p>
          <a:p>
            <a:pPr lvl="0" marL="159105" indent="-159105" defTabSz="795527">
              <a:spcBef>
                <a:spcPts val="1200"/>
              </a:spcBef>
              <a:defRPr spc="0"/>
            </a:pPr>
            <a:endParaRPr spc="13" sz="2784"/>
          </a:p>
          <a:p>
            <a:pPr lvl="0" marL="159105" indent="-159105" defTabSz="795527">
              <a:spcBef>
                <a:spcPts val="1200"/>
              </a:spcBef>
              <a:defRPr spc="0"/>
            </a:pPr>
            <a:r>
              <a:rPr sz="2784"/>
              <a:t>Such changes are providing new abstractions for developers working on user-applications.</a:t>
            </a:r>
            <a:endParaRPr sz="2784"/>
          </a:p>
          <a:p>
            <a:pPr lvl="0" marL="159105" indent="-159105" defTabSz="795527">
              <a:spcBef>
                <a:spcPts val="1200"/>
              </a:spcBef>
              <a:defRPr spc="0"/>
            </a:pPr>
            <a:endParaRPr spc="13" sz="2784"/>
          </a:p>
          <a:p>
            <a:pPr lvl="0" marL="159105" indent="-159105" defTabSz="795527">
              <a:spcBef>
                <a:spcPts val="1200"/>
              </a:spcBef>
              <a:defRPr spc="0"/>
            </a:pPr>
            <a:r>
              <a:rPr sz="2784"/>
              <a:t>Mobile operating systems are becoming more semantically rich and are simplifying the development process.</a:t>
            </a:r>
          </a:p>
        </p:txBody>
      </p:sp>
    </p:spTree>
  </p:cSld>
  <p:clrMapOvr>
    <a:masterClrMapping/>
  </p:clrMapOvr>
  <p:transitio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title"/>
          </p:nvPr>
        </p:nvSpPr>
        <p:spPr>
          <a:xfrm>
            <a:off x="1261871" y="365759"/>
            <a:ext cx="9692642" cy="1325564"/>
          </a:xfrm>
          <a:prstGeom prst="rect">
            <a:avLst/>
          </a:prstGeom>
        </p:spPr>
        <p:txBody>
          <a:bodyPr lIns="0" tIns="0" rIns="0" bIns="0"/>
          <a:lstStyle>
            <a:lvl1pPr algn="ctr">
              <a:defRPr spc="-100"/>
            </a:lvl1pPr>
          </a:lstStyle>
          <a:p>
            <a:pPr lvl="0">
              <a:defRPr spc="0" sz="1800"/>
            </a:pPr>
            <a:r>
              <a:rPr spc="-100" sz="4400"/>
              <a:t>Evaluation </a:t>
            </a:r>
          </a:p>
        </p:txBody>
      </p:sp>
      <p:sp>
        <p:nvSpPr>
          <p:cNvPr id="352" name="Shape 352"/>
          <p:cNvSpPr/>
          <p:nvPr>
            <p:ph type="body" idx="1"/>
          </p:nvPr>
        </p:nvSpPr>
        <p:spPr>
          <a:xfrm>
            <a:off x="1261872" y="1828800"/>
            <a:ext cx="4411565" cy="4351338"/>
          </a:xfrm>
          <a:prstGeom prst="rect">
            <a:avLst/>
          </a:prstGeom>
        </p:spPr>
        <p:txBody>
          <a:bodyPr lIns="0" tIns="0" rIns="0" bIns="0"/>
          <a:lstStyle/>
          <a:p>
            <a:pPr lvl="0" marL="179222" indent="-179222" defTabSz="896111">
              <a:spcBef>
                <a:spcPts val="1300"/>
              </a:spcBef>
              <a:defRPr spc="0"/>
            </a:pPr>
            <a:r>
              <a:rPr sz="3136"/>
              <a:t>AppLock</a:t>
            </a:r>
            <a:endParaRPr sz="3136"/>
          </a:p>
          <a:p>
            <a:pPr lvl="0" marL="179222" indent="-179222" defTabSz="896111">
              <a:spcBef>
                <a:spcPts val="1300"/>
              </a:spcBef>
              <a:defRPr spc="0"/>
            </a:pPr>
            <a:r>
              <a:rPr sz="3136"/>
              <a:t>If the top application is protected by AppLock’s policy, LockService overlays the current screen with a password prompt user interface.</a:t>
            </a:r>
          </a:p>
        </p:txBody>
      </p:sp>
      <p:pic>
        <p:nvPicPr>
          <p:cNvPr id="353" name="unnamed.png"/>
          <p:cNvPicPr/>
          <p:nvPr/>
        </p:nvPicPr>
        <p:blipFill>
          <a:blip r:embed="rId2">
            <a:extLst/>
          </a:blip>
          <a:stretch>
            <a:fillRect/>
          </a:stretch>
        </p:blipFill>
        <p:spPr>
          <a:xfrm>
            <a:off x="6630287" y="1703445"/>
            <a:ext cx="2587373" cy="4602047"/>
          </a:xfrm>
          <a:prstGeom prst="rect">
            <a:avLst/>
          </a:prstGeom>
          <a:ln w="12700">
            <a:miter lim="400000"/>
          </a:ln>
        </p:spPr>
      </p:pic>
    </p:spTree>
  </p:cSld>
  <p:clrMapOvr>
    <a:masterClrMapping/>
  </p:clrMapOvr>
  <p:transition spd="med" advClick="1"/>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title"/>
          </p:nvPr>
        </p:nvSpPr>
        <p:spPr>
          <a:xfrm>
            <a:off x="1261871" y="365759"/>
            <a:ext cx="9692642" cy="1325564"/>
          </a:xfrm>
          <a:prstGeom prst="rect">
            <a:avLst/>
          </a:prstGeom>
        </p:spPr>
        <p:txBody>
          <a:bodyPr lIns="0" tIns="0" rIns="0" bIns="0"/>
          <a:lstStyle>
            <a:lvl1pPr algn="ctr">
              <a:defRPr spc="-100"/>
            </a:lvl1pPr>
          </a:lstStyle>
          <a:p>
            <a:pPr lvl="0">
              <a:defRPr spc="0" sz="1800"/>
            </a:pPr>
            <a:r>
              <a:rPr spc="-100" sz="4400"/>
              <a:t>Evaluation </a:t>
            </a:r>
          </a:p>
        </p:txBody>
      </p:sp>
      <p:sp>
        <p:nvSpPr>
          <p:cNvPr id="356" name="Shape 356"/>
          <p:cNvSpPr/>
          <p:nvPr>
            <p:ph type="body" idx="1"/>
          </p:nvPr>
        </p:nvSpPr>
        <p:spPr>
          <a:xfrm>
            <a:off x="1261872" y="1828800"/>
            <a:ext cx="4100216" cy="4351338"/>
          </a:xfrm>
          <a:prstGeom prst="rect">
            <a:avLst/>
          </a:prstGeom>
        </p:spPr>
        <p:txBody>
          <a:bodyPr lIns="0" tIns="0" rIns="0" bIns="0"/>
          <a:lstStyle/>
          <a:p>
            <a:pPr lvl="0">
              <a:defRPr spc="0"/>
            </a:pPr>
            <a:r>
              <a:rPr sz="3200"/>
              <a:t>MockDroid</a:t>
            </a:r>
            <a:endParaRPr sz="3200"/>
          </a:p>
          <a:p>
            <a:pPr lvl="0">
              <a:defRPr spc="0"/>
            </a:pPr>
            <a:r>
              <a:rPr sz="3200"/>
              <a:t>If an application is assigned a mock permission, the Android OS component will return fake information.</a:t>
            </a:r>
          </a:p>
        </p:txBody>
      </p:sp>
      <p:pic>
        <p:nvPicPr>
          <p:cNvPr id="357" name="Screen Shot 2015-01-13 at 3.56.17 PM.png"/>
          <p:cNvPicPr/>
          <p:nvPr/>
        </p:nvPicPr>
        <p:blipFill>
          <a:blip r:embed="rId2">
            <a:extLst/>
          </a:blip>
          <a:stretch>
            <a:fillRect/>
          </a:stretch>
        </p:blipFill>
        <p:spPr>
          <a:xfrm>
            <a:off x="5430908" y="1946880"/>
            <a:ext cx="5793112" cy="3243639"/>
          </a:xfrm>
          <a:prstGeom prst="rect">
            <a:avLst/>
          </a:prstGeom>
          <a:ln w="12700">
            <a:miter lim="400000"/>
          </a:ln>
        </p:spPr>
      </p:pic>
    </p:spTree>
  </p:cSld>
  <p:clrMapOvr>
    <a:masterClrMapping/>
  </p:clrMapOvr>
  <p:transition spd="med" advClick="1"/>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p:cNvSpPr/>
          <p:nvPr>
            <p:ph type="title"/>
          </p:nvPr>
        </p:nvSpPr>
        <p:spPr>
          <a:xfrm>
            <a:off x="1261871" y="365759"/>
            <a:ext cx="9692642" cy="1325564"/>
          </a:xfrm>
          <a:prstGeom prst="rect">
            <a:avLst/>
          </a:prstGeom>
        </p:spPr>
        <p:txBody>
          <a:bodyPr lIns="0" tIns="0" rIns="0" bIns="0"/>
          <a:lstStyle>
            <a:lvl1pPr algn="ctr">
              <a:defRPr spc="-100"/>
            </a:lvl1pPr>
          </a:lstStyle>
          <a:p>
            <a:pPr lvl="0">
              <a:defRPr spc="0" sz="1800"/>
            </a:pPr>
            <a:r>
              <a:rPr spc="-100" sz="4400"/>
              <a:t>Evaluation </a:t>
            </a:r>
          </a:p>
        </p:txBody>
      </p:sp>
      <p:sp>
        <p:nvSpPr>
          <p:cNvPr id="360" name="Shape 360"/>
          <p:cNvSpPr/>
          <p:nvPr>
            <p:ph type="body" idx="1"/>
          </p:nvPr>
        </p:nvSpPr>
        <p:spPr>
          <a:xfrm>
            <a:off x="1261872" y="1828800"/>
            <a:ext cx="4411565" cy="4351338"/>
          </a:xfrm>
          <a:prstGeom prst="rect">
            <a:avLst/>
          </a:prstGeom>
        </p:spPr>
        <p:txBody>
          <a:bodyPr lIns="0" tIns="0" rIns="0" bIns="0"/>
          <a:lstStyle>
            <a:lvl1pPr>
              <a:defRPr spc="0" sz="3200"/>
            </a:lvl1pPr>
          </a:lstStyle>
          <a:p>
            <a:pPr lvl="0">
              <a:defRPr sz="1800"/>
            </a:pPr>
            <a:r>
              <a:rPr sz="3200"/>
              <a:t>MockDroid</a:t>
            </a:r>
          </a:p>
        </p:txBody>
      </p:sp>
      <p:pic>
        <p:nvPicPr>
          <p:cNvPr id="361" name="Screen Shot 2015-01-13 at 4.23.05 PM.png"/>
          <p:cNvPicPr/>
          <p:nvPr/>
        </p:nvPicPr>
        <p:blipFill>
          <a:blip r:embed="rId2">
            <a:extLst/>
          </a:blip>
          <a:stretch>
            <a:fillRect/>
          </a:stretch>
        </p:blipFill>
        <p:spPr>
          <a:xfrm>
            <a:off x="33017" y="2925032"/>
            <a:ext cx="11184808" cy="2449770"/>
          </a:xfrm>
          <a:prstGeom prst="rect">
            <a:avLst/>
          </a:prstGeom>
          <a:ln w="12700">
            <a:miter lim="400000"/>
          </a:ln>
        </p:spPr>
      </p:pic>
    </p:spTree>
  </p:cSld>
  <p:clrMapOvr>
    <a:masterClrMapping/>
  </p:clrMapOvr>
  <p:transition spd="med" advClick="1"/>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ph type="title"/>
          </p:nvPr>
        </p:nvSpPr>
        <p:spPr>
          <a:xfrm>
            <a:off x="1261871" y="365759"/>
            <a:ext cx="9692642" cy="1325564"/>
          </a:xfrm>
          <a:prstGeom prst="rect">
            <a:avLst/>
          </a:prstGeom>
        </p:spPr>
        <p:txBody>
          <a:bodyPr lIns="0" tIns="0" rIns="0" bIns="0"/>
          <a:lstStyle>
            <a:lvl1pPr algn="ctr">
              <a:defRPr spc="-100"/>
            </a:lvl1pPr>
          </a:lstStyle>
          <a:p>
            <a:pPr lvl="0">
              <a:defRPr spc="0" sz="1800"/>
            </a:pPr>
            <a:r>
              <a:rPr spc="-100" sz="4400"/>
              <a:t>Performance</a:t>
            </a:r>
          </a:p>
        </p:txBody>
      </p:sp>
      <p:pic>
        <p:nvPicPr>
          <p:cNvPr id="364" name="Screen Shot 2015-01-13 at 4.30.17 PM.png"/>
          <p:cNvPicPr/>
          <p:nvPr/>
        </p:nvPicPr>
        <p:blipFill>
          <a:blip r:embed="rId2">
            <a:extLst/>
          </a:blip>
          <a:stretch>
            <a:fillRect/>
          </a:stretch>
        </p:blipFill>
        <p:spPr>
          <a:xfrm>
            <a:off x="115993" y="2289481"/>
            <a:ext cx="11202138" cy="3247733"/>
          </a:xfrm>
          <a:prstGeom prst="rect">
            <a:avLst/>
          </a:prstGeom>
          <a:ln w="12700">
            <a:miter lim="400000"/>
          </a:ln>
        </p:spPr>
      </p:pic>
    </p:spTree>
  </p:cSld>
  <p:clrMapOvr>
    <a:masterClrMapping/>
  </p:clrMapOvr>
  <p:transition spd="med" advClick="1"/>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ph type="title"/>
          </p:nvPr>
        </p:nvSpPr>
        <p:spPr>
          <a:prstGeom prst="rect">
            <a:avLst/>
          </a:prstGeom>
        </p:spPr>
        <p:txBody>
          <a:bodyPr lIns="0" tIns="0" rIns="0" bIns="0"/>
          <a:lstStyle/>
          <a:p>
            <a:pPr lvl="0"/>
          </a:p>
        </p:txBody>
      </p:sp>
      <p:sp>
        <p:nvSpPr>
          <p:cNvPr id="367" name="Shape 367"/>
          <p:cNvSpPr/>
          <p:nvPr>
            <p:ph type="body" idx="1"/>
          </p:nvPr>
        </p:nvSpPr>
        <p:spPr>
          <a:xfrm>
            <a:off x="1261872" y="1691321"/>
            <a:ext cx="7142599" cy="4044643"/>
          </a:xfrm>
          <a:prstGeom prst="rect">
            <a:avLst/>
          </a:prstGeom>
        </p:spPr>
        <p:txBody>
          <a:bodyPr lIns="0" tIns="0" rIns="0" bIns="0" anchor="t"/>
          <a:lstStyle/>
          <a:p>
            <a:pPr lvl="0" marL="200526" indent="-200526">
              <a:lnSpc>
                <a:spcPct val="150000"/>
              </a:lnSpc>
              <a:buSzPct val="100000"/>
              <a:buChar char="•"/>
              <a:defRPr spc="0" sz="1800">
                <a:solidFill>
                  <a:srgbClr val="000000"/>
                </a:solidFill>
              </a:defRPr>
            </a:pPr>
            <a:r>
              <a:rPr spc="17" sz="3400"/>
              <a:t>Basic Problem</a:t>
            </a:r>
            <a:endParaRPr spc="17" sz="3400"/>
          </a:p>
          <a:p>
            <a:pPr lvl="0" marL="200526" indent="-200526">
              <a:lnSpc>
                <a:spcPct val="150000"/>
              </a:lnSpc>
              <a:buSzPct val="100000"/>
              <a:buChar char="•"/>
              <a:defRPr spc="0" sz="1800">
                <a:solidFill>
                  <a:srgbClr val="000000"/>
                </a:solidFill>
              </a:defRPr>
            </a:pPr>
            <a:r>
              <a:rPr spc="17" sz="3400"/>
              <a:t>Main ideas</a:t>
            </a:r>
            <a:endParaRPr spc="17" sz="3400"/>
          </a:p>
          <a:p>
            <a:pPr lvl="0" marL="200526" indent="-200526">
              <a:lnSpc>
                <a:spcPct val="150000"/>
              </a:lnSpc>
              <a:buSzPct val="100000"/>
              <a:buChar char="•"/>
              <a:defRPr spc="0" sz="1800">
                <a:solidFill>
                  <a:srgbClr val="000000"/>
                </a:solidFill>
              </a:defRPr>
            </a:pPr>
            <a:r>
              <a:rPr spc="17" sz="3400"/>
              <a:t>Evaluation and results</a:t>
            </a:r>
            <a:endParaRPr spc="17" sz="3400"/>
          </a:p>
          <a:p>
            <a:pPr lvl="0" marL="200526" indent="-200526">
              <a:lnSpc>
                <a:spcPct val="150000"/>
              </a:lnSpc>
              <a:buSzPct val="100000"/>
              <a:buChar char="•"/>
              <a:defRPr spc="0" sz="1800">
                <a:solidFill>
                  <a:srgbClr val="000000"/>
                </a:solidFill>
              </a:defRPr>
            </a:pPr>
            <a:r>
              <a:rPr spc="17" sz="3400"/>
              <a:t>Open issues</a:t>
            </a:r>
          </a:p>
        </p:txBody>
      </p:sp>
      <p:sp>
        <p:nvSpPr>
          <p:cNvPr id="368" name="Shape 368"/>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3600">
                <a:solidFill>
                  <a:srgbClr val="8E8E94"/>
                </a:solidFill>
              </a:rPr>
            </a:fld>
          </a:p>
        </p:txBody>
      </p:sp>
    </p:spTree>
  </p:cSld>
  <p:clrMapOvr>
    <a:masterClrMapping/>
  </p:clrMapOvr>
  <p:transition spd="med" advClick="1"/>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hape 370"/>
          <p:cNvSpPr/>
          <p:nvPr>
            <p:ph type="title"/>
          </p:nvPr>
        </p:nvSpPr>
        <p:spPr>
          <a:xfrm>
            <a:off x="1261871" y="365759"/>
            <a:ext cx="9692642" cy="1325564"/>
          </a:xfrm>
          <a:prstGeom prst="rect">
            <a:avLst/>
          </a:prstGeom>
        </p:spPr>
        <p:txBody>
          <a:bodyPr lIns="0" tIns="0" rIns="0" bIns="0"/>
          <a:lstStyle>
            <a:lvl1pPr algn="ctr">
              <a:defRPr spc="-100"/>
            </a:lvl1pPr>
          </a:lstStyle>
          <a:p>
            <a:pPr lvl="0">
              <a:defRPr spc="0" sz="1800"/>
            </a:pPr>
            <a:r>
              <a:rPr spc="-100" sz="4400"/>
              <a:t>Open Issues</a:t>
            </a:r>
          </a:p>
        </p:txBody>
      </p:sp>
      <p:sp>
        <p:nvSpPr>
          <p:cNvPr id="371" name="Shape 371"/>
          <p:cNvSpPr/>
          <p:nvPr>
            <p:ph type="body" idx="1"/>
          </p:nvPr>
        </p:nvSpPr>
        <p:spPr>
          <a:xfrm>
            <a:off x="1261872" y="1828800"/>
            <a:ext cx="8595360" cy="4351338"/>
          </a:xfrm>
          <a:prstGeom prst="rect">
            <a:avLst/>
          </a:prstGeom>
        </p:spPr>
        <p:txBody>
          <a:bodyPr/>
          <a:lstStyle/>
          <a:p>
            <a:pPr lvl="0" marL="117043" indent="-117043" defTabSz="585215">
              <a:spcBef>
                <a:spcPts val="800"/>
              </a:spcBef>
              <a:defRPr spc="0"/>
            </a:pPr>
            <a:r>
              <a:rPr sz="2048"/>
              <a:t>Overall, the Android Security Modules framework is similar to other reference monitor interfaces that have been proposed in the past for Linux and TrustedBSD.</a:t>
            </a:r>
            <a:endParaRPr sz="2048"/>
          </a:p>
          <a:p>
            <a:pPr lvl="0" marL="117043" indent="-117043" defTabSz="585215">
              <a:spcBef>
                <a:spcPts val="800"/>
              </a:spcBef>
              <a:defRPr spc="0"/>
            </a:pPr>
            <a:r>
              <a:rPr sz="2048"/>
              <a:t>ASM is important because it is one of the first solutions of its kind for Android mobile devices and can lead to unification and simpler implementation of various security enhancements.</a:t>
            </a:r>
            <a:endParaRPr sz="2048"/>
          </a:p>
          <a:p>
            <a:pPr lvl="0" marL="117043" indent="-117043" defTabSz="585215">
              <a:spcBef>
                <a:spcPts val="800"/>
              </a:spcBef>
              <a:defRPr spc="0"/>
            </a:pPr>
            <a:r>
              <a:rPr sz="2048"/>
              <a:t>ASM promotes the creation of additional and novel security improvements to Android, while avoiding restricting OS consumers to a specific enforcement policy.</a:t>
            </a:r>
            <a:endParaRPr sz="2048"/>
          </a:p>
          <a:p>
            <a:pPr lvl="0" marL="117043" indent="-117043" defTabSz="585215">
              <a:spcBef>
                <a:spcPts val="800"/>
              </a:spcBef>
              <a:defRPr spc="0"/>
            </a:pPr>
            <a:r>
              <a:rPr sz="2048"/>
              <a:t>The authors believe that if ASM were to be integrated into the core source code for Android, it could potentially allow researchers to add new reference monitors to Android devices, without requiring root access.</a:t>
            </a:r>
          </a:p>
        </p:txBody>
      </p:sp>
    </p:spTree>
  </p:cSld>
  <p:clrMapOvr>
    <a:masterClrMapping/>
  </p:clrMapOvr>
  <p:transition spd="med" advClick="1"/>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ph type="title"/>
          </p:nvPr>
        </p:nvSpPr>
        <p:spPr>
          <a:xfrm>
            <a:off x="1189134" y="2589415"/>
            <a:ext cx="9692642" cy="1325563"/>
          </a:xfrm>
          <a:prstGeom prst="rect">
            <a:avLst/>
          </a:prstGeom>
        </p:spPr>
        <p:txBody>
          <a:bodyPr/>
          <a:lstStyle>
            <a:lvl1pPr algn="ctr">
              <a:defRPr spc="-100"/>
            </a:lvl1pPr>
          </a:lstStyle>
          <a:p>
            <a:pPr lvl="0">
              <a:defRPr spc="0" sz="1800"/>
            </a:pPr>
            <a:r>
              <a:rPr spc="-100" sz="4400"/>
              <a:t>The End.</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The Android iOS</a:t>
            </a:r>
          </a:p>
        </p:txBody>
      </p:sp>
      <p:sp>
        <p:nvSpPr>
          <p:cNvPr id="88" name="Shape 88"/>
          <p:cNvSpPr/>
          <p:nvPr>
            <p:ph type="body" idx="1"/>
          </p:nvPr>
        </p:nvSpPr>
        <p:spPr>
          <a:xfrm>
            <a:off x="1261872" y="1828800"/>
            <a:ext cx="8595360" cy="4351338"/>
          </a:xfrm>
          <a:prstGeom prst="rect">
            <a:avLst/>
          </a:prstGeom>
        </p:spPr>
        <p:txBody>
          <a:bodyPr/>
          <a:lstStyle/>
          <a:p>
            <a:pPr lvl="0" marL="157276" indent="-157276" defTabSz="786384">
              <a:spcBef>
                <a:spcPts val="1200"/>
              </a:spcBef>
              <a:defRPr spc="0"/>
            </a:pPr>
            <a:r>
              <a:rPr sz="2752"/>
              <a:t>However, these changes are forcing the designers to rethink how security is handled on their devices.</a:t>
            </a:r>
            <a:endParaRPr sz="2752"/>
          </a:p>
          <a:p>
            <a:pPr lvl="0" marL="157276" indent="-157276" defTabSz="786384">
              <a:spcBef>
                <a:spcPts val="1200"/>
              </a:spcBef>
              <a:defRPr spc="0"/>
            </a:pPr>
            <a:endParaRPr spc="13" sz="2752"/>
          </a:p>
          <a:p>
            <a:pPr lvl="0" marL="157276" indent="-157276" defTabSz="786384">
              <a:spcBef>
                <a:spcPts val="1200"/>
              </a:spcBef>
              <a:defRPr spc="0"/>
            </a:pPr>
            <a:r>
              <a:rPr sz="2752"/>
              <a:t>It is now a necessary for user applications to be placed under unique protection domains, rather than simply executing with the user’s authority. </a:t>
            </a:r>
            <a:endParaRPr spc="13" sz="2752"/>
          </a:p>
          <a:p>
            <a:pPr lvl="0" marL="157276" indent="-157276" defTabSz="786384">
              <a:spcBef>
                <a:spcPts val="1200"/>
              </a:spcBef>
              <a:defRPr spc="0"/>
            </a:pPr>
            <a:endParaRPr spc="13" sz="2752"/>
          </a:p>
          <a:p>
            <a:pPr lvl="0" marL="157276" indent="-157276" defTabSz="786384">
              <a:spcBef>
                <a:spcPts val="1200"/>
              </a:spcBef>
              <a:defRPr spc="0"/>
            </a:pPr>
            <a:r>
              <a:rPr sz="2752"/>
              <a:t>Still, how and when privileges and access to the API’s should be given has been very debated.</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xfrm>
            <a:off x="1261871" y="365759"/>
            <a:ext cx="9692642" cy="1325564"/>
          </a:xfrm>
          <a:prstGeom prst="rect">
            <a:avLst/>
          </a:prstGeom>
        </p:spPr>
        <p:txBody>
          <a:bodyPr/>
          <a:lstStyle>
            <a:lvl1pPr algn="ctr">
              <a:defRPr spc="-100"/>
            </a:lvl1pPr>
          </a:lstStyle>
          <a:p>
            <a:pPr lvl="0">
              <a:defRPr spc="0" sz="1800"/>
            </a:pPr>
            <a:r>
              <a:rPr spc="-100" sz="4400"/>
              <a:t>The Android iOS</a:t>
            </a:r>
          </a:p>
        </p:txBody>
      </p:sp>
      <p:sp>
        <p:nvSpPr>
          <p:cNvPr id="91" name="Shape 91"/>
          <p:cNvSpPr/>
          <p:nvPr>
            <p:ph type="body" idx="1"/>
          </p:nvPr>
        </p:nvSpPr>
        <p:spPr>
          <a:xfrm>
            <a:off x="1261872" y="1828800"/>
            <a:ext cx="8595360" cy="4351338"/>
          </a:xfrm>
          <a:prstGeom prst="rect">
            <a:avLst/>
          </a:prstGeom>
        </p:spPr>
        <p:txBody>
          <a:bodyPr/>
          <a:lstStyle/>
          <a:p>
            <a:pPr lvl="0" marL="135331" indent="-135331" defTabSz="676655">
              <a:spcBef>
                <a:spcPts val="1000"/>
              </a:spcBef>
              <a:defRPr spc="0"/>
            </a:pPr>
            <a:r>
              <a:rPr sz="2368"/>
              <a:t>Android has been a main focus of research for the last few years. This is mainly attributed to it’s open source foundation and the popularity of mobile devices.</a:t>
            </a:r>
            <a:endParaRPr sz="2368"/>
          </a:p>
          <a:p>
            <a:pPr lvl="0" marL="135331" indent="-135331" defTabSz="676655">
              <a:spcBef>
                <a:spcPts val="1000"/>
              </a:spcBef>
              <a:defRPr spc="0"/>
            </a:pPr>
            <a:endParaRPr spc="11" sz="2368"/>
          </a:p>
          <a:p>
            <a:pPr lvl="0" marL="135331" indent="-135331" defTabSz="676655">
              <a:spcBef>
                <a:spcPts val="1000"/>
              </a:spcBef>
              <a:defRPr spc="0"/>
            </a:pPr>
            <a:r>
              <a:rPr sz="2368"/>
              <a:t>There have been more than a dozen proposals from the research community for new Android security architectures.</a:t>
            </a:r>
            <a:endParaRPr sz="2368"/>
          </a:p>
          <a:p>
            <a:pPr lvl="0" marL="135331" indent="-135331" defTabSz="676655">
              <a:spcBef>
                <a:spcPts val="1000"/>
              </a:spcBef>
              <a:defRPr spc="0"/>
            </a:pPr>
            <a:endParaRPr spc="11" sz="2368"/>
          </a:p>
          <a:p>
            <a:pPr lvl="0" marL="135331" indent="-135331" defTabSz="676655">
              <a:spcBef>
                <a:spcPts val="1000"/>
              </a:spcBef>
              <a:defRPr spc="0"/>
            </a:pPr>
            <a:r>
              <a:rPr sz="2368"/>
              <a:t>While these proposals have many different ideas and motivations, they most often share the same types of authorization hooks and the ASM seeks to assist with those goals.</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F6F74"/>
      </a:accent1>
      <a:accent2>
        <a:srgbClr val="92A9B9"/>
      </a:accent2>
      <a:accent3>
        <a:srgbClr val="A7B789"/>
      </a:accent3>
      <a:accent4>
        <a:srgbClr val="B9A489"/>
      </a:accent4>
      <a:accent5>
        <a:srgbClr val="8D6374"/>
      </a:accent5>
      <a:accent6>
        <a:srgbClr val="9B7362"/>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5240" dir="5400000">
              <a:srgbClr val="000000">
                <a:alpha val="75000"/>
              </a:srgbClr>
            </a:outerShdw>
          </a:effectLst>
        </a:effectStyle>
        <a:effectStyle>
          <a:effectLst>
            <a:outerShdw sx="100000" sy="100000" kx="0" ky="0" algn="b" rotWithShape="0" blurRad="50800" dist="15240" dir="5400000">
              <a:srgbClr val="000000">
                <a:alpha val="7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3970" cap="flat">
          <a:solidFill>
            <a:srgbClr val="6F6F74"/>
          </a:solidFill>
          <a:prstDash val="solid"/>
          <a:bevel/>
        </a:ln>
        <a:effectLst>
          <a:outerShdw sx="100000" sy="100000" kx="0" ky="0" algn="b" rotWithShape="0" blurRad="50800" dist="15240" dir="5400000">
            <a:srgbClr val="000000">
              <a:alpha val="7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3970" cap="flat">
          <a:solidFill>
            <a:srgbClr val="6F6F74"/>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F6F74"/>
      </a:accent1>
      <a:accent2>
        <a:srgbClr val="92A9B9"/>
      </a:accent2>
      <a:accent3>
        <a:srgbClr val="A7B789"/>
      </a:accent3>
      <a:accent4>
        <a:srgbClr val="B9A489"/>
      </a:accent4>
      <a:accent5>
        <a:srgbClr val="8D6374"/>
      </a:accent5>
      <a:accent6>
        <a:srgbClr val="9B7362"/>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5240" dir="5400000">
              <a:srgbClr val="000000">
                <a:alpha val="75000"/>
              </a:srgbClr>
            </a:outerShdw>
          </a:effectLst>
        </a:effectStyle>
        <a:effectStyle>
          <a:effectLst>
            <a:outerShdw sx="100000" sy="100000" kx="0" ky="0" algn="b" rotWithShape="0" blurRad="50800" dist="15240" dir="5400000">
              <a:srgbClr val="000000">
                <a:alpha val="7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3970" cap="flat">
          <a:solidFill>
            <a:srgbClr val="6F6F74"/>
          </a:solidFill>
          <a:prstDash val="solid"/>
          <a:bevel/>
        </a:ln>
        <a:effectLst>
          <a:outerShdw sx="100000" sy="100000" kx="0" ky="0" algn="b" rotWithShape="0" blurRad="50800" dist="15240" dir="5400000">
            <a:srgbClr val="000000">
              <a:alpha val="7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3970" cap="flat">
          <a:solidFill>
            <a:srgbClr val="6F6F74"/>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