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81" r:id="rId2"/>
    <p:sldId id="283" r:id="rId3"/>
    <p:sldId id="284" r:id="rId4"/>
    <p:sldId id="285" r:id="rId5"/>
    <p:sldId id="286" r:id="rId6"/>
    <p:sldId id="287" r:id="rId7"/>
    <p:sldId id="288" r:id="rId8"/>
    <p:sldId id="289" r:id="rId9"/>
    <p:sldId id="290" r:id="rId10"/>
    <p:sldId id="291" r:id="rId11"/>
    <p:sldId id="293" r:id="rId12"/>
    <p:sldId id="292" r:id="rId13"/>
    <p:sldId id="294" r:id="rId14"/>
    <p:sldId id="296" r:id="rId15"/>
    <p:sldId id="295" r:id="rId16"/>
    <p:sldId id="297" r:id="rId17"/>
    <p:sldId id="298" r:id="rId18"/>
    <p:sldId id="299" r:id="rId19"/>
    <p:sldId id="300" r:id="rId20"/>
    <p:sldId id="301" r:id="rId21"/>
    <p:sldId id="302" r:id="rId22"/>
    <p:sldId id="303" r:id="rId23"/>
    <p:sldId id="304" r:id="rId24"/>
    <p:sldId id="305" r:id="rId25"/>
    <p:sldId id="306" r:id="rId26"/>
    <p:sldId id="307" r:id="rId27"/>
    <p:sldId id="308" r:id="rId28"/>
    <p:sldId id="310" r:id="rId29"/>
    <p:sldId id="30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86859" autoAdjust="0"/>
  </p:normalViewPr>
  <p:slideViewPr>
    <p:cSldViewPr>
      <p:cViewPr varScale="1">
        <p:scale>
          <a:sx n="95" d="100"/>
          <a:sy n="95" d="100"/>
        </p:scale>
        <p:origin x="-2024"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1E4B40-99EC-4C46-9ECB-4B75635109FD}" type="datetimeFigureOut">
              <a:rPr lang="en-US" smtClean="0"/>
              <a:t>1/8/15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D2CE40-0E32-4B90-B83A-405D5901487B}" type="slidenum">
              <a:rPr lang="en-US" smtClean="0"/>
              <a:t>‹#›</a:t>
            </a:fld>
            <a:endParaRPr lang="en-US"/>
          </a:p>
        </p:txBody>
      </p:sp>
    </p:spTree>
    <p:extLst>
      <p:ext uri="{BB962C8B-B14F-4D97-AF65-F5344CB8AC3E}">
        <p14:creationId xmlns:p14="http://schemas.microsoft.com/office/powerpoint/2010/main" val="2445695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She worked</a:t>
            </a:r>
            <a:r>
              <a:rPr kumimoji="1" lang="en-US" altLang="zh-CN" baseline="0" dirty="0" smtClean="0"/>
              <a:t> on this project mainly during her </a:t>
            </a:r>
            <a:r>
              <a:rPr kumimoji="1" lang="en-US" altLang="zh-CN" baseline="0" smtClean="0"/>
              <a:t>summer internship </a:t>
            </a:r>
            <a:r>
              <a:rPr kumimoji="1" lang="en-US" altLang="zh-CN" baseline="0" dirty="0" smtClean="0"/>
              <a:t>at northwestern university.</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a:t>
            </a:fld>
            <a:endParaRPr lang="en-US"/>
          </a:p>
        </p:txBody>
      </p:sp>
    </p:spTree>
    <p:extLst>
      <p:ext uri="{BB962C8B-B14F-4D97-AF65-F5344CB8AC3E}">
        <p14:creationId xmlns:p14="http://schemas.microsoft.com/office/powerpoint/2010/main" val="940084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Android debug bridge</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21</a:t>
            </a:fld>
            <a:endParaRPr lang="en-US"/>
          </a:p>
        </p:txBody>
      </p:sp>
    </p:spTree>
    <p:extLst>
      <p:ext uri="{BB962C8B-B14F-4D97-AF65-F5344CB8AC3E}">
        <p14:creationId xmlns:p14="http://schemas.microsoft.com/office/powerpoint/2010/main" val="2086040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A very recent Linux kernel vulnerability [13] (affecting version 2.6.37 to 3.8.9) has been discovered that allows a process to gain root privileges in Linux kernels with the PERF_EVENTS option enabled. This vulnerability affects even kernels with </a:t>
            </a:r>
            <a:r>
              <a:rPr lang="en-US" altLang="zh-CN" sz="1200" b="0" i="0" u="none" strike="noStrike" kern="1200" baseline="0" dirty="0" err="1" smtClean="0">
                <a:solidFill>
                  <a:schemeClr val="tx1"/>
                </a:solidFill>
                <a:latin typeface="+mn-lt"/>
                <a:ea typeface="+mn-ea"/>
                <a:cs typeface="+mn-cs"/>
              </a:rPr>
              <a:t>SELinux</a:t>
            </a:r>
            <a:r>
              <a:rPr lang="en-US" altLang="zh-CN" sz="1200" b="0" i="0" u="none" strike="noStrike" kern="1200" baseline="0" dirty="0" smtClean="0">
                <a:solidFill>
                  <a:schemeClr val="tx1"/>
                </a:solidFill>
                <a:latin typeface="+mn-lt"/>
                <a:ea typeface="+mn-ea"/>
                <a:cs typeface="+mn-cs"/>
              </a:rPr>
              <a:t> enabled.</a:t>
            </a:r>
          </a:p>
          <a:p>
            <a:r>
              <a:rPr lang="en-US" altLang="zh-CN" sz="1200" b="0" i="0" u="none" strike="noStrike" kern="1200" baseline="0" dirty="0" smtClean="0">
                <a:solidFill>
                  <a:schemeClr val="tx1"/>
                </a:solidFill>
                <a:latin typeface="+mn-lt"/>
                <a:ea typeface="+mn-ea"/>
                <a:cs typeface="+mn-cs"/>
              </a:rPr>
              <a:t>The exploit uses the </a:t>
            </a:r>
            <a:r>
              <a:rPr lang="en-US" altLang="zh-CN" sz="1200" b="0" i="0" u="none" strike="noStrike" kern="1200" baseline="0" dirty="0" err="1" smtClean="0">
                <a:solidFill>
                  <a:schemeClr val="tx1"/>
                </a:solidFill>
                <a:latin typeface="+mn-lt"/>
                <a:ea typeface="+mn-ea"/>
                <a:cs typeface="+mn-cs"/>
              </a:rPr>
              <a:t>perf_event_open</a:t>
            </a:r>
            <a:r>
              <a:rPr lang="en-US" altLang="zh-CN" sz="1200" b="0" i="0" u="none" strike="noStrike" kern="1200" baseline="0" dirty="0" smtClean="0">
                <a:solidFill>
                  <a:schemeClr val="tx1"/>
                </a:solidFill>
                <a:latin typeface="+mn-lt"/>
                <a:ea typeface="+mn-ea"/>
                <a:cs typeface="+mn-cs"/>
              </a:rPr>
              <a:t> system call to force the kernel to transfer execution to a known user-process address where malicious code will elevate the process credentials to execute a shell as root. The main problem is that the </a:t>
            </a:r>
            <a:r>
              <a:rPr lang="en-US" altLang="zh-CN" sz="1200" b="0" i="0" u="none" strike="noStrike" kern="1200" baseline="0" dirty="0" err="1" smtClean="0">
                <a:solidFill>
                  <a:schemeClr val="tx1"/>
                </a:solidFill>
                <a:latin typeface="+mn-lt"/>
                <a:ea typeface="+mn-ea"/>
                <a:cs typeface="+mn-cs"/>
              </a:rPr>
              <a:t>perf_event_open</a:t>
            </a:r>
            <a:r>
              <a:rPr lang="en-US" altLang="zh-CN" sz="1200" b="0" i="0" u="none" strike="noStrike" kern="1200" baseline="0" dirty="0" smtClean="0">
                <a:solidFill>
                  <a:schemeClr val="tx1"/>
                </a:solidFill>
                <a:latin typeface="+mn-lt"/>
                <a:ea typeface="+mn-ea"/>
                <a:cs typeface="+mn-cs"/>
              </a:rPr>
              <a:t> uses as an argument a </a:t>
            </a:r>
            <a:r>
              <a:rPr lang="en-US" altLang="zh-CN" sz="1200" b="0" i="0" u="none" strike="noStrike" kern="1200" baseline="0" dirty="0" err="1" smtClean="0">
                <a:solidFill>
                  <a:schemeClr val="tx1"/>
                </a:solidFill>
                <a:latin typeface="+mn-lt"/>
                <a:ea typeface="+mn-ea"/>
                <a:cs typeface="+mn-cs"/>
              </a:rPr>
              <a:t>struct</a:t>
            </a:r>
            <a:r>
              <a:rPr lang="en-US" altLang="zh-CN" sz="1200" b="0" i="0" u="none" strike="noStrike" kern="1200" baseline="0" dirty="0" smtClean="0">
                <a:solidFill>
                  <a:schemeClr val="tx1"/>
                </a:solidFill>
                <a:latin typeface="+mn-lt"/>
                <a:ea typeface="+mn-ea"/>
                <a:cs typeface="+mn-cs"/>
              </a:rPr>
              <a:t> where a 64-bit unsigned integer is eventually casted into a 32-bit signed integer. Any negative value will be used by the kernel as an offset for a memory address that a user program can control.</a:t>
            </a:r>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22</a:t>
            </a:fld>
            <a:endParaRPr lang="en-US"/>
          </a:p>
        </p:txBody>
      </p:sp>
    </p:spTree>
    <p:extLst>
      <p:ext uri="{BB962C8B-B14F-4D97-AF65-F5344CB8AC3E}">
        <p14:creationId xmlns:p14="http://schemas.microsoft.com/office/powerpoint/2010/main" val="2247681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The results are provided in Table 2. The Quadrant benchmark generates points (</a:t>
            </a:r>
            <a:r>
              <a:rPr lang="en-US" altLang="zh-CN" sz="1200" b="0" i="0" u="none" strike="noStrike" kern="1200" baseline="0" dirty="0" err="1" smtClean="0">
                <a:solidFill>
                  <a:schemeClr val="tx1"/>
                </a:solidFill>
                <a:latin typeface="+mn-lt"/>
                <a:ea typeface="+mn-ea"/>
                <a:cs typeface="+mn-cs"/>
              </a:rPr>
              <a:t>pts</a:t>
            </a:r>
            <a:r>
              <a:rPr lang="en-US" altLang="zh-CN" sz="1200" b="0" i="0" u="none" strike="noStrike" kern="1200" baseline="0" dirty="0" smtClean="0">
                <a:solidFill>
                  <a:schemeClr val="tx1"/>
                </a:solidFill>
                <a:latin typeface="+mn-lt"/>
                <a:ea typeface="+mn-ea"/>
                <a:cs typeface="+mn-cs"/>
              </a:rPr>
              <a:t>) for each of the tests (higher values indicate better performance)</a:t>
            </a:r>
          </a:p>
          <a:p>
            <a:r>
              <a:rPr lang="en-US" altLang="zh-CN" sz="1200" b="0" i="0" u="none" strike="noStrike" kern="1200" baseline="0" dirty="0" smtClean="0">
                <a:solidFill>
                  <a:schemeClr val="tx1"/>
                </a:solidFill>
                <a:latin typeface="+mn-lt"/>
                <a:ea typeface="+mn-ea"/>
                <a:cs typeface="+mn-cs"/>
              </a:rPr>
              <a:t>while the </a:t>
            </a:r>
            <a:r>
              <a:rPr lang="en-US" altLang="zh-CN" sz="1200" b="0" i="0" u="none" strike="noStrike" kern="1200" baseline="0" dirty="0" err="1" smtClean="0">
                <a:solidFill>
                  <a:schemeClr val="tx1"/>
                </a:solidFill>
                <a:latin typeface="+mn-lt"/>
                <a:ea typeface="+mn-ea"/>
                <a:cs typeface="+mn-cs"/>
              </a:rPr>
              <a:t>BenchmarkPi</a:t>
            </a:r>
            <a:r>
              <a:rPr lang="en-US" altLang="zh-CN" sz="1200" b="0" i="0" u="none" strike="noStrike" kern="1200" baseline="0" dirty="0" smtClean="0">
                <a:solidFill>
                  <a:schemeClr val="tx1"/>
                </a:solidFill>
                <a:latin typeface="+mn-lt"/>
                <a:ea typeface="+mn-ea"/>
                <a:cs typeface="+mn-cs"/>
              </a:rPr>
              <a:t> measures the time in milliseconds (</a:t>
            </a:r>
            <a:r>
              <a:rPr lang="en-US" altLang="zh-CN" sz="1200" b="0" i="0" u="none" strike="noStrike" kern="1200" baseline="0" dirty="0" err="1" smtClean="0">
                <a:solidFill>
                  <a:schemeClr val="tx1"/>
                </a:solidFill>
                <a:latin typeface="+mn-lt"/>
                <a:ea typeface="+mn-ea"/>
                <a:cs typeface="+mn-cs"/>
              </a:rPr>
              <a:t>ms</a:t>
            </a:r>
            <a:r>
              <a:rPr lang="en-US" altLang="zh-CN" sz="1200" b="0" i="0" u="none" strike="noStrike" kern="1200" baseline="0" dirty="0" smtClean="0">
                <a:solidFill>
                  <a:schemeClr val="tx1"/>
                </a:solidFill>
                <a:latin typeface="+mn-lt"/>
                <a:ea typeface="+mn-ea"/>
                <a:cs typeface="+mn-cs"/>
              </a:rPr>
              <a:t>) to complete the computation (the lower the value the better the performance).</a:t>
            </a:r>
          </a:p>
          <a:p>
            <a:endParaRPr kumimoji="1" lang="en-US" altLang="zh-CN" sz="1200" b="0" i="0" u="none" strike="noStrike" kern="1200" baseline="0" dirty="0" smtClean="0">
              <a:solidFill>
                <a:schemeClr val="tx1"/>
              </a:solidFill>
              <a:latin typeface="+mn-lt"/>
              <a:ea typeface="+mn-ea"/>
              <a:cs typeface="+mn-cs"/>
            </a:endParaRPr>
          </a:p>
        </p:txBody>
      </p:sp>
      <p:sp>
        <p:nvSpPr>
          <p:cNvPr id="4" name="幻灯片编号占位符 3"/>
          <p:cNvSpPr>
            <a:spLocks noGrp="1"/>
          </p:cNvSpPr>
          <p:nvPr>
            <p:ph type="sldNum" sz="quarter" idx="10"/>
          </p:nvPr>
        </p:nvSpPr>
        <p:spPr/>
        <p:txBody>
          <a:bodyPr/>
          <a:lstStyle/>
          <a:p>
            <a:fld id="{07D2CE40-0E32-4B90-B83A-405D5901487B}" type="slidenum">
              <a:rPr lang="en-US" smtClean="0"/>
              <a:t>23</a:t>
            </a:fld>
            <a:endParaRPr lang="en-US"/>
          </a:p>
        </p:txBody>
      </p:sp>
    </p:spTree>
    <p:extLst>
      <p:ext uri="{BB962C8B-B14F-4D97-AF65-F5344CB8AC3E}">
        <p14:creationId xmlns:p14="http://schemas.microsoft.com/office/powerpoint/2010/main" val="6360618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b="0" i="0" u="none" strike="noStrike" kern="1200" baseline="0" dirty="0" smtClean="0">
                <a:solidFill>
                  <a:schemeClr val="tx1"/>
                </a:solidFill>
                <a:latin typeface="+mn-lt"/>
                <a:ea typeface="+mn-ea"/>
                <a:cs typeface="+mn-cs"/>
              </a:rPr>
              <a:t>From the results, we can see the overhead introduced by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is very low for the CPU, memory, 2D and 3D tests. Only in the I/O test,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introduces a very high overhead of 97.5%. This is explained by the fact that when files are opened,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a:t>
            </a:r>
            <a:r>
              <a:rPr lang="en-US" altLang="zh-CN" sz="1200" b="0" i="0" u="none" strike="noStrike" kern="1200" baseline="0" dirty="0" err="1" smtClean="0">
                <a:solidFill>
                  <a:schemeClr val="tx1"/>
                </a:solidFill>
                <a:latin typeface="+mn-lt"/>
                <a:ea typeface="+mn-ea"/>
                <a:cs typeface="+mn-cs"/>
              </a:rPr>
              <a:t>normalises</a:t>
            </a:r>
            <a:r>
              <a:rPr lang="en-US" altLang="zh-CN" sz="1200" b="0" i="0" u="none" strike="noStrike" kern="1200" baseline="0" dirty="0" smtClean="0">
                <a:solidFill>
                  <a:schemeClr val="tx1"/>
                </a:solidFill>
                <a:latin typeface="+mn-lt"/>
                <a:ea typeface="+mn-ea"/>
                <a:cs typeface="+mn-cs"/>
              </a:rPr>
              <a:t> the file path which requires extra time. Also, the use of </a:t>
            </a:r>
            <a:r>
              <a:rPr lang="en-US" altLang="zh-CN" sz="1200" b="0" i="0" u="none" strike="noStrike" kern="1200" baseline="0" dirty="0" err="1" smtClean="0">
                <a:solidFill>
                  <a:schemeClr val="tx1"/>
                </a:solidFill>
                <a:latin typeface="+mn-lt"/>
                <a:ea typeface="+mn-ea"/>
                <a:cs typeface="+mn-cs"/>
              </a:rPr>
              <a:t>ptrace</a:t>
            </a:r>
            <a:r>
              <a:rPr lang="en-US" altLang="zh-CN" sz="1200" b="0" i="0" u="none" strike="noStrike" kern="1200" baseline="0" dirty="0" smtClean="0">
                <a:solidFill>
                  <a:schemeClr val="tx1"/>
                </a:solidFill>
                <a:latin typeface="+mn-lt"/>
                <a:ea typeface="+mn-ea"/>
                <a:cs typeface="+mn-cs"/>
              </a:rPr>
              <a:t> introduces a high overhead given the context switches necessary for passing the control to the FDAM</a:t>
            </a:r>
            <a:endParaRPr kumimoji="1" lang="zh-CN" altLang="en-US" dirty="0" smtClean="0"/>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24</a:t>
            </a:fld>
            <a:endParaRPr lang="en-US"/>
          </a:p>
        </p:txBody>
      </p:sp>
    </p:spTree>
    <p:extLst>
      <p:ext uri="{BB962C8B-B14F-4D97-AF65-F5344CB8AC3E}">
        <p14:creationId xmlns:p14="http://schemas.microsoft.com/office/powerpoint/2010/main" val="3189912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fontScale="92500" lnSpcReduction="20000"/>
          </a:bodyPr>
          <a:lstStyle/>
          <a:p>
            <a:r>
              <a:rPr lang="en-US" altLang="zh-CN" sz="1200" b="0" i="0" u="none" strike="noStrike" kern="1200" baseline="0" dirty="0" smtClean="0">
                <a:solidFill>
                  <a:schemeClr val="tx1"/>
                </a:solidFill>
                <a:latin typeface="+mn-lt"/>
                <a:ea typeface="+mn-ea"/>
                <a:cs typeface="+mn-cs"/>
              </a:rPr>
              <a:t>In more details, for the </a:t>
            </a:r>
            <a:r>
              <a:rPr lang="en-US" altLang="zh-CN" sz="1200" b="0" i="0" u="none" strike="noStrike" kern="1200" baseline="0" dirty="0" err="1" smtClean="0">
                <a:solidFill>
                  <a:schemeClr val="tx1"/>
                </a:solidFill>
                <a:latin typeface="+mn-lt"/>
                <a:ea typeface="+mn-ea"/>
                <a:cs typeface="+mn-cs"/>
              </a:rPr>
              <a:t>HttpGet</a:t>
            </a:r>
            <a:r>
              <a:rPr lang="en-US" altLang="zh-CN" sz="1200" b="0" i="0" u="none" strike="noStrike" kern="1200" baseline="0" dirty="0" smtClean="0">
                <a:solidFill>
                  <a:schemeClr val="tx1"/>
                </a:solidFill>
                <a:latin typeface="+mn-lt"/>
                <a:ea typeface="+mn-ea"/>
                <a:cs typeface="+mn-cs"/>
              </a:rPr>
              <a:t> operation the overhead is very negligible. In this case, the device was connected to the Internet using a </a:t>
            </a:r>
            <a:r>
              <a:rPr lang="en-US" altLang="zh-CN" sz="1200" b="0" i="0" u="none" strike="noStrike" kern="1200" baseline="0" dirty="0" err="1" smtClean="0">
                <a:solidFill>
                  <a:schemeClr val="tx1"/>
                </a:solidFill>
                <a:latin typeface="+mn-lt"/>
                <a:ea typeface="+mn-ea"/>
                <a:cs typeface="+mn-cs"/>
              </a:rPr>
              <a:t>WiFi</a:t>
            </a:r>
            <a:r>
              <a:rPr lang="en-US" altLang="zh-CN" sz="1200" b="0" i="0" u="none" strike="noStrike" kern="1200" baseline="0" dirty="0" smtClean="0">
                <a:solidFill>
                  <a:schemeClr val="tx1"/>
                </a:solidFill>
                <a:latin typeface="+mn-lt"/>
                <a:ea typeface="+mn-ea"/>
                <a:cs typeface="+mn-cs"/>
              </a:rPr>
              <a:t> connection and performing an </a:t>
            </a:r>
            <a:r>
              <a:rPr lang="en-US" altLang="zh-CN" sz="1200" b="0" i="0" u="none" strike="noStrike" kern="1200" baseline="0" dirty="0" err="1" smtClean="0">
                <a:solidFill>
                  <a:schemeClr val="tx1"/>
                </a:solidFill>
                <a:latin typeface="+mn-lt"/>
                <a:ea typeface="+mn-ea"/>
                <a:cs typeface="+mn-cs"/>
              </a:rPr>
              <a:t>HttpGet</a:t>
            </a:r>
            <a:r>
              <a:rPr lang="en-US" altLang="zh-CN" sz="1200" b="0" i="0" u="none" strike="noStrike" kern="1200" baseline="0" dirty="0" smtClean="0">
                <a:solidFill>
                  <a:schemeClr val="tx1"/>
                </a:solidFill>
                <a:latin typeface="+mn-lt"/>
                <a:ea typeface="+mn-ea"/>
                <a:cs typeface="+mn-cs"/>
              </a:rPr>
              <a:t> to http://</a:t>
            </a:r>
            <a:r>
              <a:rPr lang="en-US" altLang="zh-CN" sz="1200" b="0" i="0" u="none" strike="noStrike" kern="1200" baseline="0" dirty="0" err="1" smtClean="0">
                <a:solidFill>
                  <a:schemeClr val="tx1"/>
                </a:solidFill>
                <a:latin typeface="+mn-lt"/>
                <a:ea typeface="+mn-ea"/>
                <a:cs typeface="+mn-cs"/>
              </a:rPr>
              <a:t>www.google.com</a:t>
            </a:r>
            <a:r>
              <a:rPr lang="en-US" altLang="zh-CN" sz="1200" b="0" i="0" u="none" strike="noStrike" kern="1200" baseline="0" dirty="0" smtClean="0">
                <a:solidFill>
                  <a:schemeClr val="tx1"/>
                </a:solidFill>
                <a:latin typeface="+mn-lt"/>
                <a:ea typeface="+mn-ea"/>
                <a:cs typeface="+mn-cs"/>
              </a:rPr>
              <a:t> . We measured that 95% of the total execution time is due to network latency to retrieve the data from the remote server.</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The rest of operations executed by the application require IPC with other processes through the Binder. This represents the worst case, since the FDAM has to extract information from the </a:t>
            </a:r>
            <a:r>
              <a:rPr lang="en-US" altLang="zh-CN" sz="1200" b="0" i="0" u="none" strike="noStrike" kern="1200" baseline="0" dirty="0" err="1" smtClean="0">
                <a:solidFill>
                  <a:schemeClr val="tx1"/>
                </a:solidFill>
                <a:latin typeface="+mn-lt"/>
                <a:ea typeface="+mn-ea"/>
                <a:cs typeface="+mn-cs"/>
              </a:rPr>
              <a:t>ioctl</a:t>
            </a:r>
            <a:r>
              <a:rPr lang="en-US" altLang="zh-CN" sz="1200" b="0" i="0" u="none" strike="noStrike" kern="1200" baseline="0" dirty="0" smtClean="0">
                <a:solidFill>
                  <a:schemeClr val="tx1"/>
                </a:solidFill>
                <a:latin typeface="+mn-lt"/>
                <a:ea typeface="+mn-ea"/>
                <a:cs typeface="+mn-cs"/>
              </a:rPr>
              <a:t> system call with the Binder to be able to evaluate the policies.</a:t>
            </a:r>
          </a:p>
          <a:p>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The </a:t>
            </a:r>
            <a:r>
              <a:rPr lang="en-US" altLang="zh-CN" sz="1200" b="0" i="0" u="none" strike="noStrike" kern="1200" baseline="0" dirty="0" err="1" smtClean="0">
                <a:solidFill>
                  <a:schemeClr val="tx1"/>
                </a:solidFill>
                <a:latin typeface="+mn-lt"/>
                <a:ea typeface="+mn-ea"/>
                <a:cs typeface="+mn-cs"/>
              </a:rPr>
              <a:t>BroadcastIntent</a:t>
            </a:r>
            <a:r>
              <a:rPr lang="en-US" altLang="zh-CN" sz="1200" b="0" i="0" u="none" strike="noStrike" kern="1200" baseline="0" dirty="0" smtClean="0">
                <a:solidFill>
                  <a:schemeClr val="tx1"/>
                </a:solidFill>
                <a:latin typeface="+mn-lt"/>
                <a:ea typeface="+mn-ea"/>
                <a:cs typeface="+mn-cs"/>
              </a:rPr>
              <a:t> sends an implicit intent that is captured by a service component through the </a:t>
            </a:r>
            <a:r>
              <a:rPr lang="en-US" altLang="zh-CN" sz="1200" b="0" i="0" u="none" strike="noStrike" kern="1200" baseline="0" dirty="0" err="1" smtClean="0">
                <a:solidFill>
                  <a:schemeClr val="tx1"/>
                </a:solidFill>
                <a:latin typeface="+mn-lt"/>
                <a:ea typeface="+mn-ea"/>
                <a:cs typeface="+mn-cs"/>
              </a:rPr>
              <a:t>sendBroadcast</a:t>
            </a:r>
            <a:r>
              <a:rPr lang="en-US" altLang="zh-CN" sz="1200" b="0" i="0" u="none" strike="noStrike" kern="1200" baseline="0" dirty="0" smtClean="0">
                <a:solidFill>
                  <a:schemeClr val="tx1"/>
                </a:solidFill>
                <a:latin typeface="+mn-lt"/>
                <a:ea typeface="+mn-ea"/>
                <a:cs typeface="+mn-cs"/>
              </a:rPr>
              <a:t>(intent)</a:t>
            </a:r>
          </a:p>
          <a:p>
            <a:r>
              <a:rPr lang="en-US" altLang="zh-CN" sz="1200" b="0" i="0" u="none" strike="noStrike" kern="1200" baseline="0" dirty="0" smtClean="0">
                <a:solidFill>
                  <a:schemeClr val="tx1"/>
                </a:solidFill>
                <a:latin typeface="+mn-lt"/>
                <a:ea typeface="+mn-ea"/>
                <a:cs typeface="+mn-cs"/>
              </a:rPr>
              <a:t>method. When this operation is executed under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the running time increases by 5%. The </a:t>
            </a:r>
            <a:r>
              <a:rPr lang="en-US" altLang="zh-CN" sz="1200" b="0" i="0" u="none" strike="noStrike" kern="1200" baseline="0" dirty="0" err="1" smtClean="0">
                <a:solidFill>
                  <a:schemeClr val="tx1"/>
                </a:solidFill>
                <a:latin typeface="+mn-lt"/>
                <a:ea typeface="+mn-ea"/>
                <a:cs typeface="+mn-cs"/>
              </a:rPr>
              <a:t>QueryContact</a:t>
            </a:r>
            <a:r>
              <a:rPr lang="en-US" altLang="zh-CN" sz="1200" b="0" i="0" u="none" strike="noStrike" kern="1200" baseline="0" dirty="0" smtClean="0">
                <a:solidFill>
                  <a:schemeClr val="tx1"/>
                </a:solidFill>
                <a:latin typeface="+mn-lt"/>
                <a:ea typeface="+mn-ea"/>
                <a:cs typeface="+mn-cs"/>
              </a:rPr>
              <a:t> is performed using</a:t>
            </a:r>
          </a:p>
          <a:p>
            <a:r>
              <a:rPr lang="en-US" altLang="zh-CN" sz="1200" b="0" i="0" u="none" strike="noStrike" kern="1200" baseline="0" dirty="0" smtClean="0">
                <a:solidFill>
                  <a:schemeClr val="tx1"/>
                </a:solidFill>
                <a:latin typeface="+mn-lt"/>
                <a:ea typeface="+mn-ea"/>
                <a:cs typeface="+mn-cs"/>
              </a:rPr>
              <a:t>the </a:t>
            </a:r>
            <a:r>
              <a:rPr lang="en-US" altLang="zh-CN" sz="1200" b="0" i="0" u="none" strike="noStrike" kern="1200" baseline="0" dirty="0" err="1" smtClean="0">
                <a:solidFill>
                  <a:schemeClr val="tx1"/>
                </a:solidFill>
                <a:latin typeface="+mn-lt"/>
                <a:ea typeface="+mn-ea"/>
                <a:cs typeface="+mn-cs"/>
              </a:rPr>
              <a:t>ContentResolver</a:t>
            </a:r>
            <a:r>
              <a:rPr lang="en-US" altLang="zh-CN" sz="1200" b="0" i="0" u="none" strike="noStrike" kern="1200" baseline="0" dirty="0" smtClean="0">
                <a:solidFill>
                  <a:schemeClr val="tx1"/>
                </a:solidFill>
                <a:latin typeface="+mn-lt"/>
                <a:ea typeface="+mn-ea"/>
                <a:cs typeface="+mn-cs"/>
              </a:rPr>
              <a:t> interface to query the id, displayed name, and phone number of each contact. Each time this operation is performed, the FDAM extracts from the </a:t>
            </a:r>
            <a:r>
              <a:rPr lang="en-US" altLang="zh-CN" sz="1200" b="0" i="0" u="none" strike="noStrike" kern="1200" baseline="0" dirty="0" err="1" smtClean="0">
                <a:solidFill>
                  <a:schemeClr val="tx1"/>
                </a:solidFill>
                <a:latin typeface="+mn-lt"/>
                <a:ea typeface="+mn-ea"/>
                <a:cs typeface="+mn-cs"/>
              </a:rPr>
              <a:t>ioctl</a:t>
            </a:r>
            <a:r>
              <a:rPr lang="en-US" altLang="zh-CN" sz="1200" b="0" i="0" u="none" strike="noStrike" kern="1200" baseline="0" dirty="0" smtClean="0">
                <a:solidFill>
                  <a:schemeClr val="tx1"/>
                </a:solidFill>
                <a:latin typeface="+mn-lt"/>
                <a:ea typeface="+mn-ea"/>
                <a:cs typeface="+mn-cs"/>
              </a:rPr>
              <a:t> system call the authority of content provider. In this case, the overhead introduced by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is 3.9%. Finally, the </a:t>
            </a:r>
            <a:r>
              <a:rPr lang="en-US" altLang="zh-CN" sz="1200" b="0" i="0" u="none" strike="noStrike" kern="1200" baseline="0" dirty="0" err="1" smtClean="0">
                <a:solidFill>
                  <a:schemeClr val="tx1"/>
                </a:solidFill>
                <a:latin typeface="+mn-lt"/>
                <a:ea typeface="+mn-ea"/>
                <a:cs typeface="+mn-cs"/>
              </a:rPr>
              <a:t>GetLastLocation</a:t>
            </a:r>
            <a:endParaRPr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is executed by getting a handle to the system service responsible for the location by invoking the </a:t>
            </a:r>
            <a:r>
              <a:rPr lang="en-US" altLang="zh-CN" sz="1200" b="0" i="0" u="none" strike="noStrike" kern="1200" baseline="0" dirty="0" err="1" smtClean="0">
                <a:solidFill>
                  <a:schemeClr val="tx1"/>
                </a:solidFill>
                <a:latin typeface="+mn-lt"/>
                <a:ea typeface="+mn-ea"/>
                <a:cs typeface="+mn-cs"/>
              </a:rPr>
              <a:t>getSystemService</a:t>
            </a:r>
            <a:r>
              <a:rPr lang="en-US" altLang="zh-CN" sz="1200" b="0" i="0" u="none" strike="noStrike" kern="1200" baseline="0" dirty="0" smtClean="0">
                <a:solidFill>
                  <a:schemeClr val="tx1"/>
                </a:solidFill>
                <a:latin typeface="+mn-lt"/>
                <a:ea typeface="+mn-ea"/>
                <a:cs typeface="+mn-cs"/>
              </a:rPr>
              <a:t> method.</a:t>
            </a:r>
          </a:p>
          <a:p>
            <a:r>
              <a:rPr lang="en-US" altLang="zh-CN" sz="1200" b="0" i="0" u="none" strike="noStrike" kern="1200" baseline="0" dirty="0" smtClean="0">
                <a:solidFill>
                  <a:schemeClr val="tx1"/>
                </a:solidFill>
                <a:latin typeface="+mn-lt"/>
                <a:ea typeface="+mn-ea"/>
                <a:cs typeface="+mn-cs"/>
              </a:rPr>
              <a:t>Afterwards, the </a:t>
            </a:r>
            <a:r>
              <a:rPr lang="en-US" altLang="zh-CN" sz="1200" b="0" i="0" u="none" strike="noStrike" kern="1200" baseline="0" dirty="0" err="1" smtClean="0">
                <a:solidFill>
                  <a:schemeClr val="tx1"/>
                </a:solidFill>
                <a:latin typeface="+mn-lt"/>
                <a:ea typeface="+mn-ea"/>
                <a:cs typeface="+mn-cs"/>
              </a:rPr>
              <a:t>getLastKnownLocation</a:t>
            </a:r>
            <a:r>
              <a:rPr lang="en-US" altLang="zh-CN" sz="1200" b="0" i="0" u="none" strike="noStrike" kern="1200" baseline="0" dirty="0" smtClean="0">
                <a:solidFill>
                  <a:schemeClr val="tx1"/>
                </a:solidFill>
                <a:latin typeface="+mn-lt"/>
                <a:ea typeface="+mn-ea"/>
                <a:cs typeface="+mn-cs"/>
              </a:rPr>
              <a:t> method is invoked using the service’s handle. When this operation is executed under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the FDAM intercepts first the </a:t>
            </a:r>
            <a:r>
              <a:rPr lang="en-US" altLang="zh-CN" sz="1200" b="0" i="0" u="none" strike="noStrike" kern="1200" baseline="0" dirty="0" err="1" smtClean="0">
                <a:solidFill>
                  <a:schemeClr val="tx1"/>
                </a:solidFill>
                <a:latin typeface="+mn-lt"/>
                <a:ea typeface="+mn-ea"/>
                <a:cs typeface="+mn-cs"/>
              </a:rPr>
              <a:t>ioctl</a:t>
            </a:r>
            <a:r>
              <a:rPr lang="en-US" altLang="zh-CN" sz="1200" b="0" i="0" u="none" strike="noStrike" kern="1200" baseline="0" dirty="0" smtClean="0">
                <a:solidFill>
                  <a:schemeClr val="tx1"/>
                </a:solidFill>
                <a:latin typeface="+mn-lt"/>
                <a:ea typeface="+mn-ea"/>
                <a:cs typeface="+mn-cs"/>
              </a:rPr>
              <a:t> to request the service’s handle and then the system call executed for requesting the remote execution of the service’s method. Intercepting the second system call allows us to enforce filtering operations such as changing the returned value of the location with a less precise or a fake one. For performing this fine-grained level of control the overhead introduced by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is 29.9%.</a:t>
            </a:r>
            <a:endParaRPr kumimoji="1" lang="en-US" altLang="zh-CN" sz="1200" b="0" i="0" u="none" strike="noStrike" kern="1200" baseline="0" dirty="0" smtClean="0">
              <a:solidFill>
                <a:schemeClr val="tx1"/>
              </a:solidFill>
              <a:latin typeface="+mn-lt"/>
              <a:ea typeface="+mn-ea"/>
              <a:cs typeface="+mn-cs"/>
            </a:endParaRPr>
          </a:p>
        </p:txBody>
      </p:sp>
      <p:sp>
        <p:nvSpPr>
          <p:cNvPr id="4" name="幻灯片编号占位符 3"/>
          <p:cNvSpPr>
            <a:spLocks noGrp="1"/>
          </p:cNvSpPr>
          <p:nvPr>
            <p:ph type="sldNum" sz="quarter" idx="10"/>
          </p:nvPr>
        </p:nvSpPr>
        <p:spPr/>
        <p:txBody>
          <a:bodyPr/>
          <a:lstStyle/>
          <a:p>
            <a:fld id="{07D2CE40-0E32-4B90-B83A-405D5901487B}" type="slidenum">
              <a:rPr lang="en-US" smtClean="0"/>
              <a:t>25</a:t>
            </a:fld>
            <a:endParaRPr lang="en-US"/>
          </a:p>
        </p:txBody>
      </p:sp>
    </p:spTree>
    <p:extLst>
      <p:ext uri="{BB962C8B-B14F-4D97-AF65-F5344CB8AC3E}">
        <p14:creationId xmlns:p14="http://schemas.microsoft.com/office/powerpoint/2010/main" val="719230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All their privileged operations rely on system calls executed by the Linux kernel. As such, by controlling the execution of system calls it is possible to control the </a:t>
            </a:r>
            <a:r>
              <a:rPr lang="en-US" altLang="zh-CN" sz="1200" b="0" i="0" u="none" strike="noStrike" kern="1200" baseline="0" dirty="0" err="1" smtClean="0">
                <a:solidFill>
                  <a:schemeClr val="tx1"/>
                </a:solidFill>
                <a:latin typeface="+mn-lt"/>
                <a:ea typeface="+mn-ea"/>
                <a:cs typeface="+mn-cs"/>
              </a:rPr>
              <a:t>behaviour</a:t>
            </a:r>
            <a:r>
              <a:rPr lang="en-US" altLang="zh-CN" sz="1200" b="0" i="0" u="none" strike="noStrike" kern="1200" baseline="0" dirty="0" smtClean="0">
                <a:solidFill>
                  <a:schemeClr val="tx1"/>
                </a:solidFill>
                <a:latin typeface="+mn-lt"/>
                <a:ea typeface="+mn-ea"/>
                <a:cs typeface="+mn-cs"/>
              </a:rPr>
              <a:t> of applications.</a:t>
            </a:r>
          </a:p>
          <a:p>
            <a:endParaRPr kumimoji="1" lang="en-US" altLang="zh-CN"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Security policy for low-level operation </a:t>
            </a:r>
            <a:r>
              <a:rPr kumimoji="1" lang="en-US" altLang="zh-CN" baseline="0" dirty="0" smtClean="0"/>
              <a:t>is huge in number and error-prone. Security policy is defined by human administer </a:t>
            </a:r>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zh-CN" baseline="0" dirty="0" smtClean="0"/>
          </a:p>
          <a:p>
            <a:r>
              <a:rPr lang="en-US" altLang="zh-CN" sz="1200" b="0" i="0" u="none" strike="noStrike" kern="1200" baseline="0" dirty="0" err="1" smtClean="0">
                <a:solidFill>
                  <a:schemeClr val="tx1"/>
                </a:solidFill>
                <a:latin typeface="+mn-lt"/>
                <a:ea typeface="+mn-ea"/>
                <a:cs typeface="+mn-cs"/>
              </a:rPr>
              <a:t>ptrace</a:t>
            </a:r>
            <a:r>
              <a:rPr lang="en-US" altLang="zh-CN" sz="1200" b="0" i="0" u="none" strike="noStrike" kern="1200" baseline="0" dirty="0" smtClean="0">
                <a:solidFill>
                  <a:schemeClr val="tx1"/>
                </a:solidFill>
                <a:latin typeface="+mn-lt"/>
                <a:ea typeface="+mn-ea"/>
                <a:cs typeface="+mn-cs"/>
              </a:rPr>
              <a:t>() system call for tracing </a:t>
            </a:r>
            <a:r>
              <a:rPr lang="en-US" altLang="zh-CN" sz="1200" b="0" i="0" u="none" strike="noStrike" kern="1200" baseline="0" dirty="0" err="1" smtClean="0">
                <a:solidFill>
                  <a:schemeClr val="tx1"/>
                </a:solidFill>
                <a:latin typeface="+mn-lt"/>
                <a:ea typeface="+mn-ea"/>
                <a:cs typeface="+mn-cs"/>
              </a:rPr>
              <a:t>applications’executions</a:t>
            </a:r>
            <a:r>
              <a:rPr lang="en-US" altLang="zh-CN" sz="1200" b="0" i="0" u="none" strike="noStrike" kern="1200" baseline="0" dirty="0" smtClean="0">
                <a:solidFill>
                  <a:schemeClr val="tx1"/>
                </a:solidFill>
                <a:latin typeface="+mn-lt"/>
                <a:ea typeface="+mn-ea"/>
                <a:cs typeface="+mn-cs"/>
              </a:rPr>
              <a:t>.</a:t>
            </a:r>
            <a:endParaRPr kumimoji="1" lang="en-US" altLang="zh-CN" dirty="0" smtClean="0"/>
          </a:p>
        </p:txBody>
      </p:sp>
      <p:sp>
        <p:nvSpPr>
          <p:cNvPr id="4" name="幻灯片编号占位符 3"/>
          <p:cNvSpPr>
            <a:spLocks noGrp="1"/>
          </p:cNvSpPr>
          <p:nvPr>
            <p:ph type="sldNum" sz="quarter" idx="10"/>
          </p:nvPr>
        </p:nvSpPr>
        <p:spPr/>
        <p:txBody>
          <a:bodyPr/>
          <a:lstStyle/>
          <a:p>
            <a:fld id="{07D2CE40-0E32-4B90-B83A-405D5901487B}" type="slidenum">
              <a:rPr lang="en-US" smtClean="0"/>
              <a:t>9</a:t>
            </a:fld>
            <a:endParaRPr lang="en-US"/>
          </a:p>
        </p:txBody>
      </p:sp>
    </p:spTree>
    <p:extLst>
      <p:ext uri="{BB962C8B-B14F-4D97-AF65-F5344CB8AC3E}">
        <p14:creationId xmlns:p14="http://schemas.microsoft.com/office/powerpoint/2010/main" val="1605692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As shown in Figure 1, the FDAM attaches to the target process through the </a:t>
            </a:r>
            <a:r>
              <a:rPr lang="en-US" altLang="zh-CN" sz="1200" b="0" i="0" u="none" strike="noStrike" kern="1200" baseline="0" dirty="0" err="1" smtClean="0">
                <a:solidFill>
                  <a:schemeClr val="tx1"/>
                </a:solidFill>
                <a:latin typeface="+mn-lt"/>
                <a:ea typeface="+mn-ea"/>
                <a:cs typeface="+mn-cs"/>
              </a:rPr>
              <a:t>ptrace</a:t>
            </a:r>
            <a:r>
              <a:rPr lang="en-US" altLang="zh-CN" sz="1200" b="0" i="0" u="none" strike="noStrike" kern="1200" baseline="0" dirty="0" smtClean="0">
                <a:solidFill>
                  <a:schemeClr val="tx1"/>
                </a:solidFill>
                <a:latin typeface="+mn-lt"/>
                <a:ea typeface="+mn-ea"/>
                <a:cs typeface="+mn-cs"/>
              </a:rPr>
              <a:t>() system call meaning that each time the target process executes a system call, the kernel suspends the target process and notifies the FDAM. Within the FDAM, the Policy Enforcement Point (PEP) is responsible for gathering the required information from the system call executed by the target process including the parameters in the system call. The PEP forwards this information to the Policy Decision Point (PDP) that will retrieve the relevant policies from the Policy Repository (PR) within the FDAM. The PR contains policies specific to the process being monitored (more on this in Section 4). Depending on the policies, the PDP can decide to allow or deny the execution of the system call. Moreover, the policy evaluation might also return the decision to kill the target process. Another possible outcome of the policy evaluation is to inform the user and to ask her decision (either allow, deny or kill the process). To ask the user, the PDP contacts the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 Service (FDS). This service is implemented as an Android application and provides to the user an interface to interact with </a:t>
            </a:r>
            <a:r>
              <a:rPr lang="en-US" altLang="zh-CN" sz="1200" b="0" i="0" u="none" strike="noStrike" kern="1200" baseline="0" dirty="0" err="1" smtClean="0">
                <a:solidFill>
                  <a:schemeClr val="tx1"/>
                </a:solidFill>
                <a:latin typeface="+mn-lt"/>
                <a:ea typeface="+mn-ea"/>
                <a:cs typeface="+mn-cs"/>
              </a:rPr>
              <a:t>FireDroid</a:t>
            </a:r>
            <a:r>
              <a:rPr lang="en-US" altLang="zh-CN" sz="1200" b="0" i="0" u="none" strike="noStrike" kern="1200" baseline="0" dirty="0" smtClean="0">
                <a:solidFill>
                  <a:schemeClr val="tx1"/>
                </a:solidFill>
                <a:latin typeface="+mn-lt"/>
                <a:ea typeface="+mn-ea"/>
                <a:cs typeface="+mn-cs"/>
              </a:rPr>
              <a:t>.</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The Remote Policy Manager (RPM) component handles the remote edit/update policy requests. New policies can be sent through SMS/MMS and/or Bluetooth.</a:t>
            </a:r>
            <a:endParaRPr kumimoji="1" lang="en-US" altLang="zh-CN" sz="1200" b="0" i="0" u="none" strike="noStrike" kern="1200" baseline="0" dirty="0" smtClean="0">
              <a:solidFill>
                <a:schemeClr val="tx1"/>
              </a:solidFill>
              <a:latin typeface="+mn-lt"/>
              <a:ea typeface="+mn-ea"/>
              <a:cs typeface="+mn-cs"/>
            </a:endParaRPr>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10</a:t>
            </a:fld>
            <a:endParaRPr lang="en-US"/>
          </a:p>
        </p:txBody>
      </p:sp>
    </p:spTree>
    <p:extLst>
      <p:ext uri="{BB962C8B-B14F-4D97-AF65-F5344CB8AC3E}">
        <p14:creationId xmlns:p14="http://schemas.microsoft.com/office/powerpoint/2010/main" val="1397828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b="1" dirty="0" smtClean="0"/>
              <a:t>Zygote</a:t>
            </a:r>
            <a:r>
              <a:rPr kumimoji="1" lang="en-US" altLang="zh-CN" dirty="0" smtClean="0"/>
              <a:t> process</a:t>
            </a:r>
            <a:r>
              <a:rPr kumimoji="1" lang="en-US" altLang="zh-CN" baseline="0" dirty="0" smtClean="0"/>
              <a:t> starts all the other application process. Design purpose to support quick </a:t>
            </a:r>
            <a:r>
              <a:rPr lang="en-US" altLang="zh-CN" sz="1200" b="0" i="0" u="none" strike="noStrike" kern="1200" baseline="0" dirty="0" smtClean="0">
                <a:solidFill>
                  <a:schemeClr val="tx1"/>
                </a:solidFill>
                <a:latin typeface="+mn-lt"/>
                <a:ea typeface="+mn-ea"/>
                <a:cs typeface="+mn-cs"/>
              </a:rPr>
              <a:t>sharing of this initializing components, context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zh-CN" dirty="0" smtClean="0"/>
          </a:p>
        </p:txBody>
      </p:sp>
      <p:sp>
        <p:nvSpPr>
          <p:cNvPr id="4" name="幻灯片编号占位符 3"/>
          <p:cNvSpPr>
            <a:spLocks noGrp="1"/>
          </p:cNvSpPr>
          <p:nvPr>
            <p:ph type="sldNum" sz="quarter" idx="10"/>
          </p:nvPr>
        </p:nvSpPr>
        <p:spPr/>
        <p:txBody>
          <a:bodyPr/>
          <a:lstStyle/>
          <a:p>
            <a:fld id="{07D2CE40-0E32-4B90-B83A-405D5901487B}" type="slidenum">
              <a:rPr lang="en-US" smtClean="0"/>
              <a:t>12</a:t>
            </a:fld>
            <a:endParaRPr lang="en-US"/>
          </a:p>
        </p:txBody>
      </p:sp>
    </p:spTree>
    <p:extLst>
      <p:ext uri="{BB962C8B-B14F-4D97-AF65-F5344CB8AC3E}">
        <p14:creationId xmlns:p14="http://schemas.microsoft.com/office/powerpoint/2010/main" val="1567335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Modify </a:t>
            </a:r>
            <a:r>
              <a:rPr kumimoji="1" lang="en-US" altLang="zh-CN" dirty="0" err="1" smtClean="0"/>
              <a:t>init.rc</a:t>
            </a:r>
            <a:r>
              <a:rPr kumimoji="1" lang="en-US" altLang="zh-CN" dirty="0" smtClean="0"/>
              <a:t> could not happen without physical access to the device</a:t>
            </a:r>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13</a:t>
            </a:fld>
            <a:endParaRPr lang="en-US"/>
          </a:p>
        </p:txBody>
      </p:sp>
    </p:spTree>
    <p:extLst>
      <p:ext uri="{BB962C8B-B14F-4D97-AF65-F5344CB8AC3E}">
        <p14:creationId xmlns:p14="http://schemas.microsoft.com/office/powerpoint/2010/main" val="1192358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err="1" smtClean="0">
                <a:solidFill>
                  <a:schemeClr val="tx1"/>
                </a:solidFill>
                <a:latin typeface="+mn-lt"/>
                <a:ea typeface="+mn-ea"/>
                <a:cs typeface="+mn-cs"/>
              </a:rPr>
              <a:t>ashmem</a:t>
            </a:r>
            <a:r>
              <a:rPr lang="en-US" altLang="zh-CN" sz="1200" b="0" i="0" u="none" strike="noStrike" kern="1200" baseline="0" dirty="0" smtClean="0">
                <a:solidFill>
                  <a:schemeClr val="tx1"/>
                </a:solidFill>
                <a:latin typeface="+mn-lt"/>
                <a:ea typeface="+mn-ea"/>
                <a:cs typeface="+mn-cs"/>
              </a:rPr>
              <a:t>/ION shared memory</a:t>
            </a:r>
          </a:p>
          <a:p>
            <a:r>
              <a:rPr lang="en-US" altLang="zh-CN" sz="1200" b="0" i="0" u="none" strike="noStrike" kern="1200" baseline="0" dirty="0" smtClean="0">
                <a:solidFill>
                  <a:schemeClr val="tx1"/>
                </a:solidFill>
                <a:latin typeface="+mn-lt"/>
                <a:ea typeface="+mn-ea"/>
                <a:cs typeface="+mn-cs"/>
              </a:rPr>
              <a:t>regions</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16</a:t>
            </a:fld>
            <a:endParaRPr lang="en-US"/>
          </a:p>
        </p:txBody>
      </p:sp>
    </p:spTree>
    <p:extLst>
      <p:ext uri="{BB962C8B-B14F-4D97-AF65-F5344CB8AC3E}">
        <p14:creationId xmlns:p14="http://schemas.microsoft.com/office/powerpoint/2010/main" val="3299783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The Requester represents the process requesting the Operation to be executed on the Target</a:t>
            </a:r>
          </a:p>
          <a:p>
            <a:endParaRPr kumimoji="1" lang="en-US" altLang="zh-CN" sz="1200" b="0" i="0" u="none" strike="noStrike" kern="1200" baseline="0" dirty="0" smtClean="0">
              <a:solidFill>
                <a:schemeClr val="tx1"/>
              </a:solidFill>
              <a:latin typeface="+mn-lt"/>
              <a:ea typeface="+mn-ea"/>
              <a:cs typeface="+mn-cs"/>
            </a:endParaRPr>
          </a:p>
          <a:p>
            <a:r>
              <a:rPr kumimoji="1" lang="en-US" altLang="zh-CN" dirty="0" smtClean="0"/>
              <a:t>do action: </a:t>
            </a:r>
            <a:r>
              <a:rPr lang="en-US" altLang="zh-CN" sz="1200" b="0" i="0" u="none" strike="noStrike" kern="1200" baseline="0" dirty="0" smtClean="0">
                <a:solidFill>
                  <a:schemeClr val="tx1"/>
                </a:solidFill>
                <a:latin typeface="+mn-lt"/>
                <a:ea typeface="+mn-ea"/>
                <a:cs typeface="+mn-cs"/>
              </a:rPr>
              <a:t>modifying the returned value of Operation; interacting with application components such as broadcast receivers and content providers; sending text messages and emails; and finally logging information</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Requester can be either an application or a system service (such as the Activity Manager). The Target can also be an application</a:t>
            </a:r>
          </a:p>
          <a:p>
            <a:r>
              <a:rPr lang="en-US" altLang="zh-CN" sz="1200" b="0" i="0" u="none" strike="noStrike" kern="1200" baseline="0" dirty="0" smtClean="0">
                <a:solidFill>
                  <a:schemeClr val="tx1"/>
                </a:solidFill>
                <a:latin typeface="+mn-lt"/>
                <a:ea typeface="+mn-ea"/>
                <a:cs typeface="+mn-cs"/>
              </a:rPr>
              <a:t>or a service, but it could also represent a resource, such as a file or a content provider.</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17</a:t>
            </a:fld>
            <a:endParaRPr lang="en-US"/>
          </a:p>
        </p:txBody>
      </p:sp>
    </p:spTree>
    <p:extLst>
      <p:ext uri="{BB962C8B-B14F-4D97-AF65-F5344CB8AC3E}">
        <p14:creationId xmlns:p14="http://schemas.microsoft.com/office/powerpoint/2010/main" val="1139167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u="none" strike="noStrike" kern="1200" baseline="0" dirty="0" smtClean="0">
                <a:solidFill>
                  <a:schemeClr val="tx1"/>
                </a:solidFill>
                <a:latin typeface="+mn-lt"/>
                <a:ea typeface="+mn-ea"/>
                <a:cs typeface="+mn-cs"/>
              </a:rPr>
              <a:t>A large portion of the malware samples is responsible for causing financial charges to the user. The main method used is to subscribe the user to premium-rate SMS services by sending SMS messages with special codes. The malware requires the special permission </a:t>
            </a:r>
            <a:r>
              <a:rPr lang="en-US" altLang="zh-CN" sz="1200" b="0" i="0" u="none" strike="noStrike" kern="1200" baseline="0" dirty="0" err="1" smtClean="0">
                <a:solidFill>
                  <a:schemeClr val="tx1"/>
                </a:solidFill>
                <a:latin typeface="+mn-lt"/>
                <a:ea typeface="+mn-ea"/>
                <a:cs typeface="+mn-cs"/>
              </a:rPr>
              <a:t>sendTextMessage</a:t>
            </a:r>
            <a:r>
              <a:rPr lang="en-US" altLang="zh-CN" sz="1200" b="0" i="0" u="none" strike="noStrike" kern="1200" baseline="0" dirty="0" smtClean="0">
                <a:solidFill>
                  <a:schemeClr val="tx1"/>
                </a:solidFill>
                <a:latin typeface="+mn-lt"/>
                <a:ea typeface="+mn-ea"/>
                <a:cs typeface="+mn-cs"/>
              </a:rPr>
              <a:t> to be able to send SMS messages to any numbers without notifying the user</a:t>
            </a:r>
          </a:p>
          <a:p>
            <a:endParaRPr kumimoji="1" lang="en-US" altLang="zh-CN" sz="1200" b="0" i="0" u="none" strike="noStrike" kern="1200" baseline="0" dirty="0" smtClean="0">
              <a:solidFill>
                <a:schemeClr val="tx1"/>
              </a:solidFill>
              <a:latin typeface="+mn-lt"/>
              <a:ea typeface="+mn-ea"/>
              <a:cs typeface="+mn-cs"/>
            </a:endParaRPr>
          </a:p>
          <a:p>
            <a:r>
              <a:rPr lang="en-US" altLang="zh-CN" sz="1200" b="0" i="0" u="none" strike="noStrike" kern="1200" baseline="0" dirty="0" smtClean="0">
                <a:solidFill>
                  <a:schemeClr val="tx1"/>
                </a:solidFill>
                <a:latin typeface="+mn-lt"/>
                <a:ea typeface="+mn-ea"/>
                <a:cs typeface="+mn-cs"/>
              </a:rPr>
              <a:t>Some premium services require the user to send a second confirmation SMS to complete the subscription process. Some malware samples (such as </a:t>
            </a:r>
            <a:r>
              <a:rPr lang="en-US" altLang="zh-CN" sz="1200" b="0" i="0" u="none" strike="noStrike" kern="1200" baseline="0" dirty="0" err="1" smtClean="0">
                <a:solidFill>
                  <a:schemeClr val="tx1"/>
                </a:solidFill>
                <a:latin typeface="+mn-lt"/>
                <a:ea typeface="+mn-ea"/>
                <a:cs typeface="+mn-cs"/>
              </a:rPr>
              <a:t>RougeLemon</a:t>
            </a:r>
            <a:r>
              <a:rPr lang="en-US" altLang="zh-CN" sz="1200" b="0" i="0" u="none" strike="noStrike" kern="1200" baseline="0" dirty="0" smtClean="0">
                <a:solidFill>
                  <a:schemeClr val="tx1"/>
                </a:solidFill>
                <a:latin typeface="+mn-lt"/>
                <a:ea typeface="+mn-ea"/>
                <a:cs typeface="+mn-cs"/>
              </a:rPr>
              <a:t>) deal with this extra check by requesting the </a:t>
            </a:r>
            <a:r>
              <a:rPr lang="en-US" altLang="zh-CN" sz="1200" b="0" i="0" u="none" strike="noStrike" kern="1200" baseline="0" dirty="0" err="1" smtClean="0">
                <a:solidFill>
                  <a:schemeClr val="tx1"/>
                </a:solidFill>
                <a:latin typeface="+mn-lt"/>
                <a:ea typeface="+mn-ea"/>
                <a:cs typeface="+mn-cs"/>
              </a:rPr>
              <a:t>receiveSMS</a:t>
            </a:r>
            <a:r>
              <a:rPr lang="en-US" altLang="zh-CN" sz="1200" b="0" i="0" u="none" strike="noStrike" kern="1200" baseline="0" dirty="0" smtClean="0">
                <a:solidFill>
                  <a:schemeClr val="tx1"/>
                </a:solidFill>
                <a:latin typeface="+mn-lt"/>
                <a:ea typeface="+mn-ea"/>
                <a:cs typeface="+mn-cs"/>
              </a:rPr>
              <a:t> permission that allows them to get any received SMS messages. The malware registers to the SMS_RECEIVED event with the highest priority either programmatically through the </a:t>
            </a:r>
            <a:r>
              <a:rPr lang="en-US" altLang="zh-CN" sz="1200" b="0" i="0" u="none" strike="noStrike" kern="1200" baseline="0" dirty="0" err="1" smtClean="0">
                <a:solidFill>
                  <a:schemeClr val="tx1"/>
                </a:solidFill>
                <a:latin typeface="+mn-lt"/>
                <a:ea typeface="+mn-ea"/>
                <a:cs typeface="+mn-cs"/>
              </a:rPr>
              <a:t>ActivityManager</a:t>
            </a:r>
            <a:r>
              <a:rPr lang="en-US" altLang="zh-CN" sz="1200" b="0" i="0" u="none" strike="noStrike" kern="1200" baseline="0" dirty="0" smtClean="0">
                <a:solidFill>
                  <a:schemeClr val="tx1"/>
                </a:solidFill>
                <a:latin typeface="+mn-lt"/>
                <a:ea typeface="+mn-ea"/>
                <a:cs typeface="+mn-cs"/>
              </a:rPr>
              <a:t> or using the manifest file (in which case the </a:t>
            </a:r>
            <a:r>
              <a:rPr lang="en-US" altLang="zh-CN" sz="1200" b="0" i="0" u="none" strike="noStrike" kern="1200" baseline="0" dirty="0" err="1" smtClean="0">
                <a:solidFill>
                  <a:schemeClr val="tx1"/>
                </a:solidFill>
                <a:latin typeface="+mn-lt"/>
                <a:ea typeface="+mn-ea"/>
                <a:cs typeface="+mn-cs"/>
              </a:rPr>
              <a:t>PackageManager</a:t>
            </a:r>
            <a:r>
              <a:rPr lang="en-US" altLang="zh-CN" sz="1200" b="0" i="0" u="none" strike="noStrike" kern="1200" baseline="0" dirty="0" smtClean="0">
                <a:solidFill>
                  <a:schemeClr val="tx1"/>
                </a:solidFill>
                <a:latin typeface="+mn-lt"/>
                <a:ea typeface="+mn-ea"/>
                <a:cs typeface="+mn-cs"/>
              </a:rPr>
              <a:t> will be used). If the malware registers with the highest priority then it will be able to hijack the notification and the user will never know that an SMS has been received.</a:t>
            </a:r>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19</a:t>
            </a:fld>
            <a:endParaRPr lang="en-US"/>
          </a:p>
        </p:txBody>
      </p:sp>
    </p:spTree>
    <p:extLst>
      <p:ext uri="{BB962C8B-B14F-4D97-AF65-F5344CB8AC3E}">
        <p14:creationId xmlns:p14="http://schemas.microsoft.com/office/powerpoint/2010/main" val="3923440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Collect</a:t>
            </a:r>
            <a:r>
              <a:rPr kumimoji="1" lang="en-US" altLang="zh-CN" baseline="0" dirty="0" smtClean="0"/>
              <a:t> device identifier or personal information to remote server</a:t>
            </a:r>
          </a:p>
          <a:p>
            <a:endParaRPr kumimoji="1" lang="zh-CN" altLang="en-US" dirty="0"/>
          </a:p>
        </p:txBody>
      </p:sp>
      <p:sp>
        <p:nvSpPr>
          <p:cNvPr id="4" name="幻灯片编号占位符 3"/>
          <p:cNvSpPr>
            <a:spLocks noGrp="1"/>
          </p:cNvSpPr>
          <p:nvPr>
            <p:ph type="sldNum" sz="quarter" idx="10"/>
          </p:nvPr>
        </p:nvSpPr>
        <p:spPr/>
        <p:txBody>
          <a:bodyPr/>
          <a:lstStyle/>
          <a:p>
            <a:fld id="{07D2CE40-0E32-4B90-B83A-405D5901487B}" type="slidenum">
              <a:rPr lang="en-US" smtClean="0"/>
              <a:t>20</a:t>
            </a:fld>
            <a:endParaRPr lang="en-US"/>
          </a:p>
        </p:txBody>
      </p:sp>
    </p:spTree>
    <p:extLst>
      <p:ext uri="{BB962C8B-B14F-4D97-AF65-F5344CB8AC3E}">
        <p14:creationId xmlns:p14="http://schemas.microsoft.com/office/powerpoint/2010/main" val="2651998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D41EBD-418B-436B-86A5-BDFB7FD1A62D}" type="datetime1">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pic>
        <p:nvPicPr>
          <p:cNvPr id="7" name="Picture 6" descr="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48600" y="152400"/>
            <a:ext cx="114300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C56DC-613E-4DD6-8788-89D4A20CAFF7}" type="datetime1">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F444EB-5AD3-47AB-917B-91661F929DA3}" type="datetime1">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487642-B0AD-4512-949A-D44216E3DBF0}" type="datetime1">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3AE2D2-452F-4C28-9B8A-F5D8A111728A}" type="datetime1">
              <a:rPr lang="en-US" smtClean="0"/>
              <a:t>1/8/15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42C98F-F221-4CD3-A738-F75A07B34FE8}" type="datetime1">
              <a:rPr lang="en-US" smtClean="0"/>
              <a:t>1/8/15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FE9D30-712B-4BF9-B156-8A4D01A3444F}" type="datetime1">
              <a:rPr lang="en-US" smtClean="0"/>
              <a:t>1/8/15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2B4EB4-9C9E-4B8B-A84F-5698E36657A1}" type="datetime1">
              <a:rPr lang="en-US" smtClean="0"/>
              <a:t>1/8/15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04C676-E7A3-4AD2-B677-6CFDBAC3EE7B}" type="datetime1">
              <a:rPr lang="en-US" smtClean="0"/>
              <a:t>1/8/15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0DB8D-2662-4937-9CC3-B49070F8B535}" type="datetime1">
              <a:rPr lang="en-US" smtClean="0"/>
              <a:t>1/8/15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998D09-FD5C-452D-BB66-33F05E894CD9}" type="datetime1">
              <a:rPr lang="en-US" smtClean="0"/>
              <a:t>1/8/15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3E5EF-7AA6-40DD-AA96-319B0649D50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7D1877-DAD5-42DA-A3F5-5D3BF79622A9}" type="datetime1">
              <a:rPr lang="en-US" smtClean="0"/>
              <a:t>1/8/15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3E5EF-7AA6-40DD-AA96-319B0649D502}" type="slidenum">
              <a:rPr lang="en-US" smtClean="0"/>
              <a:pPr/>
              <a:t>‹#›</a:t>
            </a:fld>
            <a:endParaRPr lang="en-US"/>
          </a:p>
        </p:txBody>
      </p:sp>
      <p:pic>
        <p:nvPicPr>
          <p:cNvPr id="7" name="Picture 6" descr="logo"/>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153401" y="152400"/>
            <a:ext cx="8382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09600" y="1981200"/>
            <a:ext cx="7848600" cy="1752600"/>
          </a:xfrm>
        </p:spPr>
        <p:txBody>
          <a:bodyPr>
            <a:noAutofit/>
          </a:bodyPr>
          <a:lstStyle/>
          <a:p>
            <a:r>
              <a:rPr lang="en-US" sz="4000" dirty="0" err="1" smtClean="0"/>
              <a:t>FireDroid</a:t>
            </a:r>
            <a:r>
              <a:rPr lang="en-US" sz="4000" dirty="0" smtClean="0"/>
              <a:t>: Hardening Security in Almost-Stock Android</a:t>
            </a:r>
            <a:endParaRPr lang="en-US" sz="4000" dirty="0"/>
          </a:p>
        </p:txBody>
      </p:sp>
      <p:sp>
        <p:nvSpPr>
          <p:cNvPr id="6" name="Subtitle 5"/>
          <p:cNvSpPr>
            <a:spLocks noGrp="1"/>
          </p:cNvSpPr>
          <p:nvPr>
            <p:ph type="subTitle" idx="1"/>
          </p:nvPr>
        </p:nvSpPr>
        <p:spPr>
          <a:xfrm>
            <a:off x="685800" y="3962400"/>
            <a:ext cx="7772400" cy="1143000"/>
          </a:xfrm>
        </p:spPr>
        <p:txBody>
          <a:bodyPr>
            <a:normAutofit/>
          </a:bodyPr>
          <a:lstStyle/>
          <a:p>
            <a:r>
              <a:rPr lang="en-US" b="1" dirty="0" smtClean="0">
                <a:solidFill>
                  <a:schemeClr val="tx1">
                    <a:lumMod val="65000"/>
                    <a:lumOff val="35000"/>
                  </a:schemeClr>
                </a:solidFill>
              </a:rPr>
              <a:t>Giovanni </a:t>
            </a:r>
            <a:r>
              <a:rPr lang="en-US" b="1" dirty="0" err="1" smtClean="0">
                <a:solidFill>
                  <a:schemeClr val="tx1">
                    <a:lumMod val="65000"/>
                    <a:lumOff val="35000"/>
                  </a:schemeClr>
                </a:solidFill>
              </a:rPr>
              <a:t>Russello</a:t>
            </a:r>
            <a:r>
              <a:rPr lang="en-US" b="1" dirty="0" smtClean="0">
                <a:solidFill>
                  <a:schemeClr val="tx1">
                    <a:lumMod val="65000"/>
                    <a:lumOff val="35000"/>
                  </a:schemeClr>
                </a:solidFill>
              </a:rPr>
              <a:t>, Arturo Blas Jimenez, </a:t>
            </a:r>
            <a:r>
              <a:rPr lang="en-US" b="1" dirty="0" err="1" smtClean="0">
                <a:solidFill>
                  <a:schemeClr val="tx1">
                    <a:lumMod val="65000"/>
                    <a:lumOff val="35000"/>
                  </a:schemeClr>
                </a:solidFill>
              </a:rPr>
              <a:t>Habib</a:t>
            </a:r>
            <a:r>
              <a:rPr lang="en-US" b="1" dirty="0" smtClean="0">
                <a:solidFill>
                  <a:schemeClr val="tx1">
                    <a:lumMod val="65000"/>
                    <a:lumOff val="35000"/>
                  </a:schemeClr>
                </a:solidFill>
              </a:rPr>
              <a:t> </a:t>
            </a:r>
            <a:r>
              <a:rPr lang="en-US" b="1" dirty="0" err="1" smtClean="0">
                <a:solidFill>
                  <a:schemeClr val="tx1">
                    <a:lumMod val="65000"/>
                    <a:lumOff val="35000"/>
                  </a:schemeClr>
                </a:solidFill>
              </a:rPr>
              <a:t>Naderi</a:t>
            </a:r>
            <a:r>
              <a:rPr lang="en-US" b="1" dirty="0" smtClean="0">
                <a:solidFill>
                  <a:schemeClr val="tx1">
                    <a:lumMod val="65000"/>
                    <a:lumOff val="35000"/>
                  </a:schemeClr>
                </a:solidFill>
              </a:rPr>
              <a:t>, </a:t>
            </a:r>
            <a:r>
              <a:rPr lang="en-US" b="1" dirty="0" err="1" smtClean="0">
                <a:solidFill>
                  <a:schemeClr val="tx1">
                    <a:lumMod val="65000"/>
                    <a:lumOff val="35000"/>
                  </a:schemeClr>
                </a:solidFill>
              </a:rPr>
              <a:t>Wannes</a:t>
            </a:r>
            <a:r>
              <a:rPr lang="en-US" b="1" dirty="0" smtClean="0">
                <a:solidFill>
                  <a:schemeClr val="tx1">
                    <a:lumMod val="65000"/>
                    <a:lumOff val="35000"/>
                  </a:schemeClr>
                </a:solidFill>
              </a:rPr>
              <a:t> van der Mark</a:t>
            </a:r>
            <a:endParaRPr lang="en-US" dirty="0">
              <a:solidFill>
                <a:schemeClr val="tx1">
                  <a:lumMod val="65000"/>
                  <a:lumOff val="35000"/>
                </a:schemeClr>
              </a:solidFill>
            </a:endParaRPr>
          </a:p>
        </p:txBody>
      </p:sp>
      <p:sp>
        <p:nvSpPr>
          <p:cNvPr id="4" name="Slide Number Placeholder 3"/>
          <p:cNvSpPr>
            <a:spLocks noGrp="1"/>
          </p:cNvSpPr>
          <p:nvPr>
            <p:ph type="sldNum" sz="quarter" idx="12"/>
          </p:nvPr>
        </p:nvSpPr>
        <p:spPr/>
        <p:txBody>
          <a:bodyPr/>
          <a:lstStyle/>
          <a:p>
            <a:pPr>
              <a:defRPr/>
            </a:pPr>
            <a:fld id="{3A977956-C97C-4DB0-99BB-ECF1321B175A}" type="slidenum">
              <a:rPr lang="en-US" altLang="zh-CN" smtClean="0">
                <a:solidFill>
                  <a:srgbClr val="000000"/>
                </a:solidFill>
              </a:rPr>
              <a:pPr>
                <a:defRPr/>
              </a:pPr>
              <a:t>1</a:t>
            </a:fld>
            <a:endParaRPr lang="en-US" altLang="zh-CN" dirty="0">
              <a:solidFill>
                <a:srgbClr val="000000"/>
              </a:solidFill>
            </a:endParaRPr>
          </a:p>
        </p:txBody>
      </p:sp>
      <p:sp>
        <p:nvSpPr>
          <p:cNvPr id="2" name="文本框 1"/>
          <p:cNvSpPr txBox="1"/>
          <p:nvPr/>
        </p:nvSpPr>
        <p:spPr>
          <a:xfrm>
            <a:off x="1219200" y="5105400"/>
            <a:ext cx="6858000" cy="461665"/>
          </a:xfrm>
          <a:prstGeom prst="rect">
            <a:avLst/>
          </a:prstGeom>
          <a:noFill/>
        </p:spPr>
        <p:txBody>
          <a:bodyPr wrap="square" rtlCol="0">
            <a:spAutoFit/>
          </a:bodyPr>
          <a:lstStyle/>
          <a:p>
            <a:pPr algn="ctr"/>
            <a:r>
              <a:rPr kumimoji="1" lang="en-US" altLang="zh-CN" sz="2400" dirty="0" smtClean="0"/>
              <a:t>University of Auckland, New Zealand </a:t>
            </a:r>
            <a:endParaRPr kumimoji="1" lang="en-US" altLang="zh-CN" sz="2400" dirty="0" smtClean="0"/>
          </a:p>
        </p:txBody>
      </p:sp>
    </p:spTree>
    <p:extLst>
      <p:ext uri="{BB962C8B-B14F-4D97-AF65-F5344CB8AC3E}">
        <p14:creationId xmlns:p14="http://schemas.microsoft.com/office/powerpoint/2010/main" val="3708375600"/>
      </p:ext>
    </p:extLst>
  </p:cSld>
  <p:clrMapOvr>
    <a:masterClrMapping/>
  </p:clrMapOvr>
  <mc:AlternateContent xmlns:mc="http://schemas.openxmlformats.org/markup-compatibility/2006" xmlns:p14="http://schemas.microsoft.com/office/powerpoint/2010/main">
    <mc:Choice Requires="p14">
      <p:transition spd="slow" p14:dur="2000" advTm="976"/>
    </mc:Choice>
    <mc:Fallback xmlns="">
      <p:transition xmlns:p14="http://schemas.microsoft.com/office/powerpoint/2010/main" spd="slow" advTm="976"/>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Architecture</a:t>
            </a:r>
            <a:endParaRPr kumimoji="1" lang="zh-CN" altLang="en-US" dirty="0"/>
          </a:p>
        </p:txBody>
      </p:sp>
      <p:pic>
        <p:nvPicPr>
          <p:cNvPr id="5" name="内容占位符 4" descr="Screen Shot 2015-01-09 at 22.40.56.png"/>
          <p:cNvPicPr>
            <a:picLocks noGrp="1" noChangeAspect="1"/>
          </p:cNvPicPr>
          <p:nvPr>
            <p:ph idx="1"/>
          </p:nvPr>
        </p:nvPicPr>
        <p:blipFill>
          <a:blip r:embed="rId3">
            <a:extLst>
              <a:ext uri="{28A0092B-C50C-407E-A947-70E740481C1C}">
                <a14:useLocalDpi xmlns:a14="http://schemas.microsoft.com/office/drawing/2010/main" val="0"/>
              </a:ext>
            </a:extLst>
          </a:blip>
          <a:srcRect l="-16476" r="-16476"/>
          <a:stretch>
            <a:fillRect/>
          </a:stretch>
        </p:blipFill>
        <p:spPr/>
      </p:pic>
      <p:sp>
        <p:nvSpPr>
          <p:cNvPr id="4" name="幻灯片编号占位符 3"/>
          <p:cNvSpPr>
            <a:spLocks noGrp="1"/>
          </p:cNvSpPr>
          <p:nvPr>
            <p:ph type="sldNum" sz="quarter" idx="12"/>
          </p:nvPr>
        </p:nvSpPr>
        <p:spPr/>
        <p:txBody>
          <a:bodyPr/>
          <a:lstStyle/>
          <a:p>
            <a:fld id="{B4E3E5EF-7AA6-40DD-AA96-319B0649D502}" type="slidenum">
              <a:rPr lang="en-US" smtClean="0"/>
              <a:pPr/>
              <a:t>10</a:t>
            </a:fld>
            <a:endParaRPr lang="en-US"/>
          </a:p>
        </p:txBody>
      </p:sp>
    </p:spTree>
    <p:extLst>
      <p:ext uri="{BB962C8B-B14F-4D97-AF65-F5344CB8AC3E}">
        <p14:creationId xmlns:p14="http://schemas.microsoft.com/office/powerpoint/2010/main" val="1035207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Roadmap</a:t>
            </a:r>
            <a:endParaRPr kumimoji="1" lang="zh-CN" altLang="en-US" dirty="0"/>
          </a:p>
        </p:txBody>
      </p:sp>
      <p:sp>
        <p:nvSpPr>
          <p:cNvPr id="3" name="内容占位符 2"/>
          <p:cNvSpPr>
            <a:spLocks noGrp="1"/>
          </p:cNvSpPr>
          <p:nvPr>
            <p:ph idx="1"/>
          </p:nvPr>
        </p:nvSpPr>
        <p:spPr/>
        <p:txBody>
          <a:bodyPr/>
          <a:lstStyle/>
          <a:p>
            <a:r>
              <a:rPr kumimoji="1" lang="en-US" altLang="zh-CN" dirty="0" smtClean="0">
                <a:solidFill>
                  <a:schemeClr val="bg1">
                    <a:lumMod val="65000"/>
                  </a:schemeClr>
                </a:solidFill>
              </a:rPr>
              <a:t>Introduction</a:t>
            </a:r>
          </a:p>
          <a:p>
            <a:r>
              <a:rPr kumimoji="1" lang="en-US" altLang="zh-CN" dirty="0" smtClean="0">
                <a:solidFill>
                  <a:schemeClr val="bg1">
                    <a:lumMod val="65000"/>
                  </a:schemeClr>
                </a:solidFill>
              </a:rPr>
              <a:t>System Design</a:t>
            </a:r>
          </a:p>
          <a:p>
            <a:r>
              <a:rPr kumimoji="1" lang="en-US" altLang="zh-CN" dirty="0" smtClean="0"/>
              <a:t>Implementation</a:t>
            </a:r>
          </a:p>
          <a:p>
            <a:r>
              <a:rPr kumimoji="1" lang="en-US" altLang="zh-CN" dirty="0" smtClean="0">
                <a:solidFill>
                  <a:schemeClr val="bg1">
                    <a:lumMod val="65000"/>
                  </a:schemeClr>
                </a:solidFill>
              </a:rPr>
              <a:t>Security Policy</a:t>
            </a:r>
          </a:p>
          <a:p>
            <a:r>
              <a:rPr kumimoji="1" lang="en-US" altLang="zh-CN" dirty="0" smtClean="0">
                <a:solidFill>
                  <a:schemeClr val="bg1">
                    <a:lumMod val="65000"/>
                  </a:schemeClr>
                </a:solidFill>
              </a:rPr>
              <a:t>Evaluation</a:t>
            </a:r>
          </a:p>
          <a:p>
            <a:r>
              <a:rPr kumimoji="1" lang="en-US" altLang="zh-CN" dirty="0" smtClean="0">
                <a:solidFill>
                  <a:schemeClr val="bg1">
                    <a:lumMod val="65000"/>
                  </a:schemeClr>
                </a:solidFill>
              </a:rPr>
              <a:t>Discussion of EMM</a:t>
            </a:r>
          </a:p>
        </p:txBody>
      </p:sp>
      <p:sp>
        <p:nvSpPr>
          <p:cNvPr id="4" name="幻灯片编号占位符 3"/>
          <p:cNvSpPr>
            <a:spLocks noGrp="1"/>
          </p:cNvSpPr>
          <p:nvPr>
            <p:ph type="sldNum" sz="quarter" idx="12"/>
          </p:nvPr>
        </p:nvSpPr>
        <p:spPr/>
        <p:txBody>
          <a:bodyPr/>
          <a:lstStyle/>
          <a:p>
            <a:fld id="{B4E3E5EF-7AA6-40DD-AA96-319B0649D502}" type="slidenum">
              <a:rPr lang="en-US" smtClean="0"/>
              <a:pPr/>
              <a:t>11</a:t>
            </a:fld>
            <a:endParaRPr lang="en-US"/>
          </a:p>
        </p:txBody>
      </p:sp>
    </p:spTree>
    <p:extLst>
      <p:ext uri="{BB962C8B-B14F-4D97-AF65-F5344CB8AC3E}">
        <p14:creationId xmlns:p14="http://schemas.microsoft.com/office/powerpoint/2010/main" val="1682014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System call interposition</a:t>
            </a:r>
            <a:endParaRPr kumimoji="1" lang="zh-CN" altLang="en-US" dirty="0"/>
          </a:p>
        </p:txBody>
      </p:sp>
      <p:sp>
        <p:nvSpPr>
          <p:cNvPr id="3" name="内容占位符 2"/>
          <p:cNvSpPr>
            <a:spLocks noGrp="1"/>
          </p:cNvSpPr>
          <p:nvPr>
            <p:ph idx="1"/>
          </p:nvPr>
        </p:nvSpPr>
        <p:spPr/>
        <p:txBody>
          <a:bodyPr/>
          <a:lstStyle/>
          <a:p>
            <a:r>
              <a:rPr kumimoji="1" lang="en-US" altLang="zh-CN" dirty="0" err="1"/>
              <a:t>p</a:t>
            </a:r>
            <a:r>
              <a:rPr kumimoji="1" lang="en-US" altLang="zh-CN" dirty="0" err="1" smtClean="0"/>
              <a:t>trace</a:t>
            </a:r>
            <a:r>
              <a:rPr kumimoji="1" lang="en-US" altLang="zh-CN" dirty="0" smtClean="0"/>
              <a:t>() could monitor a process when the monitoring process is the parent process</a:t>
            </a:r>
          </a:p>
          <a:p>
            <a:r>
              <a:rPr kumimoji="1" lang="en-US" altLang="zh-CN" dirty="0" smtClean="0"/>
              <a:t>Android’s </a:t>
            </a:r>
            <a:r>
              <a:rPr kumimoji="1" lang="en-US" altLang="zh-CN" b="1" dirty="0" smtClean="0"/>
              <a:t>Zygote</a:t>
            </a:r>
            <a:r>
              <a:rPr kumimoji="1" lang="en-US" altLang="zh-CN" dirty="0" smtClean="0"/>
              <a:t> process</a:t>
            </a:r>
          </a:p>
          <a:p>
            <a:pPr lvl="1"/>
            <a:r>
              <a:rPr kumimoji="1" lang="en-US" altLang="zh-CN" dirty="0" smtClean="0"/>
              <a:t>First start on boot process</a:t>
            </a:r>
          </a:p>
          <a:p>
            <a:pPr lvl="1"/>
            <a:r>
              <a:rPr kumimoji="1" lang="en-US" altLang="zh-CN" dirty="0" smtClean="0"/>
              <a:t>Fork all the other applications process</a:t>
            </a:r>
            <a:endParaRPr kumimoji="1" lang="en-US" altLang="zh-CN"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12</a:t>
            </a:fld>
            <a:endParaRPr lang="en-US"/>
          </a:p>
        </p:txBody>
      </p:sp>
    </p:spTree>
    <p:extLst>
      <p:ext uri="{BB962C8B-B14F-4D97-AF65-F5344CB8AC3E}">
        <p14:creationId xmlns:p14="http://schemas.microsoft.com/office/powerpoint/2010/main" val="3855888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smtClean="0"/>
              <a:t>System call </a:t>
            </a:r>
            <a:br>
              <a:rPr kumimoji="1" lang="en-US" altLang="zh-CN" dirty="0" smtClean="0"/>
            </a:br>
            <a:r>
              <a:rPr kumimoji="1" lang="en-US" altLang="zh-CN" dirty="0" smtClean="0"/>
              <a:t>interposition (cont’d)</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a:t>Monitoring process starts earlier than </a:t>
            </a:r>
            <a:r>
              <a:rPr kumimoji="1" lang="en-US" altLang="zh-CN" b="1" dirty="0"/>
              <a:t>Zygote</a:t>
            </a:r>
          </a:p>
          <a:p>
            <a:r>
              <a:rPr kumimoji="1" lang="en-US" altLang="zh-CN" dirty="0"/>
              <a:t>Modify the configuration file “</a:t>
            </a:r>
            <a:r>
              <a:rPr kumimoji="1" lang="en-US" altLang="zh-CN" dirty="0" err="1"/>
              <a:t>init.rc</a:t>
            </a:r>
            <a:r>
              <a:rPr kumimoji="1" lang="en-US" altLang="zh-CN" dirty="0"/>
              <a:t>”</a:t>
            </a:r>
            <a:endParaRPr kumimoji="1" lang="zh-CN" altLang="en-US" dirty="0"/>
          </a:p>
          <a:p>
            <a:pPr lvl="1"/>
            <a:r>
              <a:rPr kumimoji="1" lang="en-US" altLang="zh-CN" dirty="0"/>
              <a:t>Need to get the root privilege</a:t>
            </a:r>
          </a:p>
          <a:p>
            <a:pPr lvl="1"/>
            <a:r>
              <a:rPr kumimoji="1" lang="en-US" altLang="zh-CN" dirty="0"/>
              <a:t>No need to recompile the OS image (light modification)</a:t>
            </a:r>
          </a:p>
          <a:p>
            <a:r>
              <a:rPr kumimoji="1" lang="en-US" altLang="zh-CN" dirty="0" smtClean="0"/>
              <a:t>On-the-air update disable </a:t>
            </a:r>
            <a:r>
              <a:rPr kumimoji="1" lang="en-US" altLang="zh-CN" dirty="0" err="1" smtClean="0"/>
              <a:t>FireDroid</a:t>
            </a:r>
            <a:r>
              <a:rPr kumimoji="1" lang="en-US" altLang="zh-CN" dirty="0" smtClean="0"/>
              <a:t>?</a:t>
            </a:r>
          </a:p>
          <a:p>
            <a:pPr lvl="1"/>
            <a:r>
              <a:rPr kumimoji="1" lang="en-US" altLang="zh-CN" dirty="0" smtClean="0"/>
              <a:t>Modify </a:t>
            </a:r>
            <a:r>
              <a:rPr kumimoji="1" lang="en-US" altLang="zh-CN" dirty="0" err="1" smtClean="0"/>
              <a:t>init.rc</a:t>
            </a:r>
            <a:endParaRPr kumimoji="1" lang="en-US" altLang="zh-CN" dirty="0" smtClean="0"/>
          </a:p>
          <a:p>
            <a:pPr lvl="1"/>
            <a:r>
              <a:rPr kumimoji="1" lang="en-US" altLang="zh-CN" dirty="0" smtClean="0"/>
              <a:t>Disable </a:t>
            </a:r>
            <a:r>
              <a:rPr kumimoji="1" lang="en-US" altLang="zh-CN" dirty="0" err="1" smtClean="0"/>
              <a:t>ptrace</a:t>
            </a:r>
            <a:r>
              <a:rPr kumimoji="1" lang="en-US" altLang="zh-CN" dirty="0" smtClean="0"/>
              <a:t>()</a:t>
            </a:r>
          </a:p>
          <a:p>
            <a:pPr marL="457200" lvl="1" indent="0">
              <a:buNone/>
            </a:pPr>
            <a:endParaRPr kumimoji="1" lang="en-US" altLang="zh-CN" dirty="0" smtClean="0"/>
          </a:p>
          <a:p>
            <a:pPr lvl="1"/>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13</a:t>
            </a:fld>
            <a:endParaRPr lang="en-US"/>
          </a:p>
        </p:txBody>
      </p:sp>
    </p:spTree>
    <p:extLst>
      <p:ext uri="{BB962C8B-B14F-4D97-AF65-F5344CB8AC3E}">
        <p14:creationId xmlns:p14="http://schemas.microsoft.com/office/powerpoint/2010/main" val="3795072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a:t>System call </a:t>
            </a:r>
            <a:br>
              <a:rPr kumimoji="1" lang="en-US" altLang="zh-CN" dirty="0"/>
            </a:br>
            <a:r>
              <a:rPr kumimoji="1" lang="en-US" altLang="zh-CN" dirty="0"/>
              <a:t>interposition (cont’d)</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Avoid side effects caused by system call interposition</a:t>
            </a:r>
          </a:p>
          <a:p>
            <a:pPr lvl="1"/>
            <a:r>
              <a:rPr kumimoji="1" lang="en-US" altLang="zh-CN" dirty="0" smtClean="0"/>
              <a:t>Incorrectly replicating OS semantics</a:t>
            </a:r>
          </a:p>
          <a:p>
            <a:pPr lvl="1"/>
            <a:r>
              <a:rPr kumimoji="1" lang="en-US" altLang="zh-CN" dirty="0" smtClean="0"/>
              <a:t>Race conditions</a:t>
            </a:r>
          </a:p>
          <a:p>
            <a:pPr lvl="1"/>
            <a:r>
              <a:rPr kumimoji="1" lang="en-US" altLang="zh-CN" dirty="0" smtClean="0"/>
              <a:t>Denying system calls</a:t>
            </a:r>
          </a:p>
          <a:p>
            <a:pPr lvl="1"/>
            <a:r>
              <a:rPr kumimoji="1" lang="en-US" altLang="zh-CN" dirty="0" smtClean="0"/>
              <a:t>Android </a:t>
            </a:r>
            <a:r>
              <a:rPr kumimoji="1" lang="en-US" altLang="zh-CN" dirty="0"/>
              <a:t>m</a:t>
            </a:r>
            <a:r>
              <a:rPr kumimoji="1" lang="en-US" altLang="zh-CN" dirty="0" smtClean="0"/>
              <a:t>emory sharing</a:t>
            </a:r>
            <a:endParaRPr kumimoji="1" lang="en-US" altLang="zh-CN" dirty="0"/>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14</a:t>
            </a:fld>
            <a:endParaRPr lang="en-US"/>
          </a:p>
        </p:txBody>
      </p:sp>
    </p:spTree>
    <p:extLst>
      <p:ext uri="{BB962C8B-B14F-4D97-AF65-F5344CB8AC3E}">
        <p14:creationId xmlns:p14="http://schemas.microsoft.com/office/powerpoint/2010/main" val="834417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a:t>System call </a:t>
            </a:r>
            <a:br>
              <a:rPr kumimoji="1" lang="en-US" altLang="zh-CN" dirty="0"/>
            </a:br>
            <a:r>
              <a:rPr kumimoji="1" lang="en-US" altLang="zh-CN" dirty="0"/>
              <a:t>interposition (cont’d)</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Avoid side effects caused by system call interposition</a:t>
            </a:r>
          </a:p>
          <a:p>
            <a:pPr lvl="1"/>
            <a:r>
              <a:rPr kumimoji="1" lang="en-US" altLang="zh-CN" dirty="0" smtClean="0"/>
              <a:t>Incorrectly replicating OS semantics</a:t>
            </a:r>
          </a:p>
          <a:p>
            <a:pPr lvl="2"/>
            <a:r>
              <a:rPr kumimoji="1" lang="en-US" altLang="zh-CN" dirty="0" smtClean="0"/>
              <a:t>6 = socket(UDP,…)</a:t>
            </a:r>
          </a:p>
          <a:p>
            <a:pPr lvl="2"/>
            <a:r>
              <a:rPr kumimoji="1" lang="en-US" altLang="zh-CN" dirty="0" smtClean="0"/>
              <a:t>7 = socket(TCP,…)</a:t>
            </a:r>
          </a:p>
          <a:p>
            <a:pPr lvl="2"/>
            <a:r>
              <a:rPr kumimoji="1" lang="en-US" altLang="zh-CN" dirty="0"/>
              <a:t>c</a:t>
            </a:r>
            <a:r>
              <a:rPr kumimoji="1" lang="en-US" altLang="zh-CN" dirty="0" smtClean="0"/>
              <a:t>lose(7)</a:t>
            </a:r>
          </a:p>
          <a:p>
            <a:pPr lvl="2"/>
            <a:r>
              <a:rPr kumimoji="1" lang="en-US" altLang="zh-CN" dirty="0"/>
              <a:t>d</a:t>
            </a:r>
            <a:r>
              <a:rPr kumimoji="1" lang="en-US" altLang="zh-CN" dirty="0" smtClean="0"/>
              <a:t>up2(6,7)</a:t>
            </a:r>
          </a:p>
          <a:p>
            <a:pPr lvl="2"/>
            <a:r>
              <a:rPr kumimoji="1" lang="en-US" altLang="zh-CN" dirty="0"/>
              <a:t>b</a:t>
            </a:r>
            <a:r>
              <a:rPr kumimoji="1" lang="en-US" altLang="zh-CN" dirty="0" smtClean="0"/>
              <a:t>ind(7, … port 80)</a:t>
            </a:r>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15</a:t>
            </a:fld>
            <a:endParaRPr lang="en-US"/>
          </a:p>
        </p:txBody>
      </p:sp>
    </p:spTree>
    <p:extLst>
      <p:ext uri="{BB962C8B-B14F-4D97-AF65-F5344CB8AC3E}">
        <p14:creationId xmlns:p14="http://schemas.microsoft.com/office/powerpoint/2010/main" val="506107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kumimoji="1" lang="en-US" altLang="zh-CN" dirty="0"/>
              <a:t>System call </a:t>
            </a:r>
            <a:br>
              <a:rPr kumimoji="1" lang="en-US" altLang="zh-CN" dirty="0"/>
            </a:br>
            <a:r>
              <a:rPr kumimoji="1" lang="en-US" altLang="zh-CN" dirty="0"/>
              <a:t>interposition (cont’d)</a:t>
            </a:r>
            <a:endParaRPr kumimoji="1" lang="zh-CN" altLang="en-US" dirty="0"/>
          </a:p>
        </p:txBody>
      </p:sp>
      <p:sp>
        <p:nvSpPr>
          <p:cNvPr id="3" name="内容占位符 2"/>
          <p:cNvSpPr>
            <a:spLocks noGrp="1"/>
          </p:cNvSpPr>
          <p:nvPr>
            <p:ph idx="1"/>
          </p:nvPr>
        </p:nvSpPr>
        <p:spPr/>
        <p:txBody>
          <a:bodyPr>
            <a:normAutofit fontScale="92500" lnSpcReduction="10000"/>
          </a:bodyPr>
          <a:lstStyle/>
          <a:p>
            <a:r>
              <a:rPr kumimoji="1" lang="en-US" altLang="zh-CN" dirty="0" smtClean="0"/>
              <a:t>Avoid side effects caused by system call interposition</a:t>
            </a:r>
          </a:p>
          <a:p>
            <a:pPr lvl="1"/>
            <a:r>
              <a:rPr kumimoji="1" lang="en-US" altLang="zh-CN" dirty="0" smtClean="0"/>
              <a:t>Race condition</a:t>
            </a:r>
          </a:p>
          <a:p>
            <a:pPr lvl="2"/>
            <a:r>
              <a:rPr kumimoji="1" lang="en-US" altLang="zh-CN" dirty="0" smtClean="0"/>
              <a:t>A: write to /</a:t>
            </a:r>
            <a:r>
              <a:rPr kumimoji="1" lang="en-US" altLang="zh-CN" dirty="0" err="1" smtClean="0"/>
              <a:t>tmp</a:t>
            </a:r>
            <a:r>
              <a:rPr kumimoji="1" lang="en-US" altLang="zh-CN" dirty="0" smtClean="0"/>
              <a:t>/foo, /</a:t>
            </a:r>
            <a:r>
              <a:rPr kumimoji="1" lang="en-US" altLang="zh-CN" dirty="0" err="1" smtClean="0"/>
              <a:t>tmp</a:t>
            </a:r>
            <a:r>
              <a:rPr kumimoji="1" lang="en-US" altLang="zh-CN" dirty="0" smtClean="0"/>
              <a:t>/bar, read </a:t>
            </a:r>
            <a:r>
              <a:rPr kumimoji="1" lang="en-US" altLang="zh-CN" dirty="0" err="1" smtClean="0"/>
              <a:t>tp</a:t>
            </a:r>
            <a:r>
              <a:rPr kumimoji="1" lang="en-US" altLang="zh-CN" dirty="0" smtClean="0"/>
              <a:t> /</a:t>
            </a:r>
            <a:r>
              <a:rPr kumimoji="1" lang="en-US" altLang="zh-CN" dirty="0" err="1" smtClean="0"/>
              <a:t>tmp</a:t>
            </a:r>
            <a:r>
              <a:rPr kumimoji="1" lang="en-US" altLang="zh-CN" dirty="0" smtClean="0"/>
              <a:t>/</a:t>
            </a:r>
            <a:r>
              <a:rPr kumimoji="1" lang="en-US" altLang="zh-CN" dirty="0" err="1" smtClean="0"/>
              <a:t>baz</a:t>
            </a:r>
            <a:endParaRPr kumimoji="1" lang="en-US" altLang="zh-CN" dirty="0" smtClean="0"/>
          </a:p>
          <a:p>
            <a:pPr lvl="2"/>
            <a:r>
              <a:rPr kumimoji="1" lang="en-US" altLang="zh-CN" dirty="0" smtClean="0"/>
              <a:t>/</a:t>
            </a:r>
            <a:r>
              <a:rPr kumimoji="1" lang="en-US" altLang="zh-CN" dirty="0" err="1" smtClean="0"/>
              <a:t>tmp</a:t>
            </a:r>
            <a:r>
              <a:rPr kumimoji="1" lang="en-US" altLang="zh-CN" dirty="0" smtClean="0"/>
              <a:t>/foo symbolic link to /</a:t>
            </a:r>
            <a:r>
              <a:rPr kumimoji="1" lang="en-US" altLang="zh-CN" dirty="0" err="1" smtClean="0"/>
              <a:t>tmp</a:t>
            </a:r>
            <a:r>
              <a:rPr kumimoji="1" lang="en-US" altLang="zh-CN" dirty="0" smtClean="0"/>
              <a:t>/bar</a:t>
            </a:r>
          </a:p>
          <a:p>
            <a:pPr lvl="2"/>
            <a:r>
              <a:rPr kumimoji="1" lang="en-US" altLang="zh-CN" dirty="0" smtClean="0"/>
              <a:t>B: removes /</a:t>
            </a:r>
            <a:r>
              <a:rPr kumimoji="1" lang="en-US" altLang="zh-CN" dirty="0" err="1" smtClean="0"/>
              <a:t>tmp</a:t>
            </a:r>
            <a:r>
              <a:rPr kumimoji="1" lang="en-US" altLang="zh-CN" dirty="0" smtClean="0"/>
              <a:t>/foo, create a new symbolic link /</a:t>
            </a:r>
            <a:r>
              <a:rPr kumimoji="1" lang="en-US" altLang="zh-CN" dirty="0" err="1" smtClean="0"/>
              <a:t>tmp</a:t>
            </a:r>
            <a:r>
              <a:rPr kumimoji="1" lang="en-US" altLang="zh-CN" dirty="0" smtClean="0"/>
              <a:t>/foo to /</a:t>
            </a:r>
            <a:r>
              <a:rPr kumimoji="1" lang="en-US" altLang="zh-CN" dirty="0" err="1" smtClean="0"/>
              <a:t>tmp</a:t>
            </a:r>
            <a:r>
              <a:rPr kumimoji="1" lang="en-US" altLang="zh-CN" dirty="0" smtClean="0"/>
              <a:t>/</a:t>
            </a:r>
            <a:r>
              <a:rPr kumimoji="1" lang="en-US" altLang="zh-CN" dirty="0" err="1" smtClean="0"/>
              <a:t>baz</a:t>
            </a:r>
            <a:endParaRPr kumimoji="1" lang="en-US" altLang="zh-CN" dirty="0" smtClean="0"/>
          </a:p>
          <a:p>
            <a:pPr lvl="2"/>
            <a:r>
              <a:rPr kumimoji="1" lang="en-US" altLang="zh-CN" dirty="0" smtClean="0"/>
              <a:t>A get write permission to /</a:t>
            </a:r>
            <a:r>
              <a:rPr kumimoji="1" lang="en-US" altLang="zh-CN" dirty="0" err="1" smtClean="0"/>
              <a:t>tmp</a:t>
            </a:r>
            <a:r>
              <a:rPr kumimoji="1" lang="en-US" altLang="zh-CN" dirty="0" smtClean="0"/>
              <a:t>/</a:t>
            </a:r>
            <a:r>
              <a:rPr kumimoji="1" lang="en-US" altLang="zh-CN" dirty="0" err="1" smtClean="0"/>
              <a:t>baz</a:t>
            </a:r>
            <a:endParaRPr kumimoji="1" lang="en-US" altLang="zh-CN" dirty="0" smtClean="0"/>
          </a:p>
          <a:p>
            <a:pPr lvl="1"/>
            <a:r>
              <a:rPr kumimoji="1" lang="en-US" altLang="zh-CN" dirty="0"/>
              <a:t>Android memory sharing</a:t>
            </a:r>
          </a:p>
          <a:p>
            <a:pPr lvl="2"/>
            <a:r>
              <a:rPr kumimoji="1" lang="en-US" altLang="zh-CN" dirty="0" smtClean="0"/>
              <a:t>Policies on file descriptors to </a:t>
            </a:r>
            <a:r>
              <a:rPr kumimoji="1" lang="en-US" altLang="zh-CN" dirty="0" err="1" smtClean="0"/>
              <a:t>ashmem</a:t>
            </a:r>
            <a:r>
              <a:rPr kumimoji="1" lang="en-US" altLang="zh-CN" dirty="0" smtClean="0"/>
              <a:t>/ION shared memory regions</a:t>
            </a:r>
          </a:p>
          <a:p>
            <a:pPr lvl="2"/>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16</a:t>
            </a:fld>
            <a:endParaRPr lang="en-US"/>
          </a:p>
        </p:txBody>
      </p:sp>
    </p:spTree>
    <p:extLst>
      <p:ext uri="{BB962C8B-B14F-4D97-AF65-F5344CB8AC3E}">
        <p14:creationId xmlns:p14="http://schemas.microsoft.com/office/powerpoint/2010/main" val="3227190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Security Policies</a:t>
            </a:r>
            <a:endParaRPr kumimoji="1" lang="zh-CN" altLang="en-US" dirty="0"/>
          </a:p>
        </p:txBody>
      </p:sp>
      <p:sp>
        <p:nvSpPr>
          <p:cNvPr id="3" name="内容占位符 2"/>
          <p:cNvSpPr>
            <a:spLocks noGrp="1"/>
          </p:cNvSpPr>
          <p:nvPr>
            <p:ph idx="1"/>
          </p:nvPr>
        </p:nvSpPr>
        <p:spPr/>
        <p:txBody>
          <a:bodyPr/>
          <a:lstStyle/>
          <a:p>
            <a:pPr marL="0" indent="0">
              <a:buNone/>
            </a:pPr>
            <a:r>
              <a:rPr kumimoji="1" lang="en-US" altLang="zh-CN" dirty="0" smtClean="0"/>
              <a:t>Requester Operation [</a:t>
            </a:r>
            <a:r>
              <a:rPr kumimoji="1" lang="en-US" altLang="zh-CN" dirty="0" err="1" smtClean="0"/>
              <a:t>param</a:t>
            </a:r>
            <a:r>
              <a:rPr kumimoji="1" lang="en-US" altLang="zh-CN" dirty="0" smtClean="0"/>
              <a:t>-list] </a:t>
            </a:r>
            <a:r>
              <a:rPr kumimoji="1" lang="en-US" altLang="zh-CN" b="1" dirty="0" smtClean="0"/>
              <a:t>on</a:t>
            </a:r>
            <a:r>
              <a:rPr kumimoji="1" lang="en-US" altLang="zh-CN" dirty="0" smtClean="0"/>
              <a:t> Target</a:t>
            </a:r>
          </a:p>
          <a:p>
            <a:pPr marL="0" indent="0">
              <a:buNone/>
            </a:pPr>
            <a:r>
              <a:rPr kumimoji="1" lang="en-US" altLang="zh-CN" dirty="0" smtClean="0"/>
              <a:t>[</a:t>
            </a:r>
            <a:r>
              <a:rPr kumimoji="1" lang="en-US" altLang="zh-CN" b="1" dirty="0" smtClean="0"/>
              <a:t>if</a:t>
            </a:r>
            <a:r>
              <a:rPr kumimoji="1" lang="en-US" altLang="zh-CN" dirty="0" smtClean="0"/>
              <a:t> condition] </a:t>
            </a:r>
            <a:r>
              <a:rPr kumimoji="1" lang="en-US" altLang="zh-CN" b="1" dirty="0" smtClean="0"/>
              <a:t>then</a:t>
            </a:r>
            <a:r>
              <a:rPr kumimoji="1" lang="en-US" altLang="zh-CN" dirty="0" smtClean="0"/>
              <a:t> outcome [</a:t>
            </a:r>
            <a:r>
              <a:rPr kumimoji="1" lang="en-US" altLang="zh-CN" b="1" dirty="0" smtClean="0"/>
              <a:t>do</a:t>
            </a:r>
            <a:r>
              <a:rPr kumimoji="1" lang="en-US" altLang="zh-CN" dirty="0" smtClean="0"/>
              <a:t> action]</a:t>
            </a:r>
          </a:p>
          <a:p>
            <a:r>
              <a:rPr kumimoji="1" lang="en-US" altLang="zh-CN" dirty="0" smtClean="0"/>
              <a:t>outcome: allow, deny, kill, ask</a:t>
            </a:r>
          </a:p>
          <a:p>
            <a:r>
              <a:rPr kumimoji="1" lang="en-US" altLang="zh-CN" dirty="0"/>
              <a:t>d</a:t>
            </a:r>
            <a:r>
              <a:rPr kumimoji="1" lang="en-US" altLang="zh-CN" dirty="0" smtClean="0"/>
              <a:t>o action: invoke functions in Android layer</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17</a:t>
            </a:fld>
            <a:endParaRPr lang="en-US"/>
          </a:p>
        </p:txBody>
      </p:sp>
    </p:spTree>
    <p:extLst>
      <p:ext uri="{BB962C8B-B14F-4D97-AF65-F5344CB8AC3E}">
        <p14:creationId xmlns:p14="http://schemas.microsoft.com/office/powerpoint/2010/main" val="1345627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Roadmap</a:t>
            </a:r>
            <a:endParaRPr kumimoji="1" lang="zh-CN" altLang="en-US" dirty="0"/>
          </a:p>
        </p:txBody>
      </p:sp>
      <p:sp>
        <p:nvSpPr>
          <p:cNvPr id="3" name="内容占位符 2"/>
          <p:cNvSpPr>
            <a:spLocks noGrp="1"/>
          </p:cNvSpPr>
          <p:nvPr>
            <p:ph idx="1"/>
          </p:nvPr>
        </p:nvSpPr>
        <p:spPr/>
        <p:txBody>
          <a:bodyPr/>
          <a:lstStyle/>
          <a:p>
            <a:r>
              <a:rPr kumimoji="1" lang="en-US" altLang="zh-CN" dirty="0" smtClean="0">
                <a:solidFill>
                  <a:schemeClr val="bg1">
                    <a:lumMod val="65000"/>
                  </a:schemeClr>
                </a:solidFill>
              </a:rPr>
              <a:t>Introduction</a:t>
            </a:r>
          </a:p>
          <a:p>
            <a:r>
              <a:rPr kumimoji="1" lang="en-US" altLang="zh-CN" dirty="0" smtClean="0">
                <a:solidFill>
                  <a:schemeClr val="bg1">
                    <a:lumMod val="65000"/>
                  </a:schemeClr>
                </a:solidFill>
              </a:rPr>
              <a:t>System Design</a:t>
            </a:r>
          </a:p>
          <a:p>
            <a:r>
              <a:rPr kumimoji="1" lang="en-US" altLang="zh-CN" dirty="0" smtClean="0">
                <a:solidFill>
                  <a:schemeClr val="bg1">
                    <a:lumMod val="65000"/>
                  </a:schemeClr>
                </a:solidFill>
              </a:rPr>
              <a:t>Implementation</a:t>
            </a:r>
          </a:p>
          <a:p>
            <a:r>
              <a:rPr kumimoji="1" lang="en-US" altLang="zh-CN" dirty="0" smtClean="0">
                <a:solidFill>
                  <a:schemeClr val="bg1">
                    <a:lumMod val="65000"/>
                  </a:schemeClr>
                </a:solidFill>
              </a:rPr>
              <a:t>Security Policy</a:t>
            </a:r>
          </a:p>
          <a:p>
            <a:r>
              <a:rPr kumimoji="1" lang="en-US" altLang="zh-CN" dirty="0" smtClean="0"/>
              <a:t>Evaluation</a:t>
            </a:r>
          </a:p>
          <a:p>
            <a:r>
              <a:rPr kumimoji="1" lang="en-US" altLang="zh-CN" dirty="0" smtClean="0">
                <a:solidFill>
                  <a:schemeClr val="bg1">
                    <a:lumMod val="65000"/>
                  </a:schemeClr>
                </a:solidFill>
              </a:rPr>
              <a:t>Discussion of EMM</a:t>
            </a:r>
          </a:p>
          <a:p>
            <a:pPr marL="0" indent="0">
              <a:buNone/>
            </a:pPr>
            <a:endParaRPr kumimoji="1" lang="zh-CN" altLang="en-US" dirty="0">
              <a:solidFill>
                <a:schemeClr val="bg1">
                  <a:lumMod val="65000"/>
                </a:schemeClr>
              </a:solidFill>
            </a:endParaRPr>
          </a:p>
        </p:txBody>
      </p:sp>
      <p:sp>
        <p:nvSpPr>
          <p:cNvPr id="4" name="幻灯片编号占位符 3"/>
          <p:cNvSpPr>
            <a:spLocks noGrp="1"/>
          </p:cNvSpPr>
          <p:nvPr>
            <p:ph type="sldNum" sz="quarter" idx="12"/>
          </p:nvPr>
        </p:nvSpPr>
        <p:spPr/>
        <p:txBody>
          <a:bodyPr/>
          <a:lstStyle/>
          <a:p>
            <a:fld id="{B4E3E5EF-7AA6-40DD-AA96-319B0649D502}" type="slidenum">
              <a:rPr lang="en-US" smtClean="0"/>
              <a:pPr/>
              <a:t>18</a:t>
            </a:fld>
            <a:endParaRPr lang="en-US"/>
          </a:p>
        </p:txBody>
      </p:sp>
    </p:spTree>
    <p:extLst>
      <p:ext uri="{BB962C8B-B14F-4D97-AF65-F5344CB8AC3E}">
        <p14:creationId xmlns:p14="http://schemas.microsoft.com/office/powerpoint/2010/main" val="100515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Security Validation</a:t>
            </a:r>
            <a:endParaRPr kumimoji="1" lang="zh-CN" altLang="en-US" dirty="0"/>
          </a:p>
        </p:txBody>
      </p:sp>
      <p:sp>
        <p:nvSpPr>
          <p:cNvPr id="3" name="内容占位符 2"/>
          <p:cNvSpPr>
            <a:spLocks noGrp="1"/>
          </p:cNvSpPr>
          <p:nvPr>
            <p:ph idx="1"/>
          </p:nvPr>
        </p:nvSpPr>
        <p:spPr>
          <a:xfrm>
            <a:off x="457200" y="1600200"/>
            <a:ext cx="8229600" cy="5257800"/>
          </a:xfrm>
        </p:spPr>
        <p:txBody>
          <a:bodyPr>
            <a:normAutofit fontScale="92500" lnSpcReduction="20000"/>
          </a:bodyPr>
          <a:lstStyle/>
          <a:p>
            <a:r>
              <a:rPr kumimoji="1" lang="en-US" altLang="zh-CN" dirty="0" smtClean="0"/>
              <a:t>Execute malware </a:t>
            </a:r>
            <a:r>
              <a:rPr kumimoji="1" lang="en-US" altLang="zh-CN" dirty="0" smtClean="0">
                <a:sym typeface="Wingdings"/>
              </a:rPr>
              <a:t> inspect system log  set up security policies  Execute malware</a:t>
            </a:r>
          </a:p>
          <a:p>
            <a:r>
              <a:rPr kumimoji="1" lang="en-US" altLang="zh-CN" dirty="0" smtClean="0">
                <a:sym typeface="Wingdings"/>
              </a:rPr>
              <a:t>Financial Charges</a:t>
            </a:r>
            <a:endParaRPr kumimoji="1" lang="en-US" altLang="zh-CN" sz="2400" dirty="0" smtClean="0">
              <a:sym typeface="Wingdings"/>
            </a:endParaRPr>
          </a:p>
          <a:p>
            <a:pPr marL="0" indent="0">
              <a:buNone/>
            </a:pPr>
            <a:endParaRPr kumimoji="1" lang="en-US" altLang="zh-CN" sz="2200" dirty="0" smtClean="0">
              <a:sym typeface="Wingdings"/>
            </a:endParaRPr>
          </a:p>
          <a:p>
            <a:pPr marL="0" indent="0">
              <a:buNone/>
            </a:pPr>
            <a:r>
              <a:rPr kumimoji="1" lang="en-US" altLang="zh-CN" sz="2200" dirty="0" err="1" smtClean="0">
                <a:sym typeface="Wingdings"/>
              </a:rPr>
              <a:t>SMSLimit</a:t>
            </a:r>
            <a:r>
              <a:rPr kumimoji="1" lang="en-US" altLang="zh-CN" sz="2200" dirty="0" smtClean="0">
                <a:sym typeface="Wingdings"/>
              </a:rPr>
              <a:t> = 10</a:t>
            </a:r>
          </a:p>
          <a:p>
            <a:pPr marL="0" indent="0">
              <a:buNone/>
            </a:pPr>
            <a:r>
              <a:rPr kumimoji="1" lang="en-US" altLang="zh-CN" sz="2200" dirty="0" smtClean="0">
                <a:sym typeface="Wingdings"/>
              </a:rPr>
              <a:t>App -&gt; </a:t>
            </a:r>
            <a:r>
              <a:rPr kumimoji="1" lang="en-US" altLang="zh-CN" sz="2200" dirty="0" err="1" smtClean="0">
                <a:sym typeface="Wingdings"/>
              </a:rPr>
              <a:t>numofSentSMS</a:t>
            </a:r>
            <a:r>
              <a:rPr kumimoji="1" lang="en-US" altLang="zh-CN" sz="2200" dirty="0" smtClean="0">
                <a:sym typeface="Wingdings"/>
              </a:rPr>
              <a:t> = 0</a:t>
            </a:r>
            <a:endParaRPr kumimoji="1" lang="en-US" altLang="zh-CN" sz="2200" dirty="0">
              <a:sym typeface="Wingdings"/>
            </a:endParaRPr>
          </a:p>
          <a:p>
            <a:pPr marL="0" indent="0">
              <a:buNone/>
            </a:pPr>
            <a:r>
              <a:rPr kumimoji="1" lang="en-US" altLang="zh-CN" sz="2200" dirty="0"/>
              <a:t>c</a:t>
            </a:r>
            <a:r>
              <a:rPr kumimoji="1" lang="en-US" altLang="zh-CN" sz="2200" dirty="0" smtClean="0"/>
              <a:t>ontact = </a:t>
            </a:r>
            <a:r>
              <a:rPr kumimoji="1" lang="en-US" altLang="zh-CN" sz="2200" dirty="0" err="1" smtClean="0"/>
              <a:t>getContact</a:t>
            </a:r>
            <a:r>
              <a:rPr kumimoji="1" lang="en-US" altLang="zh-CN" sz="2200" dirty="0" smtClean="0"/>
              <a:t>()</a:t>
            </a:r>
          </a:p>
          <a:p>
            <a:pPr marL="0" indent="0">
              <a:buNone/>
            </a:pPr>
            <a:r>
              <a:rPr kumimoji="1" lang="en-US" altLang="zh-CN" sz="2200" b="1" dirty="0"/>
              <a:t>i</a:t>
            </a:r>
            <a:r>
              <a:rPr kumimoji="1" lang="en-US" altLang="zh-CN" sz="2200" b="1" dirty="0" smtClean="0"/>
              <a:t>f</a:t>
            </a:r>
            <a:r>
              <a:rPr kumimoji="1" lang="en-US" altLang="zh-CN" sz="2200" dirty="0" smtClean="0"/>
              <a:t> (</a:t>
            </a:r>
            <a:r>
              <a:rPr kumimoji="1" lang="en-US" altLang="zh-CN" sz="2200" dirty="0" err="1" smtClean="0"/>
              <a:t>App.numOfSentSMS</a:t>
            </a:r>
            <a:r>
              <a:rPr kumimoji="1" lang="en-US" altLang="zh-CN" sz="2200" dirty="0" smtClean="0"/>
              <a:t> &gt; </a:t>
            </a:r>
            <a:r>
              <a:rPr kumimoji="1" lang="en-US" altLang="zh-CN" sz="2200" dirty="0" err="1" smtClean="0"/>
              <a:t>SMSLimit</a:t>
            </a:r>
            <a:r>
              <a:rPr kumimoji="1" lang="en-US" altLang="zh-CN" sz="2200" dirty="0" smtClean="0"/>
              <a:t>) </a:t>
            </a:r>
            <a:r>
              <a:rPr kumimoji="1" lang="en-US" altLang="zh-CN" sz="2200" b="1" dirty="0" smtClean="0"/>
              <a:t>then</a:t>
            </a:r>
            <a:r>
              <a:rPr kumimoji="1" lang="en-US" altLang="zh-CN" sz="2200" dirty="0" smtClean="0"/>
              <a:t> </a:t>
            </a:r>
            <a:r>
              <a:rPr kumimoji="1" lang="en-US" altLang="zh-CN" sz="2200" b="1" dirty="0" smtClean="0"/>
              <a:t>ask</a:t>
            </a:r>
          </a:p>
          <a:p>
            <a:pPr marL="0" indent="0">
              <a:buNone/>
            </a:pPr>
            <a:r>
              <a:rPr kumimoji="1" lang="en-US" altLang="zh-CN" sz="2200" b="1" dirty="0"/>
              <a:t>if</a:t>
            </a:r>
            <a:r>
              <a:rPr kumimoji="1" lang="en-US" altLang="zh-CN" sz="2200" dirty="0"/>
              <a:t> </a:t>
            </a:r>
            <a:r>
              <a:rPr kumimoji="1" lang="en-US" altLang="zh-CN" sz="2200" dirty="0" smtClean="0"/>
              <a:t>(!</a:t>
            </a:r>
            <a:r>
              <a:rPr kumimoji="1" lang="en-US" altLang="zh-CN" sz="2200" dirty="0" err="1" smtClean="0"/>
              <a:t>contact.contains</a:t>
            </a:r>
            <a:r>
              <a:rPr kumimoji="1" lang="en-US" altLang="zh-CN" sz="2200" dirty="0" smtClean="0"/>
              <a:t>(</a:t>
            </a:r>
            <a:r>
              <a:rPr kumimoji="1" lang="en-US" altLang="zh-CN" sz="2200" dirty="0" err="1" smtClean="0"/>
              <a:t>destNum</a:t>
            </a:r>
            <a:r>
              <a:rPr kumimoji="1" lang="en-US" altLang="zh-CN" sz="2200" dirty="0" smtClean="0"/>
              <a:t>)) </a:t>
            </a:r>
            <a:r>
              <a:rPr kumimoji="1" lang="en-US" altLang="zh-CN" sz="2200" b="1" dirty="0"/>
              <a:t>then</a:t>
            </a:r>
            <a:r>
              <a:rPr kumimoji="1" lang="en-US" altLang="zh-CN" sz="2200" dirty="0"/>
              <a:t> </a:t>
            </a:r>
            <a:r>
              <a:rPr kumimoji="1" lang="en-US" altLang="zh-CN" sz="2200" b="1" dirty="0"/>
              <a:t>ask</a:t>
            </a:r>
            <a:endParaRPr kumimoji="1" lang="zh-CN" altLang="en-US" sz="2200" b="1" dirty="0"/>
          </a:p>
          <a:p>
            <a:pPr marL="0" indent="0">
              <a:buNone/>
            </a:pPr>
            <a:r>
              <a:rPr kumimoji="1" lang="en-US" altLang="zh-CN" sz="2200" b="1" dirty="0"/>
              <a:t>if</a:t>
            </a:r>
            <a:r>
              <a:rPr kumimoji="1" lang="en-US" altLang="zh-CN" sz="2200" dirty="0"/>
              <a:t> </a:t>
            </a:r>
            <a:r>
              <a:rPr kumimoji="1" lang="en-US" altLang="zh-CN" sz="2200" dirty="0" smtClean="0"/>
              <a:t>(</a:t>
            </a:r>
            <a:r>
              <a:rPr kumimoji="1" lang="en-US" altLang="zh-CN" sz="2200" dirty="0" err="1" smtClean="0"/>
              <a:t>destNum.length</a:t>
            </a:r>
            <a:r>
              <a:rPr kumimoji="1" lang="en-US" altLang="zh-CN" sz="2200" dirty="0" smtClean="0"/>
              <a:t> &lt;= 7) </a:t>
            </a:r>
            <a:r>
              <a:rPr kumimoji="1" lang="en-US" altLang="zh-CN" sz="2200" b="1" dirty="0"/>
              <a:t>then</a:t>
            </a:r>
            <a:r>
              <a:rPr kumimoji="1" lang="en-US" altLang="zh-CN" sz="2200" dirty="0"/>
              <a:t> </a:t>
            </a:r>
            <a:r>
              <a:rPr kumimoji="1" lang="en-US" altLang="zh-CN" sz="2200" b="1" dirty="0" smtClean="0"/>
              <a:t>ask</a:t>
            </a:r>
          </a:p>
          <a:p>
            <a:pPr marL="0" indent="0">
              <a:buNone/>
            </a:pPr>
            <a:r>
              <a:rPr kumimoji="1" lang="en-US" altLang="zh-CN" sz="2200" b="1" dirty="0"/>
              <a:t>if</a:t>
            </a:r>
            <a:r>
              <a:rPr kumimoji="1" lang="en-US" altLang="zh-CN" sz="2200" dirty="0"/>
              <a:t> </a:t>
            </a:r>
            <a:r>
              <a:rPr kumimoji="1" lang="en-US" altLang="zh-CN" sz="2200" dirty="0" smtClean="0"/>
              <a:t>(</a:t>
            </a:r>
            <a:r>
              <a:rPr kumimoji="1" lang="en-US" altLang="zh-CN" sz="2200" b="1" dirty="0" err="1" smtClean="0"/>
              <a:t>ask</a:t>
            </a:r>
            <a:r>
              <a:rPr kumimoji="1" lang="en-US" altLang="zh-CN" sz="2200" dirty="0" err="1" smtClean="0"/>
              <a:t>.outcome</a:t>
            </a:r>
            <a:r>
              <a:rPr kumimoji="1" lang="en-US" altLang="zh-CN" sz="2200" dirty="0" smtClean="0"/>
              <a:t> == </a:t>
            </a:r>
            <a:r>
              <a:rPr kumimoji="1" lang="en-US" altLang="zh-CN" sz="2200" b="1" dirty="0" smtClean="0"/>
              <a:t>allow</a:t>
            </a:r>
            <a:r>
              <a:rPr kumimoji="1" lang="en-US" altLang="zh-CN" sz="2200" dirty="0" smtClean="0"/>
              <a:t>) </a:t>
            </a:r>
            <a:r>
              <a:rPr kumimoji="1" lang="en-US" altLang="zh-CN" sz="2200" b="1" dirty="0" smtClean="0"/>
              <a:t>do </a:t>
            </a:r>
            <a:r>
              <a:rPr kumimoji="1" lang="en-US" altLang="zh-CN" sz="2200" dirty="0" err="1" smtClean="0"/>
              <a:t>App.numOfSentSMS</a:t>
            </a:r>
            <a:r>
              <a:rPr kumimoji="1" lang="en-US" altLang="zh-CN" sz="2200" dirty="0" smtClean="0"/>
              <a:t>++</a:t>
            </a:r>
          </a:p>
          <a:p>
            <a:pPr marL="0" indent="0">
              <a:buNone/>
            </a:pPr>
            <a:endParaRPr kumimoji="1" lang="en-US" altLang="zh-CN" sz="2200" dirty="0"/>
          </a:p>
          <a:p>
            <a:pPr marL="0" indent="0">
              <a:buNone/>
            </a:pPr>
            <a:r>
              <a:rPr kumimoji="1" lang="en-US" altLang="zh-CN" sz="2200" dirty="0" err="1" smtClean="0"/>
              <a:t>App|PackageManager</a:t>
            </a:r>
            <a:r>
              <a:rPr kumimoji="1" lang="en-US" altLang="zh-CN" sz="2200" dirty="0" smtClean="0"/>
              <a:t> </a:t>
            </a:r>
            <a:r>
              <a:rPr kumimoji="1" lang="en-US" altLang="zh-CN" sz="2200" dirty="0" err="1" smtClean="0"/>
              <a:t>registerReceiver</a:t>
            </a:r>
            <a:r>
              <a:rPr kumimoji="1" lang="en-US" altLang="zh-CN" sz="2200" dirty="0" smtClean="0"/>
              <a:t> [intent, priority] </a:t>
            </a:r>
            <a:r>
              <a:rPr kumimoji="1" lang="en-US" altLang="zh-CN" sz="2200" b="1" dirty="0" smtClean="0"/>
              <a:t>on </a:t>
            </a:r>
            <a:r>
              <a:rPr kumimoji="1" lang="en-US" altLang="zh-CN" sz="2200" dirty="0" err="1" smtClean="0"/>
              <a:t>ActivityManager</a:t>
            </a:r>
            <a:endParaRPr kumimoji="1" lang="en-US" altLang="zh-CN" sz="2200" dirty="0" smtClean="0"/>
          </a:p>
          <a:p>
            <a:pPr marL="0" indent="0">
              <a:buNone/>
            </a:pPr>
            <a:r>
              <a:rPr kumimoji="1" lang="en-US" altLang="zh-CN" sz="2200" b="1" dirty="0" smtClean="0"/>
              <a:t>if </a:t>
            </a:r>
            <a:r>
              <a:rPr kumimoji="1" lang="en-US" altLang="zh-CN" sz="2200" dirty="0" smtClean="0"/>
              <a:t>(intent == SMS_RECEIVED) &amp;&amp; (priority == highest)</a:t>
            </a:r>
            <a:endParaRPr kumimoji="1" lang="en-US" altLang="zh-CN" sz="2200" b="1" dirty="0" smtClean="0"/>
          </a:p>
          <a:p>
            <a:pPr marL="0" indent="0">
              <a:buNone/>
            </a:pPr>
            <a:r>
              <a:rPr kumimoji="1" lang="en-US" altLang="zh-CN" sz="2400" b="1" dirty="0"/>
              <a:t>t</a:t>
            </a:r>
            <a:r>
              <a:rPr kumimoji="1" lang="en-US" altLang="zh-CN" sz="2400" b="1" dirty="0" smtClean="0"/>
              <a:t>hen allow do </a:t>
            </a:r>
            <a:r>
              <a:rPr kumimoji="1" lang="en-US" altLang="zh-CN" sz="2400" dirty="0" smtClean="0"/>
              <a:t>set (priority, LOWEST)</a:t>
            </a:r>
            <a:endParaRPr kumimoji="1" lang="zh-CN" altLang="en-US" sz="2400" b="1"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19</a:t>
            </a:fld>
            <a:endParaRPr lang="en-US"/>
          </a:p>
        </p:txBody>
      </p:sp>
    </p:spTree>
    <p:extLst>
      <p:ext uri="{BB962C8B-B14F-4D97-AF65-F5344CB8AC3E}">
        <p14:creationId xmlns:p14="http://schemas.microsoft.com/office/powerpoint/2010/main" val="2961537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Roadmap</a:t>
            </a:r>
            <a:endParaRPr kumimoji="1" lang="zh-CN" altLang="en-US" dirty="0"/>
          </a:p>
        </p:txBody>
      </p:sp>
      <p:sp>
        <p:nvSpPr>
          <p:cNvPr id="3" name="内容占位符 2"/>
          <p:cNvSpPr>
            <a:spLocks noGrp="1"/>
          </p:cNvSpPr>
          <p:nvPr>
            <p:ph idx="1"/>
          </p:nvPr>
        </p:nvSpPr>
        <p:spPr/>
        <p:txBody>
          <a:bodyPr/>
          <a:lstStyle/>
          <a:p>
            <a:r>
              <a:rPr kumimoji="1" lang="en-US" altLang="zh-CN" dirty="0" smtClean="0"/>
              <a:t>Introduction</a:t>
            </a:r>
          </a:p>
          <a:p>
            <a:r>
              <a:rPr kumimoji="1" lang="en-US" altLang="zh-CN" dirty="0" smtClean="0">
                <a:solidFill>
                  <a:schemeClr val="bg1">
                    <a:lumMod val="65000"/>
                  </a:schemeClr>
                </a:solidFill>
              </a:rPr>
              <a:t>System Design</a:t>
            </a:r>
          </a:p>
          <a:p>
            <a:r>
              <a:rPr kumimoji="1" lang="en-US" altLang="zh-CN" dirty="0" smtClean="0">
                <a:solidFill>
                  <a:schemeClr val="bg1">
                    <a:lumMod val="65000"/>
                  </a:schemeClr>
                </a:solidFill>
              </a:rPr>
              <a:t>Implementation</a:t>
            </a:r>
          </a:p>
          <a:p>
            <a:r>
              <a:rPr kumimoji="1" lang="en-US" altLang="zh-CN" dirty="0" smtClean="0">
                <a:solidFill>
                  <a:schemeClr val="bg1">
                    <a:lumMod val="65000"/>
                  </a:schemeClr>
                </a:solidFill>
              </a:rPr>
              <a:t>Security Policy</a:t>
            </a:r>
          </a:p>
          <a:p>
            <a:r>
              <a:rPr kumimoji="1" lang="en-US" altLang="zh-CN" dirty="0" smtClean="0">
                <a:solidFill>
                  <a:schemeClr val="bg1">
                    <a:lumMod val="65000"/>
                  </a:schemeClr>
                </a:solidFill>
              </a:rPr>
              <a:t>Evaluation</a:t>
            </a:r>
          </a:p>
          <a:p>
            <a:r>
              <a:rPr kumimoji="1" lang="en-US" altLang="zh-CN" dirty="0" smtClean="0">
                <a:solidFill>
                  <a:schemeClr val="bg1">
                    <a:lumMod val="65000"/>
                  </a:schemeClr>
                </a:solidFill>
              </a:rPr>
              <a:t>Discussion of EMM</a:t>
            </a:r>
          </a:p>
        </p:txBody>
      </p:sp>
      <p:sp>
        <p:nvSpPr>
          <p:cNvPr id="4" name="幻灯片编号占位符 3"/>
          <p:cNvSpPr>
            <a:spLocks noGrp="1"/>
          </p:cNvSpPr>
          <p:nvPr>
            <p:ph type="sldNum" sz="quarter" idx="12"/>
          </p:nvPr>
        </p:nvSpPr>
        <p:spPr/>
        <p:txBody>
          <a:bodyPr/>
          <a:lstStyle/>
          <a:p>
            <a:fld id="{B4E3E5EF-7AA6-40DD-AA96-319B0649D502}" type="slidenum">
              <a:rPr lang="en-US" smtClean="0"/>
              <a:pPr/>
              <a:t>2</a:t>
            </a:fld>
            <a:endParaRPr lang="en-US"/>
          </a:p>
        </p:txBody>
      </p:sp>
    </p:spTree>
    <p:extLst>
      <p:ext uri="{BB962C8B-B14F-4D97-AF65-F5344CB8AC3E}">
        <p14:creationId xmlns:p14="http://schemas.microsoft.com/office/powerpoint/2010/main" val="522370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Information Harvesting</a:t>
            </a:r>
            <a:endParaRPr kumimoji="1" lang="zh-CN" altLang="en-US" dirty="0"/>
          </a:p>
        </p:txBody>
      </p:sp>
      <p:sp>
        <p:nvSpPr>
          <p:cNvPr id="3" name="内容占位符 2"/>
          <p:cNvSpPr>
            <a:spLocks noGrp="1"/>
          </p:cNvSpPr>
          <p:nvPr>
            <p:ph idx="1"/>
          </p:nvPr>
        </p:nvSpPr>
        <p:spPr/>
        <p:txBody>
          <a:bodyPr>
            <a:normAutofit fontScale="92500" lnSpcReduction="20000"/>
          </a:bodyPr>
          <a:lstStyle/>
          <a:p>
            <a:pPr marL="0" indent="0">
              <a:buNone/>
            </a:pPr>
            <a:r>
              <a:rPr kumimoji="1" lang="en-US" altLang="zh-CN" sz="2400" dirty="0" smtClean="0"/>
              <a:t>App get [code] </a:t>
            </a:r>
            <a:r>
              <a:rPr kumimoji="1" lang="en-US" altLang="zh-CN" sz="2400" b="1" dirty="0" smtClean="0"/>
              <a:t>on</a:t>
            </a:r>
            <a:r>
              <a:rPr kumimoji="1" lang="en-US" altLang="zh-CN" sz="2400" dirty="0" smtClean="0"/>
              <a:t> </a:t>
            </a:r>
            <a:r>
              <a:rPr kumimoji="1" lang="en-US" altLang="zh-CN" sz="2400" dirty="0" err="1" smtClean="0"/>
              <a:t>iPhoneSubInfo</a:t>
            </a:r>
            <a:endParaRPr kumimoji="1" lang="en-US" altLang="zh-CN" sz="2400" dirty="0" smtClean="0"/>
          </a:p>
          <a:p>
            <a:pPr marL="0" indent="0">
              <a:buNone/>
            </a:pPr>
            <a:r>
              <a:rPr kumimoji="1" lang="en-US" altLang="zh-CN" sz="2400" b="1" dirty="0" smtClean="0"/>
              <a:t>if</a:t>
            </a:r>
            <a:r>
              <a:rPr kumimoji="1" lang="en-US" altLang="zh-CN" sz="2400" dirty="0" smtClean="0"/>
              <a:t> (code == IMEI) </a:t>
            </a:r>
            <a:r>
              <a:rPr kumimoji="1" lang="en-US" altLang="zh-CN" sz="2400" b="1" dirty="0" smtClean="0"/>
              <a:t>then</a:t>
            </a:r>
            <a:r>
              <a:rPr kumimoji="1" lang="en-US" altLang="zh-CN" sz="2400" dirty="0" smtClean="0"/>
              <a:t> </a:t>
            </a:r>
            <a:r>
              <a:rPr kumimoji="1" lang="en-US" altLang="zh-CN" sz="2400" b="1" dirty="0" smtClean="0"/>
              <a:t>allow</a:t>
            </a:r>
            <a:r>
              <a:rPr kumimoji="1" lang="en-US" altLang="zh-CN" sz="2400" dirty="0" smtClean="0"/>
              <a:t> </a:t>
            </a:r>
            <a:r>
              <a:rPr kumimoji="1" lang="en-US" altLang="zh-CN" sz="2400" b="1" dirty="0" smtClean="0"/>
              <a:t>do</a:t>
            </a:r>
            <a:r>
              <a:rPr kumimoji="1" lang="en-US" altLang="zh-CN" sz="2400" dirty="0" smtClean="0"/>
              <a:t> replace(</a:t>
            </a:r>
            <a:r>
              <a:rPr kumimoji="1" lang="en-US" altLang="zh-CN" sz="2400" dirty="0" err="1" smtClean="0"/>
              <a:t>fakeIMEI</a:t>
            </a:r>
            <a:r>
              <a:rPr kumimoji="1" lang="en-US" altLang="zh-CN" sz="2400" dirty="0" smtClean="0"/>
              <a:t>) </a:t>
            </a:r>
            <a:r>
              <a:rPr kumimoji="1" lang="en-US" altLang="zh-CN" sz="2400" b="1" dirty="0" smtClean="0"/>
              <a:t>and</a:t>
            </a:r>
            <a:r>
              <a:rPr kumimoji="1" lang="en-US" altLang="zh-CN" sz="2400" dirty="0" smtClean="0"/>
              <a:t> </a:t>
            </a:r>
            <a:r>
              <a:rPr kumimoji="1" lang="en-US" altLang="zh-CN" sz="2400" dirty="0" err="1" smtClean="0"/>
              <a:t>notifyUser</a:t>
            </a:r>
            <a:r>
              <a:rPr kumimoji="1" lang="en-US" altLang="zh-CN" sz="2400" dirty="0" smtClean="0"/>
              <a:t>(</a:t>
            </a:r>
            <a:r>
              <a:rPr kumimoji="1" lang="en-US" altLang="zh-CN" sz="2400" dirty="0" err="1" smtClean="0"/>
              <a:t>imeiMessage</a:t>
            </a:r>
            <a:r>
              <a:rPr kumimoji="1" lang="en-US" altLang="zh-CN" sz="2400" dirty="0" smtClean="0"/>
              <a:t>)</a:t>
            </a:r>
          </a:p>
          <a:p>
            <a:pPr marL="0" indent="0">
              <a:buNone/>
            </a:pPr>
            <a:r>
              <a:rPr kumimoji="1" lang="en-US" altLang="zh-CN" sz="2400" b="1" dirty="0"/>
              <a:t>if</a:t>
            </a:r>
            <a:r>
              <a:rPr kumimoji="1" lang="en-US" altLang="zh-CN" sz="2400" dirty="0"/>
              <a:t> (code == </a:t>
            </a:r>
            <a:r>
              <a:rPr kumimoji="1" lang="en-US" altLang="zh-CN" sz="2400" dirty="0" smtClean="0"/>
              <a:t>IMSI</a:t>
            </a:r>
            <a:r>
              <a:rPr kumimoji="1" lang="en-US" altLang="zh-CN" sz="2400" dirty="0"/>
              <a:t>) </a:t>
            </a:r>
            <a:r>
              <a:rPr kumimoji="1" lang="en-US" altLang="zh-CN" sz="2400" b="1" dirty="0"/>
              <a:t>then</a:t>
            </a:r>
            <a:r>
              <a:rPr kumimoji="1" lang="en-US" altLang="zh-CN" sz="2400" dirty="0"/>
              <a:t> </a:t>
            </a:r>
            <a:r>
              <a:rPr kumimoji="1" lang="en-US" altLang="zh-CN" sz="2400" b="1" dirty="0"/>
              <a:t>allow</a:t>
            </a:r>
            <a:r>
              <a:rPr kumimoji="1" lang="en-US" altLang="zh-CN" sz="2400" dirty="0"/>
              <a:t> </a:t>
            </a:r>
            <a:r>
              <a:rPr kumimoji="1" lang="en-US" altLang="zh-CN" sz="2400" b="1" dirty="0"/>
              <a:t>do</a:t>
            </a:r>
            <a:r>
              <a:rPr kumimoji="1" lang="en-US" altLang="zh-CN" sz="2400" dirty="0"/>
              <a:t> replace(</a:t>
            </a:r>
            <a:r>
              <a:rPr kumimoji="1" lang="en-US" altLang="zh-CN" sz="2400" dirty="0" err="1" smtClean="0"/>
              <a:t>fakeIMSI</a:t>
            </a:r>
            <a:r>
              <a:rPr kumimoji="1" lang="en-US" altLang="zh-CN" sz="2400" dirty="0"/>
              <a:t>) </a:t>
            </a:r>
            <a:r>
              <a:rPr kumimoji="1" lang="en-US" altLang="zh-CN" sz="2400" b="1" dirty="0"/>
              <a:t>and</a:t>
            </a:r>
            <a:r>
              <a:rPr kumimoji="1" lang="en-US" altLang="zh-CN" sz="2400" dirty="0"/>
              <a:t> </a:t>
            </a:r>
            <a:r>
              <a:rPr kumimoji="1" lang="en-US" altLang="zh-CN" sz="2400" dirty="0" err="1"/>
              <a:t>notifyUser</a:t>
            </a:r>
            <a:r>
              <a:rPr kumimoji="1" lang="en-US" altLang="zh-CN" sz="2400" dirty="0"/>
              <a:t>(</a:t>
            </a:r>
            <a:r>
              <a:rPr kumimoji="1" lang="en-US" altLang="zh-CN" sz="2400" dirty="0" err="1" smtClean="0"/>
              <a:t>imsiMessage</a:t>
            </a:r>
            <a:r>
              <a:rPr kumimoji="1" lang="en-US" altLang="zh-CN" sz="2400" dirty="0" smtClean="0"/>
              <a:t>)</a:t>
            </a:r>
          </a:p>
          <a:p>
            <a:pPr marL="0" indent="0">
              <a:buNone/>
            </a:pPr>
            <a:r>
              <a:rPr kumimoji="1" lang="en-US" altLang="zh-CN" sz="2400" b="1" dirty="0"/>
              <a:t>if</a:t>
            </a:r>
            <a:r>
              <a:rPr kumimoji="1" lang="en-US" altLang="zh-CN" sz="2400" dirty="0"/>
              <a:t> (code == </a:t>
            </a:r>
            <a:r>
              <a:rPr kumimoji="1" lang="en-US" altLang="zh-CN" sz="2400" dirty="0" smtClean="0"/>
              <a:t>ICC) </a:t>
            </a:r>
            <a:r>
              <a:rPr kumimoji="1" lang="en-US" altLang="zh-CN" sz="2400" b="1" dirty="0"/>
              <a:t>then</a:t>
            </a:r>
            <a:r>
              <a:rPr kumimoji="1" lang="en-US" altLang="zh-CN" sz="2400" dirty="0"/>
              <a:t> </a:t>
            </a:r>
            <a:r>
              <a:rPr kumimoji="1" lang="en-US" altLang="zh-CN" sz="2400" b="1" dirty="0"/>
              <a:t>allow</a:t>
            </a:r>
            <a:r>
              <a:rPr kumimoji="1" lang="en-US" altLang="zh-CN" sz="2400" dirty="0"/>
              <a:t> </a:t>
            </a:r>
            <a:r>
              <a:rPr kumimoji="1" lang="en-US" altLang="zh-CN" sz="2400" b="1" dirty="0"/>
              <a:t>do</a:t>
            </a:r>
            <a:r>
              <a:rPr kumimoji="1" lang="en-US" altLang="zh-CN" sz="2400" dirty="0"/>
              <a:t> replace(</a:t>
            </a:r>
            <a:r>
              <a:rPr kumimoji="1" lang="en-US" altLang="zh-CN" sz="2400" dirty="0" err="1" smtClean="0"/>
              <a:t>fakeICC</a:t>
            </a:r>
            <a:r>
              <a:rPr kumimoji="1" lang="en-US" altLang="zh-CN" sz="2400" dirty="0" smtClean="0"/>
              <a:t>) </a:t>
            </a:r>
            <a:r>
              <a:rPr kumimoji="1" lang="en-US" altLang="zh-CN" sz="2400" b="1" dirty="0"/>
              <a:t>and</a:t>
            </a:r>
            <a:r>
              <a:rPr kumimoji="1" lang="en-US" altLang="zh-CN" sz="2400" dirty="0"/>
              <a:t> </a:t>
            </a:r>
            <a:r>
              <a:rPr kumimoji="1" lang="en-US" altLang="zh-CN" sz="2400" dirty="0" err="1"/>
              <a:t>notifyUser</a:t>
            </a:r>
            <a:r>
              <a:rPr kumimoji="1" lang="en-US" altLang="zh-CN" sz="2400" dirty="0" smtClean="0"/>
              <a:t>(</a:t>
            </a:r>
            <a:r>
              <a:rPr kumimoji="1" lang="en-US" altLang="zh-CN" sz="2400" dirty="0" err="1" smtClean="0"/>
              <a:t>iccMessage</a:t>
            </a:r>
            <a:r>
              <a:rPr kumimoji="1" lang="en-US" altLang="zh-CN" sz="2400" dirty="0" smtClean="0"/>
              <a:t>)</a:t>
            </a:r>
          </a:p>
          <a:p>
            <a:pPr marL="0" indent="0">
              <a:buNone/>
            </a:pPr>
            <a:r>
              <a:rPr kumimoji="1" lang="en-US" altLang="zh-CN" sz="2400" b="1" dirty="0"/>
              <a:t>if</a:t>
            </a:r>
            <a:r>
              <a:rPr kumimoji="1" lang="en-US" altLang="zh-CN" sz="2400" dirty="0"/>
              <a:t> (code == </a:t>
            </a:r>
            <a:r>
              <a:rPr kumimoji="1" lang="en-US" altLang="zh-CN" sz="2400" dirty="0" smtClean="0"/>
              <a:t>PHONE_NUMBER) </a:t>
            </a:r>
            <a:r>
              <a:rPr kumimoji="1" lang="en-US" altLang="zh-CN" sz="2400" b="1" dirty="0"/>
              <a:t>then</a:t>
            </a:r>
            <a:r>
              <a:rPr kumimoji="1" lang="en-US" altLang="zh-CN" sz="2400" dirty="0"/>
              <a:t> </a:t>
            </a:r>
            <a:r>
              <a:rPr kumimoji="1" lang="en-US" altLang="zh-CN" sz="2400" b="1" dirty="0" smtClean="0"/>
              <a:t>ask</a:t>
            </a:r>
            <a:endParaRPr kumimoji="1" lang="en-US" altLang="zh-CN" sz="2400" dirty="0"/>
          </a:p>
          <a:p>
            <a:pPr marL="0" indent="0">
              <a:buNone/>
            </a:pPr>
            <a:endParaRPr kumimoji="1" lang="en-US" altLang="zh-CN" sz="2400" dirty="0"/>
          </a:p>
          <a:p>
            <a:pPr marL="0" indent="0">
              <a:buNone/>
            </a:pPr>
            <a:r>
              <a:rPr kumimoji="1" lang="en-US" altLang="zh-CN" sz="2400" dirty="0" smtClean="0"/>
              <a:t>App query on </a:t>
            </a:r>
            <a:r>
              <a:rPr kumimoji="1" lang="en-US" altLang="zh-CN" sz="2400" dirty="0" err="1" smtClean="0"/>
              <a:t>ContentProvider</a:t>
            </a:r>
            <a:endParaRPr kumimoji="1" lang="en-US" altLang="zh-CN" sz="2400" dirty="0" smtClean="0"/>
          </a:p>
          <a:p>
            <a:pPr marL="0" indent="0">
              <a:buNone/>
            </a:pPr>
            <a:r>
              <a:rPr kumimoji="1" lang="en-US" altLang="zh-CN" sz="2400" dirty="0" smtClean="0"/>
              <a:t> </a:t>
            </a:r>
            <a:r>
              <a:rPr kumimoji="1" lang="en-US" altLang="zh-CN" sz="2400" b="1" dirty="0" smtClean="0"/>
              <a:t>if</a:t>
            </a:r>
            <a:r>
              <a:rPr kumimoji="1" lang="en-US" altLang="zh-CN" sz="2400" dirty="0" smtClean="0"/>
              <a:t> (</a:t>
            </a:r>
            <a:r>
              <a:rPr kumimoji="1" lang="en-US" altLang="zh-CN" sz="2400" dirty="0" err="1" smtClean="0"/>
              <a:t>call_log</a:t>
            </a:r>
            <a:r>
              <a:rPr kumimoji="1" lang="en-US" altLang="zh-CN" sz="2400" dirty="0" smtClean="0"/>
              <a:t>/calls) </a:t>
            </a:r>
            <a:r>
              <a:rPr kumimoji="1" lang="en-US" altLang="zh-CN" sz="2400" b="1" dirty="0" smtClean="0"/>
              <a:t>then</a:t>
            </a:r>
            <a:r>
              <a:rPr kumimoji="1" lang="en-US" altLang="zh-CN" sz="2400" dirty="0" smtClean="0"/>
              <a:t> </a:t>
            </a:r>
            <a:r>
              <a:rPr kumimoji="1" lang="en-US" altLang="zh-CN" sz="2400" b="1" dirty="0" smtClean="0"/>
              <a:t>ask</a:t>
            </a:r>
          </a:p>
          <a:p>
            <a:pPr marL="0" indent="0">
              <a:buNone/>
            </a:pPr>
            <a:r>
              <a:rPr kumimoji="1" lang="en-US" altLang="zh-CN" sz="2400" dirty="0"/>
              <a:t> </a:t>
            </a:r>
            <a:r>
              <a:rPr kumimoji="1" lang="en-US" altLang="zh-CN" sz="2400" b="1" dirty="0" smtClean="0"/>
              <a:t>if</a:t>
            </a:r>
            <a:r>
              <a:rPr kumimoji="1" lang="en-US" altLang="zh-CN" sz="2400" dirty="0" smtClean="0"/>
              <a:t> (</a:t>
            </a:r>
            <a:r>
              <a:rPr kumimoji="1" lang="en-US" altLang="zh-CN" sz="2400" dirty="0" err="1" smtClean="0"/>
              <a:t>sms</a:t>
            </a:r>
            <a:r>
              <a:rPr kumimoji="1" lang="en-US" altLang="zh-CN" sz="2400" dirty="0" smtClean="0"/>
              <a:t>/inbox || </a:t>
            </a:r>
            <a:r>
              <a:rPr kumimoji="1" lang="en-US" altLang="zh-CN" sz="2400" dirty="0" err="1" smtClean="0"/>
              <a:t>sms</a:t>
            </a:r>
            <a:r>
              <a:rPr kumimoji="1" lang="en-US" altLang="zh-CN" sz="2400" dirty="0" smtClean="0"/>
              <a:t>/sent) </a:t>
            </a:r>
            <a:r>
              <a:rPr kumimoji="1" lang="en-US" altLang="zh-CN" sz="2400" b="1" dirty="0" smtClean="0"/>
              <a:t>then</a:t>
            </a:r>
            <a:r>
              <a:rPr kumimoji="1" lang="en-US" altLang="zh-CN" sz="2400" dirty="0" smtClean="0"/>
              <a:t> </a:t>
            </a:r>
            <a:r>
              <a:rPr kumimoji="1" lang="en-US" altLang="zh-CN" sz="2400" b="1" dirty="0" smtClean="0"/>
              <a:t>deny</a:t>
            </a:r>
            <a:r>
              <a:rPr kumimoji="1" lang="en-US" altLang="zh-CN" sz="2400" dirty="0" smtClean="0"/>
              <a:t> </a:t>
            </a:r>
            <a:r>
              <a:rPr kumimoji="1" lang="en-US" altLang="zh-CN" sz="2400" b="1" dirty="0" smtClean="0"/>
              <a:t>and</a:t>
            </a:r>
            <a:r>
              <a:rPr kumimoji="1" lang="en-US" altLang="zh-CN" sz="2400" dirty="0"/>
              <a:t> </a:t>
            </a:r>
            <a:r>
              <a:rPr kumimoji="1" lang="en-US" altLang="zh-CN" sz="2400" dirty="0" err="1" smtClean="0"/>
              <a:t>notifyUser</a:t>
            </a:r>
            <a:r>
              <a:rPr kumimoji="1" lang="en-US" altLang="zh-CN" sz="2400" dirty="0" smtClean="0"/>
              <a:t>(</a:t>
            </a:r>
            <a:r>
              <a:rPr kumimoji="1" lang="en-US" altLang="zh-CN" sz="2400" dirty="0" err="1" smtClean="0"/>
              <a:t>stoedsmsMessage</a:t>
            </a:r>
            <a:r>
              <a:rPr kumimoji="1" lang="en-US" altLang="zh-CN" sz="2400" dirty="0" smtClean="0"/>
              <a:t>)</a:t>
            </a:r>
            <a:endParaRPr kumimoji="1" lang="en-US" altLang="zh-CN" sz="2400" dirty="0"/>
          </a:p>
          <a:p>
            <a:pPr marL="0" indent="0">
              <a:buNone/>
            </a:pPr>
            <a:endParaRPr kumimoji="1" lang="en-US" altLang="zh-CN" sz="2400" dirty="0" smtClean="0"/>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20</a:t>
            </a:fld>
            <a:endParaRPr lang="en-US"/>
          </a:p>
        </p:txBody>
      </p:sp>
    </p:spTree>
    <p:extLst>
      <p:ext uri="{BB962C8B-B14F-4D97-AF65-F5344CB8AC3E}">
        <p14:creationId xmlns:p14="http://schemas.microsoft.com/office/powerpoint/2010/main" val="3213504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Vulnerabilities</a:t>
            </a:r>
            <a:endParaRPr kumimoji="1" lang="zh-CN" altLang="en-US" dirty="0"/>
          </a:p>
        </p:txBody>
      </p:sp>
      <p:sp>
        <p:nvSpPr>
          <p:cNvPr id="3" name="内容占位符 2"/>
          <p:cNvSpPr>
            <a:spLocks noGrp="1"/>
          </p:cNvSpPr>
          <p:nvPr>
            <p:ph idx="1"/>
          </p:nvPr>
        </p:nvSpPr>
        <p:spPr/>
        <p:txBody>
          <a:bodyPr>
            <a:normAutofit fontScale="92500" lnSpcReduction="10000"/>
          </a:bodyPr>
          <a:lstStyle/>
          <a:p>
            <a:r>
              <a:rPr kumimoji="1" lang="en-US" altLang="zh-CN" dirty="0" smtClean="0"/>
              <a:t>RATC</a:t>
            </a:r>
          </a:p>
          <a:p>
            <a:pPr lvl="1"/>
            <a:r>
              <a:rPr kumimoji="1" lang="en-US" altLang="zh-CN" dirty="0" smtClean="0"/>
              <a:t>Keep forking new processes</a:t>
            </a:r>
          </a:p>
          <a:p>
            <a:pPr lvl="1"/>
            <a:r>
              <a:rPr kumimoji="1" lang="en-US" altLang="zh-CN" dirty="0" smtClean="0"/>
              <a:t>Reach the maximal number of allowed user process</a:t>
            </a:r>
          </a:p>
          <a:p>
            <a:pPr lvl="1"/>
            <a:r>
              <a:rPr kumimoji="1" lang="en-US" altLang="zh-CN" dirty="0" smtClean="0"/>
              <a:t>Kill </a:t>
            </a:r>
            <a:r>
              <a:rPr kumimoji="1" lang="en-US" altLang="zh-CN" dirty="0" err="1" smtClean="0"/>
              <a:t>adb</a:t>
            </a:r>
            <a:r>
              <a:rPr kumimoji="1" lang="en-US" altLang="zh-CN" dirty="0" smtClean="0"/>
              <a:t> daemon</a:t>
            </a:r>
          </a:p>
          <a:p>
            <a:pPr lvl="1"/>
            <a:r>
              <a:rPr kumimoji="1" lang="en-US" altLang="zh-CN" dirty="0" err="1" smtClean="0"/>
              <a:t>adb</a:t>
            </a:r>
            <a:r>
              <a:rPr kumimoji="1" lang="en-US" altLang="zh-CN" dirty="0" smtClean="0"/>
              <a:t> restarted as a root process</a:t>
            </a:r>
          </a:p>
          <a:p>
            <a:pPr lvl="1"/>
            <a:endParaRPr kumimoji="1" lang="en-US" altLang="zh-CN" dirty="0"/>
          </a:p>
          <a:p>
            <a:pPr marL="457200" lvl="1" indent="0">
              <a:buNone/>
            </a:pPr>
            <a:r>
              <a:rPr kumimoji="1" lang="en-US" altLang="zh-CN" sz="2600" dirty="0" err="1" smtClean="0"/>
              <a:t>numOfForked</a:t>
            </a:r>
            <a:r>
              <a:rPr kumimoji="1" lang="en-US" altLang="zh-CN" sz="2600" dirty="0" smtClean="0"/>
              <a:t> = 0</a:t>
            </a:r>
          </a:p>
          <a:p>
            <a:pPr marL="457200" lvl="1" indent="0">
              <a:buNone/>
            </a:pPr>
            <a:r>
              <a:rPr kumimoji="1" lang="en-US" altLang="zh-CN" sz="2600" dirty="0"/>
              <a:t>d</a:t>
            </a:r>
            <a:r>
              <a:rPr kumimoji="1" lang="en-US" altLang="zh-CN" sz="2600" dirty="0" smtClean="0"/>
              <a:t>elta = 10</a:t>
            </a:r>
          </a:p>
          <a:p>
            <a:pPr marL="457200" lvl="1" indent="0">
              <a:buNone/>
            </a:pPr>
            <a:r>
              <a:rPr kumimoji="1" lang="en-US" altLang="zh-CN" sz="2600" dirty="0" smtClean="0"/>
              <a:t>App fork </a:t>
            </a:r>
            <a:r>
              <a:rPr kumimoji="1" lang="en-US" altLang="zh-CN" sz="2600" b="1" dirty="0" smtClean="0"/>
              <a:t>on</a:t>
            </a:r>
            <a:r>
              <a:rPr kumimoji="1" lang="en-US" altLang="zh-CN" sz="2600" dirty="0" smtClean="0"/>
              <a:t> System</a:t>
            </a:r>
          </a:p>
          <a:p>
            <a:pPr marL="457200" lvl="1" indent="0">
              <a:buNone/>
            </a:pPr>
            <a:r>
              <a:rPr kumimoji="1" lang="en-US" altLang="zh-CN" sz="2600" dirty="0"/>
              <a:t>	</a:t>
            </a:r>
            <a:r>
              <a:rPr kumimoji="1" lang="en-US" altLang="zh-CN" sz="2600" b="1" dirty="0" smtClean="0"/>
              <a:t>if</a:t>
            </a:r>
            <a:r>
              <a:rPr kumimoji="1" lang="en-US" altLang="zh-CN" sz="2600" dirty="0" smtClean="0"/>
              <a:t> (</a:t>
            </a:r>
            <a:r>
              <a:rPr kumimoji="1" lang="en-US" altLang="zh-CN" sz="2600" dirty="0" err="1" smtClean="0"/>
              <a:t>numOfForked</a:t>
            </a:r>
            <a:r>
              <a:rPr kumimoji="1" lang="en-US" altLang="zh-CN" sz="2600" dirty="0" smtClean="0"/>
              <a:t> &lt; </a:t>
            </a:r>
            <a:r>
              <a:rPr kumimoji="1" lang="en-US" altLang="zh-CN" sz="2600" dirty="0" err="1" smtClean="0"/>
              <a:t>userProcLimit</a:t>
            </a:r>
            <a:r>
              <a:rPr kumimoji="1" lang="en-US" altLang="zh-CN" sz="2600" dirty="0" smtClean="0"/>
              <a:t>() - delta) </a:t>
            </a:r>
            <a:r>
              <a:rPr kumimoji="1" lang="en-US" altLang="zh-CN" sz="2600" b="1" dirty="0" smtClean="0"/>
              <a:t>then</a:t>
            </a:r>
            <a:r>
              <a:rPr kumimoji="1" lang="en-US" altLang="zh-CN" sz="2600" dirty="0" smtClean="0"/>
              <a:t> </a:t>
            </a:r>
            <a:r>
              <a:rPr kumimoji="1" lang="en-US" altLang="zh-CN" sz="2600" b="1" dirty="0" smtClean="0"/>
              <a:t>deny</a:t>
            </a:r>
          </a:p>
          <a:p>
            <a:pPr marL="457200" lvl="1" indent="0">
              <a:buNone/>
            </a:pPr>
            <a:endParaRPr kumimoji="1" lang="en-US" altLang="zh-CN"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21</a:t>
            </a:fld>
            <a:endParaRPr lang="en-US"/>
          </a:p>
        </p:txBody>
      </p:sp>
    </p:spTree>
    <p:extLst>
      <p:ext uri="{BB962C8B-B14F-4D97-AF65-F5344CB8AC3E}">
        <p14:creationId xmlns:p14="http://schemas.microsoft.com/office/powerpoint/2010/main" val="205159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Vulnerabilities</a:t>
            </a:r>
            <a:endParaRPr kumimoji="1" lang="zh-CN" altLang="en-US" dirty="0"/>
          </a:p>
        </p:txBody>
      </p:sp>
      <p:sp>
        <p:nvSpPr>
          <p:cNvPr id="3" name="内容占位符 2"/>
          <p:cNvSpPr>
            <a:spLocks noGrp="1"/>
          </p:cNvSpPr>
          <p:nvPr>
            <p:ph idx="1"/>
          </p:nvPr>
        </p:nvSpPr>
        <p:spPr/>
        <p:txBody>
          <a:bodyPr>
            <a:normAutofit fontScale="92500" lnSpcReduction="20000"/>
          </a:bodyPr>
          <a:lstStyle/>
          <a:p>
            <a:r>
              <a:rPr kumimoji="1" lang="en-US" altLang="zh-CN" dirty="0" err="1"/>
              <a:t>exploid</a:t>
            </a:r>
            <a:endParaRPr kumimoji="1" lang="en-US" altLang="zh-CN" dirty="0"/>
          </a:p>
          <a:p>
            <a:pPr lvl="1"/>
            <a:r>
              <a:rPr kumimoji="1" lang="en-US" altLang="zh-CN" b="1" dirty="0"/>
              <a:t>NETLINK</a:t>
            </a:r>
            <a:r>
              <a:rPr kumimoji="1" lang="en-US" altLang="zh-CN" dirty="0"/>
              <a:t> message to create a user-controlled copy of the </a:t>
            </a:r>
            <a:r>
              <a:rPr kumimoji="1" lang="en-US" altLang="zh-CN" b="1" dirty="0" err="1"/>
              <a:t>init</a:t>
            </a:r>
            <a:r>
              <a:rPr kumimoji="1" lang="en-US" altLang="zh-CN" dirty="0"/>
              <a:t> process</a:t>
            </a:r>
          </a:p>
          <a:p>
            <a:pPr lvl="1"/>
            <a:r>
              <a:rPr kumimoji="1" lang="en-US" altLang="zh-CN" dirty="0"/>
              <a:t>Protocol set to NETLINK_KOBJECT_UEVENT</a:t>
            </a:r>
          </a:p>
          <a:p>
            <a:pPr lvl="1"/>
            <a:r>
              <a:rPr kumimoji="1" lang="en-US" altLang="zh-CN" dirty="0"/>
              <a:t>Get the root privilege</a:t>
            </a:r>
          </a:p>
          <a:p>
            <a:pPr marL="0" indent="0">
              <a:buNone/>
            </a:pPr>
            <a:r>
              <a:rPr kumimoji="1" lang="en-US" altLang="zh-CN" sz="2400" dirty="0" smtClean="0"/>
              <a:t>App socket [domain] </a:t>
            </a:r>
            <a:r>
              <a:rPr kumimoji="1" lang="en-US" altLang="zh-CN" sz="2400" b="1" dirty="0" smtClean="0"/>
              <a:t>on</a:t>
            </a:r>
            <a:r>
              <a:rPr kumimoji="1" lang="en-US" altLang="zh-CN" sz="2400" dirty="0" smtClean="0"/>
              <a:t> System</a:t>
            </a:r>
          </a:p>
          <a:p>
            <a:pPr marL="0" indent="0">
              <a:buNone/>
            </a:pPr>
            <a:r>
              <a:rPr kumimoji="1" lang="en-US" altLang="zh-CN" sz="2400" dirty="0"/>
              <a:t>	</a:t>
            </a:r>
            <a:r>
              <a:rPr kumimoji="1" lang="en-US" altLang="zh-CN" sz="2400" b="1" dirty="0" smtClean="0"/>
              <a:t>if</a:t>
            </a:r>
            <a:r>
              <a:rPr kumimoji="1" lang="en-US" altLang="zh-CN" sz="2400" dirty="0" smtClean="0"/>
              <a:t> (domain == PF_NETLINK) </a:t>
            </a:r>
            <a:r>
              <a:rPr kumimoji="1" lang="en-US" altLang="zh-CN" sz="2400" b="1" dirty="0" smtClean="0"/>
              <a:t>then</a:t>
            </a:r>
            <a:r>
              <a:rPr kumimoji="1" lang="en-US" altLang="zh-CN" sz="2400" dirty="0" smtClean="0"/>
              <a:t> </a:t>
            </a:r>
            <a:r>
              <a:rPr kumimoji="1" lang="en-US" altLang="zh-CN" sz="2400" b="1" dirty="0" smtClean="0"/>
              <a:t>deny</a:t>
            </a:r>
          </a:p>
          <a:p>
            <a:r>
              <a:rPr kumimoji="1" lang="en-US" altLang="zh-CN" dirty="0" err="1" smtClean="0"/>
              <a:t>perf_event_open</a:t>
            </a:r>
            <a:endParaRPr kumimoji="1" lang="en-US" altLang="zh-CN" dirty="0" smtClean="0"/>
          </a:p>
          <a:p>
            <a:pPr lvl="1"/>
            <a:r>
              <a:rPr kumimoji="1" lang="en-US" altLang="zh-CN" dirty="0" smtClean="0"/>
              <a:t>Execute segment of code with negative index to the user process</a:t>
            </a:r>
          </a:p>
          <a:p>
            <a:pPr marL="0" indent="0">
              <a:buNone/>
            </a:pPr>
            <a:r>
              <a:rPr kumimoji="1" lang="en-US" altLang="zh-CN" sz="2400" dirty="0"/>
              <a:t>App </a:t>
            </a:r>
            <a:r>
              <a:rPr kumimoji="1" lang="en-US" altLang="zh-CN" sz="2400" dirty="0" err="1" smtClean="0"/>
              <a:t>perf_event_open</a:t>
            </a:r>
            <a:r>
              <a:rPr kumimoji="1" lang="en-US" altLang="zh-CN" sz="2400" dirty="0" smtClean="0"/>
              <a:t> [</a:t>
            </a:r>
            <a:r>
              <a:rPr kumimoji="1" lang="en-US" altLang="zh-CN" sz="2400" dirty="0" err="1" smtClean="0"/>
              <a:t>attr</a:t>
            </a:r>
            <a:r>
              <a:rPr kumimoji="1" lang="en-US" altLang="zh-CN" sz="2400" dirty="0" smtClean="0"/>
              <a:t>] </a:t>
            </a:r>
            <a:r>
              <a:rPr kumimoji="1" lang="en-US" altLang="zh-CN" sz="2400" b="1" dirty="0"/>
              <a:t>on</a:t>
            </a:r>
            <a:r>
              <a:rPr kumimoji="1" lang="en-US" altLang="zh-CN" sz="2400" dirty="0"/>
              <a:t> System</a:t>
            </a:r>
          </a:p>
          <a:p>
            <a:pPr marL="0" indent="0">
              <a:buNone/>
            </a:pPr>
            <a:r>
              <a:rPr kumimoji="1" lang="en-US" altLang="zh-CN" sz="2400" dirty="0"/>
              <a:t>	</a:t>
            </a:r>
            <a:r>
              <a:rPr kumimoji="1" lang="en-US" altLang="zh-CN" sz="2400" b="1" dirty="0"/>
              <a:t>if</a:t>
            </a:r>
            <a:r>
              <a:rPr kumimoji="1" lang="en-US" altLang="zh-CN" sz="2400" dirty="0"/>
              <a:t> </a:t>
            </a:r>
            <a:r>
              <a:rPr kumimoji="1" lang="en-US" altLang="zh-CN" sz="2400" dirty="0" smtClean="0"/>
              <a:t>(</a:t>
            </a:r>
            <a:r>
              <a:rPr kumimoji="1" lang="en-US" altLang="zh-CN" sz="2400" dirty="0" err="1" smtClean="0"/>
              <a:t>attr.config</a:t>
            </a:r>
            <a:r>
              <a:rPr kumimoji="1" lang="en-US" altLang="zh-CN" sz="2400" dirty="0" smtClean="0"/>
              <a:t> &lt; 0) </a:t>
            </a:r>
            <a:r>
              <a:rPr kumimoji="1" lang="en-US" altLang="zh-CN" sz="2400" b="1" dirty="0"/>
              <a:t>then</a:t>
            </a:r>
            <a:r>
              <a:rPr kumimoji="1" lang="en-US" altLang="zh-CN" sz="2400" dirty="0"/>
              <a:t> </a:t>
            </a:r>
            <a:r>
              <a:rPr kumimoji="1" lang="en-US" altLang="zh-CN" sz="2400" b="1" dirty="0"/>
              <a:t>deny</a:t>
            </a:r>
          </a:p>
          <a:p>
            <a:pPr marL="457200" lvl="1" indent="0">
              <a:buNone/>
            </a:pPr>
            <a:endParaRPr kumimoji="1" lang="en-US" altLang="zh-CN" dirty="0" smtClean="0"/>
          </a:p>
        </p:txBody>
      </p:sp>
      <p:sp>
        <p:nvSpPr>
          <p:cNvPr id="4" name="幻灯片编号占位符 3"/>
          <p:cNvSpPr>
            <a:spLocks noGrp="1"/>
          </p:cNvSpPr>
          <p:nvPr>
            <p:ph type="sldNum" sz="quarter" idx="12"/>
          </p:nvPr>
        </p:nvSpPr>
        <p:spPr/>
        <p:txBody>
          <a:bodyPr/>
          <a:lstStyle/>
          <a:p>
            <a:fld id="{B4E3E5EF-7AA6-40DD-AA96-319B0649D502}" type="slidenum">
              <a:rPr lang="en-US" smtClean="0"/>
              <a:pPr/>
              <a:t>22</a:t>
            </a:fld>
            <a:endParaRPr lang="en-US"/>
          </a:p>
        </p:txBody>
      </p:sp>
    </p:spTree>
    <p:extLst>
      <p:ext uri="{BB962C8B-B14F-4D97-AF65-F5344CB8AC3E}">
        <p14:creationId xmlns:p14="http://schemas.microsoft.com/office/powerpoint/2010/main" val="36827012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Performance penalty</a:t>
            </a:r>
            <a:endParaRPr kumimoji="1" lang="zh-CN" altLang="en-US" dirty="0"/>
          </a:p>
        </p:txBody>
      </p:sp>
      <p:sp>
        <p:nvSpPr>
          <p:cNvPr id="3" name="内容占位符 2"/>
          <p:cNvSpPr>
            <a:spLocks noGrp="1"/>
          </p:cNvSpPr>
          <p:nvPr>
            <p:ph idx="1"/>
          </p:nvPr>
        </p:nvSpPr>
        <p:spPr/>
        <p:txBody>
          <a:bodyPr/>
          <a:lstStyle/>
          <a:p>
            <a:r>
              <a:rPr kumimoji="1" lang="en-US" altLang="zh-CN" dirty="0" smtClean="0"/>
              <a:t>Configuration:</a:t>
            </a:r>
          </a:p>
          <a:p>
            <a:pPr lvl="1"/>
            <a:r>
              <a:rPr kumimoji="1" lang="en-US" altLang="zh-CN" dirty="0" smtClean="0"/>
              <a:t>HTC One X, Android 4.0.3 (Ice Cream </a:t>
            </a:r>
            <a:r>
              <a:rPr kumimoji="1" lang="en-US" altLang="zh-CN" dirty="0" err="1" smtClean="0"/>
              <a:t>Sandwidch</a:t>
            </a:r>
            <a:r>
              <a:rPr kumimoji="1" lang="en-US" altLang="zh-CN" dirty="0" smtClean="0"/>
              <a:t>), Linux 2.6.39.4 kernel</a:t>
            </a:r>
          </a:p>
          <a:p>
            <a:pPr lvl="1"/>
            <a:r>
              <a:rPr kumimoji="1" lang="en-US" altLang="zh-CN" dirty="0" smtClean="0"/>
              <a:t>Quadrant: overall evaluation by computationally-intensive applications</a:t>
            </a:r>
          </a:p>
          <a:p>
            <a:pPr lvl="1"/>
            <a:r>
              <a:rPr kumimoji="1" lang="en-US" altLang="zh-CN" dirty="0" err="1" smtClean="0"/>
              <a:t>BenchmarkPi</a:t>
            </a:r>
            <a:r>
              <a:rPr kumimoji="1" lang="en-US" altLang="zh-CN" dirty="0" smtClean="0"/>
              <a:t>: overhead in CPU</a:t>
            </a:r>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23</a:t>
            </a:fld>
            <a:endParaRPr lang="en-US"/>
          </a:p>
        </p:txBody>
      </p:sp>
    </p:spTree>
    <p:extLst>
      <p:ext uri="{BB962C8B-B14F-4D97-AF65-F5344CB8AC3E}">
        <p14:creationId xmlns:p14="http://schemas.microsoft.com/office/powerpoint/2010/main" val="42227927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kumimoji="1" lang="zh-CN" altLang="en-US"/>
          </a:p>
        </p:txBody>
      </p:sp>
      <p:pic>
        <p:nvPicPr>
          <p:cNvPr id="5" name="内容占位符 4" descr="Screen Shot 2015-01-10 at 14.45.39.png"/>
          <p:cNvPicPr>
            <a:picLocks noGrp="1" noChangeAspect="1"/>
          </p:cNvPicPr>
          <p:nvPr>
            <p:ph idx="1"/>
          </p:nvPr>
        </p:nvPicPr>
        <p:blipFill>
          <a:blip r:embed="rId3">
            <a:extLst>
              <a:ext uri="{28A0092B-C50C-407E-A947-70E740481C1C}">
                <a14:useLocalDpi xmlns:a14="http://schemas.microsoft.com/office/drawing/2010/main" val="0"/>
              </a:ext>
            </a:extLst>
          </a:blip>
          <a:srcRect t="-12446" b="-12446"/>
          <a:stretch>
            <a:fillRect/>
          </a:stretch>
        </p:blipFill>
        <p:spPr/>
      </p:pic>
      <p:sp>
        <p:nvSpPr>
          <p:cNvPr id="4" name="幻灯片编号占位符 3"/>
          <p:cNvSpPr>
            <a:spLocks noGrp="1"/>
          </p:cNvSpPr>
          <p:nvPr>
            <p:ph type="sldNum" sz="quarter" idx="12"/>
          </p:nvPr>
        </p:nvSpPr>
        <p:spPr/>
        <p:txBody>
          <a:bodyPr/>
          <a:lstStyle/>
          <a:p>
            <a:fld id="{B4E3E5EF-7AA6-40DD-AA96-319B0649D502}" type="slidenum">
              <a:rPr lang="en-US" smtClean="0"/>
              <a:pPr/>
              <a:t>24</a:t>
            </a:fld>
            <a:endParaRPr lang="en-US"/>
          </a:p>
        </p:txBody>
      </p:sp>
    </p:spTree>
    <p:extLst>
      <p:ext uri="{BB962C8B-B14F-4D97-AF65-F5344CB8AC3E}">
        <p14:creationId xmlns:p14="http://schemas.microsoft.com/office/powerpoint/2010/main" val="3988462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Performance penalty</a:t>
            </a:r>
            <a:endParaRPr kumimoji="1" lang="zh-CN" altLang="en-US" dirty="0"/>
          </a:p>
        </p:txBody>
      </p:sp>
      <p:sp>
        <p:nvSpPr>
          <p:cNvPr id="3" name="内容占位符 2"/>
          <p:cNvSpPr>
            <a:spLocks noGrp="1"/>
          </p:cNvSpPr>
          <p:nvPr>
            <p:ph idx="1"/>
          </p:nvPr>
        </p:nvSpPr>
        <p:spPr/>
        <p:txBody>
          <a:bodyPr>
            <a:normAutofit fontScale="92500"/>
          </a:bodyPr>
          <a:lstStyle/>
          <a:p>
            <a:r>
              <a:rPr kumimoji="1" lang="en-US" altLang="zh-CN" dirty="0" smtClean="0"/>
              <a:t>Interact with other applications </a:t>
            </a:r>
          </a:p>
          <a:p>
            <a:r>
              <a:rPr kumimoji="1" lang="en-US" altLang="zh-CN" dirty="0" smtClean="0"/>
              <a:t>Invoke Android API</a:t>
            </a:r>
          </a:p>
          <a:p>
            <a:endParaRPr kumimoji="1" lang="en-US" altLang="zh-CN" dirty="0"/>
          </a:p>
          <a:p>
            <a:endParaRPr kumimoji="1" lang="en-US" altLang="zh-CN" dirty="0" smtClean="0"/>
          </a:p>
          <a:p>
            <a:endParaRPr kumimoji="1" lang="en-US" altLang="zh-CN" dirty="0"/>
          </a:p>
          <a:p>
            <a:endParaRPr kumimoji="1" lang="en-US" altLang="zh-CN" dirty="0" smtClean="0"/>
          </a:p>
          <a:p>
            <a:r>
              <a:rPr kumimoji="1" lang="en-US" altLang="zh-CN" dirty="0" smtClean="0"/>
              <a:t>Battery consumption</a:t>
            </a:r>
          </a:p>
          <a:p>
            <a:pPr lvl="1"/>
            <a:r>
              <a:rPr kumimoji="1" lang="en-US" altLang="zh-CN" dirty="0" smtClean="0"/>
              <a:t>496 </a:t>
            </a:r>
            <a:r>
              <a:rPr kumimoji="1" lang="en-US" altLang="zh-CN" dirty="0" err="1" smtClean="0"/>
              <a:t>mins</a:t>
            </a:r>
            <a:r>
              <a:rPr kumimoji="1" lang="en-US" altLang="zh-CN" dirty="0" smtClean="0"/>
              <a:t> without </a:t>
            </a:r>
            <a:r>
              <a:rPr kumimoji="1" lang="en-US" altLang="zh-CN" dirty="0" err="1" smtClean="0"/>
              <a:t>Firedroid</a:t>
            </a:r>
            <a:r>
              <a:rPr kumimoji="1" lang="en-US" altLang="zh-CN" dirty="0" smtClean="0"/>
              <a:t>, 480 </a:t>
            </a:r>
            <a:r>
              <a:rPr kumimoji="1" lang="en-US" altLang="zh-CN" dirty="0" err="1" smtClean="0"/>
              <a:t>mins</a:t>
            </a:r>
            <a:r>
              <a:rPr kumimoji="1" lang="en-US" altLang="zh-CN" dirty="0" smtClean="0"/>
              <a:t> with </a:t>
            </a:r>
            <a:r>
              <a:rPr kumimoji="1" lang="en-US" altLang="zh-CN" dirty="0" err="1" smtClean="0"/>
              <a:t>Firedroid</a:t>
            </a:r>
            <a:endParaRPr kumimoji="1" lang="en-US" altLang="zh-CN" dirty="0" smtClean="0"/>
          </a:p>
          <a:p>
            <a:pPr lvl="1"/>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25</a:t>
            </a:fld>
            <a:endParaRPr lang="en-US"/>
          </a:p>
        </p:txBody>
      </p:sp>
      <p:pic>
        <p:nvPicPr>
          <p:cNvPr id="5" name="图片 4" descr="Screen Shot 2015-01-10 at 15.28.4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2743200"/>
            <a:ext cx="5588000" cy="2089630"/>
          </a:xfrm>
          <a:prstGeom prst="rect">
            <a:avLst/>
          </a:prstGeom>
        </p:spPr>
      </p:pic>
    </p:spTree>
    <p:extLst>
      <p:ext uri="{BB962C8B-B14F-4D97-AF65-F5344CB8AC3E}">
        <p14:creationId xmlns:p14="http://schemas.microsoft.com/office/powerpoint/2010/main" val="567312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Roadmap</a:t>
            </a:r>
            <a:endParaRPr kumimoji="1" lang="zh-CN" altLang="en-US" dirty="0"/>
          </a:p>
        </p:txBody>
      </p:sp>
      <p:sp>
        <p:nvSpPr>
          <p:cNvPr id="3" name="内容占位符 2"/>
          <p:cNvSpPr>
            <a:spLocks noGrp="1"/>
          </p:cNvSpPr>
          <p:nvPr>
            <p:ph idx="1"/>
          </p:nvPr>
        </p:nvSpPr>
        <p:spPr/>
        <p:txBody>
          <a:bodyPr/>
          <a:lstStyle/>
          <a:p>
            <a:r>
              <a:rPr kumimoji="1" lang="en-US" altLang="zh-CN" dirty="0" smtClean="0">
                <a:solidFill>
                  <a:schemeClr val="bg1">
                    <a:lumMod val="65000"/>
                  </a:schemeClr>
                </a:solidFill>
              </a:rPr>
              <a:t>Introduction</a:t>
            </a:r>
          </a:p>
          <a:p>
            <a:r>
              <a:rPr kumimoji="1" lang="en-US" altLang="zh-CN" dirty="0" smtClean="0">
                <a:solidFill>
                  <a:schemeClr val="bg1">
                    <a:lumMod val="65000"/>
                  </a:schemeClr>
                </a:solidFill>
              </a:rPr>
              <a:t>System Design</a:t>
            </a:r>
          </a:p>
          <a:p>
            <a:r>
              <a:rPr kumimoji="1" lang="en-US" altLang="zh-CN" dirty="0" smtClean="0">
                <a:solidFill>
                  <a:schemeClr val="bg1">
                    <a:lumMod val="65000"/>
                  </a:schemeClr>
                </a:solidFill>
              </a:rPr>
              <a:t>Implementation</a:t>
            </a:r>
          </a:p>
          <a:p>
            <a:r>
              <a:rPr kumimoji="1" lang="en-US" altLang="zh-CN" dirty="0" smtClean="0">
                <a:solidFill>
                  <a:schemeClr val="bg1">
                    <a:lumMod val="65000"/>
                  </a:schemeClr>
                </a:solidFill>
              </a:rPr>
              <a:t>Security Policy</a:t>
            </a:r>
          </a:p>
          <a:p>
            <a:r>
              <a:rPr kumimoji="1" lang="en-US" altLang="zh-CN" dirty="0" smtClean="0">
                <a:solidFill>
                  <a:schemeClr val="bg1">
                    <a:lumMod val="65000"/>
                  </a:schemeClr>
                </a:solidFill>
              </a:rPr>
              <a:t>Evaluation</a:t>
            </a:r>
          </a:p>
          <a:p>
            <a:r>
              <a:rPr kumimoji="1" lang="en-US" altLang="zh-CN" dirty="0" smtClean="0"/>
              <a:t>Discussion of EMM</a:t>
            </a:r>
          </a:p>
        </p:txBody>
      </p:sp>
      <p:sp>
        <p:nvSpPr>
          <p:cNvPr id="4" name="幻灯片编号占位符 3"/>
          <p:cNvSpPr>
            <a:spLocks noGrp="1"/>
          </p:cNvSpPr>
          <p:nvPr>
            <p:ph type="sldNum" sz="quarter" idx="12"/>
          </p:nvPr>
        </p:nvSpPr>
        <p:spPr/>
        <p:txBody>
          <a:bodyPr/>
          <a:lstStyle/>
          <a:p>
            <a:fld id="{B4E3E5EF-7AA6-40DD-AA96-319B0649D502}" type="slidenum">
              <a:rPr lang="en-US" smtClean="0"/>
              <a:pPr/>
              <a:t>26</a:t>
            </a:fld>
            <a:endParaRPr lang="en-US"/>
          </a:p>
        </p:txBody>
      </p:sp>
    </p:spTree>
    <p:extLst>
      <p:ext uri="{BB962C8B-B14F-4D97-AF65-F5344CB8AC3E}">
        <p14:creationId xmlns:p14="http://schemas.microsoft.com/office/powerpoint/2010/main" val="33024899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err="1" smtClean="0"/>
              <a:t>FireDroid</a:t>
            </a:r>
            <a:endParaRPr kumimoji="1" lang="zh-CN" altLang="en-US" dirty="0"/>
          </a:p>
        </p:txBody>
      </p:sp>
      <p:sp>
        <p:nvSpPr>
          <p:cNvPr id="3" name="内容占位符 2"/>
          <p:cNvSpPr>
            <a:spLocks noGrp="1"/>
          </p:cNvSpPr>
          <p:nvPr>
            <p:ph idx="1"/>
          </p:nvPr>
        </p:nvSpPr>
        <p:spPr/>
        <p:txBody>
          <a:bodyPr>
            <a:normAutofit fontScale="92500" lnSpcReduction="10000"/>
          </a:bodyPr>
          <a:lstStyle/>
          <a:p>
            <a:r>
              <a:rPr kumimoji="1" lang="en-US" altLang="zh-CN" dirty="0" smtClean="0"/>
              <a:t>Pros:</a:t>
            </a:r>
          </a:p>
          <a:p>
            <a:pPr lvl="1"/>
            <a:r>
              <a:rPr kumimoji="1" lang="en-US" altLang="zh-CN" dirty="0"/>
              <a:t>U</a:t>
            </a:r>
            <a:r>
              <a:rPr kumimoji="1" lang="en-US" altLang="zh-CN" dirty="0" smtClean="0"/>
              <a:t>nmodified apps – any app including built-in system apps</a:t>
            </a:r>
          </a:p>
          <a:p>
            <a:pPr lvl="1"/>
            <a:r>
              <a:rPr kumimoji="1" lang="en-US" altLang="zh-CN" dirty="0" smtClean="0"/>
              <a:t>No modification and recompilation of OS or middleware</a:t>
            </a:r>
          </a:p>
          <a:p>
            <a:pPr lvl="1"/>
            <a:r>
              <a:rPr kumimoji="1" lang="en-US" altLang="zh-CN" dirty="0" smtClean="0"/>
              <a:t>Completely Handle Native Code </a:t>
            </a:r>
            <a:endParaRPr kumimoji="1" lang="en-US" altLang="zh-CN" dirty="0"/>
          </a:p>
          <a:p>
            <a:r>
              <a:rPr kumimoji="1" lang="en-US" altLang="zh-CN" dirty="0" smtClean="0"/>
              <a:t>Cons:</a:t>
            </a:r>
          </a:p>
          <a:p>
            <a:pPr lvl="1"/>
            <a:r>
              <a:rPr kumimoji="1" lang="en-US" altLang="zh-CN" dirty="0" smtClean="0"/>
              <a:t>Need root privilege of device (modify the </a:t>
            </a:r>
            <a:r>
              <a:rPr kumimoji="1" lang="en-US" altLang="zh-CN" dirty="0" err="1" smtClean="0"/>
              <a:t>init.rc</a:t>
            </a:r>
            <a:r>
              <a:rPr kumimoji="1" lang="en-US" altLang="zh-CN" dirty="0" smtClean="0"/>
              <a:t> file)</a:t>
            </a:r>
          </a:p>
          <a:p>
            <a:pPr lvl="1"/>
            <a:r>
              <a:rPr kumimoji="1" lang="en-US" altLang="zh-CN" dirty="0" smtClean="0"/>
              <a:t>Performance penalty and battery consumption </a:t>
            </a:r>
          </a:p>
          <a:p>
            <a:pPr lvl="1"/>
            <a:r>
              <a:rPr kumimoji="1" lang="en-US" altLang="zh-CN" dirty="0" smtClean="0"/>
              <a:t>Security policy not so flexible, only allow/deny…</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27</a:t>
            </a:fld>
            <a:endParaRPr lang="en-US"/>
          </a:p>
        </p:txBody>
      </p:sp>
    </p:spTree>
    <p:extLst>
      <p:ext uri="{BB962C8B-B14F-4D97-AF65-F5344CB8AC3E}">
        <p14:creationId xmlns:p14="http://schemas.microsoft.com/office/powerpoint/2010/main" val="17673385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kumimoji="1" lang="en-US" altLang="zh-CN" dirty="0" smtClean="0"/>
              <a:t>App Rewriting + API hooking</a:t>
            </a:r>
            <a:endParaRPr kumimoji="1" lang="zh-CN" altLang="en-US" dirty="0"/>
          </a:p>
        </p:txBody>
      </p:sp>
      <p:sp>
        <p:nvSpPr>
          <p:cNvPr id="3" name="内容占位符 2"/>
          <p:cNvSpPr>
            <a:spLocks noGrp="1"/>
          </p:cNvSpPr>
          <p:nvPr>
            <p:ph idx="1"/>
          </p:nvPr>
        </p:nvSpPr>
        <p:spPr/>
        <p:txBody>
          <a:bodyPr>
            <a:normAutofit fontScale="92500" lnSpcReduction="20000"/>
          </a:bodyPr>
          <a:lstStyle/>
          <a:p>
            <a:r>
              <a:rPr kumimoji="1" lang="en-US" altLang="zh-CN" dirty="0" smtClean="0"/>
              <a:t>Disassembles apps, rewrite them and hook the security-sensitive APIs to enforce behavior (e.g. open(), read())</a:t>
            </a:r>
          </a:p>
          <a:p>
            <a:r>
              <a:rPr kumimoji="1" lang="en-US" altLang="zh-CN" dirty="0" smtClean="0"/>
              <a:t>Pros:</a:t>
            </a:r>
          </a:p>
          <a:p>
            <a:pPr lvl="1"/>
            <a:r>
              <a:rPr kumimoji="1" lang="en-US" altLang="zh-CN" dirty="0" smtClean="0"/>
              <a:t>Much more flexible security policies (app-level granularity)</a:t>
            </a:r>
          </a:p>
          <a:p>
            <a:pPr lvl="1"/>
            <a:r>
              <a:rPr kumimoji="1" lang="en-US" altLang="zh-CN" dirty="0" smtClean="0"/>
              <a:t>No need to root the device, no modification on OS</a:t>
            </a:r>
          </a:p>
          <a:p>
            <a:pPr lvl="1"/>
            <a:r>
              <a:rPr kumimoji="1" lang="en-US" altLang="zh-CN" dirty="0" smtClean="0"/>
              <a:t>Handle Native Code</a:t>
            </a:r>
            <a:endParaRPr kumimoji="1" lang="en-US" altLang="zh-CN" dirty="0"/>
          </a:p>
          <a:p>
            <a:r>
              <a:rPr kumimoji="1" lang="en-US" altLang="zh-CN" dirty="0" smtClean="0"/>
              <a:t>Cons:</a:t>
            </a:r>
          </a:p>
          <a:p>
            <a:pPr lvl="1"/>
            <a:r>
              <a:rPr kumimoji="1" lang="en-US" altLang="zh-CN" dirty="0" smtClean="0"/>
              <a:t>Need to installed modified version of app</a:t>
            </a:r>
          </a:p>
          <a:p>
            <a:pPr lvl="1"/>
            <a:r>
              <a:rPr kumimoji="1" lang="en-US" altLang="zh-CN" dirty="0" smtClean="0"/>
              <a:t>Not able to monitor the system/preinstalled apps</a:t>
            </a:r>
          </a:p>
          <a:p>
            <a:pPr lvl="1"/>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28</a:t>
            </a:fld>
            <a:endParaRPr lang="en-US"/>
          </a:p>
        </p:txBody>
      </p:sp>
    </p:spTree>
    <p:extLst>
      <p:ext uri="{BB962C8B-B14F-4D97-AF65-F5344CB8AC3E}">
        <p14:creationId xmlns:p14="http://schemas.microsoft.com/office/powerpoint/2010/main" val="35589049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幻灯片编号占位符 3"/>
          <p:cNvSpPr>
            <a:spLocks noGrp="1"/>
          </p:cNvSpPr>
          <p:nvPr>
            <p:ph type="sldNum" sz="quarter" idx="12"/>
          </p:nvPr>
        </p:nvSpPr>
        <p:spPr/>
        <p:txBody>
          <a:bodyPr/>
          <a:lstStyle/>
          <a:p>
            <a:fld id="{B4E3E5EF-7AA6-40DD-AA96-319B0649D502}" type="slidenum">
              <a:rPr lang="en-US" smtClean="0"/>
              <a:pPr/>
              <a:t>29</a:t>
            </a:fld>
            <a:endParaRPr lang="en-US"/>
          </a:p>
        </p:txBody>
      </p:sp>
      <p:sp>
        <p:nvSpPr>
          <p:cNvPr id="6" name="文本框 5"/>
          <p:cNvSpPr txBox="1"/>
          <p:nvPr/>
        </p:nvSpPr>
        <p:spPr>
          <a:xfrm>
            <a:off x="2743200" y="2819400"/>
            <a:ext cx="3886200" cy="1077218"/>
          </a:xfrm>
          <a:prstGeom prst="rect">
            <a:avLst/>
          </a:prstGeom>
          <a:noFill/>
        </p:spPr>
        <p:txBody>
          <a:bodyPr wrap="square" rtlCol="0">
            <a:spAutoFit/>
          </a:bodyPr>
          <a:lstStyle/>
          <a:p>
            <a:r>
              <a:rPr kumimoji="1" lang="en-US" altLang="zh-CN" sz="6400" dirty="0" smtClean="0"/>
              <a:t>Thank you!</a:t>
            </a:r>
            <a:endParaRPr kumimoji="1" lang="zh-CN" altLang="en-US" sz="6400" dirty="0"/>
          </a:p>
        </p:txBody>
      </p:sp>
      <p:sp>
        <p:nvSpPr>
          <p:cNvPr id="5" name="文本框 4"/>
          <p:cNvSpPr txBox="1"/>
          <p:nvPr/>
        </p:nvSpPr>
        <p:spPr>
          <a:xfrm>
            <a:off x="2514600" y="4191000"/>
            <a:ext cx="4419600" cy="553998"/>
          </a:xfrm>
          <a:prstGeom prst="rect">
            <a:avLst/>
          </a:prstGeom>
          <a:noFill/>
        </p:spPr>
        <p:txBody>
          <a:bodyPr wrap="square" rtlCol="0">
            <a:spAutoFit/>
          </a:bodyPr>
          <a:lstStyle/>
          <a:p>
            <a:pPr algn="ctr"/>
            <a:r>
              <a:rPr kumimoji="1" lang="en-US" altLang="zh-CN" sz="3000" dirty="0" smtClean="0"/>
              <a:t>Questions?</a:t>
            </a:r>
            <a:endParaRPr kumimoji="1" lang="zh-CN" altLang="en-US" sz="3000" dirty="0"/>
          </a:p>
        </p:txBody>
      </p:sp>
    </p:spTree>
    <p:extLst>
      <p:ext uri="{BB962C8B-B14F-4D97-AF65-F5344CB8AC3E}">
        <p14:creationId xmlns:p14="http://schemas.microsoft.com/office/powerpoint/2010/main" val="350174212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Android Framework</a:t>
            </a:r>
            <a:endParaRPr kumimoji="1" lang="zh-CN" altLang="en-US" dirty="0"/>
          </a:p>
        </p:txBody>
      </p:sp>
      <p:pic>
        <p:nvPicPr>
          <p:cNvPr id="5" name="内容占位符 4"/>
          <p:cNvPicPr>
            <a:picLocks noGrp="1" noChangeAspect="1"/>
          </p:cNvPicPr>
          <p:nvPr>
            <p:ph idx="1"/>
          </p:nvPr>
        </p:nvPicPr>
        <p:blipFill>
          <a:blip r:embed="rId2"/>
          <a:srcRect t="4209" b="4209"/>
          <a:stretch>
            <a:fillRect/>
          </a:stretch>
        </p:blipFill>
        <p:spPr/>
      </p:pic>
      <p:sp>
        <p:nvSpPr>
          <p:cNvPr id="4" name="幻灯片编号占位符 3"/>
          <p:cNvSpPr>
            <a:spLocks noGrp="1"/>
          </p:cNvSpPr>
          <p:nvPr>
            <p:ph type="sldNum" sz="quarter" idx="12"/>
          </p:nvPr>
        </p:nvSpPr>
        <p:spPr/>
        <p:txBody>
          <a:bodyPr/>
          <a:lstStyle/>
          <a:p>
            <a:fld id="{B4E3E5EF-7AA6-40DD-AA96-319B0649D502}" type="slidenum">
              <a:rPr lang="en-US" smtClean="0"/>
              <a:pPr/>
              <a:t>3</a:t>
            </a:fld>
            <a:endParaRPr lang="en-US"/>
          </a:p>
        </p:txBody>
      </p:sp>
    </p:spTree>
    <p:extLst>
      <p:ext uri="{BB962C8B-B14F-4D97-AF65-F5344CB8AC3E}">
        <p14:creationId xmlns:p14="http://schemas.microsoft.com/office/powerpoint/2010/main" val="1597084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Permission System</a:t>
            </a:r>
            <a:endParaRPr kumimoji="1" lang="zh-CN" altLang="en-US" dirty="0"/>
          </a:p>
        </p:txBody>
      </p:sp>
      <p:sp>
        <p:nvSpPr>
          <p:cNvPr id="3" name="内容占位符 2"/>
          <p:cNvSpPr>
            <a:spLocks noGrp="1"/>
          </p:cNvSpPr>
          <p:nvPr>
            <p:ph idx="1"/>
          </p:nvPr>
        </p:nvSpPr>
        <p:spPr/>
        <p:txBody>
          <a:bodyPr/>
          <a:lstStyle/>
          <a:p>
            <a:r>
              <a:rPr kumimoji="1" lang="en-US" altLang="zh-CN" dirty="0"/>
              <a:t>D</a:t>
            </a:r>
            <a:r>
              <a:rPr kumimoji="1" lang="en-US" altLang="zh-CN" dirty="0" smtClean="0"/>
              <a:t>eclares the permissions requested</a:t>
            </a:r>
          </a:p>
          <a:p>
            <a:pPr lvl="1"/>
            <a:r>
              <a:rPr kumimoji="1" lang="en-US" altLang="zh-CN" dirty="0" smtClean="0"/>
              <a:t>Agree as all-or-nothing</a:t>
            </a:r>
          </a:p>
          <a:p>
            <a:pPr marL="457200" lvl="1" indent="0">
              <a:buNone/>
            </a:pPr>
            <a:r>
              <a:rPr kumimoji="1" lang="en-US" altLang="zh-CN" dirty="0" smtClean="0"/>
              <a:t>   upon installation</a:t>
            </a:r>
          </a:p>
          <a:p>
            <a:pPr lvl="1"/>
            <a:r>
              <a:rPr kumimoji="1" lang="en-US" altLang="zh-CN" dirty="0" smtClean="0"/>
              <a:t>Access Control </a:t>
            </a:r>
          </a:p>
          <a:p>
            <a:pPr marL="457200" lvl="1" indent="0">
              <a:buNone/>
            </a:pPr>
            <a:r>
              <a:rPr kumimoji="1" lang="en-US" altLang="zh-CN" dirty="0"/>
              <a:t> </a:t>
            </a:r>
            <a:r>
              <a:rPr kumimoji="1" lang="en-US" altLang="zh-CN" dirty="0" smtClean="0"/>
              <a:t>  Mechanism </a:t>
            </a:r>
          </a:p>
          <a:p>
            <a:pPr marL="457200" lvl="1" indent="0">
              <a:buNone/>
            </a:pPr>
            <a:r>
              <a:rPr kumimoji="1" lang="en-US" altLang="zh-CN" dirty="0" smtClean="0"/>
              <a:t>   similar with traditional </a:t>
            </a:r>
          </a:p>
          <a:p>
            <a:pPr marL="457200" lvl="1" indent="0">
              <a:buNone/>
            </a:pPr>
            <a:r>
              <a:rPr kumimoji="1" lang="en-US" altLang="zh-CN" dirty="0" smtClean="0"/>
              <a:t>   Linux</a:t>
            </a:r>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4</a:t>
            </a:fld>
            <a:endParaRPr lang="en-US"/>
          </a:p>
        </p:txBody>
      </p:sp>
      <p:pic>
        <p:nvPicPr>
          <p:cNvPr id="5" name="图片 4"/>
          <p:cNvPicPr>
            <a:picLocks noChangeAspect="1"/>
          </p:cNvPicPr>
          <p:nvPr/>
        </p:nvPicPr>
        <p:blipFill>
          <a:blip r:embed="rId2"/>
          <a:stretch>
            <a:fillRect/>
          </a:stretch>
        </p:blipFill>
        <p:spPr>
          <a:xfrm>
            <a:off x="4724400" y="2590800"/>
            <a:ext cx="3914274" cy="3657599"/>
          </a:xfrm>
          <a:prstGeom prst="rect">
            <a:avLst/>
          </a:prstGeom>
        </p:spPr>
      </p:pic>
    </p:spTree>
    <p:extLst>
      <p:ext uri="{BB962C8B-B14F-4D97-AF65-F5344CB8AC3E}">
        <p14:creationId xmlns:p14="http://schemas.microsoft.com/office/powerpoint/2010/main" val="612599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Motivation</a:t>
            </a:r>
            <a:endParaRPr kumimoji="1" lang="zh-CN" altLang="en-US" dirty="0"/>
          </a:p>
        </p:txBody>
      </p:sp>
      <p:sp>
        <p:nvSpPr>
          <p:cNvPr id="3" name="内容占位符 2"/>
          <p:cNvSpPr>
            <a:spLocks noGrp="1"/>
          </p:cNvSpPr>
          <p:nvPr>
            <p:ph idx="1"/>
          </p:nvPr>
        </p:nvSpPr>
        <p:spPr/>
        <p:txBody>
          <a:bodyPr/>
          <a:lstStyle/>
          <a:p>
            <a:r>
              <a:rPr kumimoji="1" lang="en-US" altLang="zh-CN" dirty="0" smtClean="0"/>
              <a:t>Big market share of Android (87% </a:t>
            </a:r>
            <a:r>
              <a:rPr kumimoji="1" lang="en-US" altLang="zh-CN" dirty="0" smtClean="0"/>
              <a:t>worldwide</a:t>
            </a:r>
            <a:r>
              <a:rPr kumimoji="1" lang="en-US" altLang="zh-CN" dirty="0" smtClean="0"/>
              <a:t>, 2013)</a:t>
            </a:r>
          </a:p>
          <a:p>
            <a:r>
              <a:rPr kumimoji="1" lang="en-US" altLang="zh-CN" dirty="0" smtClean="0"/>
              <a:t>Big number/increment of malware (97%, 2013)</a:t>
            </a:r>
          </a:p>
        </p:txBody>
      </p:sp>
      <p:sp>
        <p:nvSpPr>
          <p:cNvPr id="4" name="幻灯片编号占位符 3"/>
          <p:cNvSpPr>
            <a:spLocks noGrp="1"/>
          </p:cNvSpPr>
          <p:nvPr>
            <p:ph type="sldNum" sz="quarter" idx="12"/>
          </p:nvPr>
        </p:nvSpPr>
        <p:spPr/>
        <p:txBody>
          <a:bodyPr/>
          <a:lstStyle/>
          <a:p>
            <a:fld id="{B4E3E5EF-7AA6-40DD-AA96-319B0649D502}" type="slidenum">
              <a:rPr lang="en-US" smtClean="0"/>
              <a:pPr/>
              <a:t>5</a:t>
            </a:fld>
            <a:endParaRPr lang="en-US"/>
          </a:p>
        </p:txBody>
      </p:sp>
      <p:pic>
        <p:nvPicPr>
          <p:cNvPr id="6" name="图片 5"/>
          <p:cNvPicPr>
            <a:picLocks noChangeAspect="1"/>
          </p:cNvPicPr>
          <p:nvPr/>
        </p:nvPicPr>
        <p:blipFill>
          <a:blip r:embed="rId2"/>
          <a:stretch>
            <a:fillRect/>
          </a:stretch>
        </p:blipFill>
        <p:spPr>
          <a:xfrm>
            <a:off x="1905000" y="3276600"/>
            <a:ext cx="5638800" cy="3389799"/>
          </a:xfrm>
          <a:prstGeom prst="rect">
            <a:avLst/>
          </a:prstGeom>
        </p:spPr>
      </p:pic>
    </p:spTree>
    <p:extLst>
      <p:ext uri="{BB962C8B-B14F-4D97-AF65-F5344CB8AC3E}">
        <p14:creationId xmlns:p14="http://schemas.microsoft.com/office/powerpoint/2010/main" val="1472943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Motivation</a:t>
            </a:r>
            <a:endParaRPr kumimoji="1" lang="zh-CN" altLang="en-US" dirty="0"/>
          </a:p>
        </p:txBody>
      </p:sp>
      <p:sp>
        <p:nvSpPr>
          <p:cNvPr id="3" name="内容占位符 2"/>
          <p:cNvSpPr>
            <a:spLocks noGrp="1"/>
          </p:cNvSpPr>
          <p:nvPr>
            <p:ph idx="1"/>
          </p:nvPr>
        </p:nvSpPr>
        <p:spPr/>
        <p:txBody>
          <a:bodyPr/>
          <a:lstStyle/>
          <a:p>
            <a:r>
              <a:rPr kumimoji="1" lang="en-US" altLang="zh-CN" dirty="0"/>
              <a:t>Rapid evolution of malware</a:t>
            </a:r>
          </a:p>
          <a:p>
            <a:pPr lvl="1"/>
            <a:r>
              <a:rPr kumimoji="1" lang="en-US" altLang="zh-CN" dirty="0" smtClean="0"/>
              <a:t>Commercial tools fail to detect 21% of malwares</a:t>
            </a:r>
          </a:p>
          <a:p>
            <a:r>
              <a:rPr kumimoji="1" lang="en-US" altLang="zh-CN" dirty="0" smtClean="0"/>
              <a:t>Inflexible </a:t>
            </a:r>
            <a:r>
              <a:rPr kumimoji="1" lang="en-US" altLang="zh-CN" dirty="0"/>
              <a:t>security mechanism/policy enforcement of Android </a:t>
            </a:r>
            <a:endParaRPr kumimoji="1" lang="zh-CN" altLang="en-US" dirty="0"/>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6</a:t>
            </a:fld>
            <a:endParaRPr lang="en-US"/>
          </a:p>
        </p:txBody>
      </p:sp>
    </p:spTree>
    <p:extLst>
      <p:ext uri="{BB962C8B-B14F-4D97-AF65-F5344CB8AC3E}">
        <p14:creationId xmlns:p14="http://schemas.microsoft.com/office/powerpoint/2010/main" val="2356447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Desired System</a:t>
            </a:r>
            <a:endParaRPr kumimoji="1" lang="zh-CN" altLang="en-US" dirty="0"/>
          </a:p>
        </p:txBody>
      </p:sp>
      <p:sp>
        <p:nvSpPr>
          <p:cNvPr id="3" name="内容占位符 2"/>
          <p:cNvSpPr>
            <a:spLocks noGrp="1"/>
          </p:cNvSpPr>
          <p:nvPr>
            <p:ph idx="1"/>
          </p:nvPr>
        </p:nvSpPr>
        <p:spPr/>
        <p:txBody>
          <a:bodyPr/>
          <a:lstStyle/>
          <a:p>
            <a:r>
              <a:rPr kumimoji="1" lang="en-US" altLang="zh-CN" dirty="0" smtClean="0"/>
              <a:t>Light modification of OS</a:t>
            </a:r>
          </a:p>
          <a:p>
            <a:r>
              <a:rPr kumimoji="1" lang="en-US" altLang="zh-CN" dirty="0" smtClean="0"/>
              <a:t>No recompilation of  middleware and OS</a:t>
            </a:r>
          </a:p>
          <a:p>
            <a:r>
              <a:rPr kumimoji="1" lang="en-US" altLang="zh-CN" dirty="0" smtClean="0"/>
              <a:t>Enforce security policies in Native Code Layer</a:t>
            </a:r>
          </a:p>
          <a:p>
            <a:r>
              <a:rPr kumimoji="1" lang="en-US" altLang="zh-CN" dirty="0" smtClean="0"/>
              <a:t>Not rely on user</a:t>
            </a:r>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7</a:t>
            </a:fld>
            <a:endParaRPr lang="en-US"/>
          </a:p>
        </p:txBody>
      </p:sp>
    </p:spTree>
    <p:extLst>
      <p:ext uri="{BB962C8B-B14F-4D97-AF65-F5344CB8AC3E}">
        <p14:creationId xmlns:p14="http://schemas.microsoft.com/office/powerpoint/2010/main" val="2988377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Roadmap</a:t>
            </a:r>
            <a:endParaRPr kumimoji="1" lang="zh-CN" altLang="en-US" dirty="0"/>
          </a:p>
        </p:txBody>
      </p:sp>
      <p:sp>
        <p:nvSpPr>
          <p:cNvPr id="3" name="内容占位符 2"/>
          <p:cNvSpPr>
            <a:spLocks noGrp="1"/>
          </p:cNvSpPr>
          <p:nvPr>
            <p:ph idx="1"/>
          </p:nvPr>
        </p:nvSpPr>
        <p:spPr/>
        <p:txBody>
          <a:bodyPr/>
          <a:lstStyle/>
          <a:p>
            <a:r>
              <a:rPr kumimoji="1" lang="en-US" altLang="zh-CN" dirty="0" smtClean="0">
                <a:solidFill>
                  <a:schemeClr val="bg1">
                    <a:lumMod val="65000"/>
                  </a:schemeClr>
                </a:solidFill>
              </a:rPr>
              <a:t>Introduction</a:t>
            </a:r>
          </a:p>
          <a:p>
            <a:r>
              <a:rPr kumimoji="1" lang="en-US" altLang="zh-CN" dirty="0" smtClean="0"/>
              <a:t>System Design</a:t>
            </a:r>
          </a:p>
          <a:p>
            <a:r>
              <a:rPr kumimoji="1" lang="en-US" altLang="zh-CN" dirty="0" smtClean="0">
                <a:solidFill>
                  <a:schemeClr val="bg1">
                    <a:lumMod val="65000"/>
                  </a:schemeClr>
                </a:solidFill>
              </a:rPr>
              <a:t>Implementation</a:t>
            </a:r>
          </a:p>
          <a:p>
            <a:r>
              <a:rPr kumimoji="1" lang="en-US" altLang="zh-CN" dirty="0" smtClean="0">
                <a:solidFill>
                  <a:schemeClr val="bg1">
                    <a:lumMod val="65000"/>
                  </a:schemeClr>
                </a:solidFill>
              </a:rPr>
              <a:t>Security Policy</a:t>
            </a:r>
          </a:p>
          <a:p>
            <a:r>
              <a:rPr kumimoji="1" lang="en-US" altLang="zh-CN" dirty="0" smtClean="0">
                <a:solidFill>
                  <a:schemeClr val="bg1">
                    <a:lumMod val="65000"/>
                  </a:schemeClr>
                </a:solidFill>
              </a:rPr>
              <a:t>Evaluation</a:t>
            </a:r>
          </a:p>
          <a:p>
            <a:r>
              <a:rPr kumimoji="1" lang="en-US" altLang="zh-CN" dirty="0" smtClean="0">
                <a:solidFill>
                  <a:schemeClr val="bg1">
                    <a:lumMod val="65000"/>
                  </a:schemeClr>
                </a:solidFill>
              </a:rPr>
              <a:t>Discussion of EMM</a:t>
            </a:r>
          </a:p>
        </p:txBody>
      </p:sp>
      <p:sp>
        <p:nvSpPr>
          <p:cNvPr id="4" name="幻灯片编号占位符 3"/>
          <p:cNvSpPr>
            <a:spLocks noGrp="1"/>
          </p:cNvSpPr>
          <p:nvPr>
            <p:ph type="sldNum" sz="quarter" idx="12"/>
          </p:nvPr>
        </p:nvSpPr>
        <p:spPr/>
        <p:txBody>
          <a:bodyPr/>
          <a:lstStyle/>
          <a:p>
            <a:fld id="{B4E3E5EF-7AA6-40DD-AA96-319B0649D502}" type="slidenum">
              <a:rPr lang="en-US" smtClean="0"/>
              <a:pPr/>
              <a:t>8</a:t>
            </a:fld>
            <a:endParaRPr lang="en-US"/>
          </a:p>
        </p:txBody>
      </p:sp>
    </p:spTree>
    <p:extLst>
      <p:ext uri="{BB962C8B-B14F-4D97-AF65-F5344CB8AC3E}">
        <p14:creationId xmlns:p14="http://schemas.microsoft.com/office/powerpoint/2010/main" val="2582331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System Design</a:t>
            </a:r>
            <a:endParaRPr kumimoji="1" lang="zh-CN" altLang="en-US" dirty="0"/>
          </a:p>
        </p:txBody>
      </p:sp>
      <p:sp>
        <p:nvSpPr>
          <p:cNvPr id="3" name="内容占位符 2"/>
          <p:cNvSpPr>
            <a:spLocks noGrp="1"/>
          </p:cNvSpPr>
          <p:nvPr>
            <p:ph idx="1"/>
          </p:nvPr>
        </p:nvSpPr>
        <p:spPr/>
        <p:txBody>
          <a:bodyPr/>
          <a:lstStyle/>
          <a:p>
            <a:r>
              <a:rPr kumimoji="1" lang="en-US" altLang="zh-CN" dirty="0" smtClean="0"/>
              <a:t>Observation</a:t>
            </a:r>
          </a:p>
          <a:p>
            <a:pPr lvl="1"/>
            <a:r>
              <a:rPr kumimoji="1" lang="en-US" altLang="zh-CN" dirty="0" smtClean="0"/>
              <a:t>Privacy-related depends on low-level system call</a:t>
            </a:r>
            <a:endParaRPr kumimoji="1" lang="en-US" altLang="zh-CN" dirty="0"/>
          </a:p>
          <a:p>
            <a:r>
              <a:rPr kumimoji="1" lang="en-US" altLang="zh-CN" dirty="0" smtClean="0"/>
              <a:t>Challenge</a:t>
            </a:r>
          </a:p>
          <a:p>
            <a:pPr lvl="1"/>
            <a:r>
              <a:rPr kumimoji="1" lang="en-US" altLang="zh-CN" dirty="0" smtClean="0"/>
              <a:t>Map high level policies to those enforced at low-level : policy language</a:t>
            </a:r>
          </a:p>
          <a:p>
            <a:pPr lvl="1"/>
            <a:r>
              <a:rPr kumimoji="1" lang="en-US" altLang="zh-CN" dirty="0" smtClean="0"/>
              <a:t>No modification on application, middleware, Linux to interpose system calls: </a:t>
            </a:r>
            <a:r>
              <a:rPr kumimoji="1" lang="en-US" altLang="zh-CN" dirty="0" err="1" smtClean="0">
                <a:solidFill>
                  <a:srgbClr val="FF0000"/>
                </a:solidFill>
              </a:rPr>
              <a:t>ptrace</a:t>
            </a:r>
            <a:r>
              <a:rPr kumimoji="1" lang="en-US" altLang="zh-CN" dirty="0" smtClean="0">
                <a:solidFill>
                  <a:srgbClr val="FF0000"/>
                </a:solidFill>
              </a:rPr>
              <a:t>()</a:t>
            </a:r>
          </a:p>
          <a:p>
            <a:endParaRPr kumimoji="1" lang="zh-CN" altLang="en-US" dirty="0"/>
          </a:p>
        </p:txBody>
      </p:sp>
      <p:sp>
        <p:nvSpPr>
          <p:cNvPr id="4" name="幻灯片编号占位符 3"/>
          <p:cNvSpPr>
            <a:spLocks noGrp="1"/>
          </p:cNvSpPr>
          <p:nvPr>
            <p:ph type="sldNum" sz="quarter" idx="12"/>
          </p:nvPr>
        </p:nvSpPr>
        <p:spPr/>
        <p:txBody>
          <a:bodyPr/>
          <a:lstStyle/>
          <a:p>
            <a:fld id="{B4E3E5EF-7AA6-40DD-AA96-319B0649D502}" type="slidenum">
              <a:rPr lang="en-US" smtClean="0"/>
              <a:pPr/>
              <a:t>9</a:t>
            </a:fld>
            <a:endParaRPr lang="en-US"/>
          </a:p>
        </p:txBody>
      </p:sp>
    </p:spTree>
    <p:extLst>
      <p:ext uri="{BB962C8B-B14F-4D97-AF65-F5344CB8AC3E}">
        <p14:creationId xmlns:p14="http://schemas.microsoft.com/office/powerpoint/2010/main" val="1575766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15422</TotalTime>
  <Words>2253</Words>
  <Application>Microsoft Macintosh PowerPoint</Application>
  <PresentationFormat>全屏显示(4:3)</PresentationFormat>
  <Paragraphs>269</Paragraphs>
  <Slides>29</Slides>
  <Notes>14</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Office Theme</vt:lpstr>
      <vt:lpstr>FireDroid: Hardening Security in Almost-Stock Android</vt:lpstr>
      <vt:lpstr>Roadmap</vt:lpstr>
      <vt:lpstr>Android Framework</vt:lpstr>
      <vt:lpstr>Permission System</vt:lpstr>
      <vt:lpstr>Motivation</vt:lpstr>
      <vt:lpstr>Motivation</vt:lpstr>
      <vt:lpstr>Desired System</vt:lpstr>
      <vt:lpstr>Roadmap</vt:lpstr>
      <vt:lpstr>System Design</vt:lpstr>
      <vt:lpstr>Architecture</vt:lpstr>
      <vt:lpstr>Roadmap</vt:lpstr>
      <vt:lpstr>System call interposition</vt:lpstr>
      <vt:lpstr>System call  interposition (cont’d)</vt:lpstr>
      <vt:lpstr>System call  interposition (cont’d)</vt:lpstr>
      <vt:lpstr>System call  interposition (cont’d)</vt:lpstr>
      <vt:lpstr>System call  interposition (cont’d)</vt:lpstr>
      <vt:lpstr>Security Policies</vt:lpstr>
      <vt:lpstr>Roadmap</vt:lpstr>
      <vt:lpstr>Security Validation</vt:lpstr>
      <vt:lpstr>Information Harvesting</vt:lpstr>
      <vt:lpstr>Vulnerabilities</vt:lpstr>
      <vt:lpstr>Vulnerabilities</vt:lpstr>
      <vt:lpstr>Performance penalty</vt:lpstr>
      <vt:lpstr>PowerPoint 演示文稿</vt:lpstr>
      <vt:lpstr>Performance penalty</vt:lpstr>
      <vt:lpstr>Roadmap</vt:lpstr>
      <vt:lpstr>FireDroid</vt:lpstr>
      <vt:lpstr>App Rewriting + API hooking</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AppsPlayground: Automatic Security Analysis of Android Applications</dc:title>
  <dc:creator>vaibhav</dc:creator>
  <cp:lastModifiedBy>Zhengyang Qu</cp:lastModifiedBy>
  <cp:revision>302</cp:revision>
  <dcterms:created xsi:type="dcterms:W3CDTF">2013-02-06T16:22:28Z</dcterms:created>
  <dcterms:modified xsi:type="dcterms:W3CDTF">2015-01-10T22:00:31Z</dcterms:modified>
</cp:coreProperties>
</file>