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685097C-E949-4294-8634-03590095B628}">
  <a:tblStyle styleName="Table_0" styleId="{9685097C-E949-4294-8634-03590095B628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094D334B-B7D3-4C15-B55D-9B4B3BE71C9B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2" styleId="{AF80120D-6E65-4F66-B7E4-545849B95D8F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44.xml" Type="http://schemas.openxmlformats.org/officeDocument/2006/relationships/slide" Id="rId4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drive-by downloads - &gt; when you visit a page, the malicious code will be downloaded in the background to your device.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scamming - &gt; fake anti-virus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click-fraud -&gt; a person who manually or use a script to click the add in order to increase his own ad revenue.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includes email marketing, social media marketing , search engine marketing, display advertising and mobile advertising.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youtube.com/watch?v=rSRc6ICK_yU" Type="http://schemas.openxmlformats.org/officeDocument/2006/relationships/hyperlink" TargetMode="External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youtube.com/watch?v=_cBed6-ufIQ" Type="http://schemas.openxmlformats.org/officeDocument/2006/relationships/hyperlink" TargetMode="External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youtube.com/watch?v=xxDm_sKhIBM" Type="http://schemas.openxmlformats.org/officeDocument/2006/relationships/hyperlink" TargetMode="External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Malicious Advertisements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Boyu Ran and Ben Rothman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Display Ads Example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30575" x="699175"/>
            <a:ext cy="2952750" cx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1973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Comparison</a:t>
            </a:r>
          </a:p>
        </p:txBody>
      </p:sp>
      <p:graphicFrame>
        <p:nvGraphicFramePr>
          <p:cNvPr id="99" name="Shape 99"/>
          <p:cNvGraphicFramePr/>
          <p:nvPr/>
        </p:nvGraphicFramePr>
        <p:xfrm>
          <a:off y="1378225" x="7700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{9685097C-E949-4294-8634-03590095B628}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sz="2000" lang="en"/>
                        <a:t>Benefits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sz="2000" lang="en"/>
                        <a:t>Drawbacks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sz="2000" lang="en"/>
                        <a:t>Display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high visibility, effective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behavioral and geographical </a:t>
                      </a:r>
                      <a:r>
                        <a:rPr lang="en"/>
                        <a:t>targeting.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blindness</a:t>
                      </a:r>
                    </a:p>
                  </a:txBody>
                  <a:tcPr marR="91425" marB="91425" marT="91425" marL="91425"/>
                </a:tc>
              </a:tr>
              <a:tr h="5488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sz="2000" lang="en"/>
                        <a:t>SEM(Search)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Origination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Inorganic Results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sz="2000" lang="en"/>
                        <a:t>Social Media 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Low Cost, Increased Visibility( push notification)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TOS limitations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Mobile Advertising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u="sng" lang="en">
                <a:solidFill>
                  <a:schemeClr val="hlink"/>
                </a:solidFill>
                <a:hlinkClick r:id="rId3"/>
              </a:rPr>
              <a:t>https://www.youtube.com/watch?v=rSRc6ICK_yU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4" x="457207"/>
            <a:ext cy="3862474" cx="5421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Some Statistics!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Online Ads vs Mobile Ads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06327" x="607325"/>
            <a:ext cy="3615525" cx="55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y="4240075" x="6429500"/>
            <a:ext cy="338699" cx="2415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Source: Dynamic Logic Market Norms for Online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Online Ads vs Mobile Ads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457195"/>
            <a:ext cy="3303649" cx="444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y="3214825" x="5126125"/>
            <a:ext cy="15489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Source: U.S. Bureau of Economic Analysis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Online Ads vs Mobile Ads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8550" x="521375"/>
            <a:ext cy="3641625" cx="5621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y="3970750" x="6220950"/>
            <a:ext cy="712499" cx="2679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Source: Interactive Advertising Bureau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Roadmap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6288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Background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Problem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Challenge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Related works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Reference Paper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Comparison between Ref. and 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Conclusions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	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200150" x="457200"/>
            <a:ext cy="3725699" cx="5684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Subject to illegal usage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drive-by downloads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scamming (deceptive downloads)</a:t>
            </a:r>
          </a:p>
          <a:p>
            <a:pPr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click-fraud (link hijacking)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58379" x="5891325"/>
            <a:ext cy="2367474" cx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Drive-by Download Demo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u="sng" lang="en">
                <a:solidFill>
                  <a:schemeClr val="hlink"/>
                </a:solidFill>
                <a:hlinkClick r:id="rId3"/>
              </a:rPr>
              <a:t>https://www.youtube.com/watch?v=_cBed6-ufIQ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Roadmap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6288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Background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Problem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Challenge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Related works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Reference Paper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Comparison between Ref. and 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Conclusions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Fake Antivirus Scam Demo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u="sng" lang="en">
                <a:solidFill>
                  <a:schemeClr val="hlink"/>
                </a:solidFill>
                <a:hlinkClick r:id="rId3"/>
              </a:rPr>
              <a:t>https://www.youtube.com/watch?v=xxDm_sKhIBM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Roadmap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6288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Background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Problem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Challenge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Related works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Reference Paper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Comparison between Ref. and 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Conclusions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	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200150" x="457200"/>
            <a:ext cy="3725699" cx="592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Little is known about the infrastructures used to deliver the malicious ad contents.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The partner relations of ad entities are often determined dynamically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Attackers use obfuscation of content and compromising ad networks 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Malicious ads exhibit different behaviors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21325" x="6379200"/>
            <a:ext cy="2249950" cx="27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Roadmap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6288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Background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Problem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Challenge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Related works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Reference Paper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Comparison between Ref. and 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Conclusions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Related Works (Ref Paper)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Detecting malvertisements: HTML redirection analysis (Stringhini et al. and Mekky et al.)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High-interaction honeypots (Provos et al.)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Flash-based malvertising analysis (Ford et al.)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Restricting access: AdJail, AdSandbox, AdSentry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Preventing click-hijacking (lots of related work)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Related Works(Primary)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17412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previous work focus on controlling the behavior of ads in order to prevent malvertising.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Stone-Gross         fraudulent activities in online ad exchange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Wang          Ad distribution networks. Focus on network performance and user latency.</a:t>
            </a:r>
          </a:p>
          <a:p>
            <a:pPr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None of them focus on network topology for malicious ad detection</a:t>
            </a:r>
          </a:p>
        </p:txBody>
      </p:sp>
      <p:sp>
        <p:nvSpPr>
          <p:cNvPr id="189" name="Shape 189"/>
          <p:cNvSpPr/>
          <p:nvPr/>
        </p:nvSpPr>
        <p:spPr>
          <a:xfrm rot="10800000" flipH="1">
            <a:off y="2848124" x="1901300"/>
            <a:ext cy="247500" cx="6119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 rot="10800000" flipH="1">
            <a:off y="2157824" x="2795950"/>
            <a:ext cy="247500" cx="6119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y="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Roadmap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6288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Background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Problem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Challenge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Related works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Reference Paper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Comparison between Ref. and 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Conclusions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Methodology Overview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400" lang="en"/>
              <a:t>Collect ad samples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400" lang="en"/>
              <a:t>Use oracles to identify malvertisements</a:t>
            </a:r>
          </a:p>
          <a:p>
            <a:pPr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400" lang="en"/>
              <a:t>Analyze trends in malvertisements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Methodology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400" lang="en"/>
              <a:t>Collected the contents of 673,596 ad frames from: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z="2000" lang="en"/>
              <a:t>Alexa top 10,000 websites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z="2000" lang="en"/>
              <a:t>Alexa bottom 10,000 websites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z="2000" lang="en"/>
              <a:t>Alexa 23,000 random websites</a:t>
            </a:r>
          </a:p>
          <a:p>
            <a:pPr rtl="0">
              <a:spcBef>
                <a:spcPts val="0"/>
              </a:spcBef>
              <a:buNone/>
            </a:pPr>
            <a:r>
              <a:rPr sz="2000" lang="en"/>
              <a:t>	over 3 months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000" lang="en"/>
              <a:t>(used EasyList from AdBlock Plus to identify ads)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Methodology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063375" x="457200"/>
            <a:ext cy="38622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startAt="2" type="arabicPeriod"/>
            </a:pPr>
            <a:r>
              <a:rPr sz="2400" lang="en"/>
              <a:t>Identify suspicious activity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z="2000" lang="en" i="1"/>
              <a:t>Wepawet</a:t>
            </a:r>
            <a:r>
              <a:rPr sz="2000" lang="en"/>
              <a:t> - emulates browser, analyzes JS execution for </a:t>
            </a:r>
            <a:r>
              <a:rPr sz="2000" lang="en">
                <a:solidFill>
                  <a:schemeClr val="dk1"/>
                </a:solidFill>
              </a:rPr>
              <a:t>anomaly-based </a:t>
            </a:r>
            <a:r>
              <a:rPr sz="2000" lang="en"/>
              <a:t>detection of suspicious code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z="2000" lang="en" i="1"/>
              <a:t>Malware/Phishing blacklists</a:t>
            </a:r>
            <a:r>
              <a:rPr sz="2000" lang="en"/>
              <a:t> - ads served from domains included in blacklists, used threshold of 5 blacklists to improve accuracy</a:t>
            </a:r>
          </a:p>
          <a:p>
            <a:pPr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z="2000" lang="en" i="1"/>
              <a:t>VirusTotal</a:t>
            </a:r>
            <a:r>
              <a:rPr sz="2000" lang="en"/>
              <a:t> - if an ad tried to force the user to download a file, that file was analyzed with VirusTotal to classify file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Focus 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200150" x="457200"/>
            <a:ext cy="3725699" cx="4358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Online Advertisement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Mobile Advertisement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67300" x="5466350"/>
            <a:ext cy="2058550" cx="28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47500" x="5069900"/>
            <a:ext cy="1931174" cx="294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Methodology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startAt="3" type="arabicPeriod"/>
            </a:pPr>
            <a:r>
              <a:rPr sz="2400" lang="en"/>
              <a:t>Analyze properties of malvertisements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z="2000" lang="en"/>
              <a:t>Are any particular ad networks used?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z="2000" lang="en"/>
              <a:t>Are any particular types of websites targeted?</a:t>
            </a:r>
          </a:p>
          <a:p>
            <a:pPr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z="2000" lang="en"/>
              <a:t>Does ad arbitration expose safe ad networks to malicious ads?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1854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000" lang="en">
                <a:solidFill>
                  <a:schemeClr val="dk1"/>
                </a:solidFill>
              </a:rPr>
              <a:t>6,601 malvertisements discovered, representing 1% of all ads analyzed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87500" x="490675"/>
            <a:ext cy="2523950" cx="47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 Networks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1200150" x="457200"/>
            <a:ext cy="3725699" cx="4606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000" lang="en"/>
              <a:t>No matter how sophisticated the filtering used by ad networks, malicious ads will manage to infiltrate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>
              <a:spcBef>
                <a:spcPts val="0"/>
              </a:spcBef>
              <a:buNone/>
            </a:pPr>
            <a:r>
              <a:rPr sz="2000" lang="en"/>
              <a:t>Some networks are better than others at prevent malvertisements relative to their popularity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3637" x="5063275"/>
            <a:ext cy="4842224" cx="38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Targets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Website popularity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t="8324" b="19158" r="20523" l="17603"/>
          <a:stretch/>
        </p:blipFill>
        <p:spPr>
          <a:xfrm>
            <a:off y="1200150" x="3865825"/>
            <a:ext cy="3725700" cx="4609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Targets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5625" x="4545087"/>
            <a:ext cy="3714750" cx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506375" x="201700"/>
            <a:ext cy="3419475" cx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y="404675" x="2364100"/>
            <a:ext cy="534600" cx="6677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"/>
              <a:t>Malicious ads target mainly .com, but all categories of website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 Arbitration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1200150" x="457200"/>
            <a:ext cy="3725699" cx="4060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000" lang="en"/>
              <a:t>Ad networks serving between each other make trusted ad networks vulnerable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4517400"/>
            <a:ext cy="3581400" cx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y="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Roadmap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6288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Background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Problem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Challenge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Related works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Reference Paper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Comparison between Ref. and 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Conclusions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MadTracer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1200150" x="457200"/>
            <a:ext cy="3725699" cx="4321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Two components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first part          analyze path and attributes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second part          monitor publisher’s page and study cloaking techniques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4779000"/>
            <a:ext cy="2420049" cx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 rot="10800000" flipH="1">
            <a:off y="1819249" x="2704800"/>
            <a:ext cy="247500" cx="6119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 rot="10800000" flipH="1">
            <a:off y="2544624" x="3156700"/>
            <a:ext cy="247500" cx="6119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Detection Methodology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200150" x="457200"/>
            <a:ext cy="3725699" cx="4933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Node annotation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node popularity, role, domain registration info, and URL properties</a:t>
            </a:r>
          </a:p>
          <a:p>
            <a:pPr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5553075"/>
            <a:ext cy="3725699" cx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y="1146125" x="1346925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Detection Methodology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1200150" x="457200"/>
            <a:ext cy="3725699" cx="4933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Extract path segment and select a subset of them as training data to build detection rules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based on decision tree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5553075"/>
            <a:ext cy="3725699" cx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Online Advertisement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200150" x="457200"/>
            <a:ext cy="3725699" cx="5586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735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500" lang="en"/>
              <a:t>Online Advertisement      growing trend</a:t>
            </a:r>
          </a:p>
          <a:p>
            <a:pPr algn="l" rtl="0" lvl="1" marR="0" indent="-38735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500" lang="en"/>
              <a:t>aka Online Marketing or Internet Advertising</a:t>
            </a:r>
          </a:p>
          <a:p>
            <a:pPr algn="l" rtl="0" lvl="1" marR="0" indent="-38735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500" lang="en"/>
              <a:t>Use internet to deliver promotional messages to consumers</a:t>
            </a:r>
          </a:p>
          <a:p>
            <a:pPr lvl="0" indent="0" marL="457200">
              <a:spcBef>
                <a:spcPts val="0"/>
              </a:spcBef>
              <a:buNone/>
            </a:pPr>
            <a:r>
              <a:t/>
            </a:r>
            <a:endParaRPr sz="2500"/>
          </a:p>
        </p:txBody>
      </p:sp>
      <p:sp>
        <p:nvSpPr>
          <p:cNvPr id="52" name="Shape 52"/>
          <p:cNvSpPr/>
          <p:nvPr/>
        </p:nvSpPr>
        <p:spPr>
          <a:xfrm>
            <a:off y="1608850" x="4106375"/>
            <a:ext cy="10500" cx="31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69400" x="5951875"/>
            <a:ext cy="1748299" cx="28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Detection Methodology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1200150" x="457200"/>
            <a:ext cy="3725699" cx="4933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Uses rules to match against each ad-path to be detected. 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If matched, report as Malvertising path.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Sent to analyzer for further analysis.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5553075"/>
            <a:ext cy="3725699" cx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2720725" x="457200"/>
            <a:ext cy="2205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MadTracer works effectively against real-world malvertising activities: it caught 15 times as many malicious domain paths as Google Safe Browsing and Microsoft Forefront combined. 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420125"/>
            <a:ext cy="1657350" cx="78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y="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Roadmap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6288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Background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Problem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Challenge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Related works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Reference Paper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MadTracer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Comparison between Ref. and 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Conclusions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Primary vs. Reference Paper</a:t>
            </a:r>
          </a:p>
        </p:txBody>
      </p:sp>
      <p:graphicFrame>
        <p:nvGraphicFramePr>
          <p:cNvPr id="312" name="Shape 312"/>
          <p:cNvGraphicFramePr/>
          <p:nvPr/>
        </p:nvGraphicFramePr>
        <p:xfrm>
          <a:off y="1154675" x="6862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{094D334B-B7D3-4C15-B55D-9B4B3BE71C9B}</a:tableStyleId>
              </a:tblPr>
              <a:tblGrid>
                <a:gridCol w="2413000"/>
                <a:gridCol w="2413000"/>
                <a:gridCol w="2413000"/>
              </a:tblGrid>
              <a:tr h="3441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Primary Paper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Reference Paper</a:t>
                      </a:r>
                    </a:p>
                  </a:txBody>
                  <a:tcPr marR="91425" marB="91425" marT="91425" marL="91425"/>
                </a:tc>
              </a:tr>
              <a:tr h="3768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Duration of Experiment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3-month period 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3-month period</a:t>
                      </a:r>
                    </a:p>
                  </a:txBody>
                  <a:tcPr marR="91425" marB="91425" marT="91425" marL="91425"/>
                </a:tc>
              </a:tr>
              <a:tr h="3173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Machine Learning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</a:t>
                      </a:r>
                    </a:p>
                  </a:txBody>
                  <a:tcPr marR="91425" marB="91425" marT="91425" marL="91425"/>
                </a:tc>
              </a:tr>
              <a:tr h="6171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Scale of Experiment</a:t>
                      </a:r>
                      <a:r>
                        <a:rPr lang="en"/>
                        <a:t> 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Alexa’s top 90,000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web sites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Alexa top 10,000, bottom 10,000, middle 23,000</a:t>
                      </a:r>
                    </a:p>
                  </a:txBody>
                  <a:tcPr marR="91425" marB="91425" marT="91425" marL="91425"/>
                </a:tc>
              </a:tr>
              <a:tr h="8820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Detection Method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Google Safe-Browsing API, Microsoft Forefront, MadTracer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Anomaly JS detection, domain blacklists, and malware in download requests</a:t>
                      </a:r>
                    </a:p>
                  </a:txBody>
                  <a:tcPr marR="91425" marB="91425" marT="91425" marL="91425"/>
                </a:tc>
              </a:tr>
              <a:tr h="8820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Malvertising Defend Mechanism 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MadTracer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(suggests using ad blocking, ad network collaboration, iframe sandboxing)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Web vs. Mobile Ads</a:t>
            </a:r>
          </a:p>
        </p:txBody>
      </p:sp>
      <p:graphicFrame>
        <p:nvGraphicFramePr>
          <p:cNvPr id="318" name="Shape 318"/>
          <p:cNvGraphicFramePr/>
          <p:nvPr/>
        </p:nvGraphicFramePr>
        <p:xfrm>
          <a:off y="1436075" x="4572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{AF80120D-6E65-4F66-B7E4-545849B95D8F}</a:tableStyleId>
              </a:tblPr>
              <a:tblGrid>
                <a:gridCol w="2422100"/>
                <a:gridCol w="2422100"/>
                <a:gridCol w="2422100"/>
              </a:tblGrid>
              <a:tr h="33965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sz="1800" lang="en"/>
                        <a:t>Web Ads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sz="1800" lang="en"/>
                        <a:t>Mobile Ads</a:t>
                      </a:r>
                    </a:p>
                  </a:txBody>
                  <a:tcPr marR="91425" marB="91425" marT="91425" marL="91425"/>
                </a:tc>
              </a:tr>
              <a:tr h="6015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Channels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web servers ( web sites)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Wifi SSID, SMS, QR Code, Contacts, Calendars, Etc.</a:t>
                      </a:r>
                    </a:p>
                  </a:txBody>
                  <a:tcPr marR="91425" marB="91425" marT="91425" marL="91425"/>
                </a:tc>
              </a:tr>
              <a:tr h="6133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Basis of Advertising 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IP-based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Geolocation-based</a:t>
                      </a:r>
                    </a:p>
                  </a:txBody>
                  <a:tcPr marR="91425" marB="91425" marT="91425" marL="91425"/>
                </a:tc>
              </a:tr>
              <a:tr h="6133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Malvertising Detection Methods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dynamic analysis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static and dynamic analysis</a:t>
                      </a:r>
                    </a:p>
                  </a:txBody>
                  <a:tcPr marR="91425" marB="91425" marT="91425" marL="91425"/>
                </a:tc>
              </a:tr>
              <a:tr h="6133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Malvertising Defend Mechanism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MadTracer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NoInjection</a:t>
                      </a:r>
                    </a:p>
                  </a:txBody>
                  <a:tcPr marR="91425" marB="91425" marT="91425" marL="91425"/>
                </a:tc>
              </a:tr>
              <a:tr h="61332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Ad Serving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Client Redirects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Server Redirects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Web vs Mobile Ad Serving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4" x="0"/>
            <a:ext cy="2770299" cx="4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73824" x="4638606"/>
            <a:ext cy="2770299" cx="4505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y="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Roadmap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6288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Background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Problem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Challenge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Related works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Reference Paper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MadTracer</a:t>
            </a:r>
          </a:p>
          <a:p>
            <a:pPr rtl="0" lvl="0" indent="-419100" marL="45720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999999"/>
                </a:solidFill>
              </a:rPr>
              <a:t>Comparison between Ref. and MadTracer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Conclusions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9826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There are lots of attack vectors when it comes to ads, and they are a necessary risk for the economy of the web (primary and reference paper in agreement)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No single approach will be sufficient, it requires work on the part of the browser developers, ad network managers, web/app developers to reduce risk of malvertising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               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                      Any Questions?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Actors in Web Advertising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publishers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advertisers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audiences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others(ex: tracker)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20475" x="4465925"/>
            <a:ext cy="2266950" cx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Advertising Model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Cost Per Click (CPC) / Pay Per Click (PPC)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Advertisers only pay when a user clicks the ad and is directed to the website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Cost Per Mille (CPM) / Cost Per Impression (CPI)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Advertisers pay for exposure (view) of their message to a specific audience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Major Types of Online Advertising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Search/Contextual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Social networks and blogs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Display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11337" x="5956337"/>
            <a:ext cy="1743075" cx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Search/Contextual Example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08125" x="39700"/>
            <a:ext cy="3974299" cx="44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03296" x="4144371"/>
            <a:ext cy="3183950" cx="44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Social Networks Example 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5925" x="457200"/>
            <a:ext cy="3819925" cx="6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