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301" r:id="rId6"/>
    <p:sldId id="303" r:id="rId7"/>
    <p:sldId id="289" r:id="rId8"/>
    <p:sldId id="262" r:id="rId9"/>
    <p:sldId id="263" r:id="rId10"/>
    <p:sldId id="299" r:id="rId11"/>
    <p:sldId id="265" r:id="rId12"/>
    <p:sldId id="285" r:id="rId13"/>
    <p:sldId id="266" r:id="rId14"/>
    <p:sldId id="273" r:id="rId15"/>
    <p:sldId id="274" r:id="rId16"/>
    <p:sldId id="275" r:id="rId17"/>
    <p:sldId id="286" r:id="rId18"/>
    <p:sldId id="284" r:id="rId19"/>
    <p:sldId id="277" r:id="rId20"/>
    <p:sldId id="290" r:id="rId21"/>
    <p:sldId id="305" r:id="rId22"/>
    <p:sldId id="325" r:id="rId23"/>
    <p:sldId id="306" r:id="rId24"/>
    <p:sldId id="327" r:id="rId25"/>
    <p:sldId id="326" r:id="rId26"/>
    <p:sldId id="310" r:id="rId27"/>
    <p:sldId id="307" r:id="rId28"/>
    <p:sldId id="308" r:id="rId29"/>
    <p:sldId id="328" r:id="rId30"/>
    <p:sldId id="309" r:id="rId31"/>
    <p:sldId id="311" r:id="rId32"/>
    <p:sldId id="312" r:id="rId33"/>
    <p:sldId id="313" r:id="rId34"/>
    <p:sldId id="314" r:id="rId35"/>
    <p:sldId id="315" r:id="rId36"/>
    <p:sldId id="316" r:id="rId37"/>
    <p:sldId id="329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929" autoAdjust="0"/>
  </p:normalViewPr>
  <p:slideViewPr>
    <p:cSldViewPr>
      <p:cViewPr>
        <p:scale>
          <a:sx n="75" d="100"/>
          <a:sy n="75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CCA70-7DCE-4889-928C-58C788CA4E59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B2A8D-1CA0-4256-9179-16CBDBEE1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32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</a:p>
          <a:p>
            <a:r>
              <a:rPr lang="en-US" dirty="0" smtClean="0"/>
              <a:t>Problem: hardwired</a:t>
            </a:r>
            <a:r>
              <a:rPr lang="en-US" baseline="0" dirty="0" smtClean="0"/>
              <a:t> algorithms. </a:t>
            </a:r>
            <a:r>
              <a:rPr lang="en-US" dirty="0" smtClean="0"/>
              <a:t>no central view.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2A8D-1CA0-4256-9179-16CBDBEE1A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73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Control plane</a:t>
            </a:r>
          </a:p>
          <a:p>
            <a:r>
              <a:rPr lang="en-US" dirty="0" smtClean="0"/>
              <a:t>Data</a:t>
            </a:r>
            <a:r>
              <a:rPr lang="en-US" baseline="0" dirty="0" smtClean="0"/>
              <a:t> plane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2A8D-1CA0-4256-9179-16CBDBEE1A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1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D44-7632-4F01-8D48-EB90741FEE64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BF97-C1D2-4A86-BDC6-267F5C3F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5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D44-7632-4F01-8D48-EB90741FEE64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BF97-C1D2-4A86-BDC6-267F5C3F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D44-7632-4F01-8D48-EB90741FEE64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BF97-C1D2-4A86-BDC6-267F5C3F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3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D44-7632-4F01-8D48-EB90741FEE64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BF97-C1D2-4A86-BDC6-267F5C3F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D44-7632-4F01-8D48-EB90741FEE64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BF97-C1D2-4A86-BDC6-267F5C3F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2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D44-7632-4F01-8D48-EB90741FEE64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BF97-C1D2-4A86-BDC6-267F5C3F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0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D44-7632-4F01-8D48-EB90741FEE64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BF97-C1D2-4A86-BDC6-267F5C3F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0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D44-7632-4F01-8D48-EB90741FEE64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BF97-C1D2-4A86-BDC6-267F5C3F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6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D44-7632-4F01-8D48-EB90741FEE64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BF97-C1D2-4A86-BDC6-267F5C3F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4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D44-7632-4F01-8D48-EB90741FEE64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BF97-C1D2-4A86-BDC6-267F5C3F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96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D44-7632-4F01-8D48-EB90741FEE64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BF97-C1D2-4A86-BDC6-267F5C3F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7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8AD44-7632-4F01-8D48-EB90741FEE64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BBF97-C1D2-4A86-BDC6-267F5C3F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4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 Overview of </a:t>
            </a:r>
            <a:br>
              <a:rPr lang="en-US" dirty="0" smtClean="0"/>
            </a:br>
            <a:r>
              <a:rPr lang="en-US" dirty="0" smtClean="0"/>
              <a:t>Software-Defined Network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Presenter: </a:t>
            </a:r>
            <a:r>
              <a:rPr lang="en-US" dirty="0" err="1" smtClean="0"/>
              <a:t>Xitao</a:t>
            </a:r>
            <a:r>
              <a:rPr lang="en-US" dirty="0" smtClean="0"/>
              <a:t> Wen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94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884"/>
            <a:ext cx="9144000" cy="595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498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SSL Connection, site-specific key</a:t>
            </a:r>
          </a:p>
          <a:p>
            <a:r>
              <a:rPr lang="en-US" dirty="0" smtClean="0"/>
              <a:t>Controller discovery protocol</a:t>
            </a:r>
          </a:p>
          <a:p>
            <a:r>
              <a:rPr lang="en-US" dirty="0" smtClean="0"/>
              <a:t>Encapsulate packets for controller</a:t>
            </a:r>
          </a:p>
          <a:p>
            <a:r>
              <a:rPr lang="en-US" dirty="0" smtClean="0"/>
              <a:t>Send link/port state to controller</a:t>
            </a:r>
          </a:p>
        </p:txBody>
      </p:sp>
    </p:spTree>
    <p:extLst>
      <p:ext uri="{BB962C8B-B14F-4D97-AF65-F5344CB8AC3E}">
        <p14:creationId xmlns:p14="http://schemas.microsoft.com/office/powerpoint/2010/main" val="9722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Switch Model</a:t>
            </a:r>
          </a:p>
          <a:p>
            <a:r>
              <a:rPr lang="en-US" dirty="0" smtClean="0"/>
              <a:t>OpenFlow Protocol</a:t>
            </a:r>
          </a:p>
          <a:p>
            <a:r>
              <a:rPr lang="en-US" dirty="0" smtClean="0"/>
              <a:t>Controller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10200" y="1460981"/>
            <a:ext cx="2590799" cy="121809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72200" y="4572000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>
            <a:stCxn id="4" idx="2"/>
            <a:endCxn id="5" idx="0"/>
          </p:cNvCxnSpPr>
          <p:nvPr/>
        </p:nvCxnSpPr>
        <p:spPr>
          <a:xfrm>
            <a:off x="6705600" y="2679072"/>
            <a:ext cx="38100" cy="1892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52833" y="4692454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3985" y="1808416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Controller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0378" y="3625536"/>
            <a:ext cx="2199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OpenFlow Protocol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stCxn id="4" idx="2"/>
            <a:endCxn id="22" idx="0"/>
          </p:cNvCxnSpPr>
          <p:nvPr/>
        </p:nvCxnSpPr>
        <p:spPr>
          <a:xfrm>
            <a:off x="6705600" y="2679072"/>
            <a:ext cx="1483692" cy="11257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617792" y="3804865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598425" y="3925319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8659" y="4192845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499292" y="4313299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79325" y="5715000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159958" y="5835454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4" idx="2"/>
            <a:endCxn id="29" idx="0"/>
          </p:cNvCxnSpPr>
          <p:nvPr/>
        </p:nvCxnSpPr>
        <p:spPr>
          <a:xfrm>
            <a:off x="6705600" y="2679072"/>
            <a:ext cx="1045225" cy="3035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7" idx="0"/>
          </p:cNvCxnSpPr>
          <p:nvPr/>
        </p:nvCxnSpPr>
        <p:spPr>
          <a:xfrm flipH="1">
            <a:off x="5090159" y="2679072"/>
            <a:ext cx="1615441" cy="15137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00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OpenFlow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Connection</a:t>
            </a:r>
          </a:p>
          <a:p>
            <a:pPr lvl="1"/>
            <a:r>
              <a:rPr lang="en-US" dirty="0" smtClean="0"/>
              <a:t>Hello, Echo, Feature, </a:t>
            </a:r>
            <a:r>
              <a:rPr lang="en-US" dirty="0" err="1" smtClean="0"/>
              <a:t>Config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Read-State</a:t>
            </a:r>
          </a:p>
          <a:p>
            <a:pPr lvl="1"/>
            <a:r>
              <a:rPr lang="en-US" dirty="0" smtClean="0"/>
              <a:t>Statistics, Port-status, Error</a:t>
            </a:r>
          </a:p>
          <a:p>
            <a:r>
              <a:rPr lang="en-US" dirty="0" smtClean="0"/>
              <a:t>Modify-State</a:t>
            </a:r>
          </a:p>
          <a:p>
            <a:pPr lvl="1"/>
            <a:r>
              <a:rPr lang="en-US" dirty="0" smtClean="0"/>
              <a:t>Flow, Group, </a:t>
            </a:r>
            <a:r>
              <a:rPr lang="en-US" dirty="0" err="1" smtClean="0"/>
              <a:t>Config</a:t>
            </a:r>
            <a:endParaRPr lang="en-US" dirty="0" smtClean="0"/>
          </a:p>
          <a:p>
            <a:r>
              <a:rPr lang="en-US" dirty="0" smtClean="0"/>
              <a:t>Packet-in/Packet-out</a:t>
            </a:r>
          </a:p>
          <a:p>
            <a:r>
              <a:rPr lang="en-US" dirty="0" smtClean="0"/>
              <a:t>Latest version: </a:t>
            </a:r>
            <a:r>
              <a:rPr lang="en-US" dirty="0" smtClean="0"/>
              <a:t>1.5.0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554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Reactive vs. Proactive (pre-populated)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9017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02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alithsuresh.files.wordpress.com/2012/03/openflow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76488"/>
            <a:ext cx="3810000" cy="538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Reactive Flow-Push</a:t>
            </a: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1066800" y="4961467"/>
            <a:ext cx="457200" cy="457200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7467600" y="4504267"/>
            <a:ext cx="457200" cy="4572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00200" y="5190067"/>
            <a:ext cx="12192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819400" y="3505200"/>
            <a:ext cx="152400" cy="1456267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200400" y="3581400"/>
            <a:ext cx="228600" cy="1380067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124200" y="4648200"/>
            <a:ext cx="990600" cy="4995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419600" y="3581400"/>
            <a:ext cx="81844" cy="10668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267200" y="4754036"/>
            <a:ext cx="762000" cy="66463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181600" y="4754036"/>
            <a:ext cx="762000" cy="80574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019800" y="4810476"/>
            <a:ext cx="12954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257800" y="3581400"/>
            <a:ext cx="40922" cy="16764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791200" y="3603977"/>
            <a:ext cx="136878" cy="10668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09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alithsuresh.files.wordpress.com/2012/03/openflow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76488"/>
            <a:ext cx="3810000" cy="538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Proactive Flow-Push</a:t>
            </a: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1066800" y="4961467"/>
            <a:ext cx="457200" cy="457200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7467600" y="4504267"/>
            <a:ext cx="457200" cy="4572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00200" y="5190067"/>
            <a:ext cx="12192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200400" y="3581400"/>
            <a:ext cx="228600" cy="1380067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124200" y="4648200"/>
            <a:ext cx="990600" cy="4995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419600" y="3581400"/>
            <a:ext cx="81844" cy="10668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267200" y="4754036"/>
            <a:ext cx="762000" cy="66463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181600" y="4754036"/>
            <a:ext cx="762000" cy="80574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019800" y="4810476"/>
            <a:ext cx="12954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257800" y="3581400"/>
            <a:ext cx="40922" cy="16764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791200" y="3603977"/>
            <a:ext cx="136878" cy="10668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23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Switch Model</a:t>
            </a:r>
          </a:p>
          <a:p>
            <a:r>
              <a:rPr lang="en-US" dirty="0" smtClean="0"/>
              <a:t>OpenFlow Protocol</a:t>
            </a:r>
          </a:p>
          <a:p>
            <a:r>
              <a:rPr lang="en-US" dirty="0" smtClean="0"/>
              <a:t>Controller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10200" y="1460981"/>
            <a:ext cx="2590799" cy="121809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72200" y="4572000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>
            <a:stCxn id="4" idx="2"/>
            <a:endCxn id="5" idx="0"/>
          </p:cNvCxnSpPr>
          <p:nvPr/>
        </p:nvCxnSpPr>
        <p:spPr>
          <a:xfrm>
            <a:off x="6705600" y="2679072"/>
            <a:ext cx="38100" cy="1892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52833" y="4692454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3985" y="1808416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Controller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0378" y="3625536"/>
            <a:ext cx="2199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OpenFlow Protocol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stCxn id="4" idx="2"/>
            <a:endCxn id="22" idx="0"/>
          </p:cNvCxnSpPr>
          <p:nvPr/>
        </p:nvCxnSpPr>
        <p:spPr>
          <a:xfrm>
            <a:off x="6705600" y="2679072"/>
            <a:ext cx="1483692" cy="11257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617792" y="3804865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598425" y="3925319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8659" y="4192845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499292" y="4313299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79325" y="5715000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159958" y="5835454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4" idx="2"/>
            <a:endCxn id="29" idx="0"/>
          </p:cNvCxnSpPr>
          <p:nvPr/>
        </p:nvCxnSpPr>
        <p:spPr>
          <a:xfrm>
            <a:off x="6705600" y="2679072"/>
            <a:ext cx="1045225" cy="3035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7" idx="0"/>
          </p:cNvCxnSpPr>
          <p:nvPr/>
        </p:nvCxnSpPr>
        <p:spPr>
          <a:xfrm flipH="1">
            <a:off x="5090159" y="2679072"/>
            <a:ext cx="1615441" cy="15137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00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Task of </a:t>
            </a:r>
            <a:r>
              <a:rPr lang="en-US" dirty="0" err="1" smtClean="0"/>
              <a:t>OF</a:t>
            </a:r>
            <a:r>
              <a:rPr lang="en-US" dirty="0" smtClean="0"/>
              <a:t>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399"/>
            <a:ext cx="8229600" cy="3306763"/>
          </a:xfrm>
        </p:spPr>
        <p:txBody>
          <a:bodyPr/>
          <a:lstStyle/>
          <a:p>
            <a:r>
              <a:rPr lang="en-US" dirty="0"/>
              <a:t>OpenFlow protocol is largely deltas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Switch-to-Controller: changes of network </a:t>
            </a:r>
            <a:r>
              <a:rPr lang="en-US" dirty="0" smtClean="0"/>
              <a:t>state</a:t>
            </a:r>
          </a:p>
          <a:p>
            <a:pPr lvl="1"/>
            <a:r>
              <a:rPr lang="en-US" dirty="0"/>
              <a:t>Controller-to-Switch: changes of configuration</a:t>
            </a:r>
            <a:endParaRPr lang="en-US" dirty="0" smtClean="0"/>
          </a:p>
          <a:p>
            <a:r>
              <a:rPr lang="en-US" dirty="0" smtClean="0"/>
              <a:t>It is a natural way to write control logic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" y="1295400"/>
            <a:ext cx="7186613" cy="138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0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Architectural View: Network OS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2895600"/>
            <a:ext cx="6248400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OF Controller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447800" y="3828435"/>
            <a:ext cx="62484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Operating System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447800" y="1981200"/>
            <a:ext cx="1371600" cy="685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App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724400" y="1986116"/>
            <a:ext cx="1371600" cy="685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App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3062748" y="1981200"/>
            <a:ext cx="1371600" cy="685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App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324600" y="1981200"/>
            <a:ext cx="1371600" cy="685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App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1066800" y="5410200"/>
            <a:ext cx="1371600" cy="685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Switch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3886200" y="5413887"/>
            <a:ext cx="1371600" cy="685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Switch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6705600" y="5411429"/>
            <a:ext cx="1371600" cy="685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Switch</a:t>
            </a:r>
            <a:endParaRPr lang="en-US" sz="32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828800" y="4514235"/>
            <a:ext cx="838200" cy="8959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72000" y="4514235"/>
            <a:ext cx="0" cy="8959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2" idx="0"/>
          </p:cNvCxnSpPr>
          <p:nvPr/>
        </p:nvCxnSpPr>
        <p:spPr>
          <a:xfrm>
            <a:off x="6477000" y="4514235"/>
            <a:ext cx="914400" cy="8971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33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How a Router Works</a:t>
            </a:r>
            <a:endParaRPr lang="en-US" dirty="0"/>
          </a:p>
        </p:txBody>
      </p:sp>
      <p:grpSp>
        <p:nvGrpSpPr>
          <p:cNvPr id="334" name="Group 166"/>
          <p:cNvGrpSpPr>
            <a:grpSpLocks/>
          </p:cNvGrpSpPr>
          <p:nvPr/>
        </p:nvGrpSpPr>
        <p:grpSpPr bwMode="auto">
          <a:xfrm>
            <a:off x="1277355" y="1370014"/>
            <a:ext cx="5530850" cy="5245100"/>
            <a:chOff x="398" y="129"/>
            <a:chExt cx="3484" cy="3304"/>
          </a:xfrm>
        </p:grpSpPr>
        <p:sp>
          <p:nvSpPr>
            <p:cNvPr id="335" name="Freeform 2"/>
            <p:cNvSpPr>
              <a:spLocks/>
            </p:cNvSpPr>
            <p:nvPr/>
          </p:nvSpPr>
          <p:spPr bwMode="auto">
            <a:xfrm>
              <a:off x="2031" y="2058"/>
              <a:ext cx="1794" cy="933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Freeform 3"/>
            <p:cNvSpPr>
              <a:spLocks/>
            </p:cNvSpPr>
            <p:nvPr/>
          </p:nvSpPr>
          <p:spPr bwMode="auto">
            <a:xfrm>
              <a:off x="1090" y="1594"/>
              <a:ext cx="1443" cy="816"/>
            </a:xfrm>
            <a:custGeom>
              <a:avLst/>
              <a:gdLst>
                <a:gd name="T0" fmla="*/ 0 w 1443"/>
                <a:gd name="T1" fmla="*/ 0 h 816"/>
                <a:gd name="T2" fmla="*/ 1076 w 1443"/>
                <a:gd name="T3" fmla="*/ 782 h 816"/>
                <a:gd name="T4" fmla="*/ 1320 w 1443"/>
                <a:gd name="T5" fmla="*/ 788 h 816"/>
                <a:gd name="T6" fmla="*/ 1443 w 1443"/>
                <a:gd name="T7" fmla="*/ 5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99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Rectangle 4"/>
            <p:cNvSpPr>
              <a:spLocks noChangeArrowheads="1"/>
            </p:cNvSpPr>
            <p:nvPr/>
          </p:nvSpPr>
          <p:spPr bwMode="auto">
            <a:xfrm>
              <a:off x="1084" y="129"/>
              <a:ext cx="1460" cy="1470"/>
            </a:xfrm>
            <a:prstGeom prst="rect">
              <a:avLst/>
            </a:prstGeom>
            <a:solidFill>
              <a:srgbClr val="00CC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Oval 5"/>
            <p:cNvSpPr>
              <a:spLocks noChangeArrowheads="1"/>
            </p:cNvSpPr>
            <p:nvPr/>
          </p:nvSpPr>
          <p:spPr bwMode="auto">
            <a:xfrm>
              <a:off x="1163" y="162"/>
              <a:ext cx="1320" cy="3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Freeform 6"/>
            <p:cNvSpPr>
              <a:spLocks/>
            </p:cNvSpPr>
            <p:nvPr/>
          </p:nvSpPr>
          <p:spPr bwMode="auto">
            <a:xfrm>
              <a:off x="2433" y="22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40" name="Group 7"/>
            <p:cNvGrpSpPr>
              <a:grpSpLocks/>
            </p:cNvGrpSpPr>
            <p:nvPr/>
          </p:nvGrpSpPr>
          <p:grpSpPr bwMode="auto">
            <a:xfrm>
              <a:off x="2122" y="2359"/>
              <a:ext cx="316" cy="147"/>
              <a:chOff x="3600" y="219"/>
              <a:chExt cx="360" cy="175"/>
            </a:xfrm>
          </p:grpSpPr>
          <p:sp>
            <p:nvSpPr>
              <p:cNvPr id="485" name="Oval 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6" name="Line 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7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8" name="Rectangle 1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89" name="Oval 1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90" name="Group 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95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6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7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91" name="Group 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92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3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4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41" name="Group 21"/>
            <p:cNvGrpSpPr>
              <a:grpSpLocks/>
            </p:cNvGrpSpPr>
            <p:nvPr/>
          </p:nvGrpSpPr>
          <p:grpSpPr bwMode="auto">
            <a:xfrm>
              <a:off x="2344" y="2761"/>
              <a:ext cx="316" cy="147"/>
              <a:chOff x="3600" y="219"/>
              <a:chExt cx="360" cy="175"/>
            </a:xfrm>
          </p:grpSpPr>
          <p:sp>
            <p:nvSpPr>
              <p:cNvPr id="472" name="Oval 2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3" name="Line 2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4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5" name="Rectangle 2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76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77" name="Group 2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8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3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4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78" name="Group 3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79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0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1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42" name="Group 35"/>
            <p:cNvGrpSpPr>
              <a:grpSpLocks/>
            </p:cNvGrpSpPr>
            <p:nvPr/>
          </p:nvGrpSpPr>
          <p:grpSpPr bwMode="auto">
            <a:xfrm>
              <a:off x="2769" y="2167"/>
              <a:ext cx="316" cy="147"/>
              <a:chOff x="3600" y="219"/>
              <a:chExt cx="360" cy="175"/>
            </a:xfrm>
          </p:grpSpPr>
          <p:sp>
            <p:nvSpPr>
              <p:cNvPr id="459" name="Oval 3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0" name="Line 3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1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2" name="Rectangle 3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63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64" name="Group 4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69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0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1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65" name="Group 4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66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7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8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43" name="Group 49"/>
            <p:cNvGrpSpPr>
              <a:grpSpLocks/>
            </p:cNvGrpSpPr>
            <p:nvPr/>
          </p:nvGrpSpPr>
          <p:grpSpPr bwMode="auto">
            <a:xfrm>
              <a:off x="2720" y="2586"/>
              <a:ext cx="315" cy="147"/>
              <a:chOff x="3600" y="219"/>
              <a:chExt cx="360" cy="175"/>
            </a:xfrm>
          </p:grpSpPr>
          <p:sp>
            <p:nvSpPr>
              <p:cNvPr id="446" name="Oval 5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7" name="Line 5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8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9" name="Rectangle 5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50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51" name="Group 5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6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7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8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52" name="Group 5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3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4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5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44" name="Group 63"/>
            <p:cNvGrpSpPr>
              <a:grpSpLocks/>
            </p:cNvGrpSpPr>
            <p:nvPr/>
          </p:nvGrpSpPr>
          <p:grpSpPr bwMode="auto">
            <a:xfrm>
              <a:off x="3120" y="2773"/>
              <a:ext cx="316" cy="147"/>
              <a:chOff x="3600" y="219"/>
              <a:chExt cx="360" cy="175"/>
            </a:xfrm>
          </p:grpSpPr>
          <p:sp>
            <p:nvSpPr>
              <p:cNvPr id="433" name="Oval 6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4" name="Line 6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5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6" name="Rectangle 6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37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38" name="Group 6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3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4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5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39" name="Group 7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0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1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2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45" name="Group 77"/>
            <p:cNvGrpSpPr>
              <a:grpSpLocks/>
            </p:cNvGrpSpPr>
            <p:nvPr/>
          </p:nvGrpSpPr>
          <p:grpSpPr bwMode="auto">
            <a:xfrm>
              <a:off x="3400" y="2360"/>
              <a:ext cx="316" cy="147"/>
              <a:chOff x="3600" y="219"/>
              <a:chExt cx="360" cy="175"/>
            </a:xfrm>
          </p:grpSpPr>
          <p:sp>
            <p:nvSpPr>
              <p:cNvPr id="420" name="Oval 7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1" name="Line 7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2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3" name="Rectangle 8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24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25" name="Group 8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30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1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2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26" name="Group 8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7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8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9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346" name="Freeform 91"/>
            <p:cNvSpPr>
              <a:spLocks/>
            </p:cNvSpPr>
            <p:nvPr/>
          </p:nvSpPr>
          <p:spPr bwMode="auto">
            <a:xfrm>
              <a:off x="3089" y="2245"/>
              <a:ext cx="318" cy="194"/>
            </a:xfrm>
            <a:custGeom>
              <a:avLst/>
              <a:gdLst>
                <a:gd name="T0" fmla="*/ 0 w 318"/>
                <a:gd name="T1" fmla="*/ 0 h 194"/>
                <a:gd name="T2" fmla="*/ 318 w 318"/>
                <a:gd name="T3" fmla="*/ 194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Freeform 92"/>
            <p:cNvSpPr>
              <a:spLocks/>
            </p:cNvSpPr>
            <p:nvPr/>
          </p:nvSpPr>
          <p:spPr bwMode="auto">
            <a:xfrm>
              <a:off x="2418" y="2492"/>
              <a:ext cx="303" cy="150"/>
            </a:xfrm>
            <a:custGeom>
              <a:avLst/>
              <a:gdLst>
                <a:gd name="T0" fmla="*/ 0 w 294"/>
                <a:gd name="T1" fmla="*/ 0 h 174"/>
                <a:gd name="T2" fmla="*/ 448 w 294"/>
                <a:gd name="T3" fmla="*/ 22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Freeform 93"/>
            <p:cNvSpPr>
              <a:spLocks/>
            </p:cNvSpPr>
            <p:nvPr/>
          </p:nvSpPr>
          <p:spPr bwMode="auto">
            <a:xfrm>
              <a:off x="3015" y="2477"/>
              <a:ext cx="396" cy="156"/>
            </a:xfrm>
            <a:custGeom>
              <a:avLst/>
              <a:gdLst>
                <a:gd name="T0" fmla="*/ 0 w 378"/>
                <a:gd name="T1" fmla="*/ 39 h 174"/>
                <a:gd name="T2" fmla="*/ 727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Freeform 94"/>
            <p:cNvSpPr>
              <a:spLocks/>
            </p:cNvSpPr>
            <p:nvPr/>
          </p:nvSpPr>
          <p:spPr bwMode="auto">
            <a:xfrm>
              <a:off x="3435" y="2511"/>
              <a:ext cx="130" cy="320"/>
            </a:xfrm>
            <a:custGeom>
              <a:avLst/>
              <a:gdLst>
                <a:gd name="T0" fmla="*/ 0 w 118"/>
                <a:gd name="T1" fmla="*/ 1 h 500"/>
                <a:gd name="T2" fmla="*/ 462 w 118"/>
                <a:gd name="T3" fmla="*/ 0 h 500"/>
                <a:gd name="T4" fmla="*/ 0 60000 65536"/>
                <a:gd name="T5" fmla="*/ 0 60000 65536"/>
                <a:gd name="T6" fmla="*/ 0 w 118"/>
                <a:gd name="T7" fmla="*/ 0 h 500"/>
                <a:gd name="T8" fmla="*/ 118 w 118"/>
                <a:gd name="T9" fmla="*/ 500 h 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Freeform 95"/>
            <p:cNvSpPr>
              <a:spLocks/>
            </p:cNvSpPr>
            <p:nvPr/>
          </p:nvSpPr>
          <p:spPr bwMode="auto">
            <a:xfrm>
              <a:off x="2657" y="2847"/>
              <a:ext cx="464" cy="47"/>
            </a:xfrm>
            <a:custGeom>
              <a:avLst/>
              <a:gdLst>
                <a:gd name="T0" fmla="*/ 8792 w 370"/>
                <a:gd name="T1" fmla="*/ 6916 h 32"/>
                <a:gd name="T2" fmla="*/ 0 w 370"/>
                <a:gd name="T3" fmla="*/ 0 h 32"/>
                <a:gd name="T4" fmla="*/ 0 60000 65536"/>
                <a:gd name="T5" fmla="*/ 0 60000 65536"/>
                <a:gd name="T6" fmla="*/ 0 w 370"/>
                <a:gd name="T7" fmla="*/ 0 h 32"/>
                <a:gd name="T8" fmla="*/ 370 w 37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Freeform 96"/>
            <p:cNvSpPr>
              <a:spLocks/>
            </p:cNvSpPr>
            <p:nvPr/>
          </p:nvSpPr>
          <p:spPr bwMode="auto">
            <a:xfrm>
              <a:off x="2319" y="2507"/>
              <a:ext cx="122" cy="268"/>
            </a:xfrm>
            <a:custGeom>
              <a:avLst/>
              <a:gdLst>
                <a:gd name="T0" fmla="*/ 1 w 176"/>
                <a:gd name="T1" fmla="*/ 1 h 412"/>
                <a:gd name="T2" fmla="*/ 1 w 176"/>
                <a:gd name="T3" fmla="*/ 1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  <a:gd name="T9" fmla="*/ 0 w 176"/>
                <a:gd name="T10" fmla="*/ 0 h 412"/>
                <a:gd name="T11" fmla="*/ 176 w 17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Rectangle 97"/>
            <p:cNvSpPr>
              <a:spLocks noChangeArrowheads="1"/>
            </p:cNvSpPr>
            <p:nvPr/>
          </p:nvSpPr>
          <p:spPr bwMode="auto">
            <a:xfrm>
              <a:off x="1128" y="2264"/>
              <a:ext cx="728" cy="15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Rectangle 98"/>
            <p:cNvSpPr>
              <a:spLocks noChangeArrowheads="1"/>
            </p:cNvSpPr>
            <p:nvPr/>
          </p:nvSpPr>
          <p:spPr bwMode="auto">
            <a:xfrm>
              <a:off x="1113" y="2279"/>
              <a:ext cx="723" cy="150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Line 99"/>
            <p:cNvSpPr>
              <a:spLocks noChangeShapeType="1"/>
            </p:cNvSpPr>
            <p:nvPr/>
          </p:nvSpPr>
          <p:spPr bwMode="auto">
            <a:xfrm>
              <a:off x="1759" y="2362"/>
              <a:ext cx="266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Text Box 100"/>
            <p:cNvSpPr txBox="1">
              <a:spLocks noChangeArrowheads="1"/>
            </p:cNvSpPr>
            <p:nvPr/>
          </p:nvSpPr>
          <p:spPr bwMode="auto">
            <a:xfrm>
              <a:off x="2390" y="218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</a:t>
              </a:r>
            </a:p>
          </p:txBody>
        </p:sp>
        <p:sp>
          <p:nvSpPr>
            <p:cNvPr id="356" name="Text Box 101"/>
            <p:cNvSpPr txBox="1">
              <a:spLocks noChangeArrowheads="1"/>
            </p:cNvSpPr>
            <p:nvPr/>
          </p:nvSpPr>
          <p:spPr bwMode="auto">
            <a:xfrm>
              <a:off x="2336" y="2459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</a:p>
          </p:txBody>
        </p:sp>
        <p:sp>
          <p:nvSpPr>
            <p:cNvPr id="357" name="Text Box 102"/>
            <p:cNvSpPr txBox="1">
              <a:spLocks noChangeArrowheads="1"/>
            </p:cNvSpPr>
            <p:nvPr/>
          </p:nvSpPr>
          <p:spPr bwMode="auto">
            <a:xfrm>
              <a:off x="2178" y="2505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</a:p>
          </p:txBody>
        </p:sp>
        <p:sp>
          <p:nvSpPr>
            <p:cNvPr id="358" name="Rectangle 104"/>
            <p:cNvSpPr>
              <a:spLocks noChangeArrowheads="1"/>
            </p:cNvSpPr>
            <p:nvPr/>
          </p:nvSpPr>
          <p:spPr bwMode="auto">
            <a:xfrm>
              <a:off x="1509" y="2281"/>
              <a:ext cx="269" cy="151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Text Box 105"/>
            <p:cNvSpPr txBox="1">
              <a:spLocks noChangeArrowheads="1"/>
            </p:cNvSpPr>
            <p:nvPr/>
          </p:nvSpPr>
          <p:spPr bwMode="auto">
            <a:xfrm>
              <a:off x="1479" y="2264"/>
              <a:ext cx="3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0111</a:t>
              </a:r>
            </a:p>
          </p:txBody>
        </p:sp>
        <p:sp>
          <p:nvSpPr>
            <p:cNvPr id="360" name="Text Box 106"/>
            <p:cNvSpPr txBox="1">
              <a:spLocks noChangeArrowheads="1"/>
            </p:cNvSpPr>
            <p:nvPr/>
          </p:nvSpPr>
          <p:spPr bwMode="auto">
            <a:xfrm>
              <a:off x="398" y="1841"/>
              <a:ext cx="101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value in arriving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packet’s header</a:t>
              </a:r>
            </a:p>
          </p:txBody>
        </p:sp>
        <p:sp>
          <p:nvSpPr>
            <p:cNvPr id="361" name="Line 107"/>
            <p:cNvSpPr>
              <a:spLocks noChangeShapeType="1"/>
            </p:cNvSpPr>
            <p:nvPr/>
          </p:nvSpPr>
          <p:spPr bwMode="auto">
            <a:xfrm flipH="1">
              <a:off x="1269" y="2444"/>
              <a:ext cx="8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Text Box 108"/>
            <p:cNvSpPr txBox="1">
              <a:spLocks noChangeArrowheads="1"/>
            </p:cNvSpPr>
            <p:nvPr/>
          </p:nvSpPr>
          <p:spPr bwMode="auto">
            <a:xfrm>
              <a:off x="1244" y="261"/>
              <a:ext cx="117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routing algorithm</a:t>
              </a:r>
            </a:p>
          </p:txBody>
        </p:sp>
        <p:sp>
          <p:nvSpPr>
            <p:cNvPr id="363" name="Rectangle 109"/>
            <p:cNvSpPr>
              <a:spLocks noChangeArrowheads="1"/>
            </p:cNvSpPr>
            <p:nvPr/>
          </p:nvSpPr>
          <p:spPr bwMode="auto">
            <a:xfrm>
              <a:off x="1197" y="732"/>
              <a:ext cx="1263" cy="8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Text Box 110"/>
            <p:cNvSpPr txBox="1">
              <a:spLocks noChangeArrowheads="1"/>
            </p:cNvSpPr>
            <p:nvPr/>
          </p:nvSpPr>
          <p:spPr bwMode="auto">
            <a:xfrm>
              <a:off x="1248" y="702"/>
              <a:ext cx="11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local forwarding table</a:t>
              </a:r>
            </a:p>
          </p:txBody>
        </p:sp>
        <p:sp>
          <p:nvSpPr>
            <p:cNvPr id="365" name="Text Box 111"/>
            <p:cNvSpPr txBox="1">
              <a:spLocks noChangeArrowheads="1"/>
            </p:cNvSpPr>
            <p:nvPr/>
          </p:nvSpPr>
          <p:spPr bwMode="auto">
            <a:xfrm>
              <a:off x="1174" y="858"/>
              <a:ext cx="7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header value</a:t>
              </a:r>
            </a:p>
          </p:txBody>
        </p:sp>
        <p:sp>
          <p:nvSpPr>
            <p:cNvPr id="366" name="Text Box 112"/>
            <p:cNvSpPr txBox="1">
              <a:spLocks noChangeArrowheads="1"/>
            </p:cNvSpPr>
            <p:nvPr/>
          </p:nvSpPr>
          <p:spPr bwMode="auto">
            <a:xfrm>
              <a:off x="1846" y="859"/>
              <a:ext cx="6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output link</a:t>
              </a:r>
            </a:p>
          </p:txBody>
        </p:sp>
        <p:sp>
          <p:nvSpPr>
            <p:cNvPr id="367" name="Line 113"/>
            <p:cNvSpPr>
              <a:spLocks noChangeShapeType="1"/>
            </p:cNvSpPr>
            <p:nvPr/>
          </p:nvSpPr>
          <p:spPr bwMode="auto">
            <a:xfrm>
              <a:off x="1908" y="866"/>
              <a:ext cx="5" cy="6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Text Box 114"/>
            <p:cNvSpPr txBox="1">
              <a:spLocks noChangeArrowheads="1"/>
            </p:cNvSpPr>
            <p:nvPr/>
          </p:nvSpPr>
          <p:spPr bwMode="auto">
            <a:xfrm>
              <a:off x="1587" y="1037"/>
              <a:ext cx="32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0100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0101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0111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1001</a:t>
              </a:r>
            </a:p>
          </p:txBody>
        </p:sp>
        <p:sp>
          <p:nvSpPr>
            <p:cNvPr id="369" name="Text Box 115"/>
            <p:cNvSpPr txBox="1">
              <a:spLocks noChangeArrowheads="1"/>
            </p:cNvSpPr>
            <p:nvPr/>
          </p:nvSpPr>
          <p:spPr bwMode="auto">
            <a:xfrm>
              <a:off x="1918" y="1037"/>
              <a:ext cx="16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</a:t>
              </a:r>
            </a:p>
          </p:txBody>
        </p:sp>
        <p:sp>
          <p:nvSpPr>
            <p:cNvPr id="370" name="Line 116"/>
            <p:cNvSpPr>
              <a:spLocks noChangeShapeType="1"/>
            </p:cNvSpPr>
            <p:nvPr/>
          </p:nvSpPr>
          <p:spPr bwMode="auto">
            <a:xfrm>
              <a:off x="1197" y="1028"/>
              <a:ext cx="1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Line 117"/>
            <p:cNvSpPr>
              <a:spLocks noChangeShapeType="1"/>
            </p:cNvSpPr>
            <p:nvPr/>
          </p:nvSpPr>
          <p:spPr bwMode="auto">
            <a:xfrm>
              <a:off x="1192" y="872"/>
              <a:ext cx="1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AutoShape 118"/>
            <p:cNvSpPr>
              <a:spLocks noChangeArrowheads="1"/>
            </p:cNvSpPr>
            <p:nvPr/>
          </p:nvSpPr>
          <p:spPr bwMode="auto">
            <a:xfrm rot="5400000">
              <a:off x="1763" y="548"/>
              <a:ext cx="151" cy="172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Line 119"/>
            <p:cNvSpPr>
              <a:spLocks noChangeShapeType="1"/>
            </p:cNvSpPr>
            <p:nvPr/>
          </p:nvSpPr>
          <p:spPr bwMode="auto">
            <a:xfrm>
              <a:off x="1371" y="2086"/>
              <a:ext cx="229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4" name="Freeform 120"/>
            <p:cNvSpPr>
              <a:spLocks/>
            </p:cNvSpPr>
            <p:nvPr/>
          </p:nvSpPr>
          <p:spPr bwMode="auto">
            <a:xfrm>
              <a:off x="2047" y="2395"/>
              <a:ext cx="554" cy="167"/>
            </a:xfrm>
            <a:custGeom>
              <a:avLst/>
              <a:gdLst>
                <a:gd name="T0" fmla="*/ 0 w 554"/>
                <a:gd name="T1" fmla="*/ 10 h 167"/>
                <a:gd name="T2" fmla="*/ 324 w 554"/>
                <a:gd name="T3" fmla="*/ 26 h 167"/>
                <a:gd name="T4" fmla="*/ 554 w 554"/>
                <a:gd name="T5" fmla="*/ 16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5" name="Freeform 121"/>
            <p:cNvSpPr>
              <a:spLocks/>
            </p:cNvSpPr>
            <p:nvPr/>
          </p:nvSpPr>
          <p:spPr bwMode="auto">
            <a:xfrm flipH="1">
              <a:off x="3518" y="2127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99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6" name="Freeform 122"/>
            <p:cNvSpPr>
              <a:spLocks/>
            </p:cNvSpPr>
            <p:nvPr/>
          </p:nvSpPr>
          <p:spPr bwMode="auto">
            <a:xfrm flipH="1">
              <a:off x="2881" y="1948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99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7" name="Freeform 123"/>
            <p:cNvSpPr>
              <a:spLocks/>
            </p:cNvSpPr>
            <p:nvPr/>
          </p:nvSpPr>
          <p:spPr bwMode="auto">
            <a:xfrm flipH="1" flipV="1">
              <a:off x="3302" y="292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99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8" name="Freeform 124"/>
            <p:cNvSpPr>
              <a:spLocks/>
            </p:cNvSpPr>
            <p:nvPr/>
          </p:nvSpPr>
          <p:spPr bwMode="auto">
            <a:xfrm flipH="1" flipV="1">
              <a:off x="2452" y="291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99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9" name="Freeform 125"/>
            <p:cNvSpPr>
              <a:spLocks/>
            </p:cNvSpPr>
            <p:nvPr/>
          </p:nvSpPr>
          <p:spPr bwMode="auto">
            <a:xfrm flipH="1" flipV="1">
              <a:off x="2855" y="2728"/>
              <a:ext cx="342" cy="285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99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80" name="Group 126"/>
            <p:cNvGrpSpPr>
              <a:grpSpLocks/>
            </p:cNvGrpSpPr>
            <p:nvPr/>
          </p:nvGrpSpPr>
          <p:grpSpPr bwMode="auto">
            <a:xfrm>
              <a:off x="2886" y="1668"/>
              <a:ext cx="347" cy="285"/>
              <a:chOff x="2886" y="1668"/>
              <a:chExt cx="347" cy="285"/>
            </a:xfrm>
          </p:grpSpPr>
          <p:sp>
            <p:nvSpPr>
              <p:cNvPr id="413" name="Rectangle 127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4" name="Oval 128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5" name="Rectangle 129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6" name="Line 130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7" name="Line 131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8" name="Line 132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9" name="AutoShape 133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81" name="Group 134"/>
            <p:cNvGrpSpPr>
              <a:grpSpLocks/>
            </p:cNvGrpSpPr>
            <p:nvPr/>
          </p:nvGrpSpPr>
          <p:grpSpPr bwMode="auto">
            <a:xfrm>
              <a:off x="3524" y="1840"/>
              <a:ext cx="347" cy="285"/>
              <a:chOff x="2886" y="1668"/>
              <a:chExt cx="347" cy="285"/>
            </a:xfrm>
          </p:grpSpPr>
          <p:sp>
            <p:nvSpPr>
              <p:cNvPr id="406" name="Rectangle 135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7" name="Oval 13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8" name="Rectangle 137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9" name="Line 138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0" name="Line 139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1" name="Line 140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2" name="AutoShape 141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82" name="Group 142"/>
            <p:cNvGrpSpPr>
              <a:grpSpLocks/>
            </p:cNvGrpSpPr>
            <p:nvPr/>
          </p:nvGrpSpPr>
          <p:grpSpPr bwMode="auto">
            <a:xfrm>
              <a:off x="3291" y="3148"/>
              <a:ext cx="347" cy="285"/>
              <a:chOff x="2886" y="1668"/>
              <a:chExt cx="347" cy="285"/>
            </a:xfrm>
          </p:grpSpPr>
          <p:sp>
            <p:nvSpPr>
              <p:cNvPr id="399" name="Rectangle 143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0" name="Oval 144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1" name="Rectangle 145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2" name="Line 146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3" name="Line 147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4" name="Line 148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5" name="AutoShape 149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83" name="Group 150"/>
            <p:cNvGrpSpPr>
              <a:grpSpLocks/>
            </p:cNvGrpSpPr>
            <p:nvPr/>
          </p:nvGrpSpPr>
          <p:grpSpPr bwMode="auto">
            <a:xfrm>
              <a:off x="2853" y="3010"/>
              <a:ext cx="347" cy="285"/>
              <a:chOff x="2886" y="1668"/>
              <a:chExt cx="347" cy="285"/>
            </a:xfrm>
          </p:grpSpPr>
          <p:sp>
            <p:nvSpPr>
              <p:cNvPr id="392" name="Rectangle 151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3" name="Oval 152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4" name="Rectangle 153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5" name="Line 154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6" name="Line 155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7" name="Line 156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8" name="AutoShape 157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84" name="Group 158"/>
            <p:cNvGrpSpPr>
              <a:grpSpLocks/>
            </p:cNvGrpSpPr>
            <p:nvPr/>
          </p:nvGrpSpPr>
          <p:grpSpPr bwMode="auto">
            <a:xfrm>
              <a:off x="2440" y="3131"/>
              <a:ext cx="347" cy="285"/>
              <a:chOff x="2886" y="1668"/>
              <a:chExt cx="347" cy="285"/>
            </a:xfrm>
          </p:grpSpPr>
          <p:sp>
            <p:nvSpPr>
              <p:cNvPr id="385" name="Rectangle 159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6" name="Oval 160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7" name="Rectangle 161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Line 162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Line 163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0" name="Line 164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1" name="AutoShape 165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498" name="TextBox 497"/>
          <p:cNvSpPr txBox="1"/>
          <p:nvPr/>
        </p:nvSpPr>
        <p:spPr>
          <a:xfrm>
            <a:off x="228600" y="6325662"/>
            <a:ext cx="3092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smtClean="0"/>
              <a:t>Excerpt </a:t>
            </a:r>
            <a:r>
              <a:rPr lang="en-US" dirty="0" smtClean="0"/>
              <a:t>from </a:t>
            </a:r>
            <a:r>
              <a:rPr lang="en-US" dirty="0"/>
              <a:t>EECS 340 </a:t>
            </a:r>
            <a:r>
              <a:rPr lang="en-US" dirty="0" smtClean="0"/>
              <a:t>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9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Controller 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Open Source</a:t>
            </a:r>
          </a:p>
          <a:p>
            <a:pPr lvl="1"/>
            <a:r>
              <a:rPr lang="en-US" dirty="0" err="1"/>
              <a:t>OpenDaylight</a:t>
            </a:r>
            <a:endParaRPr lang="en-US" dirty="0"/>
          </a:p>
          <a:p>
            <a:pPr lvl="1"/>
            <a:r>
              <a:rPr lang="en-US" dirty="0" smtClean="0"/>
              <a:t>NOX/POX</a:t>
            </a:r>
            <a:endParaRPr lang="en-US" dirty="0" smtClean="0"/>
          </a:p>
          <a:p>
            <a:pPr lvl="1"/>
            <a:r>
              <a:rPr lang="en-US" dirty="0" smtClean="0"/>
              <a:t>Floodlight</a:t>
            </a:r>
          </a:p>
          <a:p>
            <a:pPr lvl="1"/>
            <a:r>
              <a:rPr lang="en-US" dirty="0" err="1" smtClean="0"/>
              <a:t>Ryu</a:t>
            </a:r>
            <a:endParaRPr lang="en-US" dirty="0" smtClean="0"/>
          </a:p>
          <a:p>
            <a:r>
              <a:rPr lang="en-US" dirty="0" smtClean="0"/>
              <a:t>Proprietary</a:t>
            </a:r>
            <a:endParaRPr lang="en-US" dirty="0" smtClean="0"/>
          </a:p>
          <a:p>
            <a:pPr lvl="1"/>
            <a:r>
              <a:rPr lang="en-US" dirty="0" err="1" smtClean="0"/>
              <a:t>BigSwitch</a:t>
            </a:r>
            <a:endParaRPr lang="en-US" dirty="0" smtClean="0"/>
          </a:p>
          <a:p>
            <a:pPr lvl="1"/>
            <a:r>
              <a:rPr lang="en-US" dirty="0" smtClean="0"/>
              <a:t>HP</a:t>
            </a:r>
          </a:p>
          <a:p>
            <a:pPr lvl="1"/>
            <a:r>
              <a:rPr lang="en-US" dirty="0" smtClean="0"/>
              <a:t>NEC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2895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28956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43400"/>
            <a:ext cx="2933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0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2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0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you!</a:t>
            </a:r>
            <a:endParaRPr lang="en-US" sz="4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68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16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7252"/>
            <a:ext cx="9144000" cy="642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727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The Stanford Clean Slate Program 		                 http://</a:t>
            </a:r>
            <a:r>
              <a:rPr lang="en-US" u="sng" dirty="0">
                <a:solidFill>
                  <a:srgbClr val="333399"/>
                </a:solidFill>
              </a:rPr>
              <a:t>cleanslate.stanford.edu</a:t>
            </a:r>
            <a:r>
              <a:rPr lang="en-US" dirty="0">
                <a:solidFill>
                  <a:srgbClr val="000000"/>
                </a:solidFill>
              </a:rPr>
              <a:t>			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Experimenter’s Dream</a:t>
            </a:r>
            <a:br>
              <a:rPr lang="en-US" sz="4000" smtClean="0"/>
            </a:br>
            <a:r>
              <a:rPr lang="en-US" sz="2800" smtClean="0"/>
              <a:t>(Vendor’s Nightmare)</a:t>
            </a:r>
          </a:p>
        </p:txBody>
      </p:sp>
      <p:pic>
        <p:nvPicPr>
          <p:cNvPr id="6148" name="Picture 5" descr="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0"/>
            <a:ext cx="1143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618163"/>
            <a:ext cx="1143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18163"/>
            <a:ext cx="1143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10200"/>
            <a:ext cx="1143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Line 9"/>
          <p:cNvSpPr>
            <a:spLocks noChangeShapeType="1"/>
          </p:cNvSpPr>
          <p:nvPr/>
        </p:nvSpPr>
        <p:spPr bwMode="auto">
          <a:xfrm flipH="1">
            <a:off x="2286000" y="4495800"/>
            <a:ext cx="11430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53" name="Line 10"/>
          <p:cNvSpPr>
            <a:spLocks noChangeShapeType="1"/>
          </p:cNvSpPr>
          <p:nvPr/>
        </p:nvSpPr>
        <p:spPr bwMode="auto">
          <a:xfrm flipH="1">
            <a:off x="3657600" y="4572000"/>
            <a:ext cx="533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54" name="Line 11"/>
          <p:cNvSpPr>
            <a:spLocks noChangeShapeType="1"/>
          </p:cNvSpPr>
          <p:nvPr/>
        </p:nvSpPr>
        <p:spPr bwMode="auto">
          <a:xfrm>
            <a:off x="4876800" y="4572000"/>
            <a:ext cx="152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5486400" y="4495800"/>
            <a:ext cx="914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25677" name="AutoShape 13"/>
          <p:cNvSpPr>
            <a:spLocks noChangeArrowheads="1"/>
          </p:cNvSpPr>
          <p:nvPr/>
        </p:nvSpPr>
        <p:spPr bwMode="auto">
          <a:xfrm>
            <a:off x="2514600" y="1295400"/>
            <a:ext cx="3733800" cy="3238500"/>
          </a:xfrm>
          <a:prstGeom prst="can">
            <a:avLst>
              <a:gd name="adj" fmla="val 21718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25678" name="Rectangle 14"/>
          <p:cNvSpPr>
            <a:spLocks noChangeArrowheads="1"/>
          </p:cNvSpPr>
          <p:nvPr/>
        </p:nvSpPr>
        <p:spPr bwMode="auto">
          <a:xfrm>
            <a:off x="3048000" y="2133600"/>
            <a:ext cx="1295400" cy="2057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Standard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Network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Processing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6158" name="Text Box 17"/>
          <p:cNvSpPr txBox="1">
            <a:spLocks noChangeArrowheads="1"/>
          </p:cNvSpPr>
          <p:nvPr/>
        </p:nvSpPr>
        <p:spPr bwMode="auto">
          <a:xfrm>
            <a:off x="2438400" y="3124200"/>
            <a:ext cx="57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CC0000"/>
                </a:solidFill>
              </a:rPr>
              <a:t>hw</a:t>
            </a:r>
          </a:p>
        </p:txBody>
      </p:sp>
      <p:sp>
        <p:nvSpPr>
          <p:cNvPr id="6159" name="Text Box 18"/>
          <p:cNvSpPr txBox="1">
            <a:spLocks noChangeArrowheads="1"/>
          </p:cNvSpPr>
          <p:nvPr/>
        </p:nvSpPr>
        <p:spPr bwMode="auto">
          <a:xfrm>
            <a:off x="2438400" y="2743200"/>
            <a:ext cx="55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CC0000"/>
                </a:solidFill>
              </a:rPr>
              <a:t>sw</a:t>
            </a:r>
          </a:p>
        </p:txBody>
      </p:sp>
      <p:sp>
        <p:nvSpPr>
          <p:cNvPr id="6160" name="Line 19"/>
          <p:cNvSpPr>
            <a:spLocks noChangeShapeType="1"/>
          </p:cNvSpPr>
          <p:nvPr/>
        </p:nvSpPr>
        <p:spPr bwMode="auto">
          <a:xfrm>
            <a:off x="4191000" y="51054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61" name="AutoShape 27"/>
          <p:cNvSpPr>
            <a:spLocks noChangeArrowheads="1"/>
          </p:cNvSpPr>
          <p:nvPr/>
        </p:nvSpPr>
        <p:spPr bwMode="auto">
          <a:xfrm>
            <a:off x="4495800" y="1905000"/>
            <a:ext cx="4267200" cy="2514600"/>
          </a:xfrm>
          <a:prstGeom prst="roundRect">
            <a:avLst>
              <a:gd name="adj" fmla="val 16667"/>
            </a:avLst>
          </a:prstGeom>
          <a:solidFill>
            <a:srgbClr val="FFCC99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62" name="Text Box 28"/>
          <p:cNvSpPr txBox="1">
            <a:spLocks noChangeArrowheads="1"/>
          </p:cNvSpPr>
          <p:nvPr/>
        </p:nvSpPr>
        <p:spPr bwMode="auto">
          <a:xfrm>
            <a:off x="6324600" y="2651125"/>
            <a:ext cx="2427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A3D2E"/>
                </a:solidFill>
              </a:rPr>
              <a:t>Experimenter writes</a:t>
            </a:r>
            <a:br>
              <a:rPr lang="en-US" sz="2000" smtClean="0">
                <a:solidFill>
                  <a:srgbClr val="FA3D2E"/>
                </a:solidFill>
              </a:rPr>
            </a:br>
            <a:r>
              <a:rPr lang="en-US" sz="2000" smtClean="0">
                <a:solidFill>
                  <a:srgbClr val="FA3D2E"/>
                </a:solidFill>
              </a:rPr>
              <a:t>experimental code</a:t>
            </a:r>
            <a:br>
              <a:rPr lang="en-US" sz="2000" smtClean="0">
                <a:solidFill>
                  <a:srgbClr val="FA3D2E"/>
                </a:solidFill>
              </a:rPr>
            </a:br>
            <a:r>
              <a:rPr lang="en-US" sz="2000" smtClean="0">
                <a:solidFill>
                  <a:srgbClr val="FA3D2E"/>
                </a:solidFill>
              </a:rPr>
              <a:t>on switch/router</a:t>
            </a:r>
          </a:p>
        </p:txBody>
      </p:sp>
      <p:sp>
        <p:nvSpPr>
          <p:cNvPr id="625689" name="Rectangle 25"/>
          <p:cNvSpPr>
            <a:spLocks noChangeArrowheads="1"/>
          </p:cNvSpPr>
          <p:nvPr/>
        </p:nvSpPr>
        <p:spPr bwMode="auto">
          <a:xfrm>
            <a:off x="4648200" y="2133600"/>
            <a:ext cx="1295400" cy="2057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User-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defined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Processing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64" name="Line 16"/>
          <p:cNvSpPr>
            <a:spLocks noChangeShapeType="1"/>
          </p:cNvSpPr>
          <p:nvPr/>
        </p:nvSpPr>
        <p:spPr bwMode="auto">
          <a:xfrm>
            <a:off x="2649538" y="3200400"/>
            <a:ext cx="3522662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6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036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58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038411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26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6"/>
            <a:ext cx="9120469" cy="507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2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OpenFlow Switch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One or more flow tables</a:t>
            </a:r>
          </a:p>
          <a:p>
            <a:pPr lvl="1"/>
            <a:r>
              <a:rPr lang="en-US" dirty="0" smtClean="0"/>
              <a:t>Group table (since Spec 1.1)</a:t>
            </a:r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Secure Channel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a Router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2057400"/>
            <a:ext cx="25146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Routing Engine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276600" y="3886200"/>
            <a:ext cx="25146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Packet Forwarding Fabric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7200" y="3876322"/>
            <a:ext cx="18288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Input Ports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934200" y="3876322"/>
            <a:ext cx="17526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Output Ports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6" idx="3"/>
            <a:endCxn id="5" idx="1"/>
          </p:cNvCxnSpPr>
          <p:nvPr/>
        </p:nvCxnSpPr>
        <p:spPr>
          <a:xfrm>
            <a:off x="2286000" y="4371622"/>
            <a:ext cx="990600" cy="98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  <a:endCxn id="7" idx="1"/>
          </p:cNvCxnSpPr>
          <p:nvPr/>
        </p:nvCxnSpPr>
        <p:spPr>
          <a:xfrm flipV="1">
            <a:off x="5791200" y="4371622"/>
            <a:ext cx="1143000" cy="98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  <a:endCxn id="5" idx="0"/>
          </p:cNvCxnSpPr>
          <p:nvPr/>
        </p:nvCxnSpPr>
        <p:spPr>
          <a:xfrm>
            <a:off x="4533900" y="3048000"/>
            <a:ext cx="0" cy="83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Pentagon 14"/>
          <p:cNvSpPr/>
          <p:nvPr/>
        </p:nvSpPr>
        <p:spPr>
          <a:xfrm rot="1366174">
            <a:off x="1080590" y="1500419"/>
            <a:ext cx="2171700" cy="609600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General-purpose CPU</a:t>
            </a:r>
            <a:endParaRPr lang="en-US" dirty="0"/>
          </a:p>
        </p:txBody>
      </p:sp>
      <p:sp>
        <p:nvSpPr>
          <p:cNvPr id="17" name="Pentagon 16"/>
          <p:cNvSpPr/>
          <p:nvPr/>
        </p:nvSpPr>
        <p:spPr>
          <a:xfrm rot="20150668">
            <a:off x="1111329" y="5297279"/>
            <a:ext cx="2171700" cy="609600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ASIC, or specialized </a:t>
            </a:r>
            <a:r>
              <a:rPr lang="en-US" dirty="0" smtClean="0"/>
              <a:t>chips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0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276"/>
            <a:ext cx="9143999" cy="626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276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The Stanford Clean Slate Program 		                 http://</a:t>
            </a:r>
            <a:r>
              <a:rPr lang="en-US" u="sng">
                <a:solidFill>
                  <a:srgbClr val="333399"/>
                </a:solidFill>
              </a:rPr>
              <a:t>cleanslate.stanford.edu</a:t>
            </a:r>
            <a:r>
              <a:rPr lang="en-US">
                <a:solidFill>
                  <a:srgbClr val="000000"/>
                </a:solidFill>
              </a:rPr>
              <a:t>			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Furthermore, we want…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7638"/>
            <a:ext cx="8229600" cy="5059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1"/>
                </a:solidFill>
              </a:rPr>
              <a:t>Isolation</a:t>
            </a:r>
            <a:r>
              <a:rPr lang="en-US" sz="2800" smtClean="0"/>
              <a:t>: Regular production traffic untouched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1"/>
                </a:solidFill>
              </a:rPr>
              <a:t>Virtualized and programmable</a:t>
            </a:r>
            <a:r>
              <a:rPr lang="en-US" sz="2800" smtClean="0"/>
              <a:t>: Different flows processed in different ways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1"/>
                </a:solidFill>
              </a:rPr>
              <a:t>Equipment we can trust</a:t>
            </a:r>
            <a:r>
              <a:rPr lang="en-US" sz="2800" smtClean="0"/>
              <a:t> in our wiring closet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1"/>
                </a:solidFill>
              </a:rPr>
              <a:t>Open development environment</a:t>
            </a:r>
            <a:r>
              <a:rPr lang="en-US" sz="2800" smtClean="0"/>
              <a:t> for all researchers (e.g. Linux, Verilog, etc).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Flexible definitions of a flow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/>
              <a:t>Individual application traffic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/>
              <a:t>Aggregated flows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/>
              <a:t>Alternatives to IP running side-by-side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/>
              <a:t>…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242438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Software-Defined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telecom-cloud.net/wp-content/uploads/2012/10/OpenFlow-Bas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92" y="1638652"/>
            <a:ext cx="7340008" cy="438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9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Switch Model</a:t>
            </a:r>
          </a:p>
          <a:p>
            <a:r>
              <a:rPr lang="en-US" dirty="0" smtClean="0"/>
              <a:t>OpenFlow Protocol</a:t>
            </a:r>
          </a:p>
          <a:p>
            <a:r>
              <a:rPr lang="en-US" dirty="0" smtClean="0"/>
              <a:t>Controller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10200" y="1460981"/>
            <a:ext cx="2590799" cy="121809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72200" y="4572000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>
            <a:stCxn id="4" idx="2"/>
            <a:endCxn id="5" idx="0"/>
          </p:cNvCxnSpPr>
          <p:nvPr/>
        </p:nvCxnSpPr>
        <p:spPr>
          <a:xfrm>
            <a:off x="6705600" y="2679072"/>
            <a:ext cx="38100" cy="1892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52833" y="4692454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3985" y="1808416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Controller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0378" y="3625536"/>
            <a:ext cx="2199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OpenFlow Protocol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stCxn id="4" idx="2"/>
            <a:endCxn id="22" idx="0"/>
          </p:cNvCxnSpPr>
          <p:nvPr/>
        </p:nvCxnSpPr>
        <p:spPr>
          <a:xfrm>
            <a:off x="6705600" y="2679072"/>
            <a:ext cx="1483692" cy="11257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617792" y="3804865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598425" y="3925319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8659" y="4192845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499292" y="4313299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79325" y="5715000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159958" y="5835454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4" idx="2"/>
            <a:endCxn id="29" idx="0"/>
          </p:cNvCxnSpPr>
          <p:nvPr/>
        </p:nvCxnSpPr>
        <p:spPr>
          <a:xfrm>
            <a:off x="6705600" y="2679072"/>
            <a:ext cx="1045225" cy="3035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7" idx="0"/>
          </p:cNvCxnSpPr>
          <p:nvPr/>
        </p:nvCxnSpPr>
        <p:spPr>
          <a:xfrm flipH="1">
            <a:off x="5090159" y="2679072"/>
            <a:ext cx="1615441" cy="15137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1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1: </a:t>
            </a:r>
            <a:br>
              <a:rPr lang="en-US" dirty="0" smtClean="0"/>
            </a:br>
            <a:r>
              <a:rPr lang="en-US" dirty="0" smtClean="0"/>
              <a:t>Separate Control from </a:t>
            </a:r>
            <a:r>
              <a:rPr lang="en-US" dirty="0" err="1" smtClean="0"/>
              <a:t>Datapath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740" y="1693960"/>
            <a:ext cx="5689460" cy="447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</a:t>
            </a:r>
            <a:br>
              <a:rPr lang="en-US" dirty="0" smtClean="0"/>
            </a:br>
            <a:r>
              <a:rPr lang="en-US" dirty="0" smtClean="0"/>
              <a:t>Cache flow decisions in </a:t>
            </a:r>
            <a:r>
              <a:rPr lang="en-US" dirty="0" err="1" smtClean="0"/>
              <a:t>datapath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52" y="1524000"/>
            <a:ext cx="7455348" cy="491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32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2495"/>
            <a:ext cx="9143999" cy="466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7163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Evolving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3961"/>
            <a:ext cx="8820150" cy="494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88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OpenFlow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44" y="1447799"/>
            <a:ext cx="8382000" cy="477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18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NOX: A Bit of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NOX was the first SDN </a:t>
            </a:r>
            <a:r>
              <a:rPr lang="en-US" dirty="0" smtClean="0"/>
              <a:t>controller</a:t>
            </a:r>
          </a:p>
          <a:p>
            <a:r>
              <a:rPr lang="en-US" dirty="0" smtClean="0"/>
              <a:t>Released </a:t>
            </a:r>
            <a:r>
              <a:rPr lang="en-US" dirty="0"/>
              <a:t>under GPL in </a:t>
            </a:r>
            <a:r>
              <a:rPr lang="en-US" dirty="0" smtClean="0"/>
              <a:t>2008</a:t>
            </a:r>
          </a:p>
          <a:p>
            <a:pPr lvl="1"/>
            <a:r>
              <a:rPr lang="en-US" dirty="0" smtClean="0"/>
              <a:t>Extensively </a:t>
            </a:r>
            <a:r>
              <a:rPr lang="en-US" dirty="0"/>
              <a:t>used in research</a:t>
            </a:r>
          </a:p>
          <a:p>
            <a:r>
              <a:rPr lang="en-US" dirty="0" smtClean="0"/>
              <a:t>Now </a:t>
            </a:r>
            <a:r>
              <a:rPr lang="en-US" dirty="0"/>
              <a:t>maintained by research </a:t>
            </a:r>
            <a:r>
              <a:rPr lang="en-US" dirty="0" smtClean="0"/>
              <a:t>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0" y="1457980"/>
            <a:ext cx="4876800" cy="174131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8200" y="3962400"/>
            <a:ext cx="7543800" cy="20574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Separate Control-plane from Data-plane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276600" y="1685471"/>
            <a:ext cx="25146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Routing Engine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276600" y="4429478"/>
            <a:ext cx="25146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Packet Forwarding Fabric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7200" y="4419600"/>
            <a:ext cx="18288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Input Ports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934200" y="4419600"/>
            <a:ext cx="17526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Output Ports</a:t>
            </a:r>
            <a:endParaRPr lang="en-US" sz="2400" dirty="0"/>
          </a:p>
        </p:txBody>
      </p:sp>
      <p:cxnSp>
        <p:nvCxnSpPr>
          <p:cNvPr id="8" name="Straight Arrow Connector 7"/>
          <p:cNvCxnSpPr>
            <a:stCxn id="6" idx="3"/>
            <a:endCxn id="5" idx="1"/>
          </p:cNvCxnSpPr>
          <p:nvPr/>
        </p:nvCxnSpPr>
        <p:spPr>
          <a:xfrm>
            <a:off x="2286000" y="4914900"/>
            <a:ext cx="990600" cy="98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  <a:endCxn id="7" idx="1"/>
          </p:cNvCxnSpPr>
          <p:nvPr/>
        </p:nvCxnSpPr>
        <p:spPr>
          <a:xfrm flipV="1">
            <a:off x="5791200" y="4914900"/>
            <a:ext cx="1143000" cy="98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  <a:endCxn id="5" idx="0"/>
          </p:cNvCxnSpPr>
          <p:nvPr/>
        </p:nvCxnSpPr>
        <p:spPr>
          <a:xfrm>
            <a:off x="4533900" y="2676071"/>
            <a:ext cx="0" cy="17534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10400" y="5410200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3371" y="2676071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Controller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33900" y="3409890"/>
            <a:ext cx="3039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Network Protocol over SSL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3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NOX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Linux</a:t>
            </a:r>
          </a:p>
          <a:p>
            <a:r>
              <a:rPr lang="en-US" dirty="0" smtClean="0"/>
              <a:t>C++ and Python</a:t>
            </a:r>
          </a:p>
          <a:p>
            <a:r>
              <a:rPr lang="en-US" dirty="0" smtClean="0"/>
              <a:t>Component system</a:t>
            </a:r>
          </a:p>
          <a:p>
            <a:r>
              <a:rPr lang="en-US" dirty="0" smtClean="0"/>
              <a:t>Event-based programming model</a:t>
            </a:r>
          </a:p>
          <a:p>
            <a:r>
              <a:rPr lang="en-US" dirty="0" smtClean="0"/>
              <a:t>Applications:</a:t>
            </a:r>
          </a:p>
          <a:p>
            <a:pPr lvl="1"/>
            <a:r>
              <a:rPr lang="en-US" dirty="0" smtClean="0"/>
              <a:t>Forwarding (reactive), topology discovery, host tracking,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3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Centralized programming model</a:t>
            </a:r>
          </a:p>
          <a:p>
            <a:r>
              <a:rPr lang="en-US" dirty="0" smtClean="0"/>
              <a:t>High-level abstraction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352800"/>
            <a:ext cx="80295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9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</a:p>
          <a:p>
            <a:r>
              <a:rPr lang="en-US" dirty="0" smtClean="0"/>
              <a:t>Namespace</a:t>
            </a:r>
          </a:p>
          <a:p>
            <a:r>
              <a:rPr lang="en-US" dirty="0" smtClean="0"/>
              <a:t>Libraries</a:t>
            </a:r>
          </a:p>
          <a:p>
            <a:pPr lvl="1"/>
            <a:r>
              <a:rPr lang="en-US" dirty="0" smtClean="0"/>
              <a:t>Routing</a:t>
            </a:r>
          </a:p>
          <a:p>
            <a:pPr lvl="1"/>
            <a:r>
              <a:rPr lang="en-US" dirty="0" smtClean="0"/>
              <a:t>Packet classification</a:t>
            </a:r>
          </a:p>
          <a:p>
            <a:pPr lvl="1"/>
            <a:r>
              <a:rPr lang="en-US" dirty="0" smtClean="0"/>
              <a:t>DNS</a:t>
            </a:r>
          </a:p>
          <a:p>
            <a:pPr lvl="1"/>
            <a:r>
              <a:rPr lang="en-US" dirty="0" smtClean="0"/>
              <a:t>Network filtering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5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new platform in pure Python</a:t>
            </a:r>
          </a:p>
          <a:p>
            <a:pPr lvl="1"/>
            <a:r>
              <a:rPr lang="en-US" dirty="0" smtClean="0"/>
              <a:t>Clean dependencies</a:t>
            </a:r>
          </a:p>
          <a:p>
            <a:pPr lvl="1"/>
            <a:r>
              <a:rPr lang="en-US" dirty="0" smtClean="0"/>
              <a:t>Take good things from NOX</a:t>
            </a:r>
          </a:p>
          <a:p>
            <a:pPr lvl="1"/>
            <a:r>
              <a:rPr lang="en-US" dirty="0" smtClean="0"/>
              <a:t>Target Linux, Mac OS, and Windows</a:t>
            </a:r>
          </a:p>
          <a:p>
            <a:r>
              <a:rPr lang="en-US" dirty="0" smtClean="0"/>
              <a:t>Goal: Good for research</a:t>
            </a:r>
          </a:p>
          <a:p>
            <a:r>
              <a:rPr lang="en-US" dirty="0" smtClean="0"/>
              <a:t>Non-goal: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8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98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077"/>
            <a:ext cx="9144000" cy="666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54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08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077"/>
            <a:ext cx="9144000" cy="666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052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Switch Model</a:t>
            </a:r>
          </a:p>
          <a:p>
            <a:r>
              <a:rPr lang="en-US" dirty="0" smtClean="0"/>
              <a:t>OpenFlow Protocol</a:t>
            </a:r>
          </a:p>
          <a:p>
            <a:r>
              <a:rPr lang="en-US" dirty="0" smtClean="0"/>
              <a:t>Controller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10200" y="1460981"/>
            <a:ext cx="2590799" cy="121809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72200" y="4572000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>
            <a:stCxn id="4" idx="2"/>
            <a:endCxn id="5" idx="0"/>
          </p:cNvCxnSpPr>
          <p:nvPr/>
        </p:nvCxnSpPr>
        <p:spPr>
          <a:xfrm>
            <a:off x="6705600" y="2679072"/>
            <a:ext cx="38100" cy="1892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52833" y="4692454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3985" y="1808416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Controller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0378" y="3625536"/>
            <a:ext cx="2199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OpenFlow Protocol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stCxn id="4" idx="2"/>
            <a:endCxn id="22" idx="0"/>
          </p:cNvCxnSpPr>
          <p:nvPr/>
        </p:nvCxnSpPr>
        <p:spPr>
          <a:xfrm>
            <a:off x="6705600" y="2679072"/>
            <a:ext cx="1483692" cy="11257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617792" y="3804865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598425" y="3925319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8659" y="4192845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499292" y="4313299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79325" y="5715000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159958" y="5835454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4" idx="2"/>
            <a:endCxn id="29" idx="0"/>
          </p:cNvCxnSpPr>
          <p:nvPr/>
        </p:nvCxnSpPr>
        <p:spPr>
          <a:xfrm>
            <a:off x="6705600" y="2679072"/>
            <a:ext cx="1045225" cy="3035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7" idx="0"/>
          </p:cNvCxnSpPr>
          <p:nvPr/>
        </p:nvCxnSpPr>
        <p:spPr>
          <a:xfrm flipH="1">
            <a:off x="5090159" y="2679072"/>
            <a:ext cx="1615441" cy="15137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95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OpenFlow Switch Model</a:t>
            </a:r>
            <a:endParaRPr lang="en-US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524000" y="1371600"/>
            <a:ext cx="5943600" cy="42672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3" descr="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38800"/>
            <a:ext cx="1143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922963"/>
            <a:ext cx="1143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922963"/>
            <a:ext cx="1143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15000"/>
            <a:ext cx="1143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1219200" y="4724400"/>
            <a:ext cx="14478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2590800" y="4876800"/>
            <a:ext cx="533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810000" y="4876800"/>
            <a:ext cx="152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419600" y="4800600"/>
            <a:ext cx="914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358063" y="895350"/>
            <a:ext cx="17097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800">
                <a:solidFill>
                  <a:srgbClr val="CC0000"/>
                </a:solidFill>
                <a:latin typeface="Tahoma" pitchFamily="34" charset="0"/>
              </a:rPr>
              <a:t>Controller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2514600" y="1676400"/>
            <a:ext cx="2289175" cy="3238500"/>
          </a:xfrm>
          <a:prstGeom prst="can">
            <a:avLst>
              <a:gd name="adj" fmla="val 30724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5" name="Picture 13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2954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265363" y="1263650"/>
            <a:ext cx="28765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2800">
              <a:solidFill>
                <a:srgbClr val="CC0000"/>
              </a:solidFill>
              <a:latin typeface="Tahoma" pitchFamily="34" charset="0"/>
            </a:endParaRPr>
          </a:p>
          <a:p>
            <a:pPr algn="ctr" eaLnBrk="1" hangingPunct="1"/>
            <a:r>
              <a:rPr lang="en-US" sz="2800">
                <a:solidFill>
                  <a:srgbClr val="CC0000"/>
                </a:solidFill>
                <a:latin typeface="Tahoma" pitchFamily="34" charset="0"/>
              </a:rPr>
              <a:t>OpenFlow Switch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048000" y="3810000"/>
            <a:ext cx="1143000" cy="914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/>
              <a:t>Flow</a:t>
            </a:r>
          </a:p>
          <a:p>
            <a:pPr algn="ctr">
              <a:defRPr/>
            </a:pPr>
            <a:r>
              <a:rPr lang="en-US" sz="2400"/>
              <a:t>Table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3048000" y="2590800"/>
            <a:ext cx="1143000" cy="914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/>
              <a:t>Secure</a:t>
            </a:r>
          </a:p>
          <a:p>
            <a:pPr algn="ctr">
              <a:defRPr/>
            </a:pPr>
            <a:r>
              <a:rPr lang="en-US" sz="2400" dirty="0"/>
              <a:t>Channel</a:t>
            </a: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V="1">
            <a:off x="4191000" y="1981200"/>
            <a:ext cx="3352800" cy="12192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8002588" y="1752600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 rot="20316812">
            <a:off x="5522913" y="1828800"/>
            <a:ext cx="122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OpenFlow</a:t>
            </a:r>
          </a:p>
          <a:p>
            <a:pPr eaLnBrk="1" hangingPunct="1"/>
            <a:r>
              <a:rPr lang="en-US"/>
              <a:t>Protocol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 rot="20643277">
            <a:off x="5940425" y="2438400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SSL</a:t>
            </a: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2743200" y="36576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2532063" y="3962400"/>
            <a:ext cx="57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CC0000"/>
                </a:solidFill>
              </a:rPr>
              <a:t>hw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2538413" y="2770188"/>
            <a:ext cx="55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CC0000"/>
                </a:solidFill>
              </a:rPr>
              <a:t>sw</a:t>
            </a: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3124200" y="54102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1905000" y="1295400"/>
            <a:ext cx="328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/>
              <a:t>OpenFlow Switch specification</a:t>
            </a:r>
          </a:p>
        </p:txBody>
      </p:sp>
    </p:spTree>
    <p:extLst>
      <p:ext uri="{BB962C8B-B14F-4D97-AF65-F5344CB8AC3E}">
        <p14:creationId xmlns:p14="http://schemas.microsoft.com/office/powerpoint/2010/main" val="9695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Table Entry</a:t>
            </a:r>
            <a:endParaRPr lang="en-US" dirty="0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838200" y="5424488"/>
            <a:ext cx="762000" cy="5334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Switch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Port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600200" y="5424488"/>
            <a:ext cx="762000" cy="5334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src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2362200" y="5424488"/>
            <a:ext cx="762000" cy="5334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dst</a:t>
            </a: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3124200" y="5424488"/>
            <a:ext cx="762000" cy="5334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Eth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type</a:t>
            </a: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3886200" y="5424488"/>
            <a:ext cx="762000" cy="5334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VLAN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ID</a:t>
            </a: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4648200" y="5424488"/>
            <a:ext cx="762000" cy="5334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Src</a:t>
            </a: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410200" y="5424488"/>
            <a:ext cx="762000" cy="5334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Dst</a:t>
            </a: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6172200" y="5424488"/>
            <a:ext cx="762000" cy="5334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Prot</a:t>
            </a: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6934200" y="5424488"/>
            <a:ext cx="762000" cy="5334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TCP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sport</a:t>
            </a: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7696200" y="5424488"/>
            <a:ext cx="762000" cy="5334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TCP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dport</a:t>
            </a: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838200" y="1752600"/>
            <a:ext cx="1447800" cy="6858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Matcher</a:t>
            </a: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2286000" y="1752600"/>
            <a:ext cx="1447800" cy="685800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Action</a:t>
            </a: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3733800" y="1752600"/>
            <a:ext cx="1447800" cy="685800"/>
          </a:xfrm>
          <a:prstGeom prst="rect">
            <a:avLst/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Counters</a:t>
            </a: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2819400" y="3505200"/>
            <a:ext cx="4775666" cy="1631216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Forward packet to port(s)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Encapsulate and forward to controller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Drop packet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Rewrite headers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Map to queue</a:t>
            </a: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762000" y="5957888"/>
            <a:ext cx="927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+ mask</a:t>
            </a:r>
          </a:p>
        </p:txBody>
      </p:sp>
      <p:sp>
        <p:nvSpPr>
          <p:cNvPr id="38" name="Line 20"/>
          <p:cNvSpPr>
            <a:spLocks noChangeShapeType="1"/>
          </p:cNvSpPr>
          <p:nvPr/>
        </p:nvSpPr>
        <p:spPr bwMode="auto">
          <a:xfrm>
            <a:off x="838200" y="2514600"/>
            <a:ext cx="0" cy="289560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Line 21"/>
          <p:cNvSpPr>
            <a:spLocks noChangeShapeType="1"/>
          </p:cNvSpPr>
          <p:nvPr/>
        </p:nvSpPr>
        <p:spPr bwMode="auto">
          <a:xfrm>
            <a:off x="2819400" y="2438400"/>
            <a:ext cx="0" cy="137160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4267200" y="2895600"/>
            <a:ext cx="3048000" cy="3810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Packet + byte counters</a:t>
            </a:r>
          </a:p>
        </p:txBody>
      </p:sp>
      <p:sp>
        <p:nvSpPr>
          <p:cNvPr id="41" name="Line 23"/>
          <p:cNvSpPr>
            <a:spLocks noChangeShapeType="1"/>
          </p:cNvSpPr>
          <p:nvPr/>
        </p:nvSpPr>
        <p:spPr bwMode="auto">
          <a:xfrm flipV="1">
            <a:off x="4267200" y="2438400"/>
            <a:ext cx="0" cy="38100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0951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557</Words>
  <Application>Microsoft Office PowerPoint</Application>
  <PresentationFormat>On-screen Show (4:3)</PresentationFormat>
  <Paragraphs>241</Paragraphs>
  <Slides>45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An Overview of  Software-Defined Network</vt:lpstr>
      <vt:lpstr>Review: How a Router Works</vt:lpstr>
      <vt:lpstr>Inside a Router</vt:lpstr>
      <vt:lpstr>Separate Control-plane from Data-plane</vt:lpstr>
      <vt:lpstr>PowerPoint Presentation</vt:lpstr>
      <vt:lpstr>PowerPoint Presentation</vt:lpstr>
      <vt:lpstr>Roadmap</vt:lpstr>
      <vt:lpstr>OpenFlow Switch Model</vt:lpstr>
      <vt:lpstr>Flow Table Entry</vt:lpstr>
      <vt:lpstr>PowerPoint Presentation</vt:lpstr>
      <vt:lpstr>Secure Channel</vt:lpstr>
      <vt:lpstr>Roadmap</vt:lpstr>
      <vt:lpstr>OpenFlow Protocol</vt:lpstr>
      <vt:lpstr>Reactive vs. Proactive (pre-populated)</vt:lpstr>
      <vt:lpstr>Reactive Flow-Push</vt:lpstr>
      <vt:lpstr>Proactive Flow-Push</vt:lpstr>
      <vt:lpstr>Roadmap</vt:lpstr>
      <vt:lpstr>Key Task of OF Controller</vt:lpstr>
      <vt:lpstr>Architectural View: Network OS</vt:lpstr>
      <vt:lpstr>Controller Platforms</vt:lpstr>
      <vt:lpstr>PowerPoint Presentation</vt:lpstr>
      <vt:lpstr>Thank you!</vt:lpstr>
      <vt:lpstr>Back-up</vt:lpstr>
      <vt:lpstr>PowerPoint Presentation</vt:lpstr>
      <vt:lpstr>Experimenter’s Dream (Vendor’s Nightmare)</vt:lpstr>
      <vt:lpstr>PowerPoint Presentation</vt:lpstr>
      <vt:lpstr>PowerPoint Presentation</vt:lpstr>
      <vt:lpstr>PowerPoint Presentation</vt:lpstr>
      <vt:lpstr>OpenFlow Switch Model</vt:lpstr>
      <vt:lpstr>PowerPoint Presentation</vt:lpstr>
      <vt:lpstr>Furthermore, we want…</vt:lpstr>
      <vt:lpstr>Software-Defined Network</vt:lpstr>
      <vt:lpstr>Roadmap</vt:lpstr>
      <vt:lpstr>Step 1:  Separate Control from Datapath</vt:lpstr>
      <vt:lpstr>Step 2:  Cache flow decisions in datapath</vt:lpstr>
      <vt:lpstr>PowerPoint Presentation</vt:lpstr>
      <vt:lpstr>Evolving Protocol</vt:lpstr>
      <vt:lpstr>Current OpenFlow Hardware</vt:lpstr>
      <vt:lpstr>NOX: A Bit of History</vt:lpstr>
      <vt:lpstr>NOX Highlights</vt:lpstr>
      <vt:lpstr>NOX</vt:lpstr>
      <vt:lpstr>Programming Interface</vt:lpstr>
      <vt:lpstr>POX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 Software-Defined Network</dc:title>
  <dc:creator>Xitao Wen</dc:creator>
  <cp:lastModifiedBy>Xitao Wen</cp:lastModifiedBy>
  <cp:revision>31</cp:revision>
  <dcterms:created xsi:type="dcterms:W3CDTF">2013-01-25T17:37:32Z</dcterms:created>
  <dcterms:modified xsi:type="dcterms:W3CDTF">2015-02-16T15:53:29Z</dcterms:modified>
</cp:coreProperties>
</file>