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91" r:id="rId2"/>
    <p:sldId id="323" r:id="rId3"/>
    <p:sldId id="304" r:id="rId4"/>
    <p:sldId id="290" r:id="rId5"/>
    <p:sldId id="292" r:id="rId6"/>
    <p:sldId id="268" r:id="rId7"/>
    <p:sldId id="270" r:id="rId8"/>
    <p:sldId id="272" r:id="rId9"/>
    <p:sldId id="293" r:id="rId10"/>
    <p:sldId id="299" r:id="rId11"/>
    <p:sldId id="297" r:id="rId12"/>
    <p:sldId id="324" r:id="rId13"/>
    <p:sldId id="298" r:id="rId14"/>
    <p:sldId id="300" r:id="rId15"/>
    <p:sldId id="305" r:id="rId16"/>
    <p:sldId id="302" r:id="rId17"/>
    <p:sldId id="303" r:id="rId18"/>
    <p:sldId id="322" r:id="rId19"/>
    <p:sldId id="306" r:id="rId20"/>
    <p:sldId id="269" r:id="rId21"/>
    <p:sldId id="296" r:id="rId22"/>
    <p:sldId id="265" r:id="rId23"/>
    <p:sldId id="279" r:id="rId24"/>
    <p:sldId id="282" r:id="rId25"/>
    <p:sldId id="264" r:id="rId26"/>
    <p:sldId id="278" r:id="rId27"/>
    <p:sldId id="295" r:id="rId28"/>
    <p:sldId id="277" r:id="rId29"/>
    <p:sldId id="266" r:id="rId30"/>
    <p:sldId id="281" r:id="rId31"/>
    <p:sldId id="276" r:id="rId32"/>
    <p:sldId id="313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" id="{4EC9B90F-7FC5-2F47-9E4D-B030FD54E8D0}">
          <p14:sldIdLst>
            <p14:sldId id="291"/>
            <p14:sldId id="323"/>
          </p14:sldIdLst>
        </p14:section>
        <p14:section name="Problem Background" id="{88374BDB-2ADE-5946-BAEC-0E9C2F828919}">
          <p14:sldIdLst>
            <p14:sldId id="304"/>
            <p14:sldId id="290"/>
            <p14:sldId id="292"/>
            <p14:sldId id="268"/>
            <p14:sldId id="270"/>
            <p14:sldId id="272"/>
            <p14:sldId id="293"/>
            <p14:sldId id="299"/>
            <p14:sldId id="297"/>
            <p14:sldId id="324"/>
            <p14:sldId id="298"/>
            <p14:sldId id="300"/>
          </p14:sldIdLst>
        </p14:section>
        <p14:section name="Capability Leaks" id="{54799558-4586-42F8-A998-AF3D940F2A12}">
          <p14:sldIdLst>
            <p14:sldId id="305"/>
            <p14:sldId id="302"/>
            <p14:sldId id="303"/>
            <p14:sldId id="322"/>
          </p14:sldIdLst>
        </p14:section>
        <p14:section name="CHEX implementation" id="{1E82B0E9-CF45-408A-A537-205934FCB97C}">
          <p14:sldIdLst>
            <p14:sldId id="306"/>
            <p14:sldId id="269"/>
            <p14:sldId id="296"/>
            <p14:sldId id="265"/>
            <p14:sldId id="279"/>
            <p14:sldId id="282"/>
            <p14:sldId id="264"/>
            <p14:sldId id="278"/>
            <p14:sldId id="295"/>
            <p14:sldId id="277"/>
            <p14:sldId id="266"/>
            <p14:sldId id="281"/>
            <p14:sldId id="276"/>
          </p14:sldIdLst>
        </p14:section>
        <p14:section name="Capability Leakage Imple" id="{BC7D3015-702A-4660-9BBA-E9E4451DD353}">
          <p14:sldIdLst>
            <p14:sldId id="313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393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 autoAdjust="0"/>
    <p:restoredTop sz="95918" autoAdjust="0"/>
  </p:normalViewPr>
  <p:slideViewPr>
    <p:cSldViewPr snapToGrid="0" snapToObjects="1">
      <p:cViewPr>
        <p:scale>
          <a:sx n="50" d="100"/>
          <a:sy n="50" d="100"/>
        </p:scale>
        <p:origin x="-116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6DDB2-08D4-4A4B-88F6-167387AE3C4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CCC07-98D5-0748-9B95-F6D39AB05AC4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The attacking app is already installed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B9B39CD-1ECC-D849-B2A8-A4ED4D5A72E5}" type="parTrans" cxnId="{7C665F9A-E8A5-FE4E-89A2-0A1BE1A105E5}">
      <dgm:prSet/>
      <dgm:spPr/>
      <dgm:t>
        <a:bodyPr/>
        <a:lstStyle/>
        <a:p>
          <a:endParaRPr lang="en-US" sz="2000" b="1"/>
        </a:p>
      </dgm:t>
    </dgm:pt>
    <dgm:pt modelId="{5A88F5AF-42E3-8241-BB39-A3B8EF0C457E}" type="sibTrans" cxnId="{7C665F9A-E8A5-FE4E-89A2-0A1BE1A105E5}">
      <dgm:prSet/>
      <dgm:spPr/>
      <dgm:t>
        <a:bodyPr/>
        <a:lstStyle/>
        <a:p>
          <a:endParaRPr lang="en-US" sz="2000" b="1"/>
        </a:p>
      </dgm:t>
    </dgm:pt>
    <dgm:pt modelId="{83E82072-8EEF-8A4A-92D3-F29D7F619BC4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Vulnerable apps exist on target devices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D5F8EC2-78A2-1342-82E8-542D4CEE11C6}" type="parTrans" cxnId="{8CA44039-3081-6A45-A228-9849C97BD070}">
      <dgm:prSet/>
      <dgm:spPr/>
      <dgm:t>
        <a:bodyPr/>
        <a:lstStyle/>
        <a:p>
          <a:endParaRPr lang="en-US" sz="2000"/>
        </a:p>
      </dgm:t>
    </dgm:pt>
    <dgm:pt modelId="{2ED8229E-14A5-1F42-BE2C-78F303BDDD7D}" type="sibTrans" cxnId="{8CA44039-3081-6A45-A228-9849C97BD070}">
      <dgm:prSet/>
      <dgm:spPr/>
      <dgm:t>
        <a:bodyPr/>
        <a:lstStyle/>
        <a:p>
          <a:endParaRPr lang="en-US" sz="2000"/>
        </a:p>
      </dgm:t>
    </dgm:pt>
    <dgm:pt modelId="{D629A441-4DD2-4B4F-AA83-DACBF0F3BF5E}" type="pres">
      <dgm:prSet presAssocID="{A2C6DDB2-08D4-4A4B-88F6-167387AE3C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2FCCEE-8C2A-3449-923E-968EE0553A5A}" type="pres">
      <dgm:prSet presAssocID="{A2C6DDB2-08D4-4A4B-88F6-167387AE3C4D}" presName="Name1" presStyleCnt="0"/>
      <dgm:spPr/>
    </dgm:pt>
    <dgm:pt modelId="{D07BDDDB-948E-764D-96BA-0516BD4D0EC2}" type="pres">
      <dgm:prSet presAssocID="{A2C6DDB2-08D4-4A4B-88F6-167387AE3C4D}" presName="cycle" presStyleCnt="0"/>
      <dgm:spPr/>
    </dgm:pt>
    <dgm:pt modelId="{8C06EE62-7DCC-6142-8BB4-4E3B2B89D7F8}" type="pres">
      <dgm:prSet presAssocID="{A2C6DDB2-08D4-4A4B-88F6-167387AE3C4D}" presName="srcNode" presStyleLbl="node1" presStyleIdx="0" presStyleCnt="2"/>
      <dgm:spPr/>
    </dgm:pt>
    <dgm:pt modelId="{4A968180-9681-4844-A7E9-1B533CFD60B3}" type="pres">
      <dgm:prSet presAssocID="{A2C6DDB2-08D4-4A4B-88F6-167387AE3C4D}" presName="conn" presStyleLbl="parChTrans1D2" presStyleIdx="0" presStyleCnt="1"/>
      <dgm:spPr/>
      <dgm:t>
        <a:bodyPr/>
        <a:lstStyle/>
        <a:p>
          <a:endParaRPr lang="en-US"/>
        </a:p>
      </dgm:t>
    </dgm:pt>
    <dgm:pt modelId="{78E80435-964D-7D48-A512-7DDF686575B6}" type="pres">
      <dgm:prSet presAssocID="{A2C6DDB2-08D4-4A4B-88F6-167387AE3C4D}" presName="extraNode" presStyleLbl="node1" presStyleIdx="0" presStyleCnt="2"/>
      <dgm:spPr/>
    </dgm:pt>
    <dgm:pt modelId="{3D5A36AA-312D-484A-882D-597AB86E5D19}" type="pres">
      <dgm:prSet presAssocID="{A2C6DDB2-08D4-4A4B-88F6-167387AE3C4D}" presName="dstNode" presStyleLbl="node1" presStyleIdx="0" presStyleCnt="2"/>
      <dgm:spPr/>
    </dgm:pt>
    <dgm:pt modelId="{F5DF2EF5-D772-4144-A4DF-31CFE0EEE9AB}" type="pres">
      <dgm:prSet presAssocID="{83E82072-8EEF-8A4A-92D3-F29D7F619BC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24F1F-3954-3041-A796-5142435BA9CF}" type="pres">
      <dgm:prSet presAssocID="{83E82072-8EEF-8A4A-92D3-F29D7F619BC4}" presName="accent_1" presStyleCnt="0"/>
      <dgm:spPr/>
    </dgm:pt>
    <dgm:pt modelId="{6E350B00-416F-9248-B118-F188E269659E}" type="pres">
      <dgm:prSet presAssocID="{83E82072-8EEF-8A4A-92D3-F29D7F619BC4}" presName="accentRepeatNode" presStyleLbl="solidFgAcc1" presStyleIdx="0" presStyleCnt="2"/>
      <dgm:spPr/>
    </dgm:pt>
    <dgm:pt modelId="{8E0AC828-9F4B-574B-A5E1-E7FBCAE424D5}" type="pres">
      <dgm:prSet presAssocID="{851CCC07-98D5-0748-9B95-F6D39AB05AC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B165D-8CC7-E34A-A16C-8DA3A2ED7190}" type="pres">
      <dgm:prSet presAssocID="{851CCC07-98D5-0748-9B95-F6D39AB05AC4}" presName="accent_2" presStyleCnt="0"/>
      <dgm:spPr/>
    </dgm:pt>
    <dgm:pt modelId="{A1B5877F-0A8F-574E-8040-6CD7A11C039F}" type="pres">
      <dgm:prSet presAssocID="{851CCC07-98D5-0748-9B95-F6D39AB05AC4}" presName="accentRepeatNode" presStyleLbl="solidFgAcc1" presStyleIdx="1" presStyleCnt="2"/>
      <dgm:spPr/>
    </dgm:pt>
  </dgm:ptLst>
  <dgm:cxnLst>
    <dgm:cxn modelId="{435930F3-B9C1-F843-B953-8E7B813257D2}" type="presOf" srcId="{A2C6DDB2-08D4-4A4B-88F6-167387AE3C4D}" destId="{D629A441-4DD2-4B4F-AA83-DACBF0F3BF5E}" srcOrd="0" destOrd="0" presId="urn:microsoft.com/office/officeart/2008/layout/VerticalCurvedList"/>
    <dgm:cxn modelId="{0CA0D7F3-69BD-C940-AD71-EF4EB2BEB6A5}" type="presOf" srcId="{851CCC07-98D5-0748-9B95-F6D39AB05AC4}" destId="{8E0AC828-9F4B-574B-A5E1-E7FBCAE424D5}" srcOrd="0" destOrd="0" presId="urn:microsoft.com/office/officeart/2008/layout/VerticalCurvedList"/>
    <dgm:cxn modelId="{8CA44039-3081-6A45-A228-9849C97BD070}" srcId="{A2C6DDB2-08D4-4A4B-88F6-167387AE3C4D}" destId="{83E82072-8EEF-8A4A-92D3-F29D7F619BC4}" srcOrd="0" destOrd="0" parTransId="{3D5F8EC2-78A2-1342-82E8-542D4CEE11C6}" sibTransId="{2ED8229E-14A5-1F42-BE2C-78F303BDDD7D}"/>
    <dgm:cxn modelId="{908EF9F7-6F19-4F42-8C75-7E3051B65833}" type="presOf" srcId="{83E82072-8EEF-8A4A-92D3-F29D7F619BC4}" destId="{F5DF2EF5-D772-4144-A4DF-31CFE0EEE9AB}" srcOrd="0" destOrd="0" presId="urn:microsoft.com/office/officeart/2008/layout/VerticalCurvedList"/>
    <dgm:cxn modelId="{7C665F9A-E8A5-FE4E-89A2-0A1BE1A105E5}" srcId="{A2C6DDB2-08D4-4A4B-88F6-167387AE3C4D}" destId="{851CCC07-98D5-0748-9B95-F6D39AB05AC4}" srcOrd="1" destOrd="0" parTransId="{0B9B39CD-1ECC-D849-B2A8-A4ED4D5A72E5}" sibTransId="{5A88F5AF-42E3-8241-BB39-A3B8EF0C457E}"/>
    <dgm:cxn modelId="{FFD4B7FD-A97B-2D46-8DAD-74F5BCB31E80}" type="presOf" srcId="{2ED8229E-14A5-1F42-BE2C-78F303BDDD7D}" destId="{4A968180-9681-4844-A7E9-1B533CFD60B3}" srcOrd="0" destOrd="0" presId="urn:microsoft.com/office/officeart/2008/layout/VerticalCurvedList"/>
    <dgm:cxn modelId="{381D0E0A-B8B3-3C48-A12D-C2E6F04C435D}" type="presParOf" srcId="{D629A441-4DD2-4B4F-AA83-DACBF0F3BF5E}" destId="{172FCCEE-8C2A-3449-923E-968EE0553A5A}" srcOrd="0" destOrd="0" presId="urn:microsoft.com/office/officeart/2008/layout/VerticalCurvedList"/>
    <dgm:cxn modelId="{93B199D2-8338-6E4C-9AE2-A287489CC95B}" type="presParOf" srcId="{172FCCEE-8C2A-3449-923E-968EE0553A5A}" destId="{D07BDDDB-948E-764D-96BA-0516BD4D0EC2}" srcOrd="0" destOrd="0" presId="urn:microsoft.com/office/officeart/2008/layout/VerticalCurvedList"/>
    <dgm:cxn modelId="{844B8677-1E14-4446-B6CA-9AE8B6388A3A}" type="presParOf" srcId="{D07BDDDB-948E-764D-96BA-0516BD4D0EC2}" destId="{8C06EE62-7DCC-6142-8BB4-4E3B2B89D7F8}" srcOrd="0" destOrd="0" presId="urn:microsoft.com/office/officeart/2008/layout/VerticalCurvedList"/>
    <dgm:cxn modelId="{74D1EADA-4AC3-784D-A05D-1281FAE14DB5}" type="presParOf" srcId="{D07BDDDB-948E-764D-96BA-0516BD4D0EC2}" destId="{4A968180-9681-4844-A7E9-1B533CFD60B3}" srcOrd="1" destOrd="0" presId="urn:microsoft.com/office/officeart/2008/layout/VerticalCurvedList"/>
    <dgm:cxn modelId="{B0469769-FA71-3647-AC44-BA4A6DF3301C}" type="presParOf" srcId="{D07BDDDB-948E-764D-96BA-0516BD4D0EC2}" destId="{78E80435-964D-7D48-A512-7DDF686575B6}" srcOrd="2" destOrd="0" presId="urn:microsoft.com/office/officeart/2008/layout/VerticalCurvedList"/>
    <dgm:cxn modelId="{E7439229-DEFC-1645-8646-611EAA5E135E}" type="presParOf" srcId="{D07BDDDB-948E-764D-96BA-0516BD4D0EC2}" destId="{3D5A36AA-312D-484A-882D-597AB86E5D19}" srcOrd="3" destOrd="0" presId="urn:microsoft.com/office/officeart/2008/layout/VerticalCurvedList"/>
    <dgm:cxn modelId="{EA068B8A-D42A-A747-983F-BDEA2D981B45}" type="presParOf" srcId="{172FCCEE-8C2A-3449-923E-968EE0553A5A}" destId="{F5DF2EF5-D772-4144-A4DF-31CFE0EEE9AB}" srcOrd="1" destOrd="0" presId="urn:microsoft.com/office/officeart/2008/layout/VerticalCurvedList"/>
    <dgm:cxn modelId="{6F66F73E-2D6C-6C4F-8C0C-D981F2265D5F}" type="presParOf" srcId="{172FCCEE-8C2A-3449-923E-968EE0553A5A}" destId="{0BC24F1F-3954-3041-A796-5142435BA9CF}" srcOrd="2" destOrd="0" presId="urn:microsoft.com/office/officeart/2008/layout/VerticalCurvedList"/>
    <dgm:cxn modelId="{ECEC47FA-9A00-ED41-8563-88DF8D6BE160}" type="presParOf" srcId="{0BC24F1F-3954-3041-A796-5142435BA9CF}" destId="{6E350B00-416F-9248-B118-F188E269659E}" srcOrd="0" destOrd="0" presId="urn:microsoft.com/office/officeart/2008/layout/VerticalCurvedList"/>
    <dgm:cxn modelId="{C9770554-DF0F-2141-B56C-5F3C7D5ABCC6}" type="presParOf" srcId="{172FCCEE-8C2A-3449-923E-968EE0553A5A}" destId="{8E0AC828-9F4B-574B-A5E1-E7FBCAE424D5}" srcOrd="3" destOrd="0" presId="urn:microsoft.com/office/officeart/2008/layout/VerticalCurvedList"/>
    <dgm:cxn modelId="{ABFB2FFD-9717-034A-B4C9-C24A9294F5EE}" type="presParOf" srcId="{172FCCEE-8C2A-3449-923E-968EE0553A5A}" destId="{168B165D-8CC7-E34A-A16C-8DA3A2ED7190}" srcOrd="4" destOrd="0" presId="urn:microsoft.com/office/officeart/2008/layout/VerticalCurvedList"/>
    <dgm:cxn modelId="{DCBE4BBD-1E82-2A48-B7DB-7185B797F15F}" type="presParOf" srcId="{168B165D-8CC7-E34A-A16C-8DA3A2ED7190}" destId="{A1B5877F-0A8F-574E-8040-6CD7A11C03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5FA71-5E08-384D-A7C6-79D67626E35C}" type="doc">
      <dgm:prSet loTypeId="urn:microsoft.com/office/officeart/2008/layout/Lined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9461C-DED6-EC4A-8B8F-F1FFC59AF590}">
      <dgm:prSet custT="1"/>
      <dgm:spPr/>
      <dgm:t>
        <a:bodyPr vert="vert"/>
        <a:lstStyle/>
        <a:p>
          <a:r>
            <a:rPr lang="en-US" sz="1800" dirty="0" smtClean="0"/>
            <a:t>Enumerator Service</a:t>
          </a:r>
          <a:endParaRPr lang="en-US" sz="1800" dirty="0"/>
        </a:p>
      </dgm:t>
    </dgm:pt>
    <dgm:pt modelId="{627321F2-8D20-C04D-92E0-4F227C9D25EA}" type="parTrans" cxnId="{D6753927-2BCE-0543-9CA1-04EF0411BAD6}">
      <dgm:prSet/>
      <dgm:spPr/>
      <dgm:t>
        <a:bodyPr/>
        <a:lstStyle/>
        <a:p>
          <a:endParaRPr lang="en-US" sz="1600"/>
        </a:p>
      </dgm:t>
    </dgm:pt>
    <dgm:pt modelId="{4CF06FB6-5FCB-3647-9894-95EADA93B57B}" type="sibTrans" cxnId="{D6753927-2BCE-0543-9CA1-04EF0411BAD6}">
      <dgm:prSet/>
      <dgm:spPr/>
      <dgm:t>
        <a:bodyPr/>
        <a:lstStyle/>
        <a:p>
          <a:endParaRPr lang="en-US" sz="1600"/>
        </a:p>
      </dgm:t>
    </dgm:pt>
    <dgm:pt modelId="{31717211-DC09-F248-BACB-994ABDD25843}">
      <dgm:prSet phldrT="[Text]" custT="1"/>
      <dgm:spPr/>
      <dgm:t>
        <a:bodyPr/>
        <a:lstStyle/>
        <a:p>
          <a:r>
            <a:rPr lang="en-US" sz="1800" dirty="0" smtClean="0"/>
            <a:t>Returns </a:t>
          </a:r>
          <a:r>
            <a:rPr lang="en-US" altLang="zh-CN" sz="1800" dirty="0" smtClean="0"/>
            <a:t>the</a:t>
          </a:r>
          <a:r>
            <a:rPr lang="en-US" sz="1800" dirty="0" smtClean="0"/>
            <a:t> address book upon request</a:t>
          </a:r>
          <a:endParaRPr lang="en-US" sz="1800" dirty="0"/>
        </a:p>
      </dgm:t>
    </dgm:pt>
    <dgm:pt modelId="{EBB58DC3-5771-9346-BB8C-0567C4D08822}" type="parTrans" cxnId="{4D4F3F18-DEE7-454F-A2FB-2CBF24FB9026}">
      <dgm:prSet/>
      <dgm:spPr/>
      <dgm:t>
        <a:bodyPr/>
        <a:lstStyle/>
        <a:p>
          <a:endParaRPr lang="en-US" sz="1600"/>
        </a:p>
      </dgm:t>
    </dgm:pt>
    <dgm:pt modelId="{A1E5B24B-AFFB-8D49-BEFA-ACAB3247E1E0}" type="sibTrans" cxnId="{4D4F3F18-DEE7-454F-A2FB-2CBF24FB9026}">
      <dgm:prSet/>
      <dgm:spPr/>
      <dgm:t>
        <a:bodyPr/>
        <a:lstStyle/>
        <a:p>
          <a:endParaRPr lang="en-US" sz="1600"/>
        </a:p>
      </dgm:t>
    </dgm:pt>
    <dgm:pt modelId="{78144B90-7671-D54A-8941-65E37626B61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Accepts unauthorized requests</a:t>
          </a:r>
          <a:endParaRPr lang="en-US" sz="1800" dirty="0">
            <a:solidFill>
              <a:schemeClr val="tx1"/>
            </a:solidFill>
          </a:endParaRPr>
        </a:p>
      </dgm:t>
    </dgm:pt>
    <dgm:pt modelId="{64A394D5-1C70-894E-AE82-0D366C5F0D61}" type="parTrans" cxnId="{EF2654AF-1058-5D4D-811A-AAC6814828CA}">
      <dgm:prSet/>
      <dgm:spPr/>
      <dgm:t>
        <a:bodyPr/>
        <a:lstStyle/>
        <a:p>
          <a:endParaRPr lang="en-US" sz="2000"/>
        </a:p>
      </dgm:t>
    </dgm:pt>
    <dgm:pt modelId="{1EE1035C-0F27-724E-AC08-64845D99ABBE}" type="sibTrans" cxnId="{EF2654AF-1058-5D4D-811A-AAC6814828CA}">
      <dgm:prSet/>
      <dgm:spPr/>
      <dgm:t>
        <a:bodyPr/>
        <a:lstStyle/>
        <a:p>
          <a:endParaRPr lang="en-US" sz="2000"/>
        </a:p>
      </dgm:t>
    </dgm:pt>
    <dgm:pt modelId="{A2CBC2EB-F54B-47F2-9A75-EADB3D69082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READ</a:t>
          </a:r>
          <a:endParaRPr lang="en-US" sz="1800" dirty="0">
            <a:solidFill>
              <a:schemeClr val="tx1"/>
            </a:solidFill>
          </a:endParaRPr>
        </a:p>
      </dgm:t>
    </dgm:pt>
    <dgm:pt modelId="{3FC90776-33F5-41C4-8122-B9C1ED78F221}" type="parTrans" cxnId="{D485A0B0-9366-418F-A409-32ABC421BD5E}">
      <dgm:prSet/>
      <dgm:spPr/>
      <dgm:t>
        <a:bodyPr/>
        <a:lstStyle/>
        <a:p>
          <a:endParaRPr lang="zh-CN" altLang="en-US"/>
        </a:p>
      </dgm:t>
    </dgm:pt>
    <dgm:pt modelId="{2CD0D7AA-CD51-4D6E-819F-25C10EEBED74}" type="sibTrans" cxnId="{D485A0B0-9366-418F-A409-32ABC421BD5E}">
      <dgm:prSet/>
      <dgm:spPr/>
      <dgm:t>
        <a:bodyPr/>
        <a:lstStyle/>
        <a:p>
          <a:endParaRPr lang="zh-CN" altLang="en-US"/>
        </a:p>
      </dgm:t>
    </dgm:pt>
    <dgm:pt modelId="{9E5B4A3E-2C78-F049-A70A-B68A563B7A32}" type="pres">
      <dgm:prSet presAssocID="{8AF5FA71-5E08-384D-A7C6-79D67626E3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72644C-B7F3-544F-B82F-464EA2B94D0B}" type="pres">
      <dgm:prSet presAssocID="{CF39461C-DED6-EC4A-8B8F-F1FFC59AF590}" presName="thickLine" presStyleLbl="alignNode1" presStyleIdx="0" presStyleCnt="1" custLinFactNeighborX="4630"/>
      <dgm:spPr/>
    </dgm:pt>
    <dgm:pt modelId="{3D333F05-C4AE-9643-A602-7CFDCBADF8FD}" type="pres">
      <dgm:prSet presAssocID="{CF39461C-DED6-EC4A-8B8F-F1FFC59AF590}" presName="horz1" presStyleCnt="0"/>
      <dgm:spPr/>
    </dgm:pt>
    <dgm:pt modelId="{5A74CCB5-7805-0F4B-AF48-092060F304D9}" type="pres">
      <dgm:prSet presAssocID="{CF39461C-DED6-EC4A-8B8F-F1FFC59AF590}" presName="tx1" presStyleLbl="revTx" presStyleIdx="0" presStyleCnt="4"/>
      <dgm:spPr/>
      <dgm:t>
        <a:bodyPr/>
        <a:lstStyle/>
        <a:p>
          <a:endParaRPr lang="en-US"/>
        </a:p>
      </dgm:t>
    </dgm:pt>
    <dgm:pt modelId="{930A0544-7710-8D45-A5A8-2E7FB4277545}" type="pres">
      <dgm:prSet presAssocID="{CF39461C-DED6-EC4A-8B8F-F1FFC59AF590}" presName="vert1" presStyleCnt="0"/>
      <dgm:spPr/>
    </dgm:pt>
    <dgm:pt modelId="{F3E55EA4-6F5D-BE44-90D7-1684F0E03228}" type="pres">
      <dgm:prSet presAssocID="{31717211-DC09-F248-BACB-994ABDD25843}" presName="vertSpace2a" presStyleCnt="0"/>
      <dgm:spPr/>
    </dgm:pt>
    <dgm:pt modelId="{038C49E6-48AF-A845-8F36-70121B05D522}" type="pres">
      <dgm:prSet presAssocID="{31717211-DC09-F248-BACB-994ABDD25843}" presName="horz2" presStyleCnt="0"/>
      <dgm:spPr/>
    </dgm:pt>
    <dgm:pt modelId="{DEFA0F54-A917-7D41-85B9-34B62678A5B0}" type="pres">
      <dgm:prSet presAssocID="{31717211-DC09-F248-BACB-994ABDD25843}" presName="horzSpace2" presStyleCnt="0"/>
      <dgm:spPr/>
    </dgm:pt>
    <dgm:pt modelId="{715C0828-BC59-BF4B-AEC0-5E5F30F012E1}" type="pres">
      <dgm:prSet presAssocID="{31717211-DC09-F248-BACB-994ABDD25843}" presName="tx2" presStyleLbl="revTx" presStyleIdx="1" presStyleCnt="4"/>
      <dgm:spPr/>
      <dgm:t>
        <a:bodyPr/>
        <a:lstStyle/>
        <a:p>
          <a:endParaRPr lang="en-US"/>
        </a:p>
      </dgm:t>
    </dgm:pt>
    <dgm:pt modelId="{CED03853-E72F-544A-AB0F-10EBD518CE48}" type="pres">
      <dgm:prSet presAssocID="{31717211-DC09-F248-BACB-994ABDD25843}" presName="vert2" presStyleCnt="0"/>
      <dgm:spPr/>
    </dgm:pt>
    <dgm:pt modelId="{109B495D-CE83-BA45-9F8A-438B674973DF}" type="pres">
      <dgm:prSet presAssocID="{31717211-DC09-F248-BACB-994ABDD25843}" presName="thinLine2b" presStyleLbl="callout" presStyleIdx="0" presStyleCnt="3"/>
      <dgm:spPr/>
    </dgm:pt>
    <dgm:pt modelId="{1EC5DEA8-921E-124B-B504-A8BD8DD5821A}" type="pres">
      <dgm:prSet presAssocID="{31717211-DC09-F248-BACB-994ABDD25843}" presName="vertSpace2b" presStyleCnt="0"/>
      <dgm:spPr/>
    </dgm:pt>
    <dgm:pt modelId="{5DF14894-08FF-5B41-B44E-AE4A380B72A1}" type="pres">
      <dgm:prSet presAssocID="{78144B90-7671-D54A-8941-65E37626B61D}" presName="horz2" presStyleCnt="0"/>
      <dgm:spPr/>
    </dgm:pt>
    <dgm:pt modelId="{250F8C51-954C-2440-871A-541E0F4DFF99}" type="pres">
      <dgm:prSet presAssocID="{78144B90-7671-D54A-8941-65E37626B61D}" presName="horzSpace2" presStyleCnt="0"/>
      <dgm:spPr/>
    </dgm:pt>
    <dgm:pt modelId="{D3424C15-29CB-C848-8C38-469011DFD5ED}" type="pres">
      <dgm:prSet presAssocID="{78144B90-7671-D54A-8941-65E37626B61D}" presName="tx2" presStyleLbl="revTx" presStyleIdx="2" presStyleCnt="4"/>
      <dgm:spPr/>
      <dgm:t>
        <a:bodyPr/>
        <a:lstStyle/>
        <a:p>
          <a:endParaRPr lang="en-US"/>
        </a:p>
      </dgm:t>
    </dgm:pt>
    <dgm:pt modelId="{323F032A-BC71-3F4B-BF5F-E4E62ED424CF}" type="pres">
      <dgm:prSet presAssocID="{78144B90-7671-D54A-8941-65E37626B61D}" presName="vert2" presStyleCnt="0"/>
      <dgm:spPr/>
    </dgm:pt>
    <dgm:pt modelId="{A09F48C2-EBC7-9248-9BE1-3B9D832E8A5F}" type="pres">
      <dgm:prSet presAssocID="{78144B90-7671-D54A-8941-65E37626B61D}" presName="thinLine2b" presStyleLbl="callout" presStyleIdx="1" presStyleCnt="3"/>
      <dgm:spPr/>
    </dgm:pt>
    <dgm:pt modelId="{05224BD6-75F2-574B-A046-8093CAB9E23B}" type="pres">
      <dgm:prSet presAssocID="{78144B90-7671-D54A-8941-65E37626B61D}" presName="vertSpace2b" presStyleCnt="0"/>
      <dgm:spPr/>
    </dgm:pt>
    <dgm:pt modelId="{5251BB4F-4A12-406A-84D9-E13459E7E412}" type="pres">
      <dgm:prSet presAssocID="{A2CBC2EB-F54B-47F2-9A75-EADB3D690829}" presName="horz2" presStyleCnt="0"/>
      <dgm:spPr/>
    </dgm:pt>
    <dgm:pt modelId="{65687E9A-AC0B-48F2-A7E7-F1D56B749FB6}" type="pres">
      <dgm:prSet presAssocID="{A2CBC2EB-F54B-47F2-9A75-EADB3D690829}" presName="horzSpace2" presStyleCnt="0"/>
      <dgm:spPr/>
    </dgm:pt>
    <dgm:pt modelId="{5EC9B9C6-41E8-4B49-925F-798FE2253FB2}" type="pres">
      <dgm:prSet presAssocID="{A2CBC2EB-F54B-47F2-9A75-EADB3D690829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BBFBADD8-B9EA-4F2A-9DD3-EFFE077B78B1}" type="pres">
      <dgm:prSet presAssocID="{A2CBC2EB-F54B-47F2-9A75-EADB3D690829}" presName="vert2" presStyleCnt="0"/>
      <dgm:spPr/>
    </dgm:pt>
    <dgm:pt modelId="{2CDD25BB-2189-47B5-A6E8-84285DF34611}" type="pres">
      <dgm:prSet presAssocID="{A2CBC2EB-F54B-47F2-9A75-EADB3D690829}" presName="thinLine2b" presStyleLbl="callout" presStyleIdx="2" presStyleCnt="3"/>
      <dgm:spPr/>
    </dgm:pt>
    <dgm:pt modelId="{DFBC5570-FE07-41AC-9B75-F5AC6B580D2F}" type="pres">
      <dgm:prSet presAssocID="{A2CBC2EB-F54B-47F2-9A75-EADB3D690829}" presName="vertSpace2b" presStyleCnt="0"/>
      <dgm:spPr/>
    </dgm:pt>
  </dgm:ptLst>
  <dgm:cxnLst>
    <dgm:cxn modelId="{70091556-D0C4-E34E-B1CB-E93EB481D3F9}" type="presOf" srcId="{CF39461C-DED6-EC4A-8B8F-F1FFC59AF590}" destId="{5A74CCB5-7805-0F4B-AF48-092060F304D9}" srcOrd="0" destOrd="0" presId="urn:microsoft.com/office/officeart/2008/layout/LinedList"/>
    <dgm:cxn modelId="{274D0070-A01A-4507-B269-BCF0B494AE06}" type="presOf" srcId="{A2CBC2EB-F54B-47F2-9A75-EADB3D690829}" destId="{5EC9B9C6-41E8-4B49-925F-798FE2253FB2}" srcOrd="0" destOrd="0" presId="urn:microsoft.com/office/officeart/2008/layout/LinedList"/>
    <dgm:cxn modelId="{D6753927-2BCE-0543-9CA1-04EF0411BAD6}" srcId="{8AF5FA71-5E08-384D-A7C6-79D67626E35C}" destId="{CF39461C-DED6-EC4A-8B8F-F1FFC59AF590}" srcOrd="0" destOrd="0" parTransId="{627321F2-8D20-C04D-92E0-4F227C9D25EA}" sibTransId="{4CF06FB6-5FCB-3647-9894-95EADA93B57B}"/>
    <dgm:cxn modelId="{4D4F3F18-DEE7-454F-A2FB-2CBF24FB9026}" srcId="{CF39461C-DED6-EC4A-8B8F-F1FFC59AF590}" destId="{31717211-DC09-F248-BACB-994ABDD25843}" srcOrd="0" destOrd="0" parTransId="{EBB58DC3-5771-9346-BB8C-0567C4D08822}" sibTransId="{A1E5B24B-AFFB-8D49-BEFA-ACAB3247E1E0}"/>
    <dgm:cxn modelId="{D485A0B0-9366-418F-A409-32ABC421BD5E}" srcId="{CF39461C-DED6-EC4A-8B8F-F1FFC59AF590}" destId="{A2CBC2EB-F54B-47F2-9A75-EADB3D690829}" srcOrd="2" destOrd="0" parTransId="{3FC90776-33F5-41C4-8122-B9C1ED78F221}" sibTransId="{2CD0D7AA-CD51-4D6E-819F-25C10EEBED74}"/>
    <dgm:cxn modelId="{1A9CE34E-8E5D-C144-A290-3DD0947C3404}" type="presOf" srcId="{8AF5FA71-5E08-384D-A7C6-79D67626E35C}" destId="{9E5B4A3E-2C78-F049-A70A-B68A563B7A32}" srcOrd="0" destOrd="0" presId="urn:microsoft.com/office/officeart/2008/layout/LinedList"/>
    <dgm:cxn modelId="{EF2654AF-1058-5D4D-811A-AAC6814828CA}" srcId="{CF39461C-DED6-EC4A-8B8F-F1FFC59AF590}" destId="{78144B90-7671-D54A-8941-65E37626B61D}" srcOrd="1" destOrd="0" parTransId="{64A394D5-1C70-894E-AE82-0D366C5F0D61}" sibTransId="{1EE1035C-0F27-724E-AC08-64845D99ABBE}"/>
    <dgm:cxn modelId="{C8180144-3706-554B-9488-B81F32715992}" type="presOf" srcId="{78144B90-7671-D54A-8941-65E37626B61D}" destId="{D3424C15-29CB-C848-8C38-469011DFD5ED}" srcOrd="0" destOrd="0" presId="urn:microsoft.com/office/officeart/2008/layout/LinedList"/>
    <dgm:cxn modelId="{88C3CDE8-3E77-8D49-A830-531659346B63}" type="presOf" srcId="{31717211-DC09-F248-BACB-994ABDD25843}" destId="{715C0828-BC59-BF4B-AEC0-5E5F30F012E1}" srcOrd="0" destOrd="0" presId="urn:microsoft.com/office/officeart/2008/layout/LinedList"/>
    <dgm:cxn modelId="{859CAF2C-2C40-D748-9714-1B36BFA5DEB0}" type="presParOf" srcId="{9E5B4A3E-2C78-F049-A70A-B68A563B7A32}" destId="{5E72644C-B7F3-544F-B82F-464EA2B94D0B}" srcOrd="0" destOrd="0" presId="urn:microsoft.com/office/officeart/2008/layout/LinedList"/>
    <dgm:cxn modelId="{D56F96CC-F9FF-BF48-8A32-85E78BE8EFB5}" type="presParOf" srcId="{9E5B4A3E-2C78-F049-A70A-B68A563B7A32}" destId="{3D333F05-C4AE-9643-A602-7CFDCBADF8FD}" srcOrd="1" destOrd="0" presId="urn:microsoft.com/office/officeart/2008/layout/LinedList"/>
    <dgm:cxn modelId="{4F948DD0-59ED-4A44-92A3-81C52A91B819}" type="presParOf" srcId="{3D333F05-C4AE-9643-A602-7CFDCBADF8FD}" destId="{5A74CCB5-7805-0F4B-AF48-092060F304D9}" srcOrd="0" destOrd="0" presId="urn:microsoft.com/office/officeart/2008/layout/LinedList"/>
    <dgm:cxn modelId="{7B65DCDA-6560-C240-B931-8727399F311A}" type="presParOf" srcId="{3D333F05-C4AE-9643-A602-7CFDCBADF8FD}" destId="{930A0544-7710-8D45-A5A8-2E7FB4277545}" srcOrd="1" destOrd="0" presId="urn:microsoft.com/office/officeart/2008/layout/LinedList"/>
    <dgm:cxn modelId="{4D55108C-E88A-374A-9CA8-27E02D62B79C}" type="presParOf" srcId="{930A0544-7710-8D45-A5A8-2E7FB4277545}" destId="{F3E55EA4-6F5D-BE44-90D7-1684F0E03228}" srcOrd="0" destOrd="0" presId="urn:microsoft.com/office/officeart/2008/layout/LinedList"/>
    <dgm:cxn modelId="{D654EF04-04CC-174C-9873-EEED3D7EE0EA}" type="presParOf" srcId="{930A0544-7710-8D45-A5A8-2E7FB4277545}" destId="{038C49E6-48AF-A845-8F36-70121B05D522}" srcOrd="1" destOrd="0" presId="urn:microsoft.com/office/officeart/2008/layout/LinedList"/>
    <dgm:cxn modelId="{FB0B7F4E-BB93-684C-B27D-A2EB6CA668C3}" type="presParOf" srcId="{038C49E6-48AF-A845-8F36-70121B05D522}" destId="{DEFA0F54-A917-7D41-85B9-34B62678A5B0}" srcOrd="0" destOrd="0" presId="urn:microsoft.com/office/officeart/2008/layout/LinedList"/>
    <dgm:cxn modelId="{05C2392B-A21D-E74C-8EFB-F1860DEE1159}" type="presParOf" srcId="{038C49E6-48AF-A845-8F36-70121B05D522}" destId="{715C0828-BC59-BF4B-AEC0-5E5F30F012E1}" srcOrd="1" destOrd="0" presId="urn:microsoft.com/office/officeart/2008/layout/LinedList"/>
    <dgm:cxn modelId="{072EBE91-3F60-8041-9E5E-1140F2AD1D16}" type="presParOf" srcId="{038C49E6-48AF-A845-8F36-70121B05D522}" destId="{CED03853-E72F-544A-AB0F-10EBD518CE48}" srcOrd="2" destOrd="0" presId="urn:microsoft.com/office/officeart/2008/layout/LinedList"/>
    <dgm:cxn modelId="{76D1A5C5-10A6-5F45-BC21-61FD579AF4C5}" type="presParOf" srcId="{930A0544-7710-8D45-A5A8-2E7FB4277545}" destId="{109B495D-CE83-BA45-9F8A-438B674973DF}" srcOrd="2" destOrd="0" presId="urn:microsoft.com/office/officeart/2008/layout/LinedList"/>
    <dgm:cxn modelId="{49AFAD07-A53D-3B43-B8E0-8C218B9439F3}" type="presParOf" srcId="{930A0544-7710-8D45-A5A8-2E7FB4277545}" destId="{1EC5DEA8-921E-124B-B504-A8BD8DD5821A}" srcOrd="3" destOrd="0" presId="urn:microsoft.com/office/officeart/2008/layout/LinedList"/>
    <dgm:cxn modelId="{B4927954-8BE4-8E4A-AD3C-809AE4831217}" type="presParOf" srcId="{930A0544-7710-8D45-A5A8-2E7FB4277545}" destId="{5DF14894-08FF-5B41-B44E-AE4A380B72A1}" srcOrd="4" destOrd="0" presId="urn:microsoft.com/office/officeart/2008/layout/LinedList"/>
    <dgm:cxn modelId="{B2F783CC-283A-014E-B118-C1591924A581}" type="presParOf" srcId="{5DF14894-08FF-5B41-B44E-AE4A380B72A1}" destId="{250F8C51-954C-2440-871A-541E0F4DFF99}" srcOrd="0" destOrd="0" presId="urn:microsoft.com/office/officeart/2008/layout/LinedList"/>
    <dgm:cxn modelId="{2738967C-F5A1-454E-84F4-568A64A5C7C4}" type="presParOf" srcId="{5DF14894-08FF-5B41-B44E-AE4A380B72A1}" destId="{D3424C15-29CB-C848-8C38-469011DFD5ED}" srcOrd="1" destOrd="0" presId="urn:microsoft.com/office/officeart/2008/layout/LinedList"/>
    <dgm:cxn modelId="{9AE66A36-A2FC-0F40-A9C9-81CFA99675A6}" type="presParOf" srcId="{5DF14894-08FF-5B41-B44E-AE4A380B72A1}" destId="{323F032A-BC71-3F4B-BF5F-E4E62ED424CF}" srcOrd="2" destOrd="0" presId="urn:microsoft.com/office/officeart/2008/layout/LinedList"/>
    <dgm:cxn modelId="{9139C70E-C236-3243-B156-B6A31D96222F}" type="presParOf" srcId="{930A0544-7710-8D45-A5A8-2E7FB4277545}" destId="{A09F48C2-EBC7-9248-9BE1-3B9D832E8A5F}" srcOrd="5" destOrd="0" presId="urn:microsoft.com/office/officeart/2008/layout/LinedList"/>
    <dgm:cxn modelId="{4B4DDA9C-3731-A940-93CA-E26AC2FE5B12}" type="presParOf" srcId="{930A0544-7710-8D45-A5A8-2E7FB4277545}" destId="{05224BD6-75F2-574B-A046-8093CAB9E23B}" srcOrd="6" destOrd="0" presId="urn:microsoft.com/office/officeart/2008/layout/LinedList"/>
    <dgm:cxn modelId="{F0470CCD-FC1C-4560-A45D-CE755D692512}" type="presParOf" srcId="{930A0544-7710-8D45-A5A8-2E7FB4277545}" destId="{5251BB4F-4A12-406A-84D9-E13459E7E412}" srcOrd="7" destOrd="0" presId="urn:microsoft.com/office/officeart/2008/layout/LinedList"/>
    <dgm:cxn modelId="{097C254B-59EE-4AA7-BEF0-6C77F88045D3}" type="presParOf" srcId="{5251BB4F-4A12-406A-84D9-E13459E7E412}" destId="{65687E9A-AC0B-48F2-A7E7-F1D56B749FB6}" srcOrd="0" destOrd="0" presId="urn:microsoft.com/office/officeart/2008/layout/LinedList"/>
    <dgm:cxn modelId="{EC946B21-2E56-4097-A5F4-C38B070EAC54}" type="presParOf" srcId="{5251BB4F-4A12-406A-84D9-E13459E7E412}" destId="{5EC9B9C6-41E8-4B49-925F-798FE2253FB2}" srcOrd="1" destOrd="0" presId="urn:microsoft.com/office/officeart/2008/layout/LinedList"/>
    <dgm:cxn modelId="{0CE37B77-B418-4B81-A169-923A974EB74A}" type="presParOf" srcId="{5251BB4F-4A12-406A-84D9-E13459E7E412}" destId="{BBFBADD8-B9EA-4F2A-9DD3-EFFE077B78B1}" srcOrd="2" destOrd="0" presId="urn:microsoft.com/office/officeart/2008/layout/LinedList"/>
    <dgm:cxn modelId="{8511A225-C49D-47F3-A2C1-484895EE5D7F}" type="presParOf" srcId="{930A0544-7710-8D45-A5A8-2E7FB4277545}" destId="{2CDD25BB-2189-47B5-A6E8-84285DF34611}" srcOrd="8" destOrd="0" presId="urn:microsoft.com/office/officeart/2008/layout/LinedList"/>
    <dgm:cxn modelId="{5C12B8A3-AB43-433B-B409-E5933DFED804}" type="presParOf" srcId="{930A0544-7710-8D45-A5A8-2E7FB4277545}" destId="{DFBC5570-FE07-41AC-9B75-F5AC6B580D2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5FA71-5E08-384D-A7C6-79D67626E35C}" type="doc">
      <dgm:prSet loTypeId="urn:microsoft.com/office/officeart/2008/layout/LinedLis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9461C-DED6-EC4A-8B8F-F1FFC59AF590}">
      <dgm:prSet custT="1"/>
      <dgm:spPr/>
      <dgm:t>
        <a:bodyPr vert="vert"/>
        <a:lstStyle/>
        <a:p>
          <a:r>
            <a:rPr lang="en-US" sz="1800" dirty="0" smtClean="0"/>
            <a:t>Setting Update Receiver</a:t>
          </a:r>
          <a:endParaRPr lang="en-US" sz="1800" dirty="0"/>
        </a:p>
      </dgm:t>
    </dgm:pt>
    <dgm:pt modelId="{4CF06FB6-5FCB-3647-9894-95EADA93B57B}" type="sibTrans" cxnId="{D6753927-2BCE-0543-9CA1-04EF0411BAD6}">
      <dgm:prSet/>
      <dgm:spPr/>
      <dgm:t>
        <a:bodyPr/>
        <a:lstStyle/>
        <a:p>
          <a:endParaRPr lang="en-US" sz="1600"/>
        </a:p>
      </dgm:t>
    </dgm:pt>
    <dgm:pt modelId="{627321F2-8D20-C04D-92E0-4F227C9D25EA}" type="parTrans" cxnId="{D6753927-2BCE-0543-9CA1-04EF0411BAD6}">
      <dgm:prSet/>
      <dgm:spPr/>
      <dgm:t>
        <a:bodyPr/>
        <a:lstStyle/>
        <a:p>
          <a:endParaRPr lang="en-US" sz="1600"/>
        </a:p>
      </dgm:t>
    </dgm:pt>
    <dgm:pt modelId="{28D1ED4E-AA1D-B542-957A-2A2ACC567CE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Acc</a:t>
          </a:r>
          <a:r>
            <a:rPr lang="en-US" altLang="zh-CN" sz="1800" dirty="0" smtClean="0">
              <a:solidFill>
                <a:srgbClr val="000000"/>
              </a:solidFill>
            </a:rPr>
            <a:t>epts external updates</a:t>
          </a:r>
          <a:endParaRPr lang="en-US" sz="1800" dirty="0">
            <a:solidFill>
              <a:srgbClr val="000000"/>
            </a:solidFill>
          </a:endParaRPr>
        </a:p>
      </dgm:t>
    </dgm:pt>
    <dgm:pt modelId="{EBD0EF1A-8A47-0541-9711-253BDB598584}" type="parTrans" cxnId="{F90163C0-F515-5647-B930-0DAAE90F0BA3}">
      <dgm:prSet/>
      <dgm:spPr/>
      <dgm:t>
        <a:bodyPr/>
        <a:lstStyle/>
        <a:p>
          <a:endParaRPr lang="en-US" sz="2000"/>
        </a:p>
      </dgm:t>
    </dgm:pt>
    <dgm:pt modelId="{30EF71FC-5884-AB46-BC4C-686B5EAACCD8}" type="sibTrans" cxnId="{F90163C0-F515-5647-B930-0DAAE90F0BA3}">
      <dgm:prSet/>
      <dgm:spPr/>
      <dgm:t>
        <a:bodyPr/>
        <a:lstStyle/>
        <a:p>
          <a:endParaRPr lang="en-US" sz="2000"/>
        </a:p>
      </dgm:t>
    </dgm:pt>
    <dgm:pt modelId="{BAC2E09C-926C-4ED7-8CF3-09FF4477966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App Internal DB is not permission protected</a:t>
          </a:r>
          <a:endParaRPr lang="en-US" sz="1800" dirty="0">
            <a:solidFill>
              <a:srgbClr val="000000"/>
            </a:solidFill>
          </a:endParaRPr>
        </a:p>
      </dgm:t>
    </dgm:pt>
    <dgm:pt modelId="{B4BAD460-860A-4FEC-AB52-1B43A39EFA9B}" type="parTrans" cxnId="{A7AF02AA-7BE9-4822-AA38-9FF21DB91484}">
      <dgm:prSet/>
      <dgm:spPr/>
      <dgm:t>
        <a:bodyPr/>
        <a:lstStyle/>
        <a:p>
          <a:endParaRPr lang="zh-CN" altLang="en-US"/>
        </a:p>
      </dgm:t>
    </dgm:pt>
    <dgm:pt modelId="{86E50541-E91D-4433-88FB-BB999335AAFB}" type="sibTrans" cxnId="{A7AF02AA-7BE9-4822-AA38-9FF21DB91484}">
      <dgm:prSet/>
      <dgm:spPr/>
      <dgm:t>
        <a:bodyPr/>
        <a:lstStyle/>
        <a:p>
          <a:endParaRPr lang="zh-CN" altLang="en-US"/>
        </a:p>
      </dgm:t>
    </dgm:pt>
    <dgm:pt modelId="{FCFDFC65-59B1-4187-813C-5D910EEA69C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Write to critical area</a:t>
          </a:r>
          <a:endParaRPr lang="en-US" sz="1800" dirty="0">
            <a:solidFill>
              <a:srgbClr val="000000"/>
            </a:solidFill>
          </a:endParaRPr>
        </a:p>
      </dgm:t>
    </dgm:pt>
    <dgm:pt modelId="{45D141B5-8B06-4B52-9C6C-96AF726B0593}" type="parTrans" cxnId="{2224D19D-AD19-44B1-8247-F3C9E739581A}">
      <dgm:prSet/>
      <dgm:spPr/>
      <dgm:t>
        <a:bodyPr/>
        <a:lstStyle/>
        <a:p>
          <a:endParaRPr lang="zh-CN" altLang="en-US"/>
        </a:p>
      </dgm:t>
    </dgm:pt>
    <dgm:pt modelId="{57057826-19CC-4AF8-9FFC-CDC5DCEE3D4A}" type="sibTrans" cxnId="{2224D19D-AD19-44B1-8247-F3C9E739581A}">
      <dgm:prSet/>
      <dgm:spPr/>
      <dgm:t>
        <a:bodyPr/>
        <a:lstStyle/>
        <a:p>
          <a:endParaRPr lang="zh-CN" altLang="en-US"/>
        </a:p>
      </dgm:t>
    </dgm:pt>
    <dgm:pt modelId="{9E5B4A3E-2C78-F049-A70A-B68A563B7A32}" type="pres">
      <dgm:prSet presAssocID="{8AF5FA71-5E08-384D-A7C6-79D67626E3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72644C-B7F3-544F-B82F-464EA2B94D0B}" type="pres">
      <dgm:prSet presAssocID="{CF39461C-DED6-EC4A-8B8F-F1FFC59AF590}" presName="thickLine" presStyleLbl="alignNode1" presStyleIdx="0" presStyleCnt="1" custLinFactNeighborX="4630"/>
      <dgm:spPr/>
    </dgm:pt>
    <dgm:pt modelId="{3D333F05-C4AE-9643-A602-7CFDCBADF8FD}" type="pres">
      <dgm:prSet presAssocID="{CF39461C-DED6-EC4A-8B8F-F1FFC59AF590}" presName="horz1" presStyleCnt="0"/>
      <dgm:spPr/>
    </dgm:pt>
    <dgm:pt modelId="{5A74CCB5-7805-0F4B-AF48-092060F304D9}" type="pres">
      <dgm:prSet presAssocID="{CF39461C-DED6-EC4A-8B8F-F1FFC59AF590}" presName="tx1" presStyleLbl="revTx" presStyleIdx="0" presStyleCnt="4"/>
      <dgm:spPr/>
      <dgm:t>
        <a:bodyPr/>
        <a:lstStyle/>
        <a:p>
          <a:endParaRPr lang="en-US"/>
        </a:p>
      </dgm:t>
    </dgm:pt>
    <dgm:pt modelId="{930A0544-7710-8D45-A5A8-2E7FB4277545}" type="pres">
      <dgm:prSet presAssocID="{CF39461C-DED6-EC4A-8B8F-F1FFC59AF590}" presName="vert1" presStyleCnt="0"/>
      <dgm:spPr/>
    </dgm:pt>
    <dgm:pt modelId="{E78FEC45-F9BD-4A76-AB9C-2114BCC8628B}" type="pres">
      <dgm:prSet presAssocID="{28D1ED4E-AA1D-B542-957A-2A2ACC567CE7}" presName="vertSpace2a" presStyleCnt="0"/>
      <dgm:spPr/>
    </dgm:pt>
    <dgm:pt modelId="{6974FD11-9754-6546-B4EE-18D3954F0437}" type="pres">
      <dgm:prSet presAssocID="{28D1ED4E-AA1D-B542-957A-2A2ACC567CE7}" presName="horz2" presStyleCnt="0"/>
      <dgm:spPr/>
    </dgm:pt>
    <dgm:pt modelId="{80ECA649-34B3-364E-903C-F6C900D715D7}" type="pres">
      <dgm:prSet presAssocID="{28D1ED4E-AA1D-B542-957A-2A2ACC567CE7}" presName="horzSpace2" presStyleCnt="0"/>
      <dgm:spPr/>
    </dgm:pt>
    <dgm:pt modelId="{D586AD0C-A2CC-9E49-8EC3-9CB879D49D91}" type="pres">
      <dgm:prSet presAssocID="{28D1ED4E-AA1D-B542-957A-2A2ACC567CE7}" presName="tx2" presStyleLbl="revTx" presStyleIdx="1" presStyleCnt="4"/>
      <dgm:spPr/>
      <dgm:t>
        <a:bodyPr/>
        <a:lstStyle/>
        <a:p>
          <a:endParaRPr lang="en-US"/>
        </a:p>
      </dgm:t>
    </dgm:pt>
    <dgm:pt modelId="{3B533BC0-C404-D242-9187-E22470C0F432}" type="pres">
      <dgm:prSet presAssocID="{28D1ED4E-AA1D-B542-957A-2A2ACC567CE7}" presName="vert2" presStyleCnt="0"/>
      <dgm:spPr/>
    </dgm:pt>
    <dgm:pt modelId="{362AF84A-8E4D-6449-BC2F-5DEA33431EDF}" type="pres">
      <dgm:prSet presAssocID="{28D1ED4E-AA1D-B542-957A-2A2ACC567CE7}" presName="thinLine2b" presStyleLbl="callout" presStyleIdx="0" presStyleCnt="3"/>
      <dgm:spPr/>
    </dgm:pt>
    <dgm:pt modelId="{72D52E0C-184F-7C4C-9F91-B531DC1B7013}" type="pres">
      <dgm:prSet presAssocID="{28D1ED4E-AA1D-B542-957A-2A2ACC567CE7}" presName="vertSpace2b" presStyleCnt="0"/>
      <dgm:spPr/>
    </dgm:pt>
    <dgm:pt modelId="{AFC9251B-999E-4225-8C49-63698CCCF97B}" type="pres">
      <dgm:prSet presAssocID="{BAC2E09C-926C-4ED7-8CF3-09FF44779662}" presName="horz2" presStyleCnt="0"/>
      <dgm:spPr/>
    </dgm:pt>
    <dgm:pt modelId="{E05FD353-D208-4CD6-9CBD-B11959E7875B}" type="pres">
      <dgm:prSet presAssocID="{BAC2E09C-926C-4ED7-8CF3-09FF44779662}" presName="horzSpace2" presStyleCnt="0"/>
      <dgm:spPr/>
    </dgm:pt>
    <dgm:pt modelId="{6E69BEBB-EE14-4869-8E3A-CC8FB6DA87EC}" type="pres">
      <dgm:prSet presAssocID="{BAC2E09C-926C-4ED7-8CF3-09FF44779662}" presName="tx2" presStyleLbl="revTx" presStyleIdx="2" presStyleCnt="4"/>
      <dgm:spPr/>
      <dgm:t>
        <a:bodyPr/>
        <a:lstStyle/>
        <a:p>
          <a:endParaRPr lang="zh-CN" altLang="en-US"/>
        </a:p>
      </dgm:t>
    </dgm:pt>
    <dgm:pt modelId="{AAF302C2-B054-4751-975A-BA8B4F378753}" type="pres">
      <dgm:prSet presAssocID="{BAC2E09C-926C-4ED7-8CF3-09FF44779662}" presName="vert2" presStyleCnt="0"/>
      <dgm:spPr/>
    </dgm:pt>
    <dgm:pt modelId="{88FD7F6D-279D-4BE0-A44C-94DE45A9F7BB}" type="pres">
      <dgm:prSet presAssocID="{BAC2E09C-926C-4ED7-8CF3-09FF44779662}" presName="thinLine2b" presStyleLbl="callout" presStyleIdx="1" presStyleCnt="3"/>
      <dgm:spPr/>
    </dgm:pt>
    <dgm:pt modelId="{C55FED3F-9210-4F99-B53B-4943172EDEDD}" type="pres">
      <dgm:prSet presAssocID="{BAC2E09C-926C-4ED7-8CF3-09FF44779662}" presName="vertSpace2b" presStyleCnt="0"/>
      <dgm:spPr/>
    </dgm:pt>
    <dgm:pt modelId="{90DCE720-8E73-4B4A-83BC-347CAC6DE96C}" type="pres">
      <dgm:prSet presAssocID="{FCFDFC65-59B1-4187-813C-5D910EEA69CF}" presName="horz2" presStyleCnt="0"/>
      <dgm:spPr/>
    </dgm:pt>
    <dgm:pt modelId="{5044F028-88F1-44DB-A1F2-AF5D266E8D24}" type="pres">
      <dgm:prSet presAssocID="{FCFDFC65-59B1-4187-813C-5D910EEA69CF}" presName="horzSpace2" presStyleCnt="0"/>
      <dgm:spPr/>
    </dgm:pt>
    <dgm:pt modelId="{CD7764B7-4FD5-48A0-9070-66AFB0CC5199}" type="pres">
      <dgm:prSet presAssocID="{FCFDFC65-59B1-4187-813C-5D910EEA69CF}" presName="tx2" presStyleLbl="revTx" presStyleIdx="3" presStyleCnt="4"/>
      <dgm:spPr/>
      <dgm:t>
        <a:bodyPr/>
        <a:lstStyle/>
        <a:p>
          <a:endParaRPr lang="zh-CN" altLang="en-US"/>
        </a:p>
      </dgm:t>
    </dgm:pt>
    <dgm:pt modelId="{E4C44C1C-FA45-4F1C-91D3-F44133C0071B}" type="pres">
      <dgm:prSet presAssocID="{FCFDFC65-59B1-4187-813C-5D910EEA69CF}" presName="vert2" presStyleCnt="0"/>
      <dgm:spPr/>
    </dgm:pt>
    <dgm:pt modelId="{220823AD-B2FD-461C-BA44-0D522E0FD9BB}" type="pres">
      <dgm:prSet presAssocID="{FCFDFC65-59B1-4187-813C-5D910EEA69CF}" presName="thinLine2b" presStyleLbl="callout" presStyleIdx="2" presStyleCnt="3"/>
      <dgm:spPr/>
    </dgm:pt>
    <dgm:pt modelId="{FE5F9F21-E3ED-4F88-9018-BEC9440093B4}" type="pres">
      <dgm:prSet presAssocID="{FCFDFC65-59B1-4187-813C-5D910EEA69CF}" presName="vertSpace2b" presStyleCnt="0"/>
      <dgm:spPr/>
    </dgm:pt>
  </dgm:ptLst>
  <dgm:cxnLst>
    <dgm:cxn modelId="{95966BCC-6147-4F3D-97B5-AF02D5647C1C}" type="presOf" srcId="{BAC2E09C-926C-4ED7-8CF3-09FF44779662}" destId="{6E69BEBB-EE14-4869-8E3A-CC8FB6DA87EC}" srcOrd="0" destOrd="0" presId="urn:microsoft.com/office/officeart/2008/layout/LinedList"/>
    <dgm:cxn modelId="{94C77ED4-4AEB-4A1A-8777-4996DEADBA43}" type="presOf" srcId="{FCFDFC65-59B1-4187-813C-5D910EEA69CF}" destId="{CD7764B7-4FD5-48A0-9070-66AFB0CC5199}" srcOrd="0" destOrd="0" presId="urn:microsoft.com/office/officeart/2008/layout/LinedList"/>
    <dgm:cxn modelId="{A7AF02AA-7BE9-4822-AA38-9FF21DB91484}" srcId="{CF39461C-DED6-EC4A-8B8F-F1FFC59AF590}" destId="{BAC2E09C-926C-4ED7-8CF3-09FF44779662}" srcOrd="1" destOrd="0" parTransId="{B4BAD460-860A-4FEC-AB52-1B43A39EFA9B}" sibTransId="{86E50541-E91D-4433-88FB-BB999335AAFB}"/>
    <dgm:cxn modelId="{D6753927-2BCE-0543-9CA1-04EF0411BAD6}" srcId="{8AF5FA71-5E08-384D-A7C6-79D67626E35C}" destId="{CF39461C-DED6-EC4A-8B8F-F1FFC59AF590}" srcOrd="0" destOrd="0" parTransId="{627321F2-8D20-C04D-92E0-4F227C9D25EA}" sibTransId="{4CF06FB6-5FCB-3647-9894-95EADA93B57B}"/>
    <dgm:cxn modelId="{F90163C0-F515-5647-B930-0DAAE90F0BA3}" srcId="{CF39461C-DED6-EC4A-8B8F-F1FFC59AF590}" destId="{28D1ED4E-AA1D-B542-957A-2A2ACC567CE7}" srcOrd="0" destOrd="0" parTransId="{EBD0EF1A-8A47-0541-9711-253BDB598584}" sibTransId="{30EF71FC-5884-AB46-BC4C-686B5EAACCD8}"/>
    <dgm:cxn modelId="{ECE07285-D2BD-AA4D-BB63-99C9D2146D3D}" type="presOf" srcId="{8AF5FA71-5E08-384D-A7C6-79D67626E35C}" destId="{9E5B4A3E-2C78-F049-A70A-B68A563B7A32}" srcOrd="0" destOrd="0" presId="urn:microsoft.com/office/officeart/2008/layout/LinedList"/>
    <dgm:cxn modelId="{FA3393BC-096E-4ED6-9AA5-953AAF743068}" type="presOf" srcId="{28D1ED4E-AA1D-B542-957A-2A2ACC567CE7}" destId="{D586AD0C-A2CC-9E49-8EC3-9CB879D49D91}" srcOrd="0" destOrd="0" presId="urn:microsoft.com/office/officeart/2008/layout/LinedList"/>
    <dgm:cxn modelId="{2224D19D-AD19-44B1-8247-F3C9E739581A}" srcId="{CF39461C-DED6-EC4A-8B8F-F1FFC59AF590}" destId="{FCFDFC65-59B1-4187-813C-5D910EEA69CF}" srcOrd="2" destOrd="0" parTransId="{45D141B5-8B06-4B52-9C6C-96AF726B0593}" sibTransId="{57057826-19CC-4AF8-9FFC-CDC5DCEE3D4A}"/>
    <dgm:cxn modelId="{1D167D05-8112-9F44-92F3-3734289FC4D5}" type="presOf" srcId="{CF39461C-DED6-EC4A-8B8F-F1FFC59AF590}" destId="{5A74CCB5-7805-0F4B-AF48-092060F304D9}" srcOrd="0" destOrd="0" presId="urn:microsoft.com/office/officeart/2008/layout/LinedList"/>
    <dgm:cxn modelId="{5D08D214-E6C4-E841-9A33-46C6C4F03CBE}" type="presParOf" srcId="{9E5B4A3E-2C78-F049-A70A-B68A563B7A32}" destId="{5E72644C-B7F3-544F-B82F-464EA2B94D0B}" srcOrd="0" destOrd="0" presId="urn:microsoft.com/office/officeart/2008/layout/LinedList"/>
    <dgm:cxn modelId="{516BF146-397F-174E-A1EA-49F26705FFAF}" type="presParOf" srcId="{9E5B4A3E-2C78-F049-A70A-B68A563B7A32}" destId="{3D333F05-C4AE-9643-A602-7CFDCBADF8FD}" srcOrd="1" destOrd="0" presId="urn:microsoft.com/office/officeart/2008/layout/LinedList"/>
    <dgm:cxn modelId="{BBF263EC-7DCD-9E4A-9264-7D4CE17C198D}" type="presParOf" srcId="{3D333F05-C4AE-9643-A602-7CFDCBADF8FD}" destId="{5A74CCB5-7805-0F4B-AF48-092060F304D9}" srcOrd="0" destOrd="0" presId="urn:microsoft.com/office/officeart/2008/layout/LinedList"/>
    <dgm:cxn modelId="{806E34AA-AA01-2C43-95C8-AE4612C9B68A}" type="presParOf" srcId="{3D333F05-C4AE-9643-A602-7CFDCBADF8FD}" destId="{930A0544-7710-8D45-A5A8-2E7FB4277545}" srcOrd="1" destOrd="0" presId="urn:microsoft.com/office/officeart/2008/layout/LinedList"/>
    <dgm:cxn modelId="{2DA97DE6-3AF5-4098-B29A-66686BC4AE52}" type="presParOf" srcId="{930A0544-7710-8D45-A5A8-2E7FB4277545}" destId="{E78FEC45-F9BD-4A76-AB9C-2114BCC8628B}" srcOrd="0" destOrd="0" presId="urn:microsoft.com/office/officeart/2008/layout/LinedList"/>
    <dgm:cxn modelId="{97E6FC30-C7D3-4DF4-B180-B547E8097E6E}" type="presParOf" srcId="{930A0544-7710-8D45-A5A8-2E7FB4277545}" destId="{6974FD11-9754-6546-B4EE-18D3954F0437}" srcOrd="1" destOrd="0" presId="urn:microsoft.com/office/officeart/2008/layout/LinedList"/>
    <dgm:cxn modelId="{3C5C5E7A-960C-478A-9F48-8FDAD6151BBA}" type="presParOf" srcId="{6974FD11-9754-6546-B4EE-18D3954F0437}" destId="{80ECA649-34B3-364E-903C-F6C900D715D7}" srcOrd="0" destOrd="0" presId="urn:microsoft.com/office/officeart/2008/layout/LinedList"/>
    <dgm:cxn modelId="{6D50F3BD-CD94-4CC7-A927-CF52B950B220}" type="presParOf" srcId="{6974FD11-9754-6546-B4EE-18D3954F0437}" destId="{D586AD0C-A2CC-9E49-8EC3-9CB879D49D91}" srcOrd="1" destOrd="0" presId="urn:microsoft.com/office/officeart/2008/layout/LinedList"/>
    <dgm:cxn modelId="{66EB5761-4FC0-40FD-84AA-D53C69571681}" type="presParOf" srcId="{6974FD11-9754-6546-B4EE-18D3954F0437}" destId="{3B533BC0-C404-D242-9187-E22470C0F432}" srcOrd="2" destOrd="0" presId="urn:microsoft.com/office/officeart/2008/layout/LinedList"/>
    <dgm:cxn modelId="{D0D4E352-392B-41B6-8B78-7F90F35D520D}" type="presParOf" srcId="{930A0544-7710-8D45-A5A8-2E7FB4277545}" destId="{362AF84A-8E4D-6449-BC2F-5DEA33431EDF}" srcOrd="2" destOrd="0" presId="urn:microsoft.com/office/officeart/2008/layout/LinedList"/>
    <dgm:cxn modelId="{F0E0DF98-A9C6-4089-9588-F0C7139C324F}" type="presParOf" srcId="{930A0544-7710-8D45-A5A8-2E7FB4277545}" destId="{72D52E0C-184F-7C4C-9F91-B531DC1B7013}" srcOrd="3" destOrd="0" presId="urn:microsoft.com/office/officeart/2008/layout/LinedList"/>
    <dgm:cxn modelId="{8C20448D-BB10-49FA-83D0-91D4FB724508}" type="presParOf" srcId="{930A0544-7710-8D45-A5A8-2E7FB4277545}" destId="{AFC9251B-999E-4225-8C49-63698CCCF97B}" srcOrd="4" destOrd="0" presId="urn:microsoft.com/office/officeart/2008/layout/LinedList"/>
    <dgm:cxn modelId="{17DABC27-7428-4E01-939F-B56D81F325E3}" type="presParOf" srcId="{AFC9251B-999E-4225-8C49-63698CCCF97B}" destId="{E05FD353-D208-4CD6-9CBD-B11959E7875B}" srcOrd="0" destOrd="0" presId="urn:microsoft.com/office/officeart/2008/layout/LinedList"/>
    <dgm:cxn modelId="{863A6C4E-80E4-4A32-BCF6-1E285A4CC557}" type="presParOf" srcId="{AFC9251B-999E-4225-8C49-63698CCCF97B}" destId="{6E69BEBB-EE14-4869-8E3A-CC8FB6DA87EC}" srcOrd="1" destOrd="0" presId="urn:microsoft.com/office/officeart/2008/layout/LinedList"/>
    <dgm:cxn modelId="{262AB235-7154-4D2B-94AC-602981226F13}" type="presParOf" srcId="{AFC9251B-999E-4225-8C49-63698CCCF97B}" destId="{AAF302C2-B054-4751-975A-BA8B4F378753}" srcOrd="2" destOrd="0" presId="urn:microsoft.com/office/officeart/2008/layout/LinedList"/>
    <dgm:cxn modelId="{C084282B-066E-43FE-8723-518B615DC90E}" type="presParOf" srcId="{930A0544-7710-8D45-A5A8-2E7FB4277545}" destId="{88FD7F6D-279D-4BE0-A44C-94DE45A9F7BB}" srcOrd="5" destOrd="0" presId="urn:microsoft.com/office/officeart/2008/layout/LinedList"/>
    <dgm:cxn modelId="{95DEB1F4-4061-46C9-B55A-A35C0734FBA2}" type="presParOf" srcId="{930A0544-7710-8D45-A5A8-2E7FB4277545}" destId="{C55FED3F-9210-4F99-B53B-4943172EDEDD}" srcOrd="6" destOrd="0" presId="urn:microsoft.com/office/officeart/2008/layout/LinedList"/>
    <dgm:cxn modelId="{388CF2FF-6B7F-40F3-9343-82C6A1FFF2BD}" type="presParOf" srcId="{930A0544-7710-8D45-A5A8-2E7FB4277545}" destId="{90DCE720-8E73-4B4A-83BC-347CAC6DE96C}" srcOrd="7" destOrd="0" presId="urn:microsoft.com/office/officeart/2008/layout/LinedList"/>
    <dgm:cxn modelId="{3361E8AE-2D98-4695-A0AE-278DCA9A83EB}" type="presParOf" srcId="{90DCE720-8E73-4B4A-83BC-347CAC6DE96C}" destId="{5044F028-88F1-44DB-A1F2-AF5D266E8D24}" srcOrd="0" destOrd="0" presId="urn:microsoft.com/office/officeart/2008/layout/LinedList"/>
    <dgm:cxn modelId="{737DCED6-9F4F-43E3-9034-70949BE8C4D3}" type="presParOf" srcId="{90DCE720-8E73-4B4A-83BC-347CAC6DE96C}" destId="{CD7764B7-4FD5-48A0-9070-66AFB0CC5199}" srcOrd="1" destOrd="0" presId="urn:microsoft.com/office/officeart/2008/layout/LinedList"/>
    <dgm:cxn modelId="{6780D125-EFA8-4F19-A573-901C73BE898E}" type="presParOf" srcId="{90DCE720-8E73-4B4A-83BC-347CAC6DE96C}" destId="{E4C44C1C-FA45-4F1C-91D3-F44133C0071B}" srcOrd="2" destOrd="0" presId="urn:microsoft.com/office/officeart/2008/layout/LinedList"/>
    <dgm:cxn modelId="{6AD22D22-22B7-4210-8BF1-3C8508326034}" type="presParOf" srcId="{930A0544-7710-8D45-A5A8-2E7FB4277545}" destId="{220823AD-B2FD-461C-BA44-0D522E0FD9BB}" srcOrd="8" destOrd="0" presId="urn:microsoft.com/office/officeart/2008/layout/LinedList"/>
    <dgm:cxn modelId="{A1C65909-9E73-487C-AF19-36DCFA9FACC2}" type="presParOf" srcId="{930A0544-7710-8D45-A5A8-2E7FB4277545}" destId="{FE5F9F21-E3ED-4F88-9018-BEC9440093B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715D6-9C5B-C74E-AF68-0F34C0D8CF2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461B6-A0A5-9D4D-BB2F-4163B64E78B1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App launch points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582C8DF-7620-BE42-987A-921A6728500C}" type="parTrans" cxnId="{A8B19B5E-7FA8-D446-8BB0-18BBF49D2657}">
      <dgm:prSet/>
      <dgm:spPr/>
      <dgm:t>
        <a:bodyPr/>
        <a:lstStyle/>
        <a:p>
          <a:endParaRPr lang="en-US" sz="4400" b="1"/>
        </a:p>
      </dgm:t>
    </dgm:pt>
    <dgm:pt modelId="{13F7CA2D-C4A1-184D-A35F-956805EC3EEC}" type="sibTrans" cxnId="{A8B19B5E-7FA8-D446-8BB0-18BBF49D2657}">
      <dgm:prSet/>
      <dgm:spPr/>
      <dgm:t>
        <a:bodyPr/>
        <a:lstStyle/>
        <a:p>
          <a:endParaRPr lang="en-US" sz="4400" b="1"/>
        </a:p>
      </dgm:t>
    </dgm:pt>
    <dgm:pt modelId="{D1847867-4A95-9245-A2A0-8ED710928E33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Component lifecycle callbacks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C44FD33-9772-EE4D-A5AE-32C489349825}" type="parTrans" cxnId="{D14A7ECC-4927-364F-BEA6-4278664D020E}">
      <dgm:prSet/>
      <dgm:spPr/>
      <dgm:t>
        <a:bodyPr/>
        <a:lstStyle/>
        <a:p>
          <a:endParaRPr lang="en-US" sz="4400" b="1"/>
        </a:p>
      </dgm:t>
    </dgm:pt>
    <dgm:pt modelId="{30D213AA-EF2C-324E-A413-CCA2A3E3A5D3}" type="sibTrans" cxnId="{D14A7ECC-4927-364F-BEA6-4278664D020E}">
      <dgm:prSet/>
      <dgm:spPr/>
      <dgm:t>
        <a:bodyPr/>
        <a:lstStyle/>
        <a:p>
          <a:endParaRPr lang="en-US" sz="4400" b="1"/>
        </a:p>
      </dgm:t>
    </dgm:pt>
    <dgm:pt modelId="{61078124-7BCB-9C42-AA12-260885462D71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UI event handlers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9D38012-9D5B-814B-A233-FC38E7B5073A}" type="parTrans" cxnId="{C4996DA1-3281-964C-B413-F973CF7F3655}">
      <dgm:prSet/>
      <dgm:spPr/>
      <dgm:t>
        <a:bodyPr/>
        <a:lstStyle/>
        <a:p>
          <a:endParaRPr lang="en-US" sz="4400" b="1"/>
        </a:p>
      </dgm:t>
    </dgm:pt>
    <dgm:pt modelId="{0424A830-F494-234B-B009-1FAF4AF91340}" type="sibTrans" cxnId="{C4996DA1-3281-964C-B413-F973CF7F3655}">
      <dgm:prSet/>
      <dgm:spPr/>
      <dgm:t>
        <a:bodyPr/>
        <a:lstStyle/>
        <a:p>
          <a:endParaRPr lang="en-US" sz="4400" b="1"/>
        </a:p>
      </dgm:t>
    </dgm:pt>
    <dgm:pt modelId="{3A159E00-6E07-7A4F-BB9E-176576DF929C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Asynchronous   constructs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6F898A9-BEDE-8744-9893-39FF9738732C}" type="parTrans" cxnId="{2BF8F165-3544-8044-A8A1-FFC836A49B3B}">
      <dgm:prSet/>
      <dgm:spPr/>
      <dgm:t>
        <a:bodyPr/>
        <a:lstStyle/>
        <a:p>
          <a:endParaRPr lang="en-US" sz="4400" b="1"/>
        </a:p>
      </dgm:t>
    </dgm:pt>
    <dgm:pt modelId="{F0772736-5E19-1D40-BA94-B4927ABBF335}" type="sibTrans" cxnId="{2BF8F165-3544-8044-A8A1-FFC836A49B3B}">
      <dgm:prSet/>
      <dgm:spPr/>
      <dgm:t>
        <a:bodyPr/>
        <a:lstStyle/>
        <a:p>
          <a:endParaRPr lang="en-US" sz="4400" b="1"/>
        </a:p>
      </dgm:t>
    </dgm:pt>
    <dgm:pt modelId="{E7537613-4FA8-9641-BC0B-107EE75E63D7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Others</a:t>
          </a:r>
          <a:endParaRPr lang="en-US" sz="20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8E31799-87EA-9A43-9468-BCE44BACD133}" type="parTrans" cxnId="{4BB46C5B-36A5-3743-BA1D-1EED2CC4D36B}">
      <dgm:prSet/>
      <dgm:spPr/>
      <dgm:t>
        <a:bodyPr/>
        <a:lstStyle/>
        <a:p>
          <a:endParaRPr lang="en-US" sz="4400" b="1"/>
        </a:p>
      </dgm:t>
    </dgm:pt>
    <dgm:pt modelId="{A0F7AC3C-4024-FF41-AD7B-C60DF8643EE2}" type="sibTrans" cxnId="{4BB46C5B-36A5-3743-BA1D-1EED2CC4D36B}">
      <dgm:prSet/>
      <dgm:spPr/>
      <dgm:t>
        <a:bodyPr/>
        <a:lstStyle/>
        <a:p>
          <a:endParaRPr lang="en-US" sz="4400" b="1"/>
        </a:p>
      </dgm:t>
    </dgm:pt>
    <dgm:pt modelId="{278BB660-4C14-1046-99D3-42683C002920}" type="pres">
      <dgm:prSet presAssocID="{279715D6-9C5B-C74E-AF68-0F34C0D8CF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C95F6-1636-E442-9C6A-5AA88C1A7D22}" type="pres">
      <dgm:prSet presAssocID="{998461B6-A0A5-9D4D-BB2F-4163B64E78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590E9-331C-2A4F-8BED-F025E206E0B4}" type="pres">
      <dgm:prSet presAssocID="{13F7CA2D-C4A1-184D-A35F-956805EC3EEC}" presName="sibTrans" presStyleCnt="0"/>
      <dgm:spPr/>
    </dgm:pt>
    <dgm:pt modelId="{8EA93799-2257-854E-BF6F-66A14059DC78}" type="pres">
      <dgm:prSet presAssocID="{D1847867-4A95-9245-A2A0-8ED710928E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879C4-EA69-E847-9F7A-2C70B4975C88}" type="pres">
      <dgm:prSet presAssocID="{30D213AA-EF2C-324E-A413-CCA2A3E3A5D3}" presName="sibTrans" presStyleCnt="0"/>
      <dgm:spPr/>
    </dgm:pt>
    <dgm:pt modelId="{EB6ED583-8910-9B4F-B5EC-2F5DA045C602}" type="pres">
      <dgm:prSet presAssocID="{61078124-7BCB-9C42-AA12-260885462D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44C5F-AD3A-7D4F-9ADE-86BAF8D7B0A3}" type="pres">
      <dgm:prSet presAssocID="{0424A830-F494-234B-B009-1FAF4AF91340}" presName="sibTrans" presStyleCnt="0"/>
      <dgm:spPr/>
    </dgm:pt>
    <dgm:pt modelId="{A866D612-5595-2340-85FB-4B744FACE2C8}" type="pres">
      <dgm:prSet presAssocID="{3A159E00-6E07-7A4F-BB9E-176576DF92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BEACB-86C0-6D44-AD2F-D39E96BC7DF7}" type="pres">
      <dgm:prSet presAssocID="{F0772736-5E19-1D40-BA94-B4927ABBF335}" presName="sibTrans" presStyleCnt="0"/>
      <dgm:spPr/>
    </dgm:pt>
    <dgm:pt modelId="{A4CD26F2-A40B-6241-BD82-AA6EBDC66E6D}" type="pres">
      <dgm:prSet presAssocID="{E7537613-4FA8-9641-BC0B-107EE75E63D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BA72F6-E8D0-4DAC-B69C-09B00D28CB52}" type="presOf" srcId="{E7537613-4FA8-9641-BC0B-107EE75E63D7}" destId="{A4CD26F2-A40B-6241-BD82-AA6EBDC66E6D}" srcOrd="0" destOrd="0" presId="urn:microsoft.com/office/officeart/2005/8/layout/default"/>
    <dgm:cxn modelId="{D14A7ECC-4927-364F-BEA6-4278664D020E}" srcId="{279715D6-9C5B-C74E-AF68-0F34C0D8CF20}" destId="{D1847867-4A95-9245-A2A0-8ED710928E33}" srcOrd="1" destOrd="0" parTransId="{4C44FD33-9772-EE4D-A5AE-32C489349825}" sibTransId="{30D213AA-EF2C-324E-A413-CCA2A3E3A5D3}"/>
    <dgm:cxn modelId="{4BFF39F7-5523-4F54-92F4-DF9613380519}" type="presOf" srcId="{998461B6-A0A5-9D4D-BB2F-4163B64E78B1}" destId="{A57C95F6-1636-E442-9C6A-5AA88C1A7D22}" srcOrd="0" destOrd="0" presId="urn:microsoft.com/office/officeart/2005/8/layout/default"/>
    <dgm:cxn modelId="{2BF8F165-3544-8044-A8A1-FFC836A49B3B}" srcId="{279715D6-9C5B-C74E-AF68-0F34C0D8CF20}" destId="{3A159E00-6E07-7A4F-BB9E-176576DF929C}" srcOrd="3" destOrd="0" parTransId="{56F898A9-BEDE-8744-9893-39FF9738732C}" sibTransId="{F0772736-5E19-1D40-BA94-B4927ABBF335}"/>
    <dgm:cxn modelId="{9B298868-E877-4B41-8EAB-5EC521BE8D80}" type="presOf" srcId="{279715D6-9C5B-C74E-AF68-0F34C0D8CF20}" destId="{278BB660-4C14-1046-99D3-42683C002920}" srcOrd="0" destOrd="0" presId="urn:microsoft.com/office/officeart/2005/8/layout/default"/>
    <dgm:cxn modelId="{5937BBA9-9725-4B25-9A3C-94DB3B419F08}" type="presOf" srcId="{D1847867-4A95-9245-A2A0-8ED710928E33}" destId="{8EA93799-2257-854E-BF6F-66A14059DC78}" srcOrd="0" destOrd="0" presId="urn:microsoft.com/office/officeart/2005/8/layout/default"/>
    <dgm:cxn modelId="{4BB46C5B-36A5-3743-BA1D-1EED2CC4D36B}" srcId="{279715D6-9C5B-C74E-AF68-0F34C0D8CF20}" destId="{E7537613-4FA8-9641-BC0B-107EE75E63D7}" srcOrd="4" destOrd="0" parTransId="{68E31799-87EA-9A43-9468-BCE44BACD133}" sibTransId="{A0F7AC3C-4024-FF41-AD7B-C60DF8643EE2}"/>
    <dgm:cxn modelId="{ACB287FF-195F-4318-B606-7C1A0C8B62C7}" type="presOf" srcId="{3A159E00-6E07-7A4F-BB9E-176576DF929C}" destId="{A866D612-5595-2340-85FB-4B744FACE2C8}" srcOrd="0" destOrd="0" presId="urn:microsoft.com/office/officeart/2005/8/layout/default"/>
    <dgm:cxn modelId="{C4996DA1-3281-964C-B413-F973CF7F3655}" srcId="{279715D6-9C5B-C74E-AF68-0F34C0D8CF20}" destId="{61078124-7BCB-9C42-AA12-260885462D71}" srcOrd="2" destOrd="0" parTransId="{B9D38012-9D5B-814B-A233-FC38E7B5073A}" sibTransId="{0424A830-F494-234B-B009-1FAF4AF91340}"/>
    <dgm:cxn modelId="{CC32A877-E9FE-4235-B99E-6A52F79852FB}" type="presOf" srcId="{61078124-7BCB-9C42-AA12-260885462D71}" destId="{EB6ED583-8910-9B4F-B5EC-2F5DA045C602}" srcOrd="0" destOrd="0" presId="urn:microsoft.com/office/officeart/2005/8/layout/default"/>
    <dgm:cxn modelId="{A8B19B5E-7FA8-D446-8BB0-18BBF49D2657}" srcId="{279715D6-9C5B-C74E-AF68-0F34C0D8CF20}" destId="{998461B6-A0A5-9D4D-BB2F-4163B64E78B1}" srcOrd="0" destOrd="0" parTransId="{F582C8DF-7620-BE42-987A-921A6728500C}" sibTransId="{13F7CA2D-C4A1-184D-A35F-956805EC3EEC}"/>
    <dgm:cxn modelId="{7610E6D1-6205-488E-8C43-9C92545E204E}" type="presParOf" srcId="{278BB660-4C14-1046-99D3-42683C002920}" destId="{A57C95F6-1636-E442-9C6A-5AA88C1A7D22}" srcOrd="0" destOrd="0" presId="urn:microsoft.com/office/officeart/2005/8/layout/default"/>
    <dgm:cxn modelId="{F24C8B90-1DE4-474C-9230-273B6055D8E5}" type="presParOf" srcId="{278BB660-4C14-1046-99D3-42683C002920}" destId="{AEB590E9-331C-2A4F-8BED-F025E206E0B4}" srcOrd="1" destOrd="0" presId="urn:microsoft.com/office/officeart/2005/8/layout/default"/>
    <dgm:cxn modelId="{333699C7-C4B4-4FB8-829C-9BDB0D70FEA9}" type="presParOf" srcId="{278BB660-4C14-1046-99D3-42683C002920}" destId="{8EA93799-2257-854E-BF6F-66A14059DC78}" srcOrd="2" destOrd="0" presId="urn:microsoft.com/office/officeart/2005/8/layout/default"/>
    <dgm:cxn modelId="{BBB2EE69-16A9-4F47-9356-8EF18E28D294}" type="presParOf" srcId="{278BB660-4C14-1046-99D3-42683C002920}" destId="{6B7879C4-EA69-E847-9F7A-2C70B4975C88}" srcOrd="3" destOrd="0" presId="urn:microsoft.com/office/officeart/2005/8/layout/default"/>
    <dgm:cxn modelId="{0EE222DD-1836-403A-B760-849B9BEC0F5B}" type="presParOf" srcId="{278BB660-4C14-1046-99D3-42683C002920}" destId="{EB6ED583-8910-9B4F-B5EC-2F5DA045C602}" srcOrd="4" destOrd="0" presId="urn:microsoft.com/office/officeart/2005/8/layout/default"/>
    <dgm:cxn modelId="{96BCF0AF-CFF3-4DDA-A2DF-199F5FE0303D}" type="presParOf" srcId="{278BB660-4C14-1046-99D3-42683C002920}" destId="{13E44C5F-AD3A-7D4F-9ADE-86BAF8D7B0A3}" srcOrd="5" destOrd="0" presId="urn:microsoft.com/office/officeart/2005/8/layout/default"/>
    <dgm:cxn modelId="{9F5D0D2B-8A79-458A-BC4F-B073E0543D55}" type="presParOf" srcId="{278BB660-4C14-1046-99D3-42683C002920}" destId="{A866D612-5595-2340-85FB-4B744FACE2C8}" srcOrd="6" destOrd="0" presId="urn:microsoft.com/office/officeart/2005/8/layout/default"/>
    <dgm:cxn modelId="{B69B0843-2A31-4D1C-8FA6-5F43A40131FC}" type="presParOf" srcId="{278BB660-4C14-1046-99D3-42683C002920}" destId="{F3BBEACB-86C0-6D44-AD2F-D39E96BC7DF7}" srcOrd="7" destOrd="0" presId="urn:microsoft.com/office/officeart/2005/8/layout/default"/>
    <dgm:cxn modelId="{61166B77-C28D-4B62-BD59-BA5407D39D25}" type="presParOf" srcId="{278BB660-4C14-1046-99D3-42683C002920}" destId="{A4CD26F2-A40B-6241-BD82-AA6EBDC66E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68180-9681-4844-A7E9-1B533CFD60B3}">
      <dsp:nvSpPr>
        <dsp:cNvPr id="0" name=""/>
        <dsp:cNvSpPr/>
      </dsp:nvSpPr>
      <dsp:spPr>
        <a:xfrm>
          <a:off x="-3476017" y="-537977"/>
          <a:ext cx="4172334" cy="4172334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F2EF5-D772-4144-A4DF-31CFE0EEE9AB}">
      <dsp:nvSpPr>
        <dsp:cNvPr id="0" name=""/>
        <dsp:cNvSpPr/>
      </dsp:nvSpPr>
      <dsp:spPr>
        <a:xfrm>
          <a:off x="569192" y="442348"/>
          <a:ext cx="5510474" cy="884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1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Vulnerable apps exist on target devices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69192" y="442348"/>
        <a:ext cx="5510474" cy="884573"/>
      </dsp:txXfrm>
    </dsp:sp>
    <dsp:sp modelId="{6E350B00-416F-9248-B118-F188E269659E}">
      <dsp:nvSpPr>
        <dsp:cNvPr id="0" name=""/>
        <dsp:cNvSpPr/>
      </dsp:nvSpPr>
      <dsp:spPr>
        <a:xfrm>
          <a:off x="16333" y="331777"/>
          <a:ext cx="1105717" cy="1105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AC828-9F4B-574B-A5E1-E7FBCAE424D5}">
      <dsp:nvSpPr>
        <dsp:cNvPr id="0" name=""/>
        <dsp:cNvSpPr/>
      </dsp:nvSpPr>
      <dsp:spPr>
        <a:xfrm>
          <a:off x="569192" y="1769457"/>
          <a:ext cx="5510474" cy="8845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>
          <a:noFill/>
        </a:ln>
        <a:effectLst/>
        <a:scene3d>
          <a:camera prst="orthographicFront">
            <a:rot lat="0" lon="0" rev="0"/>
          </a:camera>
          <a:lightRig rig="twoPt" dir="tl"/>
        </a:scene3d>
        <a:sp3d extrusionH="12700" prstMaterial="softEdge">
          <a:bevelT w="25400" h="508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213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The attacking app is already installed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69192" y="1769457"/>
        <a:ext cx="5510474" cy="884573"/>
      </dsp:txXfrm>
    </dsp:sp>
    <dsp:sp modelId="{A1B5877F-0A8F-574E-8040-6CD7A11C039F}">
      <dsp:nvSpPr>
        <dsp:cNvPr id="0" name=""/>
        <dsp:cNvSpPr/>
      </dsp:nvSpPr>
      <dsp:spPr>
        <a:xfrm>
          <a:off x="16333" y="1658885"/>
          <a:ext cx="1105717" cy="11057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644C-B7F3-544F-B82F-464EA2B94D0B}">
      <dsp:nvSpPr>
        <dsp:cNvPr id="0" name=""/>
        <dsp:cNvSpPr/>
      </dsp:nvSpPr>
      <dsp:spPr>
        <a:xfrm>
          <a:off x="0" y="0"/>
          <a:ext cx="26851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74CCB5-7805-0F4B-AF48-092060F304D9}">
      <dsp:nvSpPr>
        <dsp:cNvPr id="0" name=""/>
        <dsp:cNvSpPr/>
      </dsp:nvSpPr>
      <dsp:spPr>
        <a:xfrm>
          <a:off x="0" y="0"/>
          <a:ext cx="537028" cy="270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Enumerator Service</a:t>
          </a:r>
          <a:endParaRPr lang="en-US" sz="1800" kern="1200" dirty="0"/>
        </a:p>
      </dsp:txBody>
      <dsp:txXfrm>
        <a:off x="0" y="0"/>
        <a:ext cx="537028" cy="2706326"/>
      </dsp:txXfrm>
    </dsp:sp>
    <dsp:sp modelId="{715C0828-BC59-BF4B-AEC0-5E5F30F012E1}">
      <dsp:nvSpPr>
        <dsp:cNvPr id="0" name=""/>
        <dsp:cNvSpPr/>
      </dsp:nvSpPr>
      <dsp:spPr>
        <a:xfrm>
          <a:off x="577305" y="42286"/>
          <a:ext cx="2107838" cy="84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Returns </a:t>
          </a:r>
          <a:r>
            <a:rPr lang="en-US" altLang="zh-CN" sz="1800" kern="1200" dirty="0" smtClean="0"/>
            <a:t>the</a:t>
          </a:r>
          <a:r>
            <a:rPr lang="en-US" sz="1800" kern="1200" dirty="0" smtClean="0"/>
            <a:t> address book upon request</a:t>
          </a:r>
          <a:endParaRPr lang="en-US" sz="1800" kern="1200" dirty="0"/>
        </a:p>
      </dsp:txBody>
      <dsp:txXfrm>
        <a:off x="577305" y="42286"/>
        <a:ext cx="2107838" cy="845727"/>
      </dsp:txXfrm>
    </dsp:sp>
    <dsp:sp modelId="{109B495D-CE83-BA45-9F8A-438B674973DF}">
      <dsp:nvSpPr>
        <dsp:cNvPr id="0" name=""/>
        <dsp:cNvSpPr/>
      </dsp:nvSpPr>
      <dsp:spPr>
        <a:xfrm>
          <a:off x="537028" y="888013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424C15-29CB-C848-8C38-469011DFD5ED}">
      <dsp:nvSpPr>
        <dsp:cNvPr id="0" name=""/>
        <dsp:cNvSpPr/>
      </dsp:nvSpPr>
      <dsp:spPr>
        <a:xfrm>
          <a:off x="577305" y="930299"/>
          <a:ext cx="2107838" cy="84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Accepts unauthorized requests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77305" y="930299"/>
        <a:ext cx="2107838" cy="845727"/>
      </dsp:txXfrm>
    </dsp:sp>
    <dsp:sp modelId="{A09F48C2-EBC7-9248-9BE1-3B9D832E8A5F}">
      <dsp:nvSpPr>
        <dsp:cNvPr id="0" name=""/>
        <dsp:cNvSpPr/>
      </dsp:nvSpPr>
      <dsp:spPr>
        <a:xfrm>
          <a:off x="537028" y="1776027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EC9B9C6-41E8-4B49-925F-798FE2253FB2}">
      <dsp:nvSpPr>
        <dsp:cNvPr id="0" name=""/>
        <dsp:cNvSpPr/>
      </dsp:nvSpPr>
      <dsp:spPr>
        <a:xfrm>
          <a:off x="577305" y="1818313"/>
          <a:ext cx="2107838" cy="84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READ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77305" y="1818313"/>
        <a:ext cx="2107838" cy="845727"/>
      </dsp:txXfrm>
    </dsp:sp>
    <dsp:sp modelId="{2CDD25BB-2189-47B5-A6E8-84285DF34611}">
      <dsp:nvSpPr>
        <dsp:cNvPr id="0" name=""/>
        <dsp:cNvSpPr/>
      </dsp:nvSpPr>
      <dsp:spPr>
        <a:xfrm>
          <a:off x="537028" y="2664040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644C-B7F3-544F-B82F-464EA2B94D0B}">
      <dsp:nvSpPr>
        <dsp:cNvPr id="0" name=""/>
        <dsp:cNvSpPr/>
      </dsp:nvSpPr>
      <dsp:spPr>
        <a:xfrm>
          <a:off x="0" y="0"/>
          <a:ext cx="268514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85000"/>
                <a:satMod val="15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alpha val="95000"/>
                <a:satMod val="130000"/>
              </a:schemeClr>
            </a:gs>
            <a:gs pos="67000">
              <a:schemeClr val="accent1">
                <a:hueOff val="0"/>
                <a:satOff val="0"/>
                <a:lumOff val="0"/>
                <a:alphaOff val="0"/>
                <a:shade val="7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0000"/>
                <a:satMod val="135000"/>
              </a:schemeClr>
            </a:gs>
          </a:gsLst>
          <a:lin ang="132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2400000">
            <a:srgbClr val="808080">
              <a:alpha val="75000"/>
            </a:srgbClr>
          </a:innerShdw>
          <a:reflection blurRad="38100" stA="26000" endPos="35000" dist="12700" dir="5400000" fadeDir="48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74CCB5-7805-0F4B-AF48-092060F304D9}">
      <dsp:nvSpPr>
        <dsp:cNvPr id="0" name=""/>
        <dsp:cNvSpPr/>
      </dsp:nvSpPr>
      <dsp:spPr>
        <a:xfrm>
          <a:off x="0" y="0"/>
          <a:ext cx="537028" cy="3215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Setting Update Receiver</a:t>
          </a:r>
          <a:endParaRPr lang="en-US" sz="1800" kern="1200" dirty="0"/>
        </a:p>
      </dsp:txBody>
      <dsp:txXfrm>
        <a:off x="0" y="0"/>
        <a:ext cx="537028" cy="3215344"/>
      </dsp:txXfrm>
    </dsp:sp>
    <dsp:sp modelId="{D586AD0C-A2CC-9E49-8EC3-9CB879D49D91}">
      <dsp:nvSpPr>
        <dsp:cNvPr id="0" name=""/>
        <dsp:cNvSpPr/>
      </dsp:nvSpPr>
      <dsp:spPr>
        <a:xfrm>
          <a:off x="577305" y="50239"/>
          <a:ext cx="2107838" cy="100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Acc</a:t>
          </a:r>
          <a:r>
            <a:rPr lang="en-US" altLang="zh-CN" sz="1800" kern="1200" dirty="0" smtClean="0">
              <a:solidFill>
                <a:srgbClr val="000000"/>
              </a:solidFill>
            </a:rPr>
            <a:t>epts external updates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77305" y="50239"/>
        <a:ext cx="2107838" cy="1004795"/>
      </dsp:txXfrm>
    </dsp:sp>
    <dsp:sp modelId="{362AF84A-8E4D-6449-BC2F-5DEA33431EDF}">
      <dsp:nvSpPr>
        <dsp:cNvPr id="0" name=""/>
        <dsp:cNvSpPr/>
      </dsp:nvSpPr>
      <dsp:spPr>
        <a:xfrm>
          <a:off x="537028" y="1055034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E69BEBB-EE14-4869-8E3A-CC8FB6DA87EC}">
      <dsp:nvSpPr>
        <dsp:cNvPr id="0" name=""/>
        <dsp:cNvSpPr/>
      </dsp:nvSpPr>
      <dsp:spPr>
        <a:xfrm>
          <a:off x="577305" y="1105274"/>
          <a:ext cx="2107838" cy="100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App Internal DB is not permission protected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77305" y="1105274"/>
        <a:ext cx="2107838" cy="1004795"/>
      </dsp:txXfrm>
    </dsp:sp>
    <dsp:sp modelId="{88FD7F6D-279D-4BE0-A44C-94DE45A9F7BB}">
      <dsp:nvSpPr>
        <dsp:cNvPr id="0" name=""/>
        <dsp:cNvSpPr/>
      </dsp:nvSpPr>
      <dsp:spPr>
        <a:xfrm>
          <a:off x="537028" y="2110069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D7764B7-4FD5-48A0-9070-66AFB0CC5199}">
      <dsp:nvSpPr>
        <dsp:cNvPr id="0" name=""/>
        <dsp:cNvSpPr/>
      </dsp:nvSpPr>
      <dsp:spPr>
        <a:xfrm>
          <a:off x="577305" y="2160309"/>
          <a:ext cx="2107838" cy="100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Write to critical area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77305" y="2160309"/>
        <a:ext cx="2107838" cy="1004795"/>
      </dsp:txXfrm>
    </dsp:sp>
    <dsp:sp modelId="{220823AD-B2FD-461C-BA44-0D522E0FD9BB}">
      <dsp:nvSpPr>
        <dsp:cNvPr id="0" name=""/>
        <dsp:cNvSpPr/>
      </dsp:nvSpPr>
      <dsp:spPr>
        <a:xfrm>
          <a:off x="537028" y="3165104"/>
          <a:ext cx="2148115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C95F6-1636-E442-9C6A-5AA88C1A7D22}">
      <dsp:nvSpPr>
        <dsp:cNvPr id="0" name=""/>
        <dsp:cNvSpPr/>
      </dsp:nvSpPr>
      <dsp:spPr>
        <a:xfrm>
          <a:off x="0" y="582214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App launch points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582214"/>
        <a:ext cx="1904999" cy="1143000"/>
      </dsp:txXfrm>
    </dsp:sp>
    <dsp:sp modelId="{8EA93799-2257-854E-BF6F-66A14059DC78}">
      <dsp:nvSpPr>
        <dsp:cNvPr id="0" name=""/>
        <dsp:cNvSpPr/>
      </dsp:nvSpPr>
      <dsp:spPr>
        <a:xfrm>
          <a:off x="2095500" y="582214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Component lifecycle callbacks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95500" y="582214"/>
        <a:ext cx="1904999" cy="1143000"/>
      </dsp:txXfrm>
    </dsp:sp>
    <dsp:sp modelId="{EB6ED583-8910-9B4F-B5EC-2F5DA045C602}">
      <dsp:nvSpPr>
        <dsp:cNvPr id="0" name=""/>
        <dsp:cNvSpPr/>
      </dsp:nvSpPr>
      <dsp:spPr>
        <a:xfrm>
          <a:off x="4191000" y="582214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UI event handlers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191000" y="582214"/>
        <a:ext cx="1904999" cy="1143000"/>
      </dsp:txXfrm>
    </dsp:sp>
    <dsp:sp modelId="{A866D612-5595-2340-85FB-4B744FACE2C8}">
      <dsp:nvSpPr>
        <dsp:cNvPr id="0" name=""/>
        <dsp:cNvSpPr/>
      </dsp:nvSpPr>
      <dsp:spPr>
        <a:xfrm>
          <a:off x="1047750" y="1915715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Asynchronous   constructs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047750" y="1915715"/>
        <a:ext cx="1904999" cy="1143000"/>
      </dsp:txXfrm>
    </dsp:sp>
    <dsp:sp modelId="{A4CD26F2-A40B-6241-BD82-AA6EBDC66E6D}">
      <dsp:nvSpPr>
        <dsp:cNvPr id="0" name=""/>
        <dsp:cNvSpPr/>
      </dsp:nvSpPr>
      <dsp:spPr>
        <a:xfrm>
          <a:off x="3143250" y="1915714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Others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143250" y="1915714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82E1-63FF-2A49-A47E-9E1BAE95CD0E}" type="datetime1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6B4B-EA47-4B49-AFCF-90462230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9C19-2DEC-8C48-B133-3A82D7BC7C3C}" type="datetime1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0DE1-CB01-E746-848E-34BF664DC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Thread</a:t>
            </a:r>
            <a:r>
              <a:rPr lang="en-US" altLang="zh-CN" baseline="0" dirty="0" smtClean="0"/>
              <a:t> same memory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5A2898-B69C-4837-91E1-A87F727D0C59}" type="slidenum">
              <a:rPr lang="en-US"/>
              <a:pPr/>
              <a:t>16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87299-6B46-4549-B684-9B0813BA752F}" type="slidenum">
              <a:rPr lang="en-US"/>
              <a:pPr/>
              <a:t>17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8C8017-5DAE-40EC-B3B9-B391CE88ED71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the attacking launch point (API exposure)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5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Onload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OnError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7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(1)Few</a:t>
            </a:r>
            <a:r>
              <a:rPr lang="en-US" baseline="0" dirty="0" smtClean="0"/>
              <a:t> interleaving, most sequential. The framework invoke the start point in the main thread of the app</a:t>
            </a:r>
          </a:p>
          <a:p>
            <a:r>
              <a:rPr lang="en-US" dirty="0" smtClean="0"/>
              <a:t>(2)Concurrent</a:t>
            </a:r>
            <a:r>
              <a:rPr lang="en-US" baseline="0" dirty="0" smtClean="0"/>
              <a:t> data flow is hard to be reproduced and is not focused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Why</a:t>
            </a:r>
            <a:r>
              <a:rPr lang="en-US" altLang="zh-CN" baseline="0" dirty="0" smtClean="0"/>
              <a:t> export component, component reuse. Example, messenger app use the contact enumerator component by the contact manager app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9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Left</a:t>
            </a:r>
            <a:r>
              <a:rPr lang="en-US" altLang="zh-CN" baseline="0" dirty="0" smtClean="0"/>
              <a:t> P1: right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</a:t>
            </a:r>
            <a:r>
              <a:rPr lang="en-US" baseline="0" dirty="0" smtClean="0"/>
              <a:t> sink: writing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9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6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</a:p>
          <a:p>
            <a:r>
              <a:rPr lang="en-US" dirty="0" smtClean="0"/>
              <a:t>Future</a:t>
            </a:r>
            <a:r>
              <a:rPr lang="en-US" baseline="0" dirty="0" smtClean="0"/>
              <a:t>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6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8A3EBC-59DB-49C0-95E6-780B6AA152BD}" type="slidenum">
              <a:rPr lang="en-US"/>
              <a:pPr/>
              <a:t>33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E2A46-0361-40EF-9407-4912295A2B81}" type="slidenum">
              <a:rPr lang="en-US"/>
              <a:pPr/>
              <a:t>34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DD53E-B690-49DF-839A-46F6AE8F4948}" type="slidenum">
              <a:rPr lang="en-US"/>
              <a:pPr/>
              <a:t>35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208B4-D50A-402B-924B-627CDDF7758B}" type="slidenum">
              <a:rPr lang="en-US"/>
              <a:pPr/>
              <a:t>36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F01CB-CC33-41CF-9FC2-33500872A4D0}" type="slidenum">
              <a:rPr lang="en-US"/>
              <a:pPr/>
              <a:t>37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0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F9F85-73E8-47F3-932C-EF2F4880E019}" type="slidenum">
              <a:rPr lang="en-US"/>
              <a:pPr/>
              <a:t>38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30097B-4728-402F-8221-596F601D9266}" type="slidenum">
              <a:rPr lang="en-US"/>
              <a:pPr/>
              <a:t>39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C78C0-61EB-4E99-98EF-E80D22DE1450}" type="slidenum">
              <a:rPr lang="en-US"/>
              <a:pPr/>
              <a:t>40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1D0FE-8D77-47F0-8670-395E840E9B4F}" type="slidenum">
              <a:rPr lang="en-US"/>
              <a:pPr/>
              <a:t>41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84C63C-1010-4665-9414-07D20C5C0F70}" type="slidenum">
              <a:rPr lang="en-US"/>
              <a:pPr/>
              <a:t>42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4ED39C-53B7-4995-8409-4920033AD79F}" type="slidenum">
              <a:rPr lang="en-US"/>
              <a:pPr/>
              <a:t>43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D2EC43-7D43-4C27-9EE0-E509975B28CF}" type="slidenum">
              <a:rPr lang="en-US"/>
              <a:pPr/>
              <a:t>44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2B705-E01A-4C83-AA01-64B50A685C9A}" type="slidenum">
              <a:rPr lang="en-US"/>
              <a:pPr/>
              <a:t>45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C43215-246E-4BBE-94B7-E4A8DA64E1D0}" type="slidenum">
              <a:rPr lang="en-US"/>
              <a:pPr/>
              <a:t>46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Bypass the permission checking system. The malicious app has no permission for the protected resource. Data sink between the Enumerator Service and the malicious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Contact</a:t>
            </a:r>
            <a:r>
              <a:rPr lang="en-US" baseline="0" dirty="0" smtClean="0"/>
              <a:t> Manager app is badly styled. The setting update receiver should filter the input from other apps. (SQL injection can happen.)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Handler without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santinization</a:t>
            </a:r>
            <a:r>
              <a:rPr lang="en-US" altLang="zh-CN" baseline="0" dirty="0" smtClean="0"/>
              <a:t> on the caller is really dangerous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data-flow perspective, both read and write. ! Chained component hijacking flow is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5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</a:p>
          <a:p>
            <a:r>
              <a:rPr lang="en-US" altLang="zh-CN" dirty="0" smtClean="0"/>
              <a:t>2. </a:t>
            </a:r>
            <a:r>
              <a:rPr lang="en-US" altLang="zh-CN" dirty="0" err="1" smtClean="0"/>
              <a:t>Asynchronized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user input message</a:t>
            </a:r>
          </a:p>
          <a:p>
            <a:r>
              <a:rPr lang="en-US" altLang="zh-CN" baseline="0" dirty="0" smtClean="0"/>
              <a:t>3. Combined interested data flow</a:t>
            </a:r>
          </a:p>
          <a:p>
            <a:r>
              <a:rPr lang="en-US" altLang="zh-CN" baseline="0" dirty="0" smtClean="0"/>
              <a:t>4. Heap data and user input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DE1-CB01-E746-848E-34BF664DC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92655" y="1929636"/>
            <a:ext cx="3474720" cy="2823019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282440" y="674146"/>
            <a:ext cx="3474720" cy="533400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9713" y="1680881"/>
            <a:ext cx="5031619" cy="3290262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5259" y="5343605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0795" y="1730108"/>
            <a:ext cx="3251200" cy="3251200"/>
            <a:chOff x="902305" y="1802678"/>
            <a:chExt cx="3251200" cy="3251200"/>
          </a:xfrm>
        </p:grpSpPr>
        <p:pic>
          <p:nvPicPr>
            <p:cNvPr id="15" name="Picture 14" descr="android_icon_25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5" y="1802678"/>
              <a:ext cx="3251200" cy="3251200"/>
            </a:xfrm>
            <a:prstGeom prst="rect">
              <a:avLst/>
            </a:prstGeom>
          </p:spPr>
        </p:pic>
        <p:pic>
          <p:nvPicPr>
            <p:cNvPr id="16" name="Picture 15" descr="stethoscop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4" r="-1"/>
            <a:stretch/>
          </p:blipFill>
          <p:spPr>
            <a:xfrm>
              <a:off x="1898952" y="2848195"/>
              <a:ext cx="1228432" cy="11993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Footer Placeholder 46"/>
          <p:cNvSpPr>
            <a:spLocks noGrp="1"/>
          </p:cNvSpPr>
          <p:nvPr>
            <p:ph type="ftr" sz="quarter" idx="3"/>
          </p:nvPr>
        </p:nvSpPr>
        <p:spPr>
          <a:xfrm>
            <a:off x="204467" y="6174921"/>
            <a:ext cx="6254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1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8430380" y="5779256"/>
            <a:ext cx="713619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43EA4A2-AD87-3E40-BAE3-B9EEF14E5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7" y="12094"/>
            <a:ext cx="6585644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6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8430380" y="5779256"/>
            <a:ext cx="713619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43EA4A2-AD87-3E40-BAE3-B9EEF14E53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6"/>
          <p:cNvSpPr>
            <a:spLocks noGrp="1"/>
          </p:cNvSpPr>
          <p:nvPr>
            <p:ph type="ftr" sz="quarter" idx="3"/>
          </p:nvPr>
        </p:nvSpPr>
        <p:spPr>
          <a:xfrm>
            <a:off x="204467" y="6174921"/>
            <a:ext cx="6254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173962" y="12094"/>
            <a:ext cx="1006323" cy="1006323"/>
            <a:chOff x="902305" y="1802678"/>
            <a:chExt cx="3251200" cy="3251200"/>
          </a:xfrm>
        </p:grpSpPr>
        <p:pic>
          <p:nvPicPr>
            <p:cNvPr id="23" name="Picture 22" descr="android_icon_256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5" y="1802678"/>
              <a:ext cx="3251200" cy="3251200"/>
            </a:xfrm>
            <a:prstGeom prst="rect">
              <a:avLst/>
            </a:prstGeom>
          </p:spPr>
        </p:pic>
        <p:pic>
          <p:nvPicPr>
            <p:cNvPr id="24" name="Picture 23" descr="stethoscop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4" r="-1"/>
            <a:stretch/>
          </p:blipFill>
          <p:spPr>
            <a:xfrm>
              <a:off x="1898952" y="2848195"/>
              <a:ext cx="1228432" cy="11993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122" y="1222196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524" y="1694891"/>
            <a:ext cx="4004148" cy="4352728"/>
          </a:xfrm>
        </p:spPr>
        <p:txBody>
          <a:bodyPr lIns="4572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222196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1693303"/>
            <a:ext cx="4037803" cy="4354315"/>
          </a:xfrm>
        </p:spPr>
        <p:txBody>
          <a:bodyPr lIns="4572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173962" y="12094"/>
            <a:ext cx="1006323" cy="1006323"/>
            <a:chOff x="902305" y="1802678"/>
            <a:chExt cx="3251200" cy="3251200"/>
          </a:xfrm>
        </p:grpSpPr>
        <p:pic>
          <p:nvPicPr>
            <p:cNvPr id="23" name="Picture 22" descr="android_icon_256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5" y="1802678"/>
              <a:ext cx="3251200" cy="3251200"/>
            </a:xfrm>
            <a:prstGeom prst="rect">
              <a:avLst/>
            </a:prstGeom>
          </p:spPr>
        </p:pic>
        <p:pic>
          <p:nvPicPr>
            <p:cNvPr id="24" name="Picture 23" descr="stethoscope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4" r="-1"/>
            <a:stretch/>
          </p:blipFill>
          <p:spPr>
            <a:xfrm>
              <a:off x="1898952" y="2848195"/>
              <a:ext cx="1228432" cy="1199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04468" y="0"/>
            <a:ext cx="7826769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Footer Placeholder 46"/>
          <p:cNvSpPr>
            <a:spLocks noGrp="1"/>
          </p:cNvSpPr>
          <p:nvPr>
            <p:ph type="ftr" sz="quarter" idx="10"/>
          </p:nvPr>
        </p:nvSpPr>
        <p:spPr>
          <a:xfrm>
            <a:off x="204467" y="6174921"/>
            <a:ext cx="6254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27" name="Slide Number Placeholder 47"/>
          <p:cNvSpPr>
            <a:spLocks noGrp="1"/>
          </p:cNvSpPr>
          <p:nvPr>
            <p:ph type="sldNum" sz="quarter" idx="11"/>
          </p:nvPr>
        </p:nvSpPr>
        <p:spPr>
          <a:xfrm>
            <a:off x="8430380" y="5779256"/>
            <a:ext cx="713619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43EA4A2-AD87-3E40-BAE3-B9EEF14E5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1AF4644-B7CC-41D0-A77E-390D5E09C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468" y="0"/>
            <a:ext cx="7826769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67" y="924237"/>
            <a:ext cx="8733913" cy="522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173962" y="12094"/>
            <a:ext cx="1006323" cy="1006323"/>
            <a:chOff x="902305" y="1802678"/>
            <a:chExt cx="3251200" cy="3251200"/>
          </a:xfrm>
        </p:grpSpPr>
        <p:pic>
          <p:nvPicPr>
            <p:cNvPr id="20" name="Picture 19" descr="android_icon_256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5" y="1802678"/>
              <a:ext cx="3251200" cy="3251200"/>
            </a:xfrm>
            <a:prstGeom prst="rect">
              <a:avLst/>
            </a:prstGeom>
          </p:spPr>
        </p:pic>
        <p:pic>
          <p:nvPicPr>
            <p:cNvPr id="21" name="Picture 20" descr="stethoscope.pn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4" r="-1"/>
            <a:stretch/>
          </p:blipFill>
          <p:spPr>
            <a:xfrm>
              <a:off x="1898952" y="2848195"/>
              <a:ext cx="1228432" cy="1199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" name="Footer Placeholder 46"/>
          <p:cNvSpPr>
            <a:spLocks noGrp="1"/>
          </p:cNvSpPr>
          <p:nvPr>
            <p:ph type="ftr" sz="quarter" idx="3"/>
          </p:nvPr>
        </p:nvSpPr>
        <p:spPr>
          <a:xfrm>
            <a:off x="204467" y="6174921"/>
            <a:ext cx="6254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49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8430380" y="5779256"/>
            <a:ext cx="713619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43EA4A2-AD87-3E40-BAE3-B9EEF14E5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.gatech.edu/grads/l/long/download/CHEX_CCS12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CHEX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Statically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Vetting Android Apps for </a:t>
            </a:r>
            <a:b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 Hijacking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Vulnerability</a:t>
            </a:r>
            <a:b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75822" y="5343605"/>
            <a:ext cx="3273552" cy="530352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Chao Shi</a:t>
            </a:r>
            <a:endParaRPr lang="zh-CN" altLang="en-US" sz="20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175375"/>
            <a:ext cx="6254750" cy="365125"/>
          </a:xfrm>
        </p:spPr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429625" y="5778500"/>
            <a:ext cx="714375" cy="365125"/>
          </a:xfrm>
        </p:spPr>
        <p:txBody>
          <a:bodyPr/>
          <a:lstStyle/>
          <a:p>
            <a:fld id="{943EA4A2-AD87-3E40-BAE3-B9EEF14E53C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472" y="5829151"/>
            <a:ext cx="809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Scribed from </a:t>
            </a:r>
            <a:r>
              <a:rPr lang="en-US" altLang="zh-CN" dirty="0">
                <a:hlinkClick r:id="rId2"/>
              </a:rPr>
              <a:t>www.cc.gatech.edu/grads/l/long/download/CHEX_CCS12.pptx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3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flow view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417320" y="1187389"/>
            <a:ext cx="6004560" cy="492518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74520" y="268224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GetLastLocation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(Sensitive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5790" y="143256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Message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(Input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874520" y="3916680"/>
            <a:ext cx="2179320" cy="60960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currLoc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(GV)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9600" y="269748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SendParams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(Transit sink)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65320" y="403860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params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(Transit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0360" y="5227320"/>
            <a:ext cx="281178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HTTPClient</a:t>
            </a:r>
            <a:r>
              <a:rPr lang="en-US" altLang="zh-CN" dirty="0" smtClean="0">
                <a:solidFill>
                  <a:schemeClr val="tx1"/>
                </a:solidFill>
              </a:rPr>
              <a:t> Execute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(critical sink)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>
            <a:stCxn id="8" idx="2"/>
          </p:cNvCxnSpPr>
          <p:nvPr/>
        </p:nvCxnSpPr>
        <p:spPr>
          <a:xfrm>
            <a:off x="2964180" y="3299460"/>
            <a:ext cx="0" cy="678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9" idx="2"/>
            <a:endCxn id="11" idx="0"/>
          </p:cNvCxnSpPr>
          <p:nvPr/>
        </p:nvCxnSpPr>
        <p:spPr>
          <a:xfrm>
            <a:off x="5505450" y="2049780"/>
            <a:ext cx="381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6" idx="0"/>
          </p:cNvCxnSpPr>
          <p:nvPr/>
        </p:nvCxnSpPr>
        <p:spPr>
          <a:xfrm>
            <a:off x="3093720" y="4526280"/>
            <a:ext cx="1192530" cy="701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5539740" y="3314700"/>
            <a:ext cx="1524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4" idx="2"/>
            <a:endCxn id="16" idx="0"/>
          </p:cNvCxnSpPr>
          <p:nvPr/>
        </p:nvCxnSpPr>
        <p:spPr>
          <a:xfrm flipH="1">
            <a:off x="4286250" y="4655820"/>
            <a:ext cx="126873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9" idx="0"/>
          </p:cNvCxnSpPr>
          <p:nvPr/>
        </p:nvCxnSpPr>
        <p:spPr>
          <a:xfrm>
            <a:off x="5505450" y="609600"/>
            <a:ext cx="0" cy="822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components.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67" y="924237"/>
            <a:ext cx="8733913" cy="1387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data-flow perspective</a:t>
            </a:r>
          </a:p>
          <a:p>
            <a:pPr lvl="1"/>
            <a:r>
              <a:rPr lang="en-US" dirty="0" smtClean="0"/>
              <a:t>Component hijacking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</a:p>
          <a:p>
            <a:pPr marL="457200" lvl="2" indent="0">
              <a:buNone/>
            </a:pPr>
            <a:r>
              <a:rPr lang="en-US" b="1" u="sng" dirty="0" smtClean="0">
                <a:sym typeface="Wingdings"/>
              </a:rPr>
              <a:t>read/write</a:t>
            </a:r>
            <a:r>
              <a:rPr lang="en-US" dirty="0" smtClean="0">
                <a:sym typeface="Wingdings"/>
              </a:rPr>
              <a:t> protected or private data via exported components</a:t>
            </a:r>
          </a:p>
          <a:p>
            <a:pPr lvl="1"/>
            <a:r>
              <a:rPr lang="en-US" dirty="0" smtClean="0">
                <a:sym typeface="Wingdings"/>
              </a:rPr>
              <a:t>Detecting component hijacking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finding “</a:t>
            </a:r>
            <a:r>
              <a:rPr lang="en-US" b="1" u="sng" dirty="0" smtClean="0">
                <a:sym typeface="Wingdings"/>
              </a:rPr>
              <a:t>hijack-enabling flows</a:t>
            </a:r>
            <a:r>
              <a:rPr lang="en-US" dirty="0" smtClean="0">
                <a:sym typeface="Wingdings"/>
              </a:rPr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76679" y="2705618"/>
            <a:ext cx="2985228" cy="3020433"/>
            <a:chOff x="1876679" y="2705618"/>
            <a:chExt cx="2985228" cy="3020433"/>
          </a:xfrm>
        </p:grpSpPr>
        <p:sp>
          <p:nvSpPr>
            <p:cNvPr id="6" name="Rectangle 5"/>
            <p:cNvSpPr/>
            <p:nvPr/>
          </p:nvSpPr>
          <p:spPr>
            <a:xfrm>
              <a:off x="1876679" y="2705618"/>
              <a:ext cx="2972528" cy="2197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App</a:t>
              </a:r>
              <a:endParaRPr lang="en-US" b="1" dirty="0" smtClean="0">
                <a:solidFill>
                  <a:srgbClr val="000000"/>
                </a:solidFill>
              </a:endParaRPr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10195" y="4248706"/>
              <a:ext cx="608477" cy="47829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1993942" y="4248706"/>
              <a:ext cx="608477" cy="47829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020129" y="3707839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0" name="Oval 9"/>
            <p:cNvSpPr/>
            <p:nvPr/>
          </p:nvSpPr>
          <p:spPr>
            <a:xfrm>
              <a:off x="2550059" y="3215514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1" name="Oval 10"/>
            <p:cNvSpPr/>
            <p:nvPr/>
          </p:nvSpPr>
          <p:spPr>
            <a:xfrm>
              <a:off x="3075235" y="3706408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cxnSp>
          <p:nvCxnSpPr>
            <p:cNvPr id="12" name="Straight Arrow Connector 11"/>
            <p:cNvCxnSpPr>
              <a:stCxn id="8" idx="0"/>
              <a:endCxn id="9" idx="4"/>
            </p:cNvCxnSpPr>
            <p:nvPr/>
          </p:nvCxnSpPr>
          <p:spPr>
            <a:xfrm flipH="1" flipV="1">
              <a:off x="2135576" y="3938733"/>
              <a:ext cx="162605" cy="309973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10" idx="4"/>
            </p:cNvCxnSpPr>
            <p:nvPr/>
          </p:nvCxnSpPr>
          <p:spPr>
            <a:xfrm flipV="1">
              <a:off x="2298181" y="3446408"/>
              <a:ext cx="367325" cy="802298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0"/>
              <a:endCxn id="10" idx="5"/>
            </p:cNvCxnSpPr>
            <p:nvPr/>
          </p:nvCxnSpPr>
          <p:spPr>
            <a:xfrm flipH="1" flipV="1">
              <a:off x="2747139" y="3412594"/>
              <a:ext cx="267295" cy="836112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4"/>
            </p:cNvCxnSpPr>
            <p:nvPr/>
          </p:nvCxnSpPr>
          <p:spPr>
            <a:xfrm flipV="1">
              <a:off x="3027527" y="3937302"/>
              <a:ext cx="163155" cy="311404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4113820" y="4248706"/>
              <a:ext cx="610968" cy="4782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7867216"/>
                <a:satOff val="-1270"/>
                <a:lumOff val="-5882"/>
                <a:alphaOff val="0"/>
              </a:schemeClr>
            </a:fillRef>
            <a:effectRef idx="3">
              <a:schemeClr val="accent2">
                <a:hueOff val="7867216"/>
                <a:satOff val="-1270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3424673" y="4248705"/>
              <a:ext cx="608477" cy="47829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622405"/>
                <a:satOff val="-423"/>
                <a:lumOff val="-1961"/>
                <a:alphaOff val="0"/>
              </a:schemeClr>
            </a:fillRef>
            <a:effectRef idx="3">
              <a:schemeClr val="accent2">
                <a:hueOff val="2622405"/>
                <a:satOff val="-42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3613687" y="3707838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9" name="Oval 18"/>
            <p:cNvSpPr/>
            <p:nvPr/>
          </p:nvSpPr>
          <p:spPr>
            <a:xfrm>
              <a:off x="3613687" y="3215513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20" name="Oval 19"/>
            <p:cNvSpPr/>
            <p:nvPr/>
          </p:nvSpPr>
          <p:spPr>
            <a:xfrm>
              <a:off x="4307822" y="3707838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b="1"/>
            </a:p>
          </p:txBody>
        </p:sp>
        <p:cxnSp>
          <p:nvCxnSpPr>
            <p:cNvPr id="21" name="Straight Arrow Connector 20"/>
            <p:cNvCxnSpPr>
              <a:stCxn id="17" idx="0"/>
              <a:endCxn id="18" idx="4"/>
            </p:cNvCxnSpPr>
            <p:nvPr/>
          </p:nvCxnSpPr>
          <p:spPr>
            <a:xfrm flipV="1">
              <a:off x="3728912" y="3938732"/>
              <a:ext cx="222" cy="309973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0"/>
              <a:endCxn id="19" idx="4"/>
            </p:cNvCxnSpPr>
            <p:nvPr/>
          </p:nvCxnSpPr>
          <p:spPr>
            <a:xfrm flipV="1">
              <a:off x="3729134" y="3446407"/>
              <a:ext cx="0" cy="261431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0"/>
              <a:endCxn id="20" idx="4"/>
            </p:cNvCxnSpPr>
            <p:nvPr/>
          </p:nvCxnSpPr>
          <p:spPr>
            <a:xfrm flipV="1">
              <a:off x="4419304" y="3938732"/>
              <a:ext cx="3965" cy="309974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1889378" y="4732321"/>
              <a:ext cx="2972529" cy="993730"/>
              <a:chOff x="1961970" y="3238459"/>
              <a:chExt cx="2992864" cy="9937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961970" y="3532604"/>
                <a:ext cx="2992864" cy="6995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Android Framework</a:t>
                </a:r>
                <a:endParaRPr lang="en-US" b="1" dirty="0"/>
              </a:p>
            </p:txBody>
          </p:sp>
          <p:sp>
            <p:nvSpPr>
              <p:cNvPr id="27" name="Up Arrow 26"/>
              <p:cNvSpPr/>
              <p:nvPr/>
            </p:nvSpPr>
            <p:spPr>
              <a:xfrm>
                <a:off x="2227287" y="3238459"/>
                <a:ext cx="299036" cy="311908"/>
              </a:xfrm>
              <a:prstGeom prst="up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31" name="Up Arrow 30"/>
            <p:cNvSpPr/>
            <p:nvPr/>
          </p:nvSpPr>
          <p:spPr>
            <a:xfrm>
              <a:off x="3580632" y="4746756"/>
              <a:ext cx="297004" cy="3119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18569" y="2815025"/>
            <a:ext cx="3231331" cy="2807065"/>
            <a:chOff x="2318569" y="2815025"/>
            <a:chExt cx="3231331" cy="2807065"/>
          </a:xfrm>
        </p:grpSpPr>
        <p:sp>
          <p:nvSpPr>
            <p:cNvPr id="41" name="Freeform 40"/>
            <p:cNvSpPr/>
            <p:nvPr/>
          </p:nvSpPr>
          <p:spPr>
            <a:xfrm>
              <a:off x="2318569" y="3015546"/>
              <a:ext cx="3010778" cy="1632956"/>
            </a:xfrm>
            <a:custGeom>
              <a:avLst/>
              <a:gdLst>
                <a:gd name="connsiteX0" fmla="*/ 0 w 2566278"/>
                <a:gd name="connsiteY0" fmla="*/ 209570 h 663388"/>
                <a:gd name="connsiteX1" fmla="*/ 392798 w 2566278"/>
                <a:gd name="connsiteY1" fmla="*/ 628579 h 663388"/>
                <a:gd name="connsiteX2" fmla="*/ 851062 w 2566278"/>
                <a:gd name="connsiteY2" fmla="*/ 65 h 663388"/>
                <a:gd name="connsiteX3" fmla="*/ 1636657 w 2566278"/>
                <a:gd name="connsiteY3" fmla="*/ 589297 h 663388"/>
                <a:gd name="connsiteX4" fmla="*/ 2566278 w 2566278"/>
                <a:gd name="connsiteY4" fmla="*/ 654767 h 663388"/>
                <a:gd name="connsiteX0" fmla="*/ 0 w 2566278"/>
                <a:gd name="connsiteY0" fmla="*/ 285762 h 743971"/>
                <a:gd name="connsiteX1" fmla="*/ 392798 w 2566278"/>
                <a:gd name="connsiteY1" fmla="*/ 704771 h 743971"/>
                <a:gd name="connsiteX2" fmla="*/ 952662 w 2566278"/>
                <a:gd name="connsiteY2" fmla="*/ 57 h 743971"/>
                <a:gd name="connsiteX3" fmla="*/ 1636657 w 2566278"/>
                <a:gd name="connsiteY3" fmla="*/ 665489 h 743971"/>
                <a:gd name="connsiteX4" fmla="*/ 2566278 w 2566278"/>
                <a:gd name="connsiteY4" fmla="*/ 730959 h 743971"/>
                <a:gd name="connsiteX0" fmla="*/ 0 w 2642478"/>
                <a:gd name="connsiteY0" fmla="*/ 311162 h 743971"/>
                <a:gd name="connsiteX1" fmla="*/ 468998 w 2642478"/>
                <a:gd name="connsiteY1" fmla="*/ 704771 h 743971"/>
                <a:gd name="connsiteX2" fmla="*/ 1028862 w 2642478"/>
                <a:gd name="connsiteY2" fmla="*/ 57 h 743971"/>
                <a:gd name="connsiteX3" fmla="*/ 1712857 w 2642478"/>
                <a:gd name="connsiteY3" fmla="*/ 665489 h 743971"/>
                <a:gd name="connsiteX4" fmla="*/ 2642478 w 2642478"/>
                <a:gd name="connsiteY4" fmla="*/ 730959 h 743971"/>
                <a:gd name="connsiteX0" fmla="*/ 0 w 2705978"/>
                <a:gd name="connsiteY0" fmla="*/ 311162 h 743971"/>
                <a:gd name="connsiteX1" fmla="*/ 532498 w 2705978"/>
                <a:gd name="connsiteY1" fmla="*/ 704771 h 743971"/>
                <a:gd name="connsiteX2" fmla="*/ 1092362 w 2705978"/>
                <a:gd name="connsiteY2" fmla="*/ 57 h 743971"/>
                <a:gd name="connsiteX3" fmla="*/ 1776357 w 2705978"/>
                <a:gd name="connsiteY3" fmla="*/ 665489 h 743971"/>
                <a:gd name="connsiteX4" fmla="*/ 2705978 w 2705978"/>
                <a:gd name="connsiteY4" fmla="*/ 730959 h 743971"/>
                <a:gd name="connsiteX0" fmla="*/ 0 w 2655178"/>
                <a:gd name="connsiteY0" fmla="*/ 336562 h 743971"/>
                <a:gd name="connsiteX1" fmla="*/ 481698 w 2655178"/>
                <a:gd name="connsiteY1" fmla="*/ 704771 h 743971"/>
                <a:gd name="connsiteX2" fmla="*/ 1041562 w 2655178"/>
                <a:gd name="connsiteY2" fmla="*/ 57 h 743971"/>
                <a:gd name="connsiteX3" fmla="*/ 1725557 w 2655178"/>
                <a:gd name="connsiteY3" fmla="*/ 665489 h 743971"/>
                <a:gd name="connsiteX4" fmla="*/ 2655178 w 2655178"/>
                <a:gd name="connsiteY4" fmla="*/ 730959 h 743971"/>
                <a:gd name="connsiteX0" fmla="*/ 0 w 2655178"/>
                <a:gd name="connsiteY0" fmla="*/ 337213 h 813894"/>
                <a:gd name="connsiteX1" fmla="*/ 519798 w 2655178"/>
                <a:gd name="connsiteY1" fmla="*/ 807022 h 813894"/>
                <a:gd name="connsiteX2" fmla="*/ 1041562 w 2655178"/>
                <a:gd name="connsiteY2" fmla="*/ 708 h 813894"/>
                <a:gd name="connsiteX3" fmla="*/ 1725557 w 2655178"/>
                <a:gd name="connsiteY3" fmla="*/ 666140 h 813894"/>
                <a:gd name="connsiteX4" fmla="*/ 2655178 w 2655178"/>
                <a:gd name="connsiteY4" fmla="*/ 731610 h 813894"/>
                <a:gd name="connsiteX0" fmla="*/ 0 w 2655178"/>
                <a:gd name="connsiteY0" fmla="*/ 336511 h 834215"/>
                <a:gd name="connsiteX1" fmla="*/ 519798 w 2655178"/>
                <a:gd name="connsiteY1" fmla="*/ 806320 h 834215"/>
                <a:gd name="connsiteX2" fmla="*/ 1041562 w 2655178"/>
                <a:gd name="connsiteY2" fmla="*/ 6 h 834215"/>
                <a:gd name="connsiteX3" fmla="*/ 1750957 w 2655178"/>
                <a:gd name="connsiteY3" fmla="*/ 792438 h 834215"/>
                <a:gd name="connsiteX4" fmla="*/ 2655178 w 2655178"/>
                <a:gd name="connsiteY4" fmla="*/ 730908 h 834215"/>
                <a:gd name="connsiteX0" fmla="*/ 0 w 2642478"/>
                <a:gd name="connsiteY0" fmla="*/ 336511 h 902616"/>
                <a:gd name="connsiteX1" fmla="*/ 519798 w 2642478"/>
                <a:gd name="connsiteY1" fmla="*/ 806320 h 902616"/>
                <a:gd name="connsiteX2" fmla="*/ 1041562 w 2642478"/>
                <a:gd name="connsiteY2" fmla="*/ 6 h 902616"/>
                <a:gd name="connsiteX3" fmla="*/ 1750957 w 2642478"/>
                <a:gd name="connsiteY3" fmla="*/ 792438 h 902616"/>
                <a:gd name="connsiteX4" fmla="*/ 2642478 w 2642478"/>
                <a:gd name="connsiteY4" fmla="*/ 896008 h 902616"/>
                <a:gd name="connsiteX0" fmla="*/ 0 w 2642478"/>
                <a:gd name="connsiteY0" fmla="*/ 336511 h 902616"/>
                <a:gd name="connsiteX1" fmla="*/ 157931 w 2642478"/>
                <a:gd name="connsiteY1" fmla="*/ 610242 h 902616"/>
                <a:gd name="connsiteX2" fmla="*/ 519798 w 2642478"/>
                <a:gd name="connsiteY2" fmla="*/ 806320 h 902616"/>
                <a:gd name="connsiteX3" fmla="*/ 1041562 w 2642478"/>
                <a:gd name="connsiteY3" fmla="*/ 6 h 902616"/>
                <a:gd name="connsiteX4" fmla="*/ 1750957 w 2642478"/>
                <a:gd name="connsiteY4" fmla="*/ 792438 h 902616"/>
                <a:gd name="connsiteX5" fmla="*/ 2642478 w 2642478"/>
                <a:gd name="connsiteY5" fmla="*/ 896008 h 902616"/>
                <a:gd name="connsiteX0" fmla="*/ 0 w 2985378"/>
                <a:gd name="connsiteY0" fmla="*/ 1530311 h 1531764"/>
                <a:gd name="connsiteX1" fmla="*/ 500831 w 2985378"/>
                <a:gd name="connsiteY1" fmla="*/ 610242 h 1531764"/>
                <a:gd name="connsiteX2" fmla="*/ 862698 w 2985378"/>
                <a:gd name="connsiteY2" fmla="*/ 806320 h 1531764"/>
                <a:gd name="connsiteX3" fmla="*/ 1384462 w 2985378"/>
                <a:gd name="connsiteY3" fmla="*/ 6 h 1531764"/>
                <a:gd name="connsiteX4" fmla="*/ 2093857 w 2985378"/>
                <a:gd name="connsiteY4" fmla="*/ 792438 h 1531764"/>
                <a:gd name="connsiteX5" fmla="*/ 2985378 w 2985378"/>
                <a:gd name="connsiteY5" fmla="*/ 896008 h 1531764"/>
                <a:gd name="connsiteX0" fmla="*/ 0 w 2985378"/>
                <a:gd name="connsiteY0" fmla="*/ 1530311 h 1531432"/>
                <a:gd name="connsiteX1" fmla="*/ 361131 w 2985378"/>
                <a:gd name="connsiteY1" fmla="*/ 292742 h 1531432"/>
                <a:gd name="connsiteX2" fmla="*/ 862698 w 2985378"/>
                <a:gd name="connsiteY2" fmla="*/ 806320 h 1531432"/>
                <a:gd name="connsiteX3" fmla="*/ 1384462 w 2985378"/>
                <a:gd name="connsiteY3" fmla="*/ 6 h 1531432"/>
                <a:gd name="connsiteX4" fmla="*/ 2093857 w 2985378"/>
                <a:gd name="connsiteY4" fmla="*/ 792438 h 1531432"/>
                <a:gd name="connsiteX5" fmla="*/ 2985378 w 2985378"/>
                <a:gd name="connsiteY5" fmla="*/ 896008 h 1531432"/>
                <a:gd name="connsiteX0" fmla="*/ 0 w 3061578"/>
                <a:gd name="connsiteY0" fmla="*/ 1720811 h 1721797"/>
                <a:gd name="connsiteX1" fmla="*/ 437331 w 3061578"/>
                <a:gd name="connsiteY1" fmla="*/ 292742 h 1721797"/>
                <a:gd name="connsiteX2" fmla="*/ 938898 w 3061578"/>
                <a:gd name="connsiteY2" fmla="*/ 806320 h 1721797"/>
                <a:gd name="connsiteX3" fmla="*/ 1460662 w 3061578"/>
                <a:gd name="connsiteY3" fmla="*/ 6 h 1721797"/>
                <a:gd name="connsiteX4" fmla="*/ 2170057 w 3061578"/>
                <a:gd name="connsiteY4" fmla="*/ 792438 h 1721797"/>
                <a:gd name="connsiteX5" fmla="*/ 3061578 w 3061578"/>
                <a:gd name="connsiteY5" fmla="*/ 896008 h 1721797"/>
                <a:gd name="connsiteX0" fmla="*/ 0 w 3061578"/>
                <a:gd name="connsiteY0" fmla="*/ 1644611 h 1645647"/>
                <a:gd name="connsiteX1" fmla="*/ 437331 w 3061578"/>
                <a:gd name="connsiteY1" fmla="*/ 292742 h 1645647"/>
                <a:gd name="connsiteX2" fmla="*/ 938898 w 3061578"/>
                <a:gd name="connsiteY2" fmla="*/ 806320 h 1645647"/>
                <a:gd name="connsiteX3" fmla="*/ 1460662 w 3061578"/>
                <a:gd name="connsiteY3" fmla="*/ 6 h 1645647"/>
                <a:gd name="connsiteX4" fmla="*/ 2170057 w 3061578"/>
                <a:gd name="connsiteY4" fmla="*/ 792438 h 1645647"/>
                <a:gd name="connsiteX5" fmla="*/ 3061578 w 3061578"/>
                <a:gd name="connsiteY5" fmla="*/ 896008 h 1645647"/>
                <a:gd name="connsiteX0" fmla="*/ 0 w 3010778"/>
                <a:gd name="connsiteY0" fmla="*/ 1631911 h 1632956"/>
                <a:gd name="connsiteX1" fmla="*/ 386531 w 3010778"/>
                <a:gd name="connsiteY1" fmla="*/ 292742 h 1632956"/>
                <a:gd name="connsiteX2" fmla="*/ 888098 w 3010778"/>
                <a:gd name="connsiteY2" fmla="*/ 806320 h 1632956"/>
                <a:gd name="connsiteX3" fmla="*/ 1409862 w 3010778"/>
                <a:gd name="connsiteY3" fmla="*/ 6 h 1632956"/>
                <a:gd name="connsiteX4" fmla="*/ 2119257 w 3010778"/>
                <a:gd name="connsiteY4" fmla="*/ 792438 h 1632956"/>
                <a:gd name="connsiteX5" fmla="*/ 3010778 w 3010778"/>
                <a:gd name="connsiteY5" fmla="*/ 896008 h 16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0778" h="1632956">
                  <a:moveTo>
                    <a:pt x="0" y="1631911"/>
                  </a:moveTo>
                  <a:cubicBezTo>
                    <a:pt x="26322" y="1677533"/>
                    <a:pt x="299898" y="214441"/>
                    <a:pt x="386531" y="292742"/>
                  </a:cubicBezTo>
                  <a:cubicBezTo>
                    <a:pt x="473164" y="371043"/>
                    <a:pt x="717543" y="855109"/>
                    <a:pt x="888098" y="806320"/>
                  </a:cubicBezTo>
                  <a:cubicBezTo>
                    <a:pt x="1058653" y="757531"/>
                    <a:pt x="1204669" y="2320"/>
                    <a:pt x="1409862" y="6"/>
                  </a:cubicBezTo>
                  <a:cubicBezTo>
                    <a:pt x="1615055" y="-2308"/>
                    <a:pt x="1852438" y="643104"/>
                    <a:pt x="2119257" y="792438"/>
                  </a:cubicBezTo>
                  <a:cubicBezTo>
                    <a:pt x="2386076" y="941772"/>
                    <a:pt x="3010778" y="896008"/>
                    <a:pt x="3010778" y="896008"/>
                  </a:cubicBezTo>
                </a:path>
              </a:pathLst>
            </a:custGeom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eft Bracket 60"/>
            <p:cNvSpPr/>
            <p:nvPr/>
          </p:nvSpPr>
          <p:spPr>
            <a:xfrm>
              <a:off x="5342047" y="2815025"/>
              <a:ext cx="207853" cy="2807065"/>
            </a:xfrm>
            <a:prstGeom prst="leftBracke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45213" y="2815025"/>
            <a:ext cx="2170277" cy="1339608"/>
            <a:chOff x="5645213" y="2815025"/>
            <a:chExt cx="2170277" cy="1339608"/>
          </a:xfrm>
        </p:grpSpPr>
        <p:pic>
          <p:nvPicPr>
            <p:cNvPr id="53" name="Picture 52" descr="Databas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13" y="2815025"/>
              <a:ext cx="616389" cy="616389"/>
            </a:xfrm>
            <a:prstGeom prst="rect">
              <a:avLst/>
            </a:prstGeom>
          </p:spPr>
        </p:pic>
        <p:pic>
          <p:nvPicPr>
            <p:cNvPr id="56" name="Picture 55" descr="Document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13" y="3538244"/>
              <a:ext cx="616389" cy="616389"/>
            </a:xfrm>
            <a:prstGeom prst="rect">
              <a:avLst/>
            </a:prstGeom>
          </p:spPr>
        </p:pic>
        <p:sp>
          <p:nvSpPr>
            <p:cNvPr id="68" name="Right Bracket 67"/>
            <p:cNvSpPr/>
            <p:nvPr/>
          </p:nvSpPr>
          <p:spPr>
            <a:xfrm>
              <a:off x="6458857" y="2815025"/>
              <a:ext cx="195943" cy="1339608"/>
            </a:xfrm>
            <a:prstGeom prst="rightBracke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70700" y="3295134"/>
              <a:ext cx="94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Private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45213" y="4282483"/>
            <a:ext cx="2475724" cy="1339608"/>
            <a:chOff x="5645213" y="4282483"/>
            <a:chExt cx="2475724" cy="1339608"/>
          </a:xfrm>
        </p:grpSpPr>
        <p:pic>
          <p:nvPicPr>
            <p:cNvPr id="47" name="Picture 46" descr="Address_Book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13" y="5006129"/>
              <a:ext cx="615962" cy="615962"/>
            </a:xfrm>
            <a:prstGeom prst="rect">
              <a:avLst/>
            </a:prstGeom>
          </p:spPr>
        </p:pic>
        <p:pic>
          <p:nvPicPr>
            <p:cNvPr id="59" name="Picture 58" descr="Download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213" y="4303027"/>
              <a:ext cx="616401" cy="616401"/>
            </a:xfrm>
            <a:prstGeom prst="rect">
              <a:avLst/>
            </a:prstGeom>
          </p:spPr>
        </p:pic>
        <p:sp>
          <p:nvSpPr>
            <p:cNvPr id="70" name="Right Bracket 69"/>
            <p:cNvSpPr/>
            <p:nvPr/>
          </p:nvSpPr>
          <p:spPr>
            <a:xfrm>
              <a:off x="6458857" y="4282483"/>
              <a:ext cx="195943" cy="1339608"/>
            </a:xfrm>
            <a:prstGeom prst="rightBracke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70700" y="4821463"/>
              <a:ext cx="1250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Protected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3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entry points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467" y="924237"/>
            <a:ext cx="8733913" cy="1234763"/>
          </a:xfrm>
        </p:spPr>
        <p:txBody>
          <a:bodyPr>
            <a:normAutofit/>
          </a:bodyPr>
          <a:lstStyle/>
          <a:p>
            <a:r>
              <a:rPr lang="en-US" dirty="0" smtClean="0"/>
              <a:t>Points where transfers the control to the app.</a:t>
            </a:r>
          </a:p>
          <a:p>
            <a:pPr lvl="1"/>
            <a:r>
              <a:rPr lang="en-US" dirty="0" smtClean="0"/>
              <a:t>Start point</a:t>
            </a:r>
          </a:p>
          <a:p>
            <a:pPr lvl="1"/>
            <a:r>
              <a:rPr lang="en-US" dirty="0" smtClean="0"/>
              <a:t>Callbacks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9490377"/>
              </p:ext>
            </p:extLst>
          </p:nvPr>
        </p:nvGraphicFramePr>
        <p:xfrm>
          <a:off x="1615652" y="2684277"/>
          <a:ext cx="6096000" cy="364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4469" y="2272328"/>
            <a:ext cx="873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Definition: </a:t>
            </a:r>
            <a:r>
              <a:rPr lang="en-US" dirty="0"/>
              <a:t>App </a:t>
            </a:r>
            <a:r>
              <a:rPr lang="en-US" b="1" dirty="0"/>
              <a:t>entry points</a:t>
            </a:r>
            <a:r>
              <a:rPr lang="en-US" dirty="0"/>
              <a:t> are the methods that are </a:t>
            </a:r>
            <a:r>
              <a:rPr lang="en-US" u="sng" dirty="0"/>
              <a:t>defined by the app</a:t>
            </a:r>
            <a:r>
              <a:rPr lang="en-US" dirty="0"/>
              <a:t> and intended to be </a:t>
            </a:r>
            <a:r>
              <a:rPr lang="en-US" u="sng" dirty="0"/>
              <a:t>called only by the framework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08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C95F6-1636-E442-9C6A-5AA88C1A7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93799-2257-854E-BF6F-66A14059D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6ED583-8910-9B4F-B5EC-2F5DA045C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6D612-5595-2340-85FB-4B744FAC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CD26F2-A40B-6241-BD82-AA6EBDC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3" grpId="0">
        <p:bldSub>
          <a:bldDgm bld="one"/>
        </p:bldSub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Reliably discovering all types of entry points (or </a:t>
            </a:r>
            <a:r>
              <a:rPr lang="en-US" altLang="zh-CN" dirty="0" smtClean="0"/>
              <a:t>event handlers</a:t>
            </a:r>
            <a:r>
              <a:rPr lang="en-US" altLang="zh-CN" dirty="0"/>
              <a:t>) in their </a:t>
            </a:r>
            <a:r>
              <a:rPr lang="en-US" altLang="zh-CN" dirty="0" smtClean="0"/>
              <a:t>completeness</a:t>
            </a:r>
          </a:p>
          <a:p>
            <a:r>
              <a:rPr lang="en-US" altLang="zh-CN" dirty="0"/>
              <a:t>Soundly modeling the </a:t>
            </a:r>
            <a:r>
              <a:rPr lang="en-US" altLang="zh-CN" b="1" dirty="0"/>
              <a:t>asynchronous</a:t>
            </a:r>
            <a:r>
              <a:rPr lang="en-US" altLang="zh-CN" dirty="0"/>
              <a:t> invocations of </a:t>
            </a:r>
            <a:r>
              <a:rPr lang="en-US" altLang="zh-CN" dirty="0" smtClean="0"/>
              <a:t>entry points </a:t>
            </a:r>
            <a:r>
              <a:rPr lang="en-US" altLang="zh-CN" dirty="0"/>
              <a:t>for analysis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Assess the collective side-effects of individual data flows and identifying the converged flow of interest</a:t>
            </a:r>
          </a:p>
          <a:p>
            <a:r>
              <a:rPr lang="en-US" altLang="zh-CN" dirty="0"/>
              <a:t>Tracking data ﬂows across splits and </a:t>
            </a:r>
            <a:r>
              <a:rPr lang="en-US" altLang="zh-CN" dirty="0" smtClean="0"/>
              <a:t>components (different thread, do in the background)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complex view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1432560" y="1219200"/>
            <a:ext cx="6004560" cy="21640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74520" y="144780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GetLastLocation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(Sensitive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50080" y="144780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Message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(Input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874520" y="2545080"/>
            <a:ext cx="2179320" cy="60960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currLoc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(GV)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9600" y="252984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SendParams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(Transit sink)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47800" y="3916679"/>
            <a:ext cx="6004560" cy="224300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65320" y="4160520"/>
            <a:ext cx="217932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params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(Transit Source)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80360" y="5227320"/>
            <a:ext cx="2811780" cy="617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HTTPClient</a:t>
            </a:r>
            <a:r>
              <a:rPr lang="en-US" altLang="zh-CN" dirty="0" smtClean="0">
                <a:solidFill>
                  <a:schemeClr val="tx1"/>
                </a:solidFill>
              </a:rPr>
              <a:t> Execute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(critical sink)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1874520" y="4198620"/>
            <a:ext cx="2179320" cy="60960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currLoc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(GV)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>
            <a:stCxn id="8" idx="2"/>
          </p:cNvCxnSpPr>
          <p:nvPr/>
        </p:nvCxnSpPr>
        <p:spPr>
          <a:xfrm>
            <a:off x="2964180" y="2065020"/>
            <a:ext cx="0" cy="48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509260" y="2049780"/>
            <a:ext cx="0" cy="48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964180" y="3154680"/>
            <a:ext cx="0" cy="104394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5509260" y="3154680"/>
            <a:ext cx="0" cy="100584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16" idx="0"/>
          </p:cNvCxnSpPr>
          <p:nvPr/>
        </p:nvCxnSpPr>
        <p:spPr>
          <a:xfrm>
            <a:off x="2964180" y="4808220"/>
            <a:ext cx="132207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4" idx="2"/>
          </p:cNvCxnSpPr>
          <p:nvPr/>
        </p:nvCxnSpPr>
        <p:spPr>
          <a:xfrm flipH="1">
            <a:off x="4419600" y="4777740"/>
            <a:ext cx="1135380" cy="449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6644640" y="1325880"/>
            <a:ext cx="1264920" cy="430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" y="112776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Entry Point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" y="376428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Entry Point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1699260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Handle Message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4808220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Background,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New thread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Capability Leak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4294967295"/>
          </p:nvPr>
        </p:nvSpPr>
        <p:spPr>
          <a:xfrm>
            <a:off x="7015163" y="6246813"/>
            <a:ext cx="2128837" cy="471487"/>
          </a:xfrm>
        </p:spPr>
        <p:txBody>
          <a:bodyPr/>
          <a:lstStyle/>
          <a:p>
            <a:fld id="{41AF4644-B7CC-41D0-A77E-390D5E09C8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Capability Leaks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594249"/>
            <a:ext cx="8228160" cy="45479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5602" rIns="0" bIns="0" anchor="ctr"/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>
                <a:solidFill>
                  <a:srgbClr val="800000"/>
                </a:solidFill>
              </a:rPr>
              <a:t>Capability Leak</a:t>
            </a:r>
            <a:r>
              <a:rPr lang="en-US"/>
              <a:t>: A situation where an app can gain access to a restricted API without requesting proper permission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>
                <a:solidFill>
                  <a:srgbClr val="800000"/>
                </a:solidFill>
              </a:rPr>
              <a:t>Explicit Capability Leak</a:t>
            </a:r>
            <a:r>
              <a:rPr lang="en-US"/>
              <a:t>: Broadening access to a restricted API by exposing it via another API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>
                <a:solidFill>
                  <a:srgbClr val="800000"/>
                </a:solidFill>
              </a:rPr>
              <a:t>Implicit Capability Leak</a:t>
            </a:r>
            <a:r>
              <a:rPr lang="en-US"/>
              <a:t>: Inheriting permissions from other applications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2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Explicit Capability Leaks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0" y="1535202"/>
            <a:ext cx="7050240" cy="36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59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Implicit Capability Leaks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61" y="838168"/>
            <a:ext cx="7921440" cy="4735217"/>
          </a:xfrm>
          <a:ln/>
        </p:spPr>
        <p:txBody>
          <a:bodyPr lIns="0" tIns="54404" rIns="0" bIns="0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/>
              <a:t>Applications don't have permissions, </a:t>
            </a:r>
            <a:r>
              <a:rPr lang="en-US" sz="2500" i="1"/>
              <a:t>user identifiers </a:t>
            </a:r>
            <a:r>
              <a:rPr lang="en-US" sz="2500"/>
              <a:t>(UIDs) do.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9" y="2222934"/>
            <a:ext cx="8372692" cy="404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25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CHEX Design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175375"/>
            <a:ext cx="6254750" cy="365125"/>
          </a:xfrm>
        </p:spPr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429625" y="5778500"/>
            <a:ext cx="714375" cy="365125"/>
          </a:xfrm>
        </p:spPr>
        <p:txBody>
          <a:bodyPr/>
          <a:lstStyle/>
          <a:p>
            <a:fld id="{943EA4A2-AD87-3E40-BAE3-B9EEF14E53C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 Detection of Capability Leaks in Stock Android Smartphones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 Jacob </a:t>
            </a:r>
            <a:r>
              <a:rPr lang="en-US" altLang="zh-CN" dirty="0" err="1"/>
              <a:t>Sherin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175375"/>
            <a:ext cx="6254750" cy="365125"/>
          </a:xfrm>
        </p:spPr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429625" y="5778500"/>
            <a:ext cx="714375" cy="365125"/>
          </a:xfrm>
        </p:spPr>
        <p:txBody>
          <a:bodyPr/>
          <a:lstStyle/>
          <a:p>
            <a:fld id="{943EA4A2-AD87-3E40-BAE3-B9EEF14E53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Limitations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Only protected resources being checked.</a:t>
            </a:r>
          </a:p>
          <a:p>
            <a:r>
              <a:rPr lang="en-US" altLang="zh-CN" dirty="0" smtClean="0"/>
              <a:t>No completeness in entry point discovery.</a:t>
            </a:r>
          </a:p>
          <a:p>
            <a:r>
              <a:rPr lang="en-US" altLang="zh-CN" dirty="0" smtClean="0"/>
              <a:t>No in-depth analysis. Simply checking the usage of exported methods in the component.</a:t>
            </a:r>
          </a:p>
          <a:p>
            <a:r>
              <a:rPr lang="en-US" altLang="zh-CN" dirty="0" smtClean="0"/>
              <a:t>No scalability methods</a:t>
            </a:r>
          </a:p>
          <a:p>
            <a:r>
              <a:rPr lang="en-US" altLang="zh-CN" dirty="0" smtClean="0"/>
              <a:t>Only test on small set of apps. 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CHEX: Statically Vetting Android Apps for Component Hijacking Vulnerabilities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Contributions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Designed a sound method which automatically discovers all types of app entry points with low false rate. </a:t>
            </a:r>
            <a:endParaRPr lang="en-US" altLang="zh-CN" dirty="0"/>
          </a:p>
          <a:p>
            <a:r>
              <a:rPr lang="en-US" altLang="zh-CN" dirty="0" smtClean="0"/>
              <a:t>Designed a method to model the interleaved execution of the multiple entry points and track data flow between them. </a:t>
            </a:r>
          </a:p>
          <a:p>
            <a:r>
              <a:rPr lang="en-US" altLang="zh-CN" dirty="0" smtClean="0"/>
              <a:t>Build CHEX, a </a:t>
            </a:r>
            <a:r>
              <a:rPr lang="en-US" altLang="zh-CN" b="1" dirty="0" smtClean="0"/>
              <a:t>in-depth</a:t>
            </a:r>
            <a:r>
              <a:rPr lang="en-US" altLang="zh-CN" dirty="0" smtClean="0"/>
              <a:t>, </a:t>
            </a:r>
            <a:r>
              <a:rPr lang="en-US" altLang="zh-CN" b="1" dirty="0" smtClean="0"/>
              <a:t>scalable, context-sensitive, flow-sensitive</a:t>
            </a:r>
            <a:r>
              <a:rPr lang="en-US" altLang="zh-CN" dirty="0" smtClean="0"/>
              <a:t> static app vetting tool for component hijacking vulnerabilities and tested on large set of apps. 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Dalysis</a:t>
            </a:r>
            <a:r>
              <a:rPr lang="en-US" dirty="0" smtClean="0"/>
              <a:t>: </a:t>
            </a:r>
            <a:r>
              <a:rPr lang="en-US" dirty="0" err="1" smtClean="0"/>
              <a:t>Dalvik</a:t>
            </a:r>
            <a:r>
              <a:rPr lang="en-US" dirty="0" smtClean="0"/>
              <a:t> Analysis Framework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0136" y="4657872"/>
            <a:ext cx="8031790" cy="1730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Consumes off-the-shelf Android app package (.</a:t>
            </a:r>
            <a:r>
              <a:rPr lang="en-US" sz="1800" dirty="0" err="1" smtClean="0"/>
              <a:t>apk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Generates SSA IR (adopted from WALA)</a:t>
            </a:r>
          </a:p>
          <a:p>
            <a:r>
              <a:rPr lang="en-US" sz="1800" dirty="0" smtClean="0"/>
              <a:t>Supports extensible backend for multiple types analysis tasks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 descr="Applic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505"/>
            <a:ext cx="1043994" cy="10439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69394" y="1524805"/>
            <a:ext cx="2912056" cy="2183595"/>
            <a:chOff x="1069394" y="1524805"/>
            <a:chExt cx="2912056" cy="2183595"/>
          </a:xfrm>
        </p:grpSpPr>
        <p:sp>
          <p:nvSpPr>
            <p:cNvPr id="14" name="Rounded Rectangle 13"/>
            <p:cNvSpPr/>
            <p:nvPr/>
          </p:nvSpPr>
          <p:spPr>
            <a:xfrm>
              <a:off x="2552700" y="2695799"/>
              <a:ext cx="1428750" cy="482600"/>
            </a:xfrm>
            <a:prstGeom prst="roundRect">
              <a:avLst/>
            </a:prstGeom>
            <a:solidFill>
              <a:srgbClr val="281D6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Class</a:t>
              </a:r>
            </a:p>
            <a:p>
              <a:pPr algn="ctr"/>
              <a:r>
                <a:rPr lang="en-US" sz="1400" b="1" dirty="0"/>
                <a:t>h</a:t>
              </a:r>
              <a:r>
                <a:rPr lang="en-US" sz="1400" b="1" dirty="0" smtClean="0"/>
                <a:t>ierarchy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52700" y="3225800"/>
              <a:ext cx="1428750" cy="482600"/>
            </a:xfrm>
            <a:prstGeom prst="roundRect">
              <a:avLst/>
            </a:prstGeom>
            <a:solidFill>
              <a:srgbClr val="281D63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Instructions</a:t>
              </a:r>
              <a:endParaRPr lang="en-US" sz="14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52700" y="1524805"/>
              <a:ext cx="1428750" cy="482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Meta data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52700" y="2061604"/>
              <a:ext cx="1428750" cy="482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Constants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069394" y="1892300"/>
              <a:ext cx="1165806" cy="3937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069394" y="2981549"/>
              <a:ext cx="1165806" cy="3937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5834" y="1539679"/>
              <a:ext cx="816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Parse</a:t>
              </a:r>
            </a:p>
            <a:p>
              <a:pPr algn="ctr"/>
              <a:r>
                <a:rPr lang="en-US" sz="1200" dirty="0" smtClean="0"/>
                <a:t>manifest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9394" y="2443168"/>
              <a:ext cx="1109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Disassemble</a:t>
              </a:r>
              <a:endParaRPr lang="en-US" sz="1200" dirty="0" smtClean="0"/>
            </a:p>
            <a:p>
              <a:pPr algn="ctr"/>
              <a:r>
                <a:rPr lang="en-US" sz="1200" dirty="0" err="1"/>
                <a:t>b</a:t>
              </a:r>
              <a:r>
                <a:rPr lang="en-US" sz="1200" dirty="0" err="1" smtClean="0"/>
                <a:t>ytecode</a:t>
              </a:r>
              <a:r>
                <a:rPr lang="en-US" sz="1200" dirty="0" smtClean="0"/>
                <a:t> </a:t>
              </a:r>
            </a:p>
            <a:p>
              <a:pPr algn="ctr"/>
              <a:r>
                <a:rPr lang="en-US" sz="1200" dirty="0" smtClean="0"/>
                <a:t>(</a:t>
              </a:r>
              <a:r>
                <a:rPr lang="en-US" sz="1200" dirty="0" err="1" smtClean="0"/>
                <a:t>DexLib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71949" y="2286000"/>
            <a:ext cx="2749551" cy="1422399"/>
            <a:chOff x="4171949" y="2286000"/>
            <a:chExt cx="2749551" cy="1422399"/>
          </a:xfrm>
        </p:grpSpPr>
        <p:sp>
          <p:nvSpPr>
            <p:cNvPr id="24" name="Right Arrow 23"/>
            <p:cNvSpPr/>
            <p:nvPr/>
          </p:nvSpPr>
          <p:spPr>
            <a:xfrm>
              <a:off x="4511094" y="2968849"/>
              <a:ext cx="1165806" cy="3937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71949" y="2286000"/>
              <a:ext cx="1841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Instruction translation</a:t>
              </a:r>
            </a:p>
            <a:p>
              <a:pPr algn="ctr"/>
              <a:r>
                <a:rPr lang="en-US" sz="1200" dirty="0" smtClean="0"/>
                <a:t>Abstract interpretation</a:t>
              </a:r>
            </a:p>
            <a:p>
              <a:pPr algn="ctr"/>
              <a:r>
                <a:rPr lang="en-US" sz="1200" dirty="0" smtClean="0"/>
                <a:t>SSA conversion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13243" y="2695798"/>
              <a:ext cx="908257" cy="101260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SSA IR</a:t>
              </a:r>
              <a:endParaRPr lang="en-US" sz="1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9394" y="3809999"/>
            <a:ext cx="5840489" cy="593012"/>
            <a:chOff x="1069394" y="3809999"/>
            <a:chExt cx="5840489" cy="593012"/>
          </a:xfrm>
        </p:grpSpPr>
        <p:sp>
          <p:nvSpPr>
            <p:cNvPr id="30" name="Left Brace 29"/>
            <p:cNvSpPr/>
            <p:nvPr/>
          </p:nvSpPr>
          <p:spPr>
            <a:xfrm rot="16200000">
              <a:off x="3825503" y="1053890"/>
              <a:ext cx="328271" cy="5840489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20619" y="4095234"/>
              <a:ext cx="935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Frontend</a:t>
              </a:r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19396" y="1766105"/>
            <a:ext cx="1521406" cy="2628112"/>
            <a:chOff x="7419396" y="1766105"/>
            <a:chExt cx="1521406" cy="2628112"/>
          </a:xfrm>
        </p:grpSpPr>
        <p:sp>
          <p:nvSpPr>
            <p:cNvPr id="33" name="Left Brace 32"/>
            <p:cNvSpPr/>
            <p:nvPr/>
          </p:nvSpPr>
          <p:spPr>
            <a:xfrm rot="16200000">
              <a:off x="8015963" y="3213433"/>
              <a:ext cx="328271" cy="1521406"/>
            </a:xfrm>
            <a:prstGeom prst="leftBrace">
              <a:avLst/>
            </a:prstGeom>
            <a:ln w="285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01641" y="4086440"/>
              <a:ext cx="9156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Backend</a:t>
              </a:r>
              <a:endParaRPr lang="en-US" sz="1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25745" y="1766105"/>
              <a:ext cx="1437697" cy="2058083"/>
              <a:chOff x="7425745" y="1766105"/>
              <a:chExt cx="1437697" cy="2058083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425745" y="1766105"/>
                <a:ext cx="1428750" cy="482600"/>
              </a:xfrm>
              <a:prstGeom prst="roundRect">
                <a:avLst/>
              </a:prstGeom>
              <a:solidFill>
                <a:schemeClr val="bg2">
                  <a:lumMod val="50000"/>
                  <a:alpha val="8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Point-to analysis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7434690" y="2340199"/>
                <a:ext cx="1428750" cy="482600"/>
              </a:xfrm>
              <a:prstGeom prst="roundRect">
                <a:avLst/>
              </a:prstGeom>
              <a:solidFill>
                <a:schemeClr val="bg2">
                  <a:lumMod val="50000"/>
                  <a:alpha val="8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Call graph builder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434692" y="2924399"/>
                <a:ext cx="1428750" cy="482600"/>
              </a:xfrm>
              <a:prstGeom prst="roundRect">
                <a:avLst/>
              </a:prstGeom>
              <a:solidFill>
                <a:schemeClr val="bg2">
                  <a:lumMod val="50000"/>
                  <a:alpha val="8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SDG builder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912100" y="3300968"/>
                <a:ext cx="518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point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904" y="1038537"/>
            <a:ext cx="6849476" cy="15505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Observation</a:t>
            </a:r>
            <a:r>
              <a:rPr lang="en-US" dirty="0" smtClean="0"/>
              <a:t>: only two ways to “register” entry points</a:t>
            </a:r>
          </a:p>
          <a:p>
            <a:pPr lvl="1"/>
            <a:r>
              <a:rPr lang="en-US" dirty="0" smtClean="0"/>
              <a:t>Declaring them in the manifest file (parse manifest) </a:t>
            </a:r>
          </a:p>
          <a:p>
            <a:pPr lvl="1"/>
            <a:r>
              <a:rPr lang="en-US" dirty="0" smtClean="0"/>
              <a:t>Overriding/implementing the designated interfaces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1356" y="2802123"/>
            <a:ext cx="3495898" cy="21605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Unused methods overriding framework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1049134" y="3627048"/>
            <a:ext cx="2355111" cy="13355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Entry points</a:t>
            </a:r>
            <a:endParaRPr lang="en-US" b="1" dirty="0"/>
          </a:p>
        </p:txBody>
      </p:sp>
      <p:sp>
        <p:nvSpPr>
          <p:cNvPr id="9" name="Line Callout 1 8"/>
          <p:cNvSpPr/>
          <p:nvPr/>
        </p:nvSpPr>
        <p:spPr>
          <a:xfrm>
            <a:off x="3967254" y="2802123"/>
            <a:ext cx="1558098" cy="589232"/>
          </a:xfrm>
          <a:prstGeom prst="borderCallout1">
            <a:avLst>
              <a:gd name="adj1" fmla="val 26686"/>
              <a:gd name="adj2" fmla="val 261"/>
              <a:gd name="adj3" fmla="val 142659"/>
              <a:gd name="adj4" fmla="val -35320"/>
            </a:avLst>
          </a:prstGeom>
          <a:noFill/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Dead code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27886" y="4543630"/>
            <a:ext cx="5116113" cy="1194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 How </a:t>
            </a:r>
            <a:r>
              <a:rPr lang="en-US" dirty="0" smtClean="0"/>
              <a:t>to distinguish?</a:t>
            </a:r>
            <a:endParaRPr lang="en-US" dirty="0"/>
          </a:p>
          <a:p>
            <a:pPr lvl="1"/>
            <a:r>
              <a:rPr lang="en-US" dirty="0"/>
              <a:t>Containing class is instantiated </a:t>
            </a:r>
          </a:p>
          <a:p>
            <a:pPr lvl="1"/>
            <a:r>
              <a:rPr lang="en-US" dirty="0"/>
              <a:t>Original interface is never called by </a:t>
            </a:r>
            <a:r>
              <a:rPr lang="en-US" dirty="0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point discovery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8" t="2339" r="8057" b="2339"/>
          <a:stretch/>
        </p:blipFill>
        <p:spPr>
          <a:xfrm>
            <a:off x="266548" y="1571283"/>
            <a:ext cx="5542651" cy="36434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610769" y="1571283"/>
            <a:ext cx="2233332" cy="133559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r>
              <a:rPr lang="en-US" sz="1200" b="1" dirty="0" smtClean="0"/>
              <a:t>Unused methods</a:t>
            </a:r>
            <a:r>
              <a:rPr lang="en-US" sz="1200" b="1" dirty="0"/>
              <a:t> </a:t>
            </a:r>
            <a:r>
              <a:rPr lang="en-US" sz="1200" b="1" dirty="0" smtClean="0"/>
              <a:t>overriding framework</a:t>
            </a:r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</p:txBody>
      </p:sp>
      <p:sp>
        <p:nvSpPr>
          <p:cNvPr id="16" name="Oval 15"/>
          <p:cNvSpPr/>
          <p:nvPr/>
        </p:nvSpPr>
        <p:spPr>
          <a:xfrm>
            <a:off x="7338125" y="2438226"/>
            <a:ext cx="826389" cy="4686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Entry points</a:t>
            </a:r>
            <a:endParaRPr lang="en-US" sz="1050" b="1" dirty="0"/>
          </a:p>
        </p:txBody>
      </p:sp>
      <p:sp>
        <p:nvSpPr>
          <p:cNvPr id="19" name="Rectangle 18"/>
          <p:cNvSpPr/>
          <p:nvPr/>
        </p:nvSpPr>
        <p:spPr>
          <a:xfrm>
            <a:off x="266548" y="1889427"/>
            <a:ext cx="5542651" cy="846717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548" y="2775344"/>
            <a:ext cx="5542651" cy="2101108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610769" y="3548701"/>
            <a:ext cx="2233332" cy="1398310"/>
            <a:chOff x="471356" y="2802123"/>
            <a:chExt cx="3495898" cy="2160516"/>
          </a:xfrm>
        </p:grpSpPr>
        <p:sp>
          <p:nvSpPr>
            <p:cNvPr id="22" name="Oval 21"/>
            <p:cNvSpPr/>
            <p:nvPr/>
          </p:nvSpPr>
          <p:spPr>
            <a:xfrm>
              <a:off x="471356" y="2802123"/>
              <a:ext cx="3495898" cy="216051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Unused methods</a:t>
              </a:r>
              <a:r>
                <a:rPr lang="en-US" sz="1000" b="1" dirty="0"/>
                <a:t> </a:t>
              </a:r>
              <a:r>
                <a:rPr lang="en-US" sz="1000" b="1" dirty="0" smtClean="0"/>
                <a:t>overriding framework</a:t>
              </a:r>
            </a:p>
            <a:p>
              <a:pPr algn="ctr"/>
              <a:endParaRPr lang="en-US" sz="1000" b="1" dirty="0" smtClean="0"/>
            </a:p>
            <a:p>
              <a:pPr algn="ctr"/>
              <a:endParaRPr lang="en-US" sz="1000" b="1" dirty="0"/>
            </a:p>
            <a:p>
              <a:pPr algn="ctr"/>
              <a:endParaRPr lang="en-US" sz="1000" b="1" dirty="0" smtClean="0"/>
            </a:p>
            <a:p>
              <a:pPr algn="ctr"/>
              <a:endParaRPr lang="en-US" sz="1000" b="1" dirty="0"/>
            </a:p>
            <a:p>
              <a:pPr algn="ctr"/>
              <a:endParaRPr lang="en-US" sz="1000" b="1" dirty="0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072933" y="3729721"/>
              <a:ext cx="2277155" cy="12329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Entry points</a:t>
              </a:r>
              <a:endParaRPr lang="en-US" sz="1050" b="1" dirty="0"/>
            </a:p>
          </p:txBody>
        </p:sp>
      </p:grpSp>
      <p:sp>
        <p:nvSpPr>
          <p:cNvPr id="25" name="Down Arrow 24"/>
          <p:cNvSpPr/>
          <p:nvPr/>
        </p:nvSpPr>
        <p:spPr>
          <a:xfrm>
            <a:off x="7338125" y="3041901"/>
            <a:ext cx="826389" cy="3841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splitting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468" y="3049681"/>
            <a:ext cx="4723132" cy="30946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Modeling app execution by permuting split executions in all feasible orders</a:t>
            </a:r>
          </a:p>
          <a:p>
            <a:endParaRPr lang="en-US" dirty="0" smtClean="0"/>
          </a:p>
          <a:p>
            <a:r>
              <a:rPr lang="en-US" dirty="0" smtClean="0"/>
              <a:t>Why reasonable?</a:t>
            </a:r>
            <a:endParaRPr lang="en-US" dirty="0"/>
          </a:p>
          <a:p>
            <a:pPr lvl="1"/>
            <a:r>
              <a:rPr lang="en-US" dirty="0" smtClean="0"/>
              <a:t>Most splits cannot be interleaved</a:t>
            </a:r>
          </a:p>
          <a:p>
            <a:pPr lvl="1"/>
            <a:r>
              <a:rPr lang="en-US" dirty="0" smtClean="0"/>
              <a:t>Efficient pruning techniques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CHEX: Statically Vetting Android Apps for Component Hijacking Vulnerabilities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308838" y="2336800"/>
            <a:ext cx="3043264" cy="1539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App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5308838" y="2336800"/>
            <a:ext cx="3041720" cy="1545848"/>
            <a:chOff x="5310382" y="1685556"/>
            <a:chExt cx="3041720" cy="2197092"/>
          </a:xfrm>
        </p:grpSpPr>
        <p:sp>
          <p:nvSpPr>
            <p:cNvPr id="41" name="Rectangle 40"/>
            <p:cNvSpPr/>
            <p:nvPr/>
          </p:nvSpPr>
          <p:spPr>
            <a:xfrm>
              <a:off x="5310382" y="1685556"/>
              <a:ext cx="759658" cy="21970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32786" y="1685556"/>
              <a:ext cx="759658" cy="21970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73128" y="1685556"/>
              <a:ext cx="759658" cy="21970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92444" y="1685556"/>
              <a:ext cx="759658" cy="21970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22950" y="2557355"/>
            <a:ext cx="2661617" cy="1033193"/>
            <a:chOff x="5422950" y="2557355"/>
            <a:chExt cx="2661617" cy="1033193"/>
          </a:xfrm>
        </p:grpSpPr>
        <p:sp>
          <p:nvSpPr>
            <p:cNvPr id="47" name="Oval 46"/>
            <p:cNvSpPr/>
            <p:nvPr/>
          </p:nvSpPr>
          <p:spPr>
            <a:xfrm>
              <a:off x="5422950" y="3049681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52880" y="2557356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478056" y="3048250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50" name="Straight Arrow Connector 49"/>
            <p:cNvCxnSpPr>
              <a:endCxn id="47" idx="4"/>
            </p:cNvCxnSpPr>
            <p:nvPr/>
          </p:nvCxnSpPr>
          <p:spPr>
            <a:xfrm flipH="1" flipV="1">
              <a:off x="5538397" y="3280575"/>
              <a:ext cx="162605" cy="309973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8" idx="4"/>
            </p:cNvCxnSpPr>
            <p:nvPr/>
          </p:nvCxnSpPr>
          <p:spPr>
            <a:xfrm flipV="1">
              <a:off x="5701002" y="2788250"/>
              <a:ext cx="367325" cy="802298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48" idx="4"/>
            </p:cNvCxnSpPr>
            <p:nvPr/>
          </p:nvCxnSpPr>
          <p:spPr>
            <a:xfrm flipH="1" flipV="1">
              <a:off x="6068327" y="2788250"/>
              <a:ext cx="386490" cy="802298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49" idx="4"/>
            </p:cNvCxnSpPr>
            <p:nvPr/>
          </p:nvCxnSpPr>
          <p:spPr>
            <a:xfrm flipV="1">
              <a:off x="6430348" y="3279144"/>
              <a:ext cx="163155" cy="311404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7096956" y="3049680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096956" y="2557355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53673" y="3048250"/>
              <a:ext cx="230894" cy="230894"/>
            </a:xfrm>
            <a:prstGeom prst="ellipse">
              <a:avLst/>
            </a:prstGeom>
            <a:noFill/>
            <a:ln>
              <a:headEnd type="none"/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59" name="Straight Arrow Connector 58"/>
            <p:cNvCxnSpPr>
              <a:endCxn id="56" idx="4"/>
            </p:cNvCxnSpPr>
            <p:nvPr/>
          </p:nvCxnSpPr>
          <p:spPr>
            <a:xfrm flipV="1">
              <a:off x="7212403" y="3280574"/>
              <a:ext cx="0" cy="309973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0"/>
              <a:endCxn id="57" idx="4"/>
            </p:cNvCxnSpPr>
            <p:nvPr/>
          </p:nvCxnSpPr>
          <p:spPr>
            <a:xfrm flipV="1">
              <a:off x="7212403" y="2788249"/>
              <a:ext cx="0" cy="261431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58" idx="4"/>
            </p:cNvCxnSpPr>
            <p:nvPr/>
          </p:nvCxnSpPr>
          <p:spPr>
            <a:xfrm flipV="1">
              <a:off x="7969120" y="3279144"/>
              <a:ext cx="0" cy="311403"/>
            </a:xfrm>
            <a:prstGeom prst="straightConnector1">
              <a:avLst/>
            </a:prstGeom>
            <a:ln w="28575" cmpd="sng"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308838" y="3882648"/>
            <a:ext cx="3044808" cy="991805"/>
            <a:chOff x="5311926" y="3882648"/>
            <a:chExt cx="3041720" cy="991805"/>
          </a:xfrm>
        </p:grpSpPr>
        <p:sp>
          <p:nvSpPr>
            <p:cNvPr id="29" name="Rectangle 28"/>
            <p:cNvSpPr/>
            <p:nvPr/>
          </p:nvSpPr>
          <p:spPr>
            <a:xfrm>
              <a:off x="5311926" y="4174868"/>
              <a:ext cx="3041720" cy="69958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Android Framework</a:t>
              </a:r>
              <a:endParaRPr lang="en-US" b="1" dirty="0"/>
            </a:p>
          </p:txBody>
        </p:sp>
        <p:sp>
          <p:nvSpPr>
            <p:cNvPr id="30" name="Up Arrow 29"/>
            <p:cNvSpPr/>
            <p:nvPr/>
          </p:nvSpPr>
          <p:spPr>
            <a:xfrm>
              <a:off x="5539941" y="3882648"/>
              <a:ext cx="303918" cy="3119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Up Arrow 30"/>
            <p:cNvSpPr/>
            <p:nvPr/>
          </p:nvSpPr>
          <p:spPr>
            <a:xfrm>
              <a:off x="7065445" y="3882648"/>
              <a:ext cx="297004" cy="3119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" name="Up Arrow 31"/>
            <p:cNvSpPr/>
            <p:nvPr/>
          </p:nvSpPr>
          <p:spPr>
            <a:xfrm>
              <a:off x="6307859" y="3882648"/>
              <a:ext cx="297004" cy="3119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Up Arrow 32"/>
            <p:cNvSpPr/>
            <p:nvPr/>
          </p:nvSpPr>
          <p:spPr>
            <a:xfrm>
              <a:off x="7829817" y="3882648"/>
              <a:ext cx="297004" cy="3119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4774" y="3590548"/>
            <a:ext cx="2550396" cy="285750"/>
            <a:chOff x="5564774" y="3590548"/>
            <a:chExt cx="2550396" cy="285750"/>
          </a:xfrm>
        </p:grpSpPr>
        <p:sp>
          <p:nvSpPr>
            <p:cNvPr id="2" name="Diamond 1"/>
            <p:cNvSpPr/>
            <p:nvPr/>
          </p:nvSpPr>
          <p:spPr>
            <a:xfrm>
              <a:off x="5564774" y="3603248"/>
              <a:ext cx="266700" cy="2667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/>
            <p:cNvSpPr/>
            <p:nvPr/>
          </p:nvSpPr>
          <p:spPr>
            <a:xfrm>
              <a:off x="6317139" y="3609598"/>
              <a:ext cx="266700" cy="2667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/>
            <p:cNvSpPr/>
            <p:nvPr/>
          </p:nvSpPr>
          <p:spPr>
            <a:xfrm>
              <a:off x="7079053" y="3590548"/>
              <a:ext cx="266700" cy="2667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7848470" y="3602776"/>
              <a:ext cx="266700" cy="2667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5600" y="11512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Definition</a:t>
            </a:r>
            <a:r>
              <a:rPr lang="en-US" dirty="0"/>
              <a:t>: </a:t>
            </a:r>
          </a:p>
          <a:p>
            <a:r>
              <a:rPr lang="en-US" dirty="0"/>
              <a:t>A </a:t>
            </a:r>
            <a:r>
              <a:rPr lang="en-US" b="1" dirty="0"/>
              <a:t>split</a:t>
            </a:r>
            <a:r>
              <a:rPr lang="en-US" dirty="0"/>
              <a:t> is a subset of the app code that is reachable from an entry point. </a:t>
            </a:r>
          </a:p>
        </p:txBody>
      </p:sp>
    </p:spTree>
    <p:extLst>
      <p:ext uri="{BB962C8B-B14F-4D97-AF65-F5344CB8AC3E}">
        <p14:creationId xmlns:p14="http://schemas.microsoft.com/office/powerpoint/2010/main" val="41652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0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 and PDS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467" y="3132924"/>
            <a:ext cx="5905980" cy="123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Permutation </a:t>
            </a:r>
            <a:r>
              <a:rPr lang="en-US" dirty="0"/>
              <a:t>D</a:t>
            </a:r>
            <a:r>
              <a:rPr lang="en-US" dirty="0" smtClean="0"/>
              <a:t>ata</a:t>
            </a:r>
            <a:r>
              <a:rPr lang="en-US" dirty="0"/>
              <a:t>-flow </a:t>
            </a:r>
            <a:r>
              <a:rPr lang="en-US" dirty="0" smtClean="0"/>
              <a:t>Summary (PDS)</a:t>
            </a:r>
          </a:p>
          <a:p>
            <a:pPr lvl="1"/>
            <a:r>
              <a:rPr lang="en-US" b="1" dirty="0" smtClean="0"/>
              <a:t>Linking</a:t>
            </a:r>
            <a:r>
              <a:rPr lang="en-US" dirty="0" smtClean="0"/>
              <a:t> two adjacent SDSs in a feasible permutation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10447" y="698870"/>
            <a:ext cx="1024149" cy="2214669"/>
            <a:chOff x="6110447" y="698870"/>
            <a:chExt cx="1024149" cy="2214669"/>
          </a:xfrm>
        </p:grpSpPr>
        <p:grpSp>
          <p:nvGrpSpPr>
            <p:cNvPr id="5" name="Group 4"/>
            <p:cNvGrpSpPr/>
            <p:nvPr/>
          </p:nvGrpSpPr>
          <p:grpSpPr>
            <a:xfrm>
              <a:off x="6110447" y="1037424"/>
              <a:ext cx="950360" cy="1876115"/>
              <a:chOff x="6110447" y="1037424"/>
              <a:chExt cx="950360" cy="1876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301149" y="1037424"/>
                <a:ext cx="759658" cy="1664813"/>
                <a:chOff x="6123182" y="1189068"/>
                <a:chExt cx="759658" cy="196053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6123182" y="1189068"/>
                  <a:ext cx="759658" cy="179572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6323122" y="1320800"/>
                  <a:ext cx="320218" cy="1828800"/>
                </a:xfrm>
                <a:custGeom>
                  <a:avLst/>
                  <a:gdLst>
                    <a:gd name="connsiteX0" fmla="*/ 203200 w 355699"/>
                    <a:gd name="connsiteY0" fmla="*/ 0 h 2108200"/>
                    <a:gd name="connsiteX1" fmla="*/ 38100 w 355699"/>
                    <a:gd name="connsiteY1" fmla="*/ 571500 h 2108200"/>
                    <a:gd name="connsiteX2" fmla="*/ 355600 w 355699"/>
                    <a:gd name="connsiteY2" fmla="*/ 1079500 h 2108200"/>
                    <a:gd name="connsiteX3" fmla="*/ 0 w 355699"/>
                    <a:gd name="connsiteY3" fmla="*/ 2108200 h 2108200"/>
                    <a:gd name="connsiteX0" fmla="*/ 292100 w 355695"/>
                    <a:gd name="connsiteY0" fmla="*/ 0 h 1841500"/>
                    <a:gd name="connsiteX1" fmla="*/ 38100 w 355695"/>
                    <a:gd name="connsiteY1" fmla="*/ 304800 h 1841500"/>
                    <a:gd name="connsiteX2" fmla="*/ 355600 w 355695"/>
                    <a:gd name="connsiteY2" fmla="*/ 812800 h 1841500"/>
                    <a:gd name="connsiteX3" fmla="*/ 0 w 355695"/>
                    <a:gd name="connsiteY3" fmla="*/ 1841500 h 1841500"/>
                    <a:gd name="connsiteX0" fmla="*/ 292100 w 355695"/>
                    <a:gd name="connsiteY0" fmla="*/ 0 h 1841500"/>
                    <a:gd name="connsiteX1" fmla="*/ 38100 w 355695"/>
                    <a:gd name="connsiteY1" fmla="*/ 304800 h 1841500"/>
                    <a:gd name="connsiteX2" fmla="*/ 355600 w 355695"/>
                    <a:gd name="connsiteY2" fmla="*/ 812800 h 1841500"/>
                    <a:gd name="connsiteX3" fmla="*/ 0 w 355695"/>
                    <a:gd name="connsiteY3" fmla="*/ 1841500 h 1841500"/>
                    <a:gd name="connsiteX0" fmla="*/ 255479 w 320218"/>
                    <a:gd name="connsiteY0" fmla="*/ 0 h 1828800"/>
                    <a:gd name="connsiteX1" fmla="*/ 1479 w 320218"/>
                    <a:gd name="connsiteY1" fmla="*/ 304800 h 1828800"/>
                    <a:gd name="connsiteX2" fmla="*/ 318979 w 320218"/>
                    <a:gd name="connsiteY2" fmla="*/ 812800 h 1828800"/>
                    <a:gd name="connsiteX3" fmla="*/ 103079 w 320218"/>
                    <a:gd name="connsiteY3" fmla="*/ 1828800 h 18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218" h="1828800">
                      <a:moveTo>
                        <a:pt x="255479" y="0"/>
                      </a:moveTo>
                      <a:cubicBezTo>
                        <a:pt x="33229" y="106891"/>
                        <a:pt x="-9104" y="169333"/>
                        <a:pt x="1479" y="304800"/>
                      </a:cubicBezTo>
                      <a:cubicBezTo>
                        <a:pt x="12062" y="440267"/>
                        <a:pt x="302046" y="558800"/>
                        <a:pt x="318979" y="812800"/>
                      </a:cubicBezTo>
                      <a:cubicBezTo>
                        <a:pt x="335912" y="1066800"/>
                        <a:pt x="175046" y="1629833"/>
                        <a:pt x="103079" y="1828800"/>
                      </a:cubicBezTo>
                    </a:path>
                  </a:pathLst>
                </a:custGeom>
                <a:ln w="38100" cmpd="sng">
                  <a:headEnd type="diamond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6110447" y="2574985"/>
                <a:ext cx="4604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G1</a:t>
                </a:r>
                <a:endParaRPr lang="en-US" sz="16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01089" y="698870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Src1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71579" y="677289"/>
            <a:ext cx="1158801" cy="2194225"/>
            <a:chOff x="7271579" y="677289"/>
            <a:chExt cx="1158801" cy="2194225"/>
          </a:xfrm>
        </p:grpSpPr>
        <p:grpSp>
          <p:nvGrpSpPr>
            <p:cNvPr id="25" name="Group 24"/>
            <p:cNvGrpSpPr/>
            <p:nvPr/>
          </p:nvGrpSpPr>
          <p:grpSpPr>
            <a:xfrm>
              <a:off x="7271579" y="924237"/>
              <a:ext cx="759658" cy="1638048"/>
              <a:chOff x="7000228" y="1041400"/>
              <a:chExt cx="759658" cy="194338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000228" y="1189068"/>
                <a:ext cx="759658" cy="17957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75500" y="1041400"/>
                <a:ext cx="344849" cy="1778000"/>
              </a:xfrm>
              <a:custGeom>
                <a:avLst/>
                <a:gdLst>
                  <a:gd name="connsiteX0" fmla="*/ 114300 w 344849"/>
                  <a:gd name="connsiteY0" fmla="*/ 0 h 1778000"/>
                  <a:gd name="connsiteX1" fmla="*/ 342900 w 344849"/>
                  <a:gd name="connsiteY1" fmla="*/ 558800 h 1778000"/>
                  <a:gd name="connsiteX2" fmla="*/ 0 w 344849"/>
                  <a:gd name="connsiteY2" fmla="*/ 1282700 h 1778000"/>
                  <a:gd name="connsiteX3" fmla="*/ 342900 w 344849"/>
                  <a:gd name="connsiteY3" fmla="*/ 177800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849" h="1778000">
                    <a:moveTo>
                      <a:pt x="114300" y="0"/>
                    </a:moveTo>
                    <a:cubicBezTo>
                      <a:pt x="238125" y="172508"/>
                      <a:pt x="361950" y="345017"/>
                      <a:pt x="342900" y="558800"/>
                    </a:cubicBezTo>
                    <a:cubicBezTo>
                      <a:pt x="323850" y="772583"/>
                      <a:pt x="0" y="1079500"/>
                      <a:pt x="0" y="1282700"/>
                    </a:cubicBezTo>
                    <a:cubicBezTo>
                      <a:pt x="0" y="1485900"/>
                      <a:pt x="287867" y="1693334"/>
                      <a:pt x="342900" y="1778000"/>
                    </a:cubicBezTo>
                  </a:path>
                </a:pathLst>
              </a:custGeom>
              <a:ln w="38100" cmpd="sng">
                <a:headEnd type="oval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599251" y="677289"/>
              <a:ext cx="460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G1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4181" y="2532960"/>
              <a:ext cx="736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Sink1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3378" y="3132924"/>
            <a:ext cx="1502072" cy="3332735"/>
            <a:chOff x="6833378" y="3132924"/>
            <a:chExt cx="1502072" cy="3332735"/>
          </a:xfrm>
        </p:grpSpPr>
        <p:grpSp>
          <p:nvGrpSpPr>
            <p:cNvPr id="28" name="Group 27"/>
            <p:cNvGrpSpPr/>
            <p:nvPr/>
          </p:nvGrpSpPr>
          <p:grpSpPr>
            <a:xfrm>
              <a:off x="6833378" y="3132924"/>
              <a:ext cx="759658" cy="1664813"/>
              <a:chOff x="6123182" y="1189068"/>
              <a:chExt cx="759658" cy="196053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123182" y="1189068"/>
                <a:ext cx="759658" cy="1795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323122" y="1320800"/>
                <a:ext cx="320218" cy="1828800"/>
              </a:xfrm>
              <a:custGeom>
                <a:avLst/>
                <a:gdLst>
                  <a:gd name="connsiteX0" fmla="*/ 203200 w 355699"/>
                  <a:gd name="connsiteY0" fmla="*/ 0 h 2108200"/>
                  <a:gd name="connsiteX1" fmla="*/ 38100 w 355699"/>
                  <a:gd name="connsiteY1" fmla="*/ 571500 h 2108200"/>
                  <a:gd name="connsiteX2" fmla="*/ 355600 w 355699"/>
                  <a:gd name="connsiteY2" fmla="*/ 1079500 h 2108200"/>
                  <a:gd name="connsiteX3" fmla="*/ 0 w 355699"/>
                  <a:gd name="connsiteY3" fmla="*/ 2108200 h 2108200"/>
                  <a:gd name="connsiteX0" fmla="*/ 292100 w 355695"/>
                  <a:gd name="connsiteY0" fmla="*/ 0 h 1841500"/>
                  <a:gd name="connsiteX1" fmla="*/ 38100 w 355695"/>
                  <a:gd name="connsiteY1" fmla="*/ 304800 h 1841500"/>
                  <a:gd name="connsiteX2" fmla="*/ 355600 w 355695"/>
                  <a:gd name="connsiteY2" fmla="*/ 812800 h 1841500"/>
                  <a:gd name="connsiteX3" fmla="*/ 0 w 355695"/>
                  <a:gd name="connsiteY3" fmla="*/ 1841500 h 1841500"/>
                  <a:gd name="connsiteX0" fmla="*/ 292100 w 355695"/>
                  <a:gd name="connsiteY0" fmla="*/ 0 h 1841500"/>
                  <a:gd name="connsiteX1" fmla="*/ 38100 w 355695"/>
                  <a:gd name="connsiteY1" fmla="*/ 304800 h 1841500"/>
                  <a:gd name="connsiteX2" fmla="*/ 355600 w 355695"/>
                  <a:gd name="connsiteY2" fmla="*/ 812800 h 1841500"/>
                  <a:gd name="connsiteX3" fmla="*/ 0 w 355695"/>
                  <a:gd name="connsiteY3" fmla="*/ 1841500 h 1841500"/>
                  <a:gd name="connsiteX0" fmla="*/ 255479 w 320218"/>
                  <a:gd name="connsiteY0" fmla="*/ 0 h 1828800"/>
                  <a:gd name="connsiteX1" fmla="*/ 1479 w 320218"/>
                  <a:gd name="connsiteY1" fmla="*/ 304800 h 1828800"/>
                  <a:gd name="connsiteX2" fmla="*/ 318979 w 320218"/>
                  <a:gd name="connsiteY2" fmla="*/ 812800 h 1828800"/>
                  <a:gd name="connsiteX3" fmla="*/ 103079 w 320218"/>
                  <a:gd name="connsiteY3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218" h="1828800">
                    <a:moveTo>
                      <a:pt x="255479" y="0"/>
                    </a:moveTo>
                    <a:cubicBezTo>
                      <a:pt x="33229" y="106891"/>
                      <a:pt x="-9104" y="169333"/>
                      <a:pt x="1479" y="304800"/>
                    </a:cubicBezTo>
                    <a:cubicBezTo>
                      <a:pt x="12062" y="440267"/>
                      <a:pt x="302046" y="558800"/>
                      <a:pt x="318979" y="812800"/>
                    </a:cubicBezTo>
                    <a:cubicBezTo>
                      <a:pt x="335912" y="1066800"/>
                      <a:pt x="175046" y="1629833"/>
                      <a:pt x="103079" y="1828800"/>
                    </a:cubicBezTo>
                  </a:path>
                </a:pathLst>
              </a:custGeom>
              <a:ln w="38100" cmpd="sng">
                <a:headEnd type="diamond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839593" y="4797737"/>
              <a:ext cx="759658" cy="1638048"/>
              <a:chOff x="7000228" y="1041400"/>
              <a:chExt cx="759658" cy="194338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000228" y="1189068"/>
                <a:ext cx="759658" cy="17957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175500" y="1041400"/>
                <a:ext cx="344849" cy="1778000"/>
              </a:xfrm>
              <a:custGeom>
                <a:avLst/>
                <a:gdLst>
                  <a:gd name="connsiteX0" fmla="*/ 114300 w 344849"/>
                  <a:gd name="connsiteY0" fmla="*/ 0 h 1778000"/>
                  <a:gd name="connsiteX1" fmla="*/ 342900 w 344849"/>
                  <a:gd name="connsiteY1" fmla="*/ 558800 h 1778000"/>
                  <a:gd name="connsiteX2" fmla="*/ 0 w 344849"/>
                  <a:gd name="connsiteY2" fmla="*/ 1282700 h 1778000"/>
                  <a:gd name="connsiteX3" fmla="*/ 342900 w 344849"/>
                  <a:gd name="connsiteY3" fmla="*/ 177800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849" h="1778000">
                    <a:moveTo>
                      <a:pt x="114300" y="0"/>
                    </a:moveTo>
                    <a:cubicBezTo>
                      <a:pt x="238125" y="172508"/>
                      <a:pt x="361950" y="345017"/>
                      <a:pt x="342900" y="558800"/>
                    </a:cubicBezTo>
                    <a:cubicBezTo>
                      <a:pt x="323850" y="772583"/>
                      <a:pt x="0" y="1079500"/>
                      <a:pt x="0" y="1282700"/>
                    </a:cubicBezTo>
                    <a:cubicBezTo>
                      <a:pt x="0" y="1485900"/>
                      <a:pt x="287867" y="1693334"/>
                      <a:pt x="342900" y="1778000"/>
                    </a:cubicBezTo>
                  </a:path>
                </a:pathLst>
              </a:custGeom>
              <a:ln w="38100" cmpd="sng">
                <a:headEnd type="oval" w="lg" len="lg"/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599251" y="315869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Src1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9251" y="4583650"/>
              <a:ext cx="460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G1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99251" y="6127105"/>
              <a:ext cx="736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Sink1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4468" y="1003143"/>
            <a:ext cx="52245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1800"/>
              </a:spcBef>
              <a:buClr>
                <a:srgbClr val="749805"/>
              </a:buClr>
              <a:buSzPct val="13000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Split Data-flow Summary (SDS)</a:t>
            </a:r>
          </a:p>
          <a:p>
            <a:pPr lvl="1" indent="-228600">
              <a:spcBef>
                <a:spcPts val="600"/>
              </a:spcBef>
              <a:buClr>
                <a:srgbClr val="BACC82"/>
              </a:buClr>
              <a:buSzPct val="130000"/>
              <a:buFont typeface="Wingdings" pitchFamily="2" charset="2"/>
              <a:buChar char="§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Intra-split data-flows that start and end at</a:t>
            </a:r>
          </a:p>
          <a:p>
            <a:pPr marL="457200" lvl="2">
              <a:spcBef>
                <a:spcPts val="600"/>
              </a:spcBef>
              <a:buClr>
                <a:srgbClr val="749805"/>
              </a:buClr>
              <a:buSzPct val="130000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heap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variables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or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sinks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8768" y="49222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permutation ends, </a:t>
            </a:r>
            <a:r>
              <a:rPr lang="en-US" b="1" dirty="0"/>
              <a:t>all possible data-flows </a:t>
            </a:r>
            <a:r>
              <a:rPr lang="en-US" dirty="0"/>
              <a:t>have been enumerated.</a:t>
            </a:r>
          </a:p>
        </p:txBody>
      </p:sp>
    </p:spTree>
    <p:extLst>
      <p:ext uri="{BB962C8B-B14F-4D97-AF65-F5344CB8AC3E}">
        <p14:creationId xmlns:p14="http://schemas.microsoft.com/office/powerpoint/2010/main" val="2867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5" y="982916"/>
            <a:ext cx="6737210" cy="56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“hijack-enabling flows”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467" y="924237"/>
            <a:ext cx="8672833" cy="599763"/>
          </a:xfrm>
        </p:spPr>
        <p:txBody>
          <a:bodyPr/>
          <a:lstStyle/>
          <a:p>
            <a:r>
              <a:rPr lang="en-US" dirty="0" smtClean="0"/>
              <a:t>Using descriptive policies to specify flows of interests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4467" y="1741240"/>
            <a:ext cx="2007284" cy="3176987"/>
            <a:chOff x="204467" y="1741240"/>
            <a:chExt cx="2007284" cy="3176987"/>
          </a:xfrm>
        </p:grpSpPr>
        <p:sp>
          <p:nvSpPr>
            <p:cNvPr id="11" name="Rectangle 10"/>
            <p:cNvSpPr/>
            <p:nvPr/>
          </p:nvSpPr>
          <p:spPr>
            <a:xfrm>
              <a:off x="1452093" y="2157661"/>
              <a:ext cx="759658" cy="632322"/>
            </a:xfrm>
            <a:prstGeom prst="rect">
              <a:avLst/>
            </a:prstGeom>
            <a:solidFill>
              <a:srgbClr val="BACC8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093" y="2955084"/>
              <a:ext cx="759658" cy="632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52093" y="4099871"/>
              <a:ext cx="759658" cy="632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27945" y="2269282"/>
              <a:ext cx="372592" cy="2235200"/>
            </a:xfrm>
            <a:custGeom>
              <a:avLst/>
              <a:gdLst>
                <a:gd name="connsiteX0" fmla="*/ 203200 w 306508"/>
                <a:gd name="connsiteY0" fmla="*/ 0 h 2616200"/>
                <a:gd name="connsiteX1" fmla="*/ 12700 w 306508"/>
                <a:gd name="connsiteY1" fmla="*/ 241300 h 2616200"/>
                <a:gd name="connsiteX2" fmla="*/ 241300 w 306508"/>
                <a:gd name="connsiteY2" fmla="*/ 584200 h 2616200"/>
                <a:gd name="connsiteX3" fmla="*/ 304800 w 306508"/>
                <a:gd name="connsiteY3" fmla="*/ 876300 h 2616200"/>
                <a:gd name="connsiteX4" fmla="*/ 190500 w 306508"/>
                <a:gd name="connsiteY4" fmla="*/ 1193800 h 2616200"/>
                <a:gd name="connsiteX5" fmla="*/ 203200 w 306508"/>
                <a:gd name="connsiteY5" fmla="*/ 2197100 h 2616200"/>
                <a:gd name="connsiteX6" fmla="*/ 0 w 306508"/>
                <a:gd name="connsiteY6" fmla="*/ 2616200 h 2616200"/>
                <a:gd name="connsiteX0" fmla="*/ 203200 w 312651"/>
                <a:gd name="connsiteY0" fmla="*/ 0 h 2616200"/>
                <a:gd name="connsiteX1" fmla="*/ 12700 w 312651"/>
                <a:gd name="connsiteY1" fmla="*/ 241300 h 2616200"/>
                <a:gd name="connsiteX2" fmla="*/ 241300 w 312651"/>
                <a:gd name="connsiteY2" fmla="*/ 584200 h 2616200"/>
                <a:gd name="connsiteX3" fmla="*/ 304800 w 312651"/>
                <a:gd name="connsiteY3" fmla="*/ 876300 h 2616200"/>
                <a:gd name="connsiteX4" fmla="*/ 88900 w 312651"/>
                <a:gd name="connsiteY4" fmla="*/ 1168400 h 2616200"/>
                <a:gd name="connsiteX5" fmla="*/ 203200 w 312651"/>
                <a:gd name="connsiteY5" fmla="*/ 2197100 h 2616200"/>
                <a:gd name="connsiteX6" fmla="*/ 0 w 312651"/>
                <a:gd name="connsiteY6" fmla="*/ 2616200 h 2616200"/>
                <a:gd name="connsiteX0" fmla="*/ 203200 w 372592"/>
                <a:gd name="connsiteY0" fmla="*/ 0 h 2616200"/>
                <a:gd name="connsiteX1" fmla="*/ 12700 w 372592"/>
                <a:gd name="connsiteY1" fmla="*/ 241300 h 2616200"/>
                <a:gd name="connsiteX2" fmla="*/ 241300 w 372592"/>
                <a:gd name="connsiteY2" fmla="*/ 584200 h 2616200"/>
                <a:gd name="connsiteX3" fmla="*/ 368300 w 372592"/>
                <a:gd name="connsiteY3" fmla="*/ 863600 h 2616200"/>
                <a:gd name="connsiteX4" fmla="*/ 88900 w 372592"/>
                <a:gd name="connsiteY4" fmla="*/ 1168400 h 2616200"/>
                <a:gd name="connsiteX5" fmla="*/ 203200 w 372592"/>
                <a:gd name="connsiteY5" fmla="*/ 2197100 h 2616200"/>
                <a:gd name="connsiteX6" fmla="*/ 0 w 372592"/>
                <a:gd name="connsiteY6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592" h="2616200">
                  <a:moveTo>
                    <a:pt x="203200" y="0"/>
                  </a:moveTo>
                  <a:cubicBezTo>
                    <a:pt x="104775" y="71966"/>
                    <a:pt x="6350" y="143933"/>
                    <a:pt x="12700" y="241300"/>
                  </a:cubicBezTo>
                  <a:cubicBezTo>
                    <a:pt x="19050" y="338667"/>
                    <a:pt x="182033" y="480483"/>
                    <a:pt x="241300" y="584200"/>
                  </a:cubicBezTo>
                  <a:cubicBezTo>
                    <a:pt x="300567" y="687917"/>
                    <a:pt x="393700" y="766233"/>
                    <a:pt x="368300" y="863600"/>
                  </a:cubicBezTo>
                  <a:cubicBezTo>
                    <a:pt x="342900" y="960967"/>
                    <a:pt x="116417" y="946150"/>
                    <a:pt x="88900" y="1168400"/>
                  </a:cubicBezTo>
                  <a:cubicBezTo>
                    <a:pt x="61383" y="1390650"/>
                    <a:pt x="218017" y="1955800"/>
                    <a:pt x="203200" y="2197100"/>
                  </a:cubicBezTo>
                  <a:cubicBezTo>
                    <a:pt x="188383" y="2438400"/>
                    <a:pt x="0" y="2616200"/>
                    <a:pt x="0" y="2616200"/>
                  </a:cubicBezTo>
                </a:path>
              </a:pathLst>
            </a:custGeom>
            <a:ln w="38100" cmpd="sng">
              <a:solidFill>
                <a:srgbClr val="800000"/>
              </a:solidFill>
              <a:headEnd type="diamond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2093" y="3473106"/>
              <a:ext cx="759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29" name="Rectangular Callout 28"/>
            <p:cNvSpPr/>
            <p:nvPr/>
          </p:nvSpPr>
          <p:spPr>
            <a:xfrm>
              <a:off x="204469" y="1741240"/>
              <a:ext cx="1247624" cy="528042"/>
            </a:xfrm>
            <a:prstGeom prst="wedgeRectCallout">
              <a:avLst>
                <a:gd name="adj1" fmla="val 74604"/>
                <a:gd name="adj2" fmla="val 625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Sensitive source</a:t>
              </a:r>
              <a:endParaRPr lang="en-US" sz="1600" dirty="0"/>
            </a:p>
          </p:txBody>
        </p:sp>
        <p:sp>
          <p:nvSpPr>
            <p:cNvPr id="30" name="Rectangular Callout 29"/>
            <p:cNvSpPr/>
            <p:nvPr/>
          </p:nvSpPr>
          <p:spPr>
            <a:xfrm>
              <a:off x="204467" y="4416033"/>
              <a:ext cx="1038185" cy="502194"/>
            </a:xfrm>
            <a:prstGeom prst="wedgeRectCallout">
              <a:avLst>
                <a:gd name="adj1" fmla="val 79022"/>
                <a:gd name="adj2" fmla="val -3814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Public Sink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8956" y="1741240"/>
            <a:ext cx="1938495" cy="3176986"/>
            <a:chOff x="2698956" y="1741240"/>
            <a:chExt cx="1938495" cy="3176986"/>
          </a:xfrm>
        </p:grpSpPr>
        <p:sp>
          <p:nvSpPr>
            <p:cNvPr id="17" name="Rectangle 16"/>
            <p:cNvSpPr/>
            <p:nvPr/>
          </p:nvSpPr>
          <p:spPr>
            <a:xfrm>
              <a:off x="3877793" y="2157661"/>
              <a:ext cx="759658" cy="632322"/>
            </a:xfrm>
            <a:prstGeom prst="rect">
              <a:avLst/>
            </a:prstGeom>
            <a:solidFill>
              <a:srgbClr val="BACC8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77793" y="2955084"/>
              <a:ext cx="759658" cy="632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7793" y="4099871"/>
              <a:ext cx="759658" cy="632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53623" y="2269282"/>
              <a:ext cx="383619" cy="2286000"/>
            </a:xfrm>
            <a:custGeom>
              <a:avLst/>
              <a:gdLst>
                <a:gd name="connsiteX0" fmla="*/ 203200 w 306508"/>
                <a:gd name="connsiteY0" fmla="*/ 0 h 2616200"/>
                <a:gd name="connsiteX1" fmla="*/ 12700 w 306508"/>
                <a:gd name="connsiteY1" fmla="*/ 241300 h 2616200"/>
                <a:gd name="connsiteX2" fmla="*/ 241300 w 306508"/>
                <a:gd name="connsiteY2" fmla="*/ 584200 h 2616200"/>
                <a:gd name="connsiteX3" fmla="*/ 304800 w 306508"/>
                <a:gd name="connsiteY3" fmla="*/ 876300 h 2616200"/>
                <a:gd name="connsiteX4" fmla="*/ 190500 w 306508"/>
                <a:gd name="connsiteY4" fmla="*/ 1193800 h 2616200"/>
                <a:gd name="connsiteX5" fmla="*/ 203200 w 306508"/>
                <a:gd name="connsiteY5" fmla="*/ 2197100 h 2616200"/>
                <a:gd name="connsiteX6" fmla="*/ 0 w 306508"/>
                <a:gd name="connsiteY6" fmla="*/ 2616200 h 2616200"/>
                <a:gd name="connsiteX0" fmla="*/ 203200 w 312651"/>
                <a:gd name="connsiteY0" fmla="*/ 0 h 2616200"/>
                <a:gd name="connsiteX1" fmla="*/ 12700 w 312651"/>
                <a:gd name="connsiteY1" fmla="*/ 241300 h 2616200"/>
                <a:gd name="connsiteX2" fmla="*/ 241300 w 312651"/>
                <a:gd name="connsiteY2" fmla="*/ 584200 h 2616200"/>
                <a:gd name="connsiteX3" fmla="*/ 304800 w 312651"/>
                <a:gd name="connsiteY3" fmla="*/ 876300 h 2616200"/>
                <a:gd name="connsiteX4" fmla="*/ 88900 w 312651"/>
                <a:gd name="connsiteY4" fmla="*/ 1168400 h 2616200"/>
                <a:gd name="connsiteX5" fmla="*/ 203200 w 312651"/>
                <a:gd name="connsiteY5" fmla="*/ 2197100 h 2616200"/>
                <a:gd name="connsiteX6" fmla="*/ 0 w 312651"/>
                <a:gd name="connsiteY6" fmla="*/ 2616200 h 2616200"/>
                <a:gd name="connsiteX0" fmla="*/ 203200 w 372592"/>
                <a:gd name="connsiteY0" fmla="*/ 0 h 2616200"/>
                <a:gd name="connsiteX1" fmla="*/ 12700 w 372592"/>
                <a:gd name="connsiteY1" fmla="*/ 241300 h 2616200"/>
                <a:gd name="connsiteX2" fmla="*/ 241300 w 372592"/>
                <a:gd name="connsiteY2" fmla="*/ 584200 h 2616200"/>
                <a:gd name="connsiteX3" fmla="*/ 368300 w 372592"/>
                <a:gd name="connsiteY3" fmla="*/ 863600 h 2616200"/>
                <a:gd name="connsiteX4" fmla="*/ 88900 w 372592"/>
                <a:gd name="connsiteY4" fmla="*/ 1168400 h 2616200"/>
                <a:gd name="connsiteX5" fmla="*/ 203200 w 372592"/>
                <a:gd name="connsiteY5" fmla="*/ 2197100 h 2616200"/>
                <a:gd name="connsiteX6" fmla="*/ 0 w 372592"/>
                <a:gd name="connsiteY6" fmla="*/ 2616200 h 2616200"/>
                <a:gd name="connsiteX0" fmla="*/ 203200 w 371226"/>
                <a:gd name="connsiteY0" fmla="*/ 0 h 2616200"/>
                <a:gd name="connsiteX1" fmla="*/ 342900 w 371226"/>
                <a:gd name="connsiteY1" fmla="*/ 315624 h 2616200"/>
                <a:gd name="connsiteX2" fmla="*/ 241300 w 371226"/>
                <a:gd name="connsiteY2" fmla="*/ 584200 h 2616200"/>
                <a:gd name="connsiteX3" fmla="*/ 368300 w 371226"/>
                <a:gd name="connsiteY3" fmla="*/ 863600 h 2616200"/>
                <a:gd name="connsiteX4" fmla="*/ 88900 w 371226"/>
                <a:gd name="connsiteY4" fmla="*/ 1168400 h 2616200"/>
                <a:gd name="connsiteX5" fmla="*/ 203200 w 371226"/>
                <a:gd name="connsiteY5" fmla="*/ 2197100 h 2616200"/>
                <a:gd name="connsiteX6" fmla="*/ 0 w 371226"/>
                <a:gd name="connsiteY6" fmla="*/ 2616200 h 2616200"/>
                <a:gd name="connsiteX0" fmla="*/ 203200 w 343231"/>
                <a:gd name="connsiteY0" fmla="*/ 0 h 2616200"/>
                <a:gd name="connsiteX1" fmla="*/ 342900 w 343231"/>
                <a:gd name="connsiteY1" fmla="*/ 315624 h 2616200"/>
                <a:gd name="connsiteX2" fmla="*/ 241300 w 343231"/>
                <a:gd name="connsiteY2" fmla="*/ 584200 h 2616200"/>
                <a:gd name="connsiteX3" fmla="*/ 215900 w 343231"/>
                <a:gd name="connsiteY3" fmla="*/ 893330 h 2616200"/>
                <a:gd name="connsiteX4" fmla="*/ 88900 w 343231"/>
                <a:gd name="connsiteY4" fmla="*/ 1168400 h 2616200"/>
                <a:gd name="connsiteX5" fmla="*/ 203200 w 343231"/>
                <a:gd name="connsiteY5" fmla="*/ 2197100 h 2616200"/>
                <a:gd name="connsiteX6" fmla="*/ 0 w 343231"/>
                <a:gd name="connsiteY6" fmla="*/ 2616200 h 2616200"/>
                <a:gd name="connsiteX0" fmla="*/ 203216 w 343247"/>
                <a:gd name="connsiteY0" fmla="*/ 0 h 2616200"/>
                <a:gd name="connsiteX1" fmla="*/ 342916 w 343247"/>
                <a:gd name="connsiteY1" fmla="*/ 315624 h 2616200"/>
                <a:gd name="connsiteX2" fmla="*/ 241316 w 343247"/>
                <a:gd name="connsiteY2" fmla="*/ 584200 h 2616200"/>
                <a:gd name="connsiteX3" fmla="*/ 215916 w 343247"/>
                <a:gd name="connsiteY3" fmla="*/ 893330 h 2616200"/>
                <a:gd name="connsiteX4" fmla="*/ 16 w 343247"/>
                <a:gd name="connsiteY4" fmla="*/ 1242724 h 2616200"/>
                <a:gd name="connsiteX5" fmla="*/ 203216 w 343247"/>
                <a:gd name="connsiteY5" fmla="*/ 2197100 h 2616200"/>
                <a:gd name="connsiteX6" fmla="*/ 16 w 343247"/>
                <a:gd name="connsiteY6" fmla="*/ 2616200 h 2616200"/>
                <a:gd name="connsiteX0" fmla="*/ 203221 w 343252"/>
                <a:gd name="connsiteY0" fmla="*/ 0 h 2675659"/>
                <a:gd name="connsiteX1" fmla="*/ 342921 w 343252"/>
                <a:gd name="connsiteY1" fmla="*/ 315624 h 2675659"/>
                <a:gd name="connsiteX2" fmla="*/ 241321 w 343252"/>
                <a:gd name="connsiteY2" fmla="*/ 584200 h 2675659"/>
                <a:gd name="connsiteX3" fmla="*/ 215921 w 343252"/>
                <a:gd name="connsiteY3" fmla="*/ 893330 h 2675659"/>
                <a:gd name="connsiteX4" fmla="*/ 21 w 343252"/>
                <a:gd name="connsiteY4" fmla="*/ 1242724 h 2675659"/>
                <a:gd name="connsiteX5" fmla="*/ 203221 w 343252"/>
                <a:gd name="connsiteY5" fmla="*/ 2197100 h 2675659"/>
                <a:gd name="connsiteX6" fmla="*/ 304821 w 343252"/>
                <a:gd name="connsiteY6" fmla="*/ 2675659 h 2675659"/>
                <a:gd name="connsiteX0" fmla="*/ 203221 w 342966"/>
                <a:gd name="connsiteY0" fmla="*/ 0 h 2675659"/>
                <a:gd name="connsiteX1" fmla="*/ 342921 w 342966"/>
                <a:gd name="connsiteY1" fmla="*/ 315624 h 2675659"/>
                <a:gd name="connsiteX2" fmla="*/ 215921 w 342966"/>
                <a:gd name="connsiteY2" fmla="*/ 893330 h 2675659"/>
                <a:gd name="connsiteX3" fmla="*/ 21 w 342966"/>
                <a:gd name="connsiteY3" fmla="*/ 1242724 h 2675659"/>
                <a:gd name="connsiteX4" fmla="*/ 203221 w 342966"/>
                <a:gd name="connsiteY4" fmla="*/ 2197100 h 2675659"/>
                <a:gd name="connsiteX5" fmla="*/ 304821 w 342966"/>
                <a:gd name="connsiteY5" fmla="*/ 2675659 h 2675659"/>
                <a:gd name="connsiteX0" fmla="*/ 203221 w 381052"/>
                <a:gd name="connsiteY0" fmla="*/ 0 h 2675659"/>
                <a:gd name="connsiteX1" fmla="*/ 381021 w 381052"/>
                <a:gd name="connsiteY1" fmla="*/ 508866 h 2675659"/>
                <a:gd name="connsiteX2" fmla="*/ 215921 w 381052"/>
                <a:gd name="connsiteY2" fmla="*/ 893330 h 2675659"/>
                <a:gd name="connsiteX3" fmla="*/ 21 w 381052"/>
                <a:gd name="connsiteY3" fmla="*/ 1242724 h 2675659"/>
                <a:gd name="connsiteX4" fmla="*/ 203221 w 381052"/>
                <a:gd name="connsiteY4" fmla="*/ 2197100 h 2675659"/>
                <a:gd name="connsiteX5" fmla="*/ 304821 w 381052"/>
                <a:gd name="connsiteY5" fmla="*/ 2675659 h 2675659"/>
                <a:gd name="connsiteX0" fmla="*/ 203221 w 383619"/>
                <a:gd name="connsiteY0" fmla="*/ 0 h 2675659"/>
                <a:gd name="connsiteX1" fmla="*/ 381021 w 383619"/>
                <a:gd name="connsiteY1" fmla="*/ 508866 h 2675659"/>
                <a:gd name="connsiteX2" fmla="*/ 21 w 383619"/>
                <a:gd name="connsiteY2" fmla="*/ 1242724 h 2675659"/>
                <a:gd name="connsiteX3" fmla="*/ 203221 w 383619"/>
                <a:gd name="connsiteY3" fmla="*/ 2197100 h 2675659"/>
                <a:gd name="connsiteX4" fmla="*/ 304821 w 383619"/>
                <a:gd name="connsiteY4" fmla="*/ 2675659 h 267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619" h="2675659">
                  <a:moveTo>
                    <a:pt x="203221" y="0"/>
                  </a:moveTo>
                  <a:cubicBezTo>
                    <a:pt x="104796" y="71966"/>
                    <a:pt x="414888" y="301745"/>
                    <a:pt x="381021" y="508866"/>
                  </a:cubicBezTo>
                  <a:cubicBezTo>
                    <a:pt x="347154" y="715987"/>
                    <a:pt x="29654" y="961352"/>
                    <a:pt x="21" y="1242724"/>
                  </a:cubicBezTo>
                  <a:cubicBezTo>
                    <a:pt x="-2096" y="1460019"/>
                    <a:pt x="152421" y="1958278"/>
                    <a:pt x="203221" y="2197100"/>
                  </a:cubicBezTo>
                  <a:lnTo>
                    <a:pt x="304821" y="2675659"/>
                  </a:lnTo>
                </a:path>
              </a:pathLst>
            </a:custGeom>
            <a:ln w="38100" cmpd="sng">
              <a:solidFill>
                <a:srgbClr val="FF6600"/>
              </a:solidFill>
              <a:headEnd type="diamond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77793" y="3473106"/>
              <a:ext cx="759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31" name="Rectangular Callout 30"/>
            <p:cNvSpPr/>
            <p:nvPr/>
          </p:nvSpPr>
          <p:spPr>
            <a:xfrm>
              <a:off x="3147652" y="1741240"/>
              <a:ext cx="774481" cy="416421"/>
            </a:xfrm>
            <a:prstGeom prst="wedgeRectCallout">
              <a:avLst>
                <a:gd name="adj1" fmla="val 74604"/>
                <a:gd name="adj2" fmla="val 625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Input</a:t>
              </a:r>
              <a:endParaRPr lang="en-US" sz="1600" dirty="0"/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2698956" y="4416033"/>
              <a:ext cx="1223178" cy="502193"/>
            </a:xfrm>
            <a:prstGeom prst="wedgeRectCallout">
              <a:avLst>
                <a:gd name="adj1" fmla="val 79022"/>
                <a:gd name="adj2" fmla="val -228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Critical Sink</a:t>
              </a: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8659" y="1718519"/>
            <a:ext cx="3357354" cy="3513881"/>
            <a:chOff x="5668659" y="1718519"/>
            <a:chExt cx="3357354" cy="3513881"/>
          </a:xfrm>
        </p:grpSpPr>
        <p:sp>
          <p:nvSpPr>
            <p:cNvPr id="22" name="Rectangle 21"/>
            <p:cNvSpPr/>
            <p:nvPr/>
          </p:nvSpPr>
          <p:spPr>
            <a:xfrm>
              <a:off x="6254880" y="2157661"/>
              <a:ext cx="1159972" cy="632322"/>
            </a:xfrm>
            <a:prstGeom prst="rect">
              <a:avLst/>
            </a:prstGeom>
            <a:solidFill>
              <a:srgbClr val="BACC8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54880" y="2955084"/>
              <a:ext cx="1159972" cy="63232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54880" y="4099871"/>
              <a:ext cx="1159972" cy="632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43140" y="2269282"/>
              <a:ext cx="393992" cy="2235200"/>
            </a:xfrm>
            <a:custGeom>
              <a:avLst/>
              <a:gdLst>
                <a:gd name="connsiteX0" fmla="*/ 203200 w 306508"/>
                <a:gd name="connsiteY0" fmla="*/ 0 h 2616200"/>
                <a:gd name="connsiteX1" fmla="*/ 12700 w 306508"/>
                <a:gd name="connsiteY1" fmla="*/ 241300 h 2616200"/>
                <a:gd name="connsiteX2" fmla="*/ 241300 w 306508"/>
                <a:gd name="connsiteY2" fmla="*/ 584200 h 2616200"/>
                <a:gd name="connsiteX3" fmla="*/ 304800 w 306508"/>
                <a:gd name="connsiteY3" fmla="*/ 876300 h 2616200"/>
                <a:gd name="connsiteX4" fmla="*/ 190500 w 306508"/>
                <a:gd name="connsiteY4" fmla="*/ 1193800 h 2616200"/>
                <a:gd name="connsiteX5" fmla="*/ 203200 w 306508"/>
                <a:gd name="connsiteY5" fmla="*/ 2197100 h 2616200"/>
                <a:gd name="connsiteX6" fmla="*/ 0 w 306508"/>
                <a:gd name="connsiteY6" fmla="*/ 2616200 h 2616200"/>
                <a:gd name="connsiteX0" fmla="*/ 203200 w 312651"/>
                <a:gd name="connsiteY0" fmla="*/ 0 h 2616200"/>
                <a:gd name="connsiteX1" fmla="*/ 12700 w 312651"/>
                <a:gd name="connsiteY1" fmla="*/ 241300 h 2616200"/>
                <a:gd name="connsiteX2" fmla="*/ 241300 w 312651"/>
                <a:gd name="connsiteY2" fmla="*/ 584200 h 2616200"/>
                <a:gd name="connsiteX3" fmla="*/ 304800 w 312651"/>
                <a:gd name="connsiteY3" fmla="*/ 876300 h 2616200"/>
                <a:gd name="connsiteX4" fmla="*/ 88900 w 312651"/>
                <a:gd name="connsiteY4" fmla="*/ 1168400 h 2616200"/>
                <a:gd name="connsiteX5" fmla="*/ 203200 w 312651"/>
                <a:gd name="connsiteY5" fmla="*/ 2197100 h 2616200"/>
                <a:gd name="connsiteX6" fmla="*/ 0 w 312651"/>
                <a:gd name="connsiteY6" fmla="*/ 2616200 h 2616200"/>
                <a:gd name="connsiteX0" fmla="*/ 203200 w 372592"/>
                <a:gd name="connsiteY0" fmla="*/ 0 h 2616200"/>
                <a:gd name="connsiteX1" fmla="*/ 12700 w 372592"/>
                <a:gd name="connsiteY1" fmla="*/ 241300 h 2616200"/>
                <a:gd name="connsiteX2" fmla="*/ 241300 w 372592"/>
                <a:gd name="connsiteY2" fmla="*/ 584200 h 2616200"/>
                <a:gd name="connsiteX3" fmla="*/ 368300 w 372592"/>
                <a:gd name="connsiteY3" fmla="*/ 863600 h 2616200"/>
                <a:gd name="connsiteX4" fmla="*/ 88900 w 372592"/>
                <a:gd name="connsiteY4" fmla="*/ 1168400 h 2616200"/>
                <a:gd name="connsiteX5" fmla="*/ 203200 w 372592"/>
                <a:gd name="connsiteY5" fmla="*/ 2197100 h 2616200"/>
                <a:gd name="connsiteX6" fmla="*/ 0 w 372592"/>
                <a:gd name="connsiteY6" fmla="*/ 2616200 h 2616200"/>
                <a:gd name="connsiteX0" fmla="*/ 190792 w 406692"/>
                <a:gd name="connsiteY0" fmla="*/ 0 h 2631065"/>
                <a:gd name="connsiteX1" fmla="*/ 292 w 406692"/>
                <a:gd name="connsiteY1" fmla="*/ 241300 h 2631065"/>
                <a:gd name="connsiteX2" fmla="*/ 228892 w 406692"/>
                <a:gd name="connsiteY2" fmla="*/ 584200 h 2631065"/>
                <a:gd name="connsiteX3" fmla="*/ 355892 w 406692"/>
                <a:gd name="connsiteY3" fmla="*/ 863600 h 2631065"/>
                <a:gd name="connsiteX4" fmla="*/ 76492 w 406692"/>
                <a:gd name="connsiteY4" fmla="*/ 1168400 h 2631065"/>
                <a:gd name="connsiteX5" fmla="*/ 190792 w 406692"/>
                <a:gd name="connsiteY5" fmla="*/ 2197100 h 2631065"/>
                <a:gd name="connsiteX6" fmla="*/ 406692 w 406692"/>
                <a:gd name="connsiteY6" fmla="*/ 2631065 h 2631065"/>
                <a:gd name="connsiteX0" fmla="*/ 190792 w 406692"/>
                <a:gd name="connsiteY0" fmla="*/ 0 h 2631065"/>
                <a:gd name="connsiteX1" fmla="*/ 292 w 406692"/>
                <a:gd name="connsiteY1" fmla="*/ 241300 h 2631065"/>
                <a:gd name="connsiteX2" fmla="*/ 228892 w 406692"/>
                <a:gd name="connsiteY2" fmla="*/ 584200 h 2631065"/>
                <a:gd name="connsiteX3" fmla="*/ 355892 w 406692"/>
                <a:gd name="connsiteY3" fmla="*/ 863600 h 2631065"/>
                <a:gd name="connsiteX4" fmla="*/ 76492 w 406692"/>
                <a:gd name="connsiteY4" fmla="*/ 1168400 h 2631065"/>
                <a:gd name="connsiteX5" fmla="*/ 178092 w 406692"/>
                <a:gd name="connsiteY5" fmla="*/ 2330883 h 2631065"/>
                <a:gd name="connsiteX6" fmla="*/ 406692 w 406692"/>
                <a:gd name="connsiteY6" fmla="*/ 2631065 h 2631065"/>
                <a:gd name="connsiteX0" fmla="*/ 190792 w 470192"/>
                <a:gd name="connsiteY0" fmla="*/ 0 h 2616200"/>
                <a:gd name="connsiteX1" fmla="*/ 292 w 470192"/>
                <a:gd name="connsiteY1" fmla="*/ 241300 h 2616200"/>
                <a:gd name="connsiteX2" fmla="*/ 228892 w 470192"/>
                <a:gd name="connsiteY2" fmla="*/ 584200 h 2616200"/>
                <a:gd name="connsiteX3" fmla="*/ 355892 w 470192"/>
                <a:gd name="connsiteY3" fmla="*/ 863600 h 2616200"/>
                <a:gd name="connsiteX4" fmla="*/ 76492 w 470192"/>
                <a:gd name="connsiteY4" fmla="*/ 1168400 h 2616200"/>
                <a:gd name="connsiteX5" fmla="*/ 178092 w 470192"/>
                <a:gd name="connsiteY5" fmla="*/ 2330883 h 2616200"/>
                <a:gd name="connsiteX6" fmla="*/ 470192 w 470192"/>
                <a:gd name="connsiteY6" fmla="*/ 2616200 h 2616200"/>
                <a:gd name="connsiteX0" fmla="*/ 190792 w 393992"/>
                <a:gd name="connsiteY0" fmla="*/ 0 h 2616200"/>
                <a:gd name="connsiteX1" fmla="*/ 292 w 393992"/>
                <a:gd name="connsiteY1" fmla="*/ 241300 h 2616200"/>
                <a:gd name="connsiteX2" fmla="*/ 228892 w 393992"/>
                <a:gd name="connsiteY2" fmla="*/ 584200 h 2616200"/>
                <a:gd name="connsiteX3" fmla="*/ 355892 w 393992"/>
                <a:gd name="connsiteY3" fmla="*/ 863600 h 2616200"/>
                <a:gd name="connsiteX4" fmla="*/ 76492 w 393992"/>
                <a:gd name="connsiteY4" fmla="*/ 1168400 h 2616200"/>
                <a:gd name="connsiteX5" fmla="*/ 178092 w 393992"/>
                <a:gd name="connsiteY5" fmla="*/ 2330883 h 2616200"/>
                <a:gd name="connsiteX6" fmla="*/ 393992 w 393992"/>
                <a:gd name="connsiteY6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992" h="2616200">
                  <a:moveTo>
                    <a:pt x="190792" y="0"/>
                  </a:moveTo>
                  <a:cubicBezTo>
                    <a:pt x="92367" y="71966"/>
                    <a:pt x="-6058" y="143933"/>
                    <a:pt x="292" y="241300"/>
                  </a:cubicBezTo>
                  <a:cubicBezTo>
                    <a:pt x="6642" y="338667"/>
                    <a:pt x="169625" y="480483"/>
                    <a:pt x="228892" y="584200"/>
                  </a:cubicBezTo>
                  <a:cubicBezTo>
                    <a:pt x="288159" y="687917"/>
                    <a:pt x="381292" y="766233"/>
                    <a:pt x="355892" y="863600"/>
                  </a:cubicBezTo>
                  <a:cubicBezTo>
                    <a:pt x="330492" y="960967"/>
                    <a:pt x="106125" y="923853"/>
                    <a:pt x="76492" y="1168400"/>
                  </a:cubicBezTo>
                  <a:cubicBezTo>
                    <a:pt x="46859" y="1412947"/>
                    <a:pt x="125175" y="2089583"/>
                    <a:pt x="178092" y="2330883"/>
                  </a:cubicBezTo>
                  <a:cubicBezTo>
                    <a:pt x="231009" y="2572183"/>
                    <a:pt x="393992" y="2616200"/>
                    <a:pt x="393992" y="2616200"/>
                  </a:cubicBezTo>
                </a:path>
              </a:pathLst>
            </a:custGeom>
            <a:ln w="38100" cmpd="sng">
              <a:solidFill>
                <a:srgbClr val="FF0000"/>
              </a:solidFill>
              <a:headEnd type="diamond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54880" y="3473106"/>
              <a:ext cx="1159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71044" y="3186360"/>
              <a:ext cx="267248" cy="1315445"/>
            </a:xfrm>
            <a:custGeom>
              <a:avLst/>
              <a:gdLst>
                <a:gd name="connsiteX0" fmla="*/ 203200 w 306508"/>
                <a:gd name="connsiteY0" fmla="*/ 0 h 2616200"/>
                <a:gd name="connsiteX1" fmla="*/ 12700 w 306508"/>
                <a:gd name="connsiteY1" fmla="*/ 241300 h 2616200"/>
                <a:gd name="connsiteX2" fmla="*/ 241300 w 306508"/>
                <a:gd name="connsiteY2" fmla="*/ 584200 h 2616200"/>
                <a:gd name="connsiteX3" fmla="*/ 304800 w 306508"/>
                <a:gd name="connsiteY3" fmla="*/ 876300 h 2616200"/>
                <a:gd name="connsiteX4" fmla="*/ 190500 w 306508"/>
                <a:gd name="connsiteY4" fmla="*/ 1193800 h 2616200"/>
                <a:gd name="connsiteX5" fmla="*/ 203200 w 306508"/>
                <a:gd name="connsiteY5" fmla="*/ 2197100 h 2616200"/>
                <a:gd name="connsiteX6" fmla="*/ 0 w 306508"/>
                <a:gd name="connsiteY6" fmla="*/ 2616200 h 2616200"/>
                <a:gd name="connsiteX0" fmla="*/ 203200 w 312651"/>
                <a:gd name="connsiteY0" fmla="*/ 0 h 2616200"/>
                <a:gd name="connsiteX1" fmla="*/ 12700 w 312651"/>
                <a:gd name="connsiteY1" fmla="*/ 241300 h 2616200"/>
                <a:gd name="connsiteX2" fmla="*/ 241300 w 312651"/>
                <a:gd name="connsiteY2" fmla="*/ 584200 h 2616200"/>
                <a:gd name="connsiteX3" fmla="*/ 304800 w 312651"/>
                <a:gd name="connsiteY3" fmla="*/ 876300 h 2616200"/>
                <a:gd name="connsiteX4" fmla="*/ 88900 w 312651"/>
                <a:gd name="connsiteY4" fmla="*/ 1168400 h 2616200"/>
                <a:gd name="connsiteX5" fmla="*/ 203200 w 312651"/>
                <a:gd name="connsiteY5" fmla="*/ 2197100 h 2616200"/>
                <a:gd name="connsiteX6" fmla="*/ 0 w 312651"/>
                <a:gd name="connsiteY6" fmla="*/ 2616200 h 2616200"/>
                <a:gd name="connsiteX0" fmla="*/ 203200 w 372592"/>
                <a:gd name="connsiteY0" fmla="*/ 0 h 2616200"/>
                <a:gd name="connsiteX1" fmla="*/ 12700 w 372592"/>
                <a:gd name="connsiteY1" fmla="*/ 241300 h 2616200"/>
                <a:gd name="connsiteX2" fmla="*/ 241300 w 372592"/>
                <a:gd name="connsiteY2" fmla="*/ 584200 h 2616200"/>
                <a:gd name="connsiteX3" fmla="*/ 368300 w 372592"/>
                <a:gd name="connsiteY3" fmla="*/ 863600 h 2616200"/>
                <a:gd name="connsiteX4" fmla="*/ 88900 w 372592"/>
                <a:gd name="connsiteY4" fmla="*/ 1168400 h 2616200"/>
                <a:gd name="connsiteX5" fmla="*/ 203200 w 372592"/>
                <a:gd name="connsiteY5" fmla="*/ 2197100 h 2616200"/>
                <a:gd name="connsiteX6" fmla="*/ 0 w 372592"/>
                <a:gd name="connsiteY6" fmla="*/ 2616200 h 2616200"/>
                <a:gd name="connsiteX0" fmla="*/ 203200 w 371226"/>
                <a:gd name="connsiteY0" fmla="*/ 0 h 2616200"/>
                <a:gd name="connsiteX1" fmla="*/ 342900 w 371226"/>
                <a:gd name="connsiteY1" fmla="*/ 315624 h 2616200"/>
                <a:gd name="connsiteX2" fmla="*/ 241300 w 371226"/>
                <a:gd name="connsiteY2" fmla="*/ 584200 h 2616200"/>
                <a:gd name="connsiteX3" fmla="*/ 368300 w 371226"/>
                <a:gd name="connsiteY3" fmla="*/ 863600 h 2616200"/>
                <a:gd name="connsiteX4" fmla="*/ 88900 w 371226"/>
                <a:gd name="connsiteY4" fmla="*/ 1168400 h 2616200"/>
                <a:gd name="connsiteX5" fmla="*/ 203200 w 371226"/>
                <a:gd name="connsiteY5" fmla="*/ 2197100 h 2616200"/>
                <a:gd name="connsiteX6" fmla="*/ 0 w 371226"/>
                <a:gd name="connsiteY6" fmla="*/ 2616200 h 2616200"/>
                <a:gd name="connsiteX0" fmla="*/ 203200 w 343231"/>
                <a:gd name="connsiteY0" fmla="*/ 0 h 2616200"/>
                <a:gd name="connsiteX1" fmla="*/ 342900 w 343231"/>
                <a:gd name="connsiteY1" fmla="*/ 315624 h 2616200"/>
                <a:gd name="connsiteX2" fmla="*/ 241300 w 343231"/>
                <a:gd name="connsiteY2" fmla="*/ 584200 h 2616200"/>
                <a:gd name="connsiteX3" fmla="*/ 215900 w 343231"/>
                <a:gd name="connsiteY3" fmla="*/ 893330 h 2616200"/>
                <a:gd name="connsiteX4" fmla="*/ 88900 w 343231"/>
                <a:gd name="connsiteY4" fmla="*/ 1168400 h 2616200"/>
                <a:gd name="connsiteX5" fmla="*/ 203200 w 343231"/>
                <a:gd name="connsiteY5" fmla="*/ 2197100 h 2616200"/>
                <a:gd name="connsiteX6" fmla="*/ 0 w 343231"/>
                <a:gd name="connsiteY6" fmla="*/ 2616200 h 2616200"/>
                <a:gd name="connsiteX0" fmla="*/ 203216 w 343247"/>
                <a:gd name="connsiteY0" fmla="*/ 0 h 2616200"/>
                <a:gd name="connsiteX1" fmla="*/ 342916 w 343247"/>
                <a:gd name="connsiteY1" fmla="*/ 315624 h 2616200"/>
                <a:gd name="connsiteX2" fmla="*/ 241316 w 343247"/>
                <a:gd name="connsiteY2" fmla="*/ 584200 h 2616200"/>
                <a:gd name="connsiteX3" fmla="*/ 215916 w 343247"/>
                <a:gd name="connsiteY3" fmla="*/ 893330 h 2616200"/>
                <a:gd name="connsiteX4" fmla="*/ 16 w 343247"/>
                <a:gd name="connsiteY4" fmla="*/ 1242724 h 2616200"/>
                <a:gd name="connsiteX5" fmla="*/ 203216 w 343247"/>
                <a:gd name="connsiteY5" fmla="*/ 2197100 h 2616200"/>
                <a:gd name="connsiteX6" fmla="*/ 16 w 343247"/>
                <a:gd name="connsiteY6" fmla="*/ 2616200 h 2616200"/>
                <a:gd name="connsiteX0" fmla="*/ 203221 w 343252"/>
                <a:gd name="connsiteY0" fmla="*/ 0 h 2675659"/>
                <a:gd name="connsiteX1" fmla="*/ 342921 w 343252"/>
                <a:gd name="connsiteY1" fmla="*/ 315624 h 2675659"/>
                <a:gd name="connsiteX2" fmla="*/ 241321 w 343252"/>
                <a:gd name="connsiteY2" fmla="*/ 584200 h 2675659"/>
                <a:gd name="connsiteX3" fmla="*/ 215921 w 343252"/>
                <a:gd name="connsiteY3" fmla="*/ 893330 h 2675659"/>
                <a:gd name="connsiteX4" fmla="*/ 21 w 343252"/>
                <a:gd name="connsiteY4" fmla="*/ 1242724 h 2675659"/>
                <a:gd name="connsiteX5" fmla="*/ 203221 w 343252"/>
                <a:gd name="connsiteY5" fmla="*/ 2197100 h 2675659"/>
                <a:gd name="connsiteX6" fmla="*/ 304821 w 343252"/>
                <a:gd name="connsiteY6" fmla="*/ 2675659 h 2675659"/>
                <a:gd name="connsiteX0" fmla="*/ 203221 w 342966"/>
                <a:gd name="connsiteY0" fmla="*/ 0 h 2675659"/>
                <a:gd name="connsiteX1" fmla="*/ 342921 w 342966"/>
                <a:gd name="connsiteY1" fmla="*/ 315624 h 2675659"/>
                <a:gd name="connsiteX2" fmla="*/ 215921 w 342966"/>
                <a:gd name="connsiteY2" fmla="*/ 893330 h 2675659"/>
                <a:gd name="connsiteX3" fmla="*/ 21 w 342966"/>
                <a:gd name="connsiteY3" fmla="*/ 1242724 h 2675659"/>
                <a:gd name="connsiteX4" fmla="*/ 203221 w 342966"/>
                <a:gd name="connsiteY4" fmla="*/ 2197100 h 2675659"/>
                <a:gd name="connsiteX5" fmla="*/ 304821 w 342966"/>
                <a:gd name="connsiteY5" fmla="*/ 2675659 h 2675659"/>
                <a:gd name="connsiteX0" fmla="*/ 203221 w 381052"/>
                <a:gd name="connsiteY0" fmla="*/ 0 h 2675659"/>
                <a:gd name="connsiteX1" fmla="*/ 381021 w 381052"/>
                <a:gd name="connsiteY1" fmla="*/ 508866 h 2675659"/>
                <a:gd name="connsiteX2" fmla="*/ 215921 w 381052"/>
                <a:gd name="connsiteY2" fmla="*/ 893330 h 2675659"/>
                <a:gd name="connsiteX3" fmla="*/ 21 w 381052"/>
                <a:gd name="connsiteY3" fmla="*/ 1242724 h 2675659"/>
                <a:gd name="connsiteX4" fmla="*/ 203221 w 381052"/>
                <a:gd name="connsiteY4" fmla="*/ 2197100 h 2675659"/>
                <a:gd name="connsiteX5" fmla="*/ 304821 w 381052"/>
                <a:gd name="connsiteY5" fmla="*/ 2675659 h 2675659"/>
                <a:gd name="connsiteX0" fmla="*/ 203221 w 383619"/>
                <a:gd name="connsiteY0" fmla="*/ 0 h 2675659"/>
                <a:gd name="connsiteX1" fmla="*/ 381021 w 383619"/>
                <a:gd name="connsiteY1" fmla="*/ 508866 h 2675659"/>
                <a:gd name="connsiteX2" fmla="*/ 21 w 383619"/>
                <a:gd name="connsiteY2" fmla="*/ 1242724 h 2675659"/>
                <a:gd name="connsiteX3" fmla="*/ 203221 w 383619"/>
                <a:gd name="connsiteY3" fmla="*/ 2197100 h 2675659"/>
                <a:gd name="connsiteX4" fmla="*/ 304821 w 383619"/>
                <a:gd name="connsiteY4" fmla="*/ 2675659 h 2675659"/>
                <a:gd name="connsiteX0" fmla="*/ 203217 w 383615"/>
                <a:gd name="connsiteY0" fmla="*/ 0 h 2509289"/>
                <a:gd name="connsiteX1" fmla="*/ 381017 w 383615"/>
                <a:gd name="connsiteY1" fmla="*/ 508866 h 2509289"/>
                <a:gd name="connsiteX2" fmla="*/ 17 w 383615"/>
                <a:gd name="connsiteY2" fmla="*/ 1242724 h 2509289"/>
                <a:gd name="connsiteX3" fmla="*/ 203217 w 383615"/>
                <a:gd name="connsiteY3" fmla="*/ 2197100 h 2509289"/>
                <a:gd name="connsiteX4" fmla="*/ 50817 w 383615"/>
                <a:gd name="connsiteY4" fmla="*/ 2509289 h 2509289"/>
                <a:gd name="connsiteX0" fmla="*/ 203217 w 383615"/>
                <a:gd name="connsiteY0" fmla="*/ 0 h 2509289"/>
                <a:gd name="connsiteX1" fmla="*/ 381017 w 383615"/>
                <a:gd name="connsiteY1" fmla="*/ 508866 h 2509289"/>
                <a:gd name="connsiteX2" fmla="*/ 17 w 383615"/>
                <a:gd name="connsiteY2" fmla="*/ 1242724 h 2509289"/>
                <a:gd name="connsiteX3" fmla="*/ 203217 w 383615"/>
                <a:gd name="connsiteY3" fmla="*/ 2197100 h 2509289"/>
                <a:gd name="connsiteX4" fmla="*/ 101617 w 383615"/>
                <a:gd name="connsiteY4" fmla="*/ 2509289 h 2509289"/>
                <a:gd name="connsiteX0" fmla="*/ 203217 w 383615"/>
                <a:gd name="connsiteY0" fmla="*/ 0 h 2437988"/>
                <a:gd name="connsiteX1" fmla="*/ 381017 w 383615"/>
                <a:gd name="connsiteY1" fmla="*/ 508866 h 2437988"/>
                <a:gd name="connsiteX2" fmla="*/ 17 w 383615"/>
                <a:gd name="connsiteY2" fmla="*/ 1242724 h 2437988"/>
                <a:gd name="connsiteX3" fmla="*/ 203217 w 383615"/>
                <a:gd name="connsiteY3" fmla="*/ 2197100 h 2437988"/>
                <a:gd name="connsiteX4" fmla="*/ 88917 w 383615"/>
                <a:gd name="connsiteY4" fmla="*/ 2437988 h 2437988"/>
                <a:gd name="connsiteX0" fmla="*/ 203217 w 383615"/>
                <a:gd name="connsiteY0" fmla="*/ 0 h 2580590"/>
                <a:gd name="connsiteX1" fmla="*/ 381017 w 383615"/>
                <a:gd name="connsiteY1" fmla="*/ 508866 h 2580590"/>
                <a:gd name="connsiteX2" fmla="*/ 17 w 383615"/>
                <a:gd name="connsiteY2" fmla="*/ 1242724 h 2580590"/>
                <a:gd name="connsiteX3" fmla="*/ 203217 w 383615"/>
                <a:gd name="connsiteY3" fmla="*/ 2197100 h 2580590"/>
                <a:gd name="connsiteX4" fmla="*/ 101617 w 383615"/>
                <a:gd name="connsiteY4" fmla="*/ 2580590 h 2580590"/>
                <a:gd name="connsiteX0" fmla="*/ 203217 w 383615"/>
                <a:gd name="connsiteY0" fmla="*/ 0 h 2461755"/>
                <a:gd name="connsiteX1" fmla="*/ 381017 w 383615"/>
                <a:gd name="connsiteY1" fmla="*/ 508866 h 2461755"/>
                <a:gd name="connsiteX2" fmla="*/ 17 w 383615"/>
                <a:gd name="connsiteY2" fmla="*/ 1242724 h 2461755"/>
                <a:gd name="connsiteX3" fmla="*/ 203217 w 383615"/>
                <a:gd name="connsiteY3" fmla="*/ 2197100 h 2461755"/>
                <a:gd name="connsiteX4" fmla="*/ 114317 w 383615"/>
                <a:gd name="connsiteY4" fmla="*/ 2461755 h 2461755"/>
                <a:gd name="connsiteX0" fmla="*/ 88900 w 266700"/>
                <a:gd name="connsiteY0" fmla="*/ 0 h 2461755"/>
                <a:gd name="connsiteX1" fmla="*/ 266700 w 266700"/>
                <a:gd name="connsiteY1" fmla="*/ 508866 h 2461755"/>
                <a:gd name="connsiteX2" fmla="*/ 88900 w 266700"/>
                <a:gd name="connsiteY2" fmla="*/ 2197100 h 2461755"/>
                <a:gd name="connsiteX3" fmla="*/ 0 w 266700"/>
                <a:gd name="connsiteY3" fmla="*/ 2461755 h 2461755"/>
                <a:gd name="connsiteX0" fmla="*/ 88900 w 267248"/>
                <a:gd name="connsiteY0" fmla="*/ 0 h 2461755"/>
                <a:gd name="connsiteX1" fmla="*/ 266700 w 267248"/>
                <a:gd name="connsiteY1" fmla="*/ 508866 h 2461755"/>
                <a:gd name="connsiteX2" fmla="*/ 0 w 267248"/>
                <a:gd name="connsiteY2" fmla="*/ 2461755 h 24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8" h="2461755">
                  <a:moveTo>
                    <a:pt x="88900" y="0"/>
                  </a:moveTo>
                  <a:cubicBezTo>
                    <a:pt x="-9525" y="71966"/>
                    <a:pt x="281517" y="98574"/>
                    <a:pt x="266700" y="508866"/>
                  </a:cubicBezTo>
                  <a:cubicBezTo>
                    <a:pt x="251883" y="919158"/>
                    <a:pt x="55562" y="2054903"/>
                    <a:pt x="0" y="2461755"/>
                  </a:cubicBezTo>
                </a:path>
              </a:pathLst>
            </a:custGeom>
            <a:ln w="38100" cmpd="sng">
              <a:solidFill>
                <a:schemeClr val="accent1">
                  <a:lumMod val="50000"/>
                </a:schemeClr>
              </a:solidFill>
              <a:headEnd type="diamond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ular Callout 32"/>
            <p:cNvSpPr/>
            <p:nvPr/>
          </p:nvSpPr>
          <p:spPr>
            <a:xfrm>
              <a:off x="5668659" y="1718519"/>
              <a:ext cx="774481" cy="416421"/>
            </a:xfrm>
            <a:prstGeom prst="wedgeRectCallout">
              <a:avLst>
                <a:gd name="adj1" fmla="val 74604"/>
                <a:gd name="adj2" fmla="val 625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Input</a:t>
              </a:r>
              <a:endParaRPr lang="en-US" sz="1600" dirty="0"/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7671202" y="2955084"/>
              <a:ext cx="1354811" cy="416421"/>
            </a:xfrm>
            <a:prstGeom prst="wedgeRectCallout">
              <a:avLst>
                <a:gd name="adj1" fmla="val -87734"/>
                <a:gd name="adj2" fmla="val 1370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Sensitive Source</a:t>
              </a:r>
              <a:endParaRPr lang="en-US" sz="1600" dirty="0"/>
            </a:p>
          </p:txBody>
        </p:sp>
        <p:sp>
          <p:nvSpPr>
            <p:cNvPr id="35" name="Rectangular Callout 34"/>
            <p:cNvSpPr/>
            <p:nvPr/>
          </p:nvSpPr>
          <p:spPr>
            <a:xfrm>
              <a:off x="7539296" y="4471048"/>
              <a:ext cx="1486717" cy="761352"/>
            </a:xfrm>
            <a:prstGeom prst="wedgeRectCallout">
              <a:avLst>
                <a:gd name="adj1" fmla="val -87734"/>
                <a:gd name="adj2" fmla="val -4067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Input-specified</a:t>
              </a:r>
            </a:p>
            <a:p>
              <a:pPr algn="ctr"/>
              <a:r>
                <a:rPr lang="en-US" sz="1600" dirty="0" smtClean="0"/>
                <a:t>sink</a:t>
              </a:r>
              <a:endParaRPr lang="en-US" sz="1600" dirty="0"/>
            </a:p>
          </p:txBody>
        </p:sp>
      </p:grpSp>
      <p:sp>
        <p:nvSpPr>
          <p:cNvPr id="36" name="Rectangular Callout 31"/>
          <p:cNvSpPr/>
          <p:nvPr/>
        </p:nvSpPr>
        <p:spPr>
          <a:xfrm>
            <a:off x="5031702" y="4331963"/>
            <a:ext cx="1223178" cy="502193"/>
          </a:xfrm>
          <a:prstGeom prst="wedgeRectCallout">
            <a:avLst>
              <a:gd name="adj1" fmla="val 79022"/>
              <a:gd name="adj2" fmla="val -228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Critical Sink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87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47524" y="2400995"/>
            <a:ext cx="3657600" cy="355361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Performance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7524" y="2959101"/>
            <a:ext cx="4004148" cy="1333499"/>
          </a:xfrm>
        </p:spPr>
        <p:txBody>
          <a:bodyPr/>
          <a:lstStyle/>
          <a:p>
            <a:r>
              <a:rPr lang="en-US" dirty="0" smtClean="0"/>
              <a:t>Median processing time: </a:t>
            </a:r>
            <a:r>
              <a:rPr lang="en-US" b="1" dirty="0" smtClean="0"/>
              <a:t>37sec</a:t>
            </a:r>
          </a:p>
          <a:p>
            <a:r>
              <a:rPr lang="en-US" dirty="0" smtClean="0"/>
              <a:t>22% apps took </a:t>
            </a:r>
            <a:r>
              <a:rPr lang="en-US" b="1" dirty="0" smtClean="0"/>
              <a:t>&gt;5min</a:t>
            </a:r>
          </a:p>
          <a:p>
            <a:endParaRPr lang="en-US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038876" y="2400995"/>
            <a:ext cx="3657600" cy="355361"/>
          </a:xfrm>
        </p:spPr>
        <p:txBody>
          <a:bodyPr>
            <a:noAutofit/>
          </a:bodyPr>
          <a:lstStyle/>
          <a:p>
            <a:r>
              <a:rPr lang="en-US" sz="2400" dirty="0" smtClean="0"/>
              <a:t>Accuracy</a:t>
            </a:r>
            <a:endParaRPr lang="en-US" sz="240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038876" y="2959101"/>
            <a:ext cx="4037803" cy="9524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254</a:t>
            </a:r>
            <a:r>
              <a:rPr lang="en-US" dirty="0" smtClean="0"/>
              <a:t>/5,486 flagged as vulnerable</a:t>
            </a:r>
          </a:p>
          <a:p>
            <a:r>
              <a:rPr lang="en-US" dirty="0" smtClean="0"/>
              <a:t>True positive rate: </a:t>
            </a:r>
            <a:r>
              <a:rPr lang="en-US" b="1" dirty="0" smtClean="0"/>
              <a:t>81%</a:t>
            </a:r>
            <a:endParaRPr lang="en-US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4468" y="1016000"/>
            <a:ext cx="8492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800"/>
              </a:spcBef>
              <a:buClr>
                <a:srgbClr val="749805"/>
              </a:buClr>
              <a:buSzPct val="130000"/>
              <a:buFont typeface="Wingdings" pitchFamily="2" charset="2"/>
              <a:buChar char="§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5,486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apps from the official and alternative markets</a:t>
            </a:r>
          </a:p>
          <a:p>
            <a:pPr marL="228600" lvl="0" indent="-228600">
              <a:spcBef>
                <a:spcPts val="1800"/>
              </a:spcBef>
              <a:buClr>
                <a:srgbClr val="749805"/>
              </a:buClr>
              <a:buSzPct val="130000"/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Hardware spec: Intel Core i7-970 with 12GB RAM</a:t>
            </a:r>
          </a:p>
          <a:p>
            <a:pPr marL="228600" lvl="0" indent="-228600">
              <a:spcBef>
                <a:spcPts val="1800"/>
              </a:spcBef>
              <a:buClr>
                <a:srgbClr val="749805"/>
              </a:buClr>
              <a:buSzPct val="130000"/>
              <a:buFont typeface="Wingdings" pitchFamily="2" charset="2"/>
              <a:buChar char="§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2235200" y="4574710"/>
            <a:ext cx="4749800" cy="394311"/>
          </a:xfrm>
          <a:prstGeom prst="roundRect">
            <a:avLst>
              <a:gd name="adj" fmla="val 31160"/>
            </a:avLst>
          </a:prstGeom>
          <a:solidFill>
            <a:schemeClr val="accent1"/>
          </a:solidFill>
          <a:ln w="38100" cap="flat" cmpd="thickThin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Insights</a:t>
            </a:r>
            <a:endParaRPr lang="en-US" sz="2400" dirty="0"/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2235200" y="5069644"/>
            <a:ext cx="4889500" cy="1333499"/>
          </a:xfrm>
          <a:prstGeom prst="rect">
            <a:avLst/>
          </a:prstGeom>
        </p:spPr>
        <p:txBody>
          <a:bodyPr vert="horz" lIns="4572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50</a:t>
            </a:r>
            <a:r>
              <a:rPr lang="en-US" dirty="0" smtClean="0"/>
              <a:t> entry points of </a:t>
            </a:r>
            <a:r>
              <a:rPr lang="en-US" b="1" dirty="0" smtClean="0"/>
              <a:t>44</a:t>
            </a:r>
            <a:r>
              <a:rPr lang="en-US" dirty="0" smtClean="0"/>
              <a:t> types per app</a:t>
            </a:r>
            <a:endParaRPr lang="en-US" b="1" dirty="0" smtClean="0"/>
          </a:p>
          <a:p>
            <a:r>
              <a:rPr lang="en-US" b="1" dirty="0" smtClean="0"/>
              <a:t>99.7% </a:t>
            </a:r>
            <a:r>
              <a:rPr lang="en-US" dirty="0" smtClean="0"/>
              <a:t>apps contain inter-split data-flows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96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Component Hijacking Vulnerability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175375"/>
            <a:ext cx="6254750" cy="365125"/>
          </a:xfrm>
        </p:spPr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429625" y="5778500"/>
            <a:ext cx="714375" cy="365125"/>
          </a:xfrm>
        </p:spPr>
        <p:txBody>
          <a:bodyPr/>
          <a:lstStyle/>
          <a:p>
            <a:fld id="{943EA4A2-AD87-3E40-BAE3-B9EEF14E53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found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68755"/>
              </p:ext>
            </p:extLst>
          </p:nvPr>
        </p:nvGraphicFramePr>
        <p:xfrm>
          <a:off x="533399" y="1092200"/>
          <a:ext cx="8077201" cy="468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886"/>
                <a:gridCol w="5375315"/>
              </a:tblGrid>
              <a:tr h="563977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Attack Class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Representative</a:t>
                      </a:r>
                      <a:r>
                        <a:rPr lang="en-US" sz="2000" kern="12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cases</a:t>
                      </a:r>
                      <a:endParaRPr lang="en-US" sz="20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63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Data Theft</a:t>
                      </a:r>
                      <a:endParaRPr lang="en-US" sz="1800" b="1" dirty="0"/>
                    </a:p>
                  </a:txBody>
                  <a:tcPr marL="68580" marR="68580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Sending </a:t>
                      </a:r>
                      <a:r>
                        <a:rPr lang="en-US" sz="1800" dirty="0"/>
                        <a:t>GPS data to URL specified by input string</a:t>
                      </a:r>
                    </a:p>
                  </a:txBody>
                  <a:tcPr marL="68580" marR="68580" marT="18415" marB="18415" anchor="ctr"/>
                </a:tc>
              </a:tr>
              <a:tr h="97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Capability Leak</a:t>
                      </a:r>
                      <a:endParaRPr lang="en-US" sz="1800" b="1" dirty="0"/>
                    </a:p>
                  </a:txBody>
                  <a:tcPr marL="68580" marR="68580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Input </a:t>
                      </a:r>
                      <a:r>
                        <a:rPr lang="en-US" sz="1800" dirty="0"/>
                        <a:t>string used as hostname for socket connection</a:t>
                      </a:r>
                    </a:p>
                  </a:txBody>
                  <a:tcPr marL="68580" marR="68580" marT="18415" marB="18415" anchor="ctr"/>
                </a:tc>
              </a:tr>
              <a:tr h="94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Code Injection</a:t>
                      </a:r>
                      <a:endParaRPr lang="en-US" sz="1800" b="1" dirty="0"/>
                    </a:p>
                  </a:txBody>
                  <a:tcPr marL="68580" marR="68580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Input string used for raw SQL query statement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Input </a:t>
                      </a:r>
                      <a:r>
                        <a:rPr lang="en-US" sz="1800" dirty="0"/>
                        <a:t>string used as shell command</a:t>
                      </a:r>
                    </a:p>
                  </a:txBody>
                  <a:tcPr marL="68580" marR="68580" marT="18415" marB="18415" anchor="ctr"/>
                </a:tc>
              </a:tr>
              <a:tr h="94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Intent Proxy</a:t>
                      </a:r>
                      <a:endParaRPr lang="en-US" sz="1800" b="1" dirty="0"/>
                    </a:p>
                  </a:txBody>
                  <a:tcPr marL="68580" marR="68580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Object </a:t>
                      </a:r>
                      <a:r>
                        <a:rPr lang="en-US" sz="1800" dirty="0"/>
                        <a:t>embedded in input used to start Activity</a:t>
                      </a:r>
                    </a:p>
                  </a:txBody>
                  <a:tcPr marL="68580" marR="68580" marT="18415" marB="18415" anchor="ctr"/>
                </a:tc>
              </a:tr>
              <a:tr h="563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Data tampering</a:t>
                      </a:r>
                      <a:endParaRPr lang="en-US" sz="1800" b="1" dirty="0"/>
                    </a:p>
                  </a:txBody>
                  <a:tcPr marL="68580" marR="68580" marT="18415" marB="1841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Input </a:t>
                      </a:r>
                      <a:r>
                        <a:rPr lang="en-US" sz="1800" dirty="0"/>
                        <a:t>string submitted to server as game score</a:t>
                      </a:r>
                    </a:p>
                  </a:txBody>
                  <a:tcPr marL="68580" marR="68580" marT="18415" marB="18415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3399" y="3231964"/>
            <a:ext cx="8077201" cy="975259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399" y="4223541"/>
            <a:ext cx="8077201" cy="975259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262" y="1823373"/>
            <a:ext cx="3657600" cy="397043"/>
          </a:xfrm>
        </p:spPr>
        <p:txBody>
          <a:bodyPr>
            <a:noAutofit/>
          </a:bodyPr>
          <a:lstStyle/>
          <a:p>
            <a:r>
              <a:rPr lang="en-US" sz="2400" dirty="0"/>
              <a:t>False </a:t>
            </a:r>
            <a:r>
              <a:rPr lang="en-US" sz="2400" dirty="0" smtClean="0"/>
              <a:t>positives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2262" y="2397594"/>
            <a:ext cx="3939878" cy="2022006"/>
          </a:xfrm>
        </p:spPr>
        <p:txBody>
          <a:bodyPr/>
          <a:lstStyle/>
          <a:p>
            <a:r>
              <a:rPr lang="en-US" dirty="0" smtClean="0"/>
              <a:t>Sophisticated request validations</a:t>
            </a:r>
          </a:p>
          <a:p>
            <a:r>
              <a:rPr lang="en-US" dirty="0" smtClean="0"/>
              <a:t>Infeasible split permutations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58673" y="1823373"/>
            <a:ext cx="3657600" cy="397043"/>
          </a:xfrm>
        </p:spPr>
        <p:txBody>
          <a:bodyPr>
            <a:noAutofit/>
          </a:bodyPr>
          <a:lstStyle/>
          <a:p>
            <a:r>
              <a:rPr lang="en-US" sz="2400" dirty="0"/>
              <a:t>False </a:t>
            </a:r>
            <a:r>
              <a:rPr lang="en-US" sz="2400" dirty="0" smtClean="0"/>
              <a:t>negatives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5813" y="2417203"/>
            <a:ext cx="3771707" cy="2002397"/>
          </a:xfrm>
        </p:spPr>
        <p:txBody>
          <a:bodyPr/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en-US" dirty="0" smtClean="0"/>
              <a:t>Control-flow driven hijacks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CHEX: Statically Vetting Android Apps for Component Hijacking Vulnerabilities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" name="Picture 10" descr="google-android-press-conference-views-0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98" y="4384491"/>
            <a:ext cx="2249267" cy="14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Capability Leaks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0" y="6175375"/>
            <a:ext cx="6254750" cy="365125"/>
          </a:xfrm>
        </p:spPr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429625" y="5778500"/>
            <a:ext cx="714375" cy="365125"/>
          </a:xfrm>
        </p:spPr>
        <p:txBody>
          <a:bodyPr/>
          <a:lstStyle/>
          <a:p>
            <a:fld id="{943EA4A2-AD87-3E40-BAE3-B9EEF14E53C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Detecting Capability Leaks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Android SDK gives us no tools!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Function composition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Capability leak: g(x) = f(x) + some other stuff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Intuitive Algorithm</a:t>
            </a:r>
          </a:p>
          <a:p>
            <a:pPr marL="783372" lvl="1" indent="-293764"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Find interesting (dangerous) APIs (f(x))</a:t>
            </a:r>
          </a:p>
          <a:p>
            <a:pPr marL="783372" lvl="1" indent="-293764"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Find new API definitions (g(x))</a:t>
            </a:r>
          </a:p>
          <a:p>
            <a:pPr marL="783372" lvl="1" indent="-293764"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Link them!</a:t>
            </a:r>
          </a:p>
        </p:txBody>
      </p:sp>
    </p:spTree>
    <p:extLst>
      <p:ext uri="{BB962C8B-B14F-4D97-AF65-F5344CB8AC3E}">
        <p14:creationId xmlns:p14="http://schemas.microsoft.com/office/powerpoint/2010/main" val="1716879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System Overview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1" y="1513600"/>
            <a:ext cx="7837920" cy="408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28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Possible Path Identification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 Construct a control-flow graph</a:t>
            </a:r>
          </a:p>
          <a:p>
            <a:pPr marL="391686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Font typeface="Times New Roman" pitchFamily="16" charset="0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 Find all paths from an IPC entry point to an API of interest</a:t>
            </a:r>
          </a:p>
        </p:txBody>
      </p:sp>
    </p:spTree>
    <p:extLst>
      <p:ext uri="{BB962C8B-B14F-4D97-AF65-F5344CB8AC3E}">
        <p14:creationId xmlns:p14="http://schemas.microsoft.com/office/powerpoint/2010/main" val="568032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Possible Path Identification: Challenges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Object references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Class hierarchy used to conservatively resolve references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Extensive use of callbacks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Use framework knowledge to stitch together callbacks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0" y="4355017"/>
            <a:ext cx="6033600" cy="1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83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Infeasible Path Pruning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Many potential paths exist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Most are either impossible or uninteresting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Must prune these uninteresting paths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Branch conditions need an understanding of program data-flow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Explicit permission checks are “infeasible paths”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Approach: </a:t>
            </a:r>
            <a:r>
              <a:rPr lang="en-US" i="1"/>
              <a:t>Symbolic Path Simulation</a:t>
            </a:r>
          </a:p>
        </p:txBody>
      </p:sp>
    </p:spTree>
    <p:extLst>
      <p:ext uri="{BB962C8B-B14F-4D97-AF65-F5344CB8AC3E}">
        <p14:creationId xmlns:p14="http://schemas.microsoft.com/office/powerpoint/2010/main" val="697625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Symbolic Path Simulation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60" y="1866436"/>
            <a:ext cx="6220800" cy="41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2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Results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" y="1396690"/>
            <a:ext cx="8989305" cy="424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09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etting vulnerable apps in large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67" y="3447481"/>
            <a:ext cx="4525377" cy="1852056"/>
          </a:xfrm>
        </p:spPr>
        <p:txBody>
          <a:bodyPr/>
          <a:lstStyle/>
          <a:p>
            <a:r>
              <a:rPr lang="en-US" dirty="0" smtClean="0"/>
              <a:t>High volume of app submissions</a:t>
            </a:r>
          </a:p>
          <a:p>
            <a:r>
              <a:rPr lang="en-US" dirty="0" smtClean="0"/>
              <a:t>Inexperienced developers</a:t>
            </a:r>
          </a:p>
          <a:p>
            <a:r>
              <a:rPr lang="en-US" dirty="0" smtClean="0"/>
              <a:t>Large number of vulnerable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92" y="1033864"/>
            <a:ext cx="3560504" cy="2192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0626" y="5363757"/>
            <a:ext cx="528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Component hijacking vulnerability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1810" y="3576823"/>
            <a:ext cx="3956135" cy="1167941"/>
            <a:chOff x="5021810" y="3576823"/>
            <a:chExt cx="3956135" cy="1167941"/>
          </a:xfrm>
        </p:grpSpPr>
        <p:sp>
          <p:nvSpPr>
            <p:cNvPr id="7" name="Right Arrow 6"/>
            <p:cNvSpPr/>
            <p:nvPr/>
          </p:nvSpPr>
          <p:spPr>
            <a:xfrm>
              <a:off x="5021810" y="3576823"/>
              <a:ext cx="817504" cy="116794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1861" y="3766613"/>
              <a:ext cx="2686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Accurate</a:t>
              </a:r>
              <a:r>
                <a:rPr lang="en-US" dirty="0" smtClean="0"/>
                <a:t> and </a:t>
              </a:r>
              <a:r>
                <a:rPr lang="en-US" b="1" dirty="0" smtClean="0"/>
                <a:t>scalable</a:t>
              </a:r>
              <a:r>
                <a:rPr lang="en-US" dirty="0" smtClean="0"/>
                <a:t> app vetting methods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04200" y="41607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Results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1" y="974455"/>
            <a:ext cx="8324520" cy="54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307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 dirty="0">
                <a:solidFill>
                  <a:srgbClr val="749805"/>
                </a:solidFill>
              </a:rPr>
              <a:t>Case Studies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Explicit Capability Leaks (Without Arguments)</a:t>
            </a:r>
          </a:p>
          <a:p>
            <a:pPr marL="0" indent="0">
              <a:lnSpc>
                <a:spcPct val="93000"/>
              </a:lnSpc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Explicit Capability Leaks (With Arguments)</a:t>
            </a:r>
          </a:p>
          <a:p>
            <a:pPr marL="0" indent="0" algn="ctr">
              <a:lnSpc>
                <a:spcPct val="93000"/>
              </a:lnSpc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3000"/>
              </a:lnSpc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</a:rPr>
              <a:t>Implicit Capability Leaks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43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Explicit Capability Leaks (Without Arguments)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61" y="838168"/>
            <a:ext cx="7921440" cy="4735217"/>
          </a:xfrm>
          <a:ln/>
        </p:spPr>
        <p:txBody>
          <a:bodyPr lIns="0" tIns="38860" rIns="0" bIns="0"/>
          <a:lstStyle/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Samsung Epic 4G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Pre-loaded app, com.sec.android.app.Selective-Reset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Displays reset confirmation screen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SelectiveResetReceiver class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Listens for Android.intent.action.SELECTIVE_RESET Intent, then waits for confirmation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Starts SelectiveResetService, then listens for android.intent.action.SELECTIVE_RESET_DONE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This calls CheckInService.masterClear()</a:t>
            </a:r>
          </a:p>
        </p:txBody>
      </p:sp>
    </p:spTree>
    <p:extLst>
      <p:ext uri="{BB962C8B-B14F-4D97-AF65-F5344CB8AC3E}">
        <p14:creationId xmlns:p14="http://schemas.microsoft.com/office/powerpoint/2010/main" val="337624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Explicit Capability Leaks (With Arguments)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61" y="838168"/>
            <a:ext cx="7921440" cy="4735217"/>
          </a:xfrm>
          <a:ln/>
        </p:spPr>
        <p:txBody>
          <a:bodyPr lIns="0" tIns="38860" rIns="0" bIns="0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HTC capability leaks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SEND_SMS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CALL_PHONE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RECORD_AUDIO</a:t>
            </a:r>
          </a:p>
          <a:p>
            <a:pPr marL="783372" lvl="1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Similar formats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Exercised capability takes a number of arguments, certain components can be passed in Intent.</a:t>
            </a:r>
          </a:p>
        </p:txBody>
      </p:sp>
    </p:spTree>
    <p:extLst>
      <p:ext uri="{BB962C8B-B14F-4D97-AF65-F5344CB8AC3E}">
        <p14:creationId xmlns:p14="http://schemas.microsoft.com/office/powerpoint/2010/main" val="1725488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Explicit Capability Leaks (With Arguments)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20" y="878492"/>
            <a:ext cx="5714600" cy="56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00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Implicit Capability Leaks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61" y="838168"/>
            <a:ext cx="7921440" cy="4735217"/>
          </a:xfrm>
          <a:ln/>
        </p:spPr>
        <p:txBody>
          <a:bodyPr lIns="0" tIns="38860" rIns="0" bIns="0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HTC Wildfire 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Built-in MessageTab app, com.android.MessageTab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CALL_PRIVILEGED capability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It is used to manage phone's SMS messages, but for convenience allows the user to dial contacts directly through a “contact details” screen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Does not request CALL_PHONE or CALL_PRIVILEGED in its manifest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BUT! It does declare a sharedUserId attribute</a:t>
            </a:r>
          </a:p>
          <a:p>
            <a:pPr marL="1566743" lvl="3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android.uid.shared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Shared with several core Android apps, including com.android.htcdialer, which has both phone-dialing permissions</a:t>
            </a:r>
          </a:p>
        </p:txBody>
      </p:sp>
    </p:spTree>
    <p:extLst>
      <p:ext uri="{BB962C8B-B14F-4D97-AF65-F5344CB8AC3E}">
        <p14:creationId xmlns:p14="http://schemas.microsoft.com/office/powerpoint/2010/main" val="2287570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85761" y="0"/>
            <a:ext cx="7099200" cy="805045"/>
          </a:xfrm>
          <a:ln/>
        </p:spPr>
        <p:txBody>
          <a:bodyPr lIns="0" tIns="54404" rIns="0" bIns="0" anchor="ctr"/>
          <a:lstStyle/>
          <a:p>
            <a:pPr>
              <a:tabLst>
                <a:tab pos="594729" algn="l"/>
                <a:tab pos="1190898" algn="l"/>
                <a:tab pos="1785626" algn="l"/>
                <a:tab pos="2381795" algn="l"/>
                <a:tab pos="2977964" algn="l"/>
                <a:tab pos="3572693" algn="l"/>
                <a:tab pos="4168862" algn="l"/>
                <a:tab pos="4765031" algn="l"/>
                <a:tab pos="5359759" algn="l"/>
                <a:tab pos="5955928" algn="l"/>
                <a:tab pos="6550657" algn="l"/>
                <a:tab pos="7146826" algn="l"/>
              </a:tabLst>
            </a:pPr>
            <a:r>
              <a:rPr lang="en-US" sz="2500">
                <a:solidFill>
                  <a:srgbClr val="749805"/>
                </a:solidFill>
              </a:rPr>
              <a:t>Future Work and Improvement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5601" y="829527"/>
            <a:ext cx="7921440" cy="4735217"/>
          </a:xfrm>
          <a:ln/>
        </p:spPr>
        <p:txBody>
          <a:bodyPr lIns="0" tIns="50290" rIns="0" bIns="0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Handle native code in addition to Dalvik bytecode</a:t>
            </a:r>
          </a:p>
          <a:p>
            <a:pPr marL="391686" indent="-293764">
              <a:lnSpc>
                <a:spcPct val="78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Expand permission set, only 13 now</a:t>
            </a:r>
          </a:p>
          <a:p>
            <a:pPr marL="391686" indent="-293764">
              <a:lnSpc>
                <a:spcPct val="78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Chained capability leaks</a:t>
            </a:r>
          </a:p>
          <a:p>
            <a:pPr marL="783372" lvl="1" indent="-293764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App-defined permissions</a:t>
            </a:r>
          </a:p>
          <a:p>
            <a:pPr marL="391686" indent="-293764">
              <a:lnSpc>
                <a:spcPct val="78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/>
          </a:p>
          <a:p>
            <a:pPr marL="391686" indent="-293764">
              <a:lnSpc>
                <a:spcPct val="78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Expand to include third-party user apps</a:t>
            </a:r>
          </a:p>
        </p:txBody>
      </p:sp>
    </p:spTree>
    <p:extLst>
      <p:ext uri="{BB962C8B-B14F-4D97-AF65-F5344CB8AC3E}">
        <p14:creationId xmlns:p14="http://schemas.microsoft.com/office/powerpoint/2010/main" val="4045112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Components in Android Apps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971" y="924237"/>
            <a:ext cx="8733913" cy="5220144"/>
          </a:xfrm>
        </p:spPr>
        <p:txBody>
          <a:bodyPr/>
          <a:lstStyle/>
          <a:p>
            <a:r>
              <a:rPr lang="en-US" altLang="zh-CN" dirty="0" smtClean="0"/>
              <a:t>Type</a:t>
            </a:r>
          </a:p>
          <a:p>
            <a:pPr lvl="1"/>
            <a:r>
              <a:rPr lang="en-US" altLang="zh-CN" dirty="0" smtClean="0"/>
              <a:t>Activity</a:t>
            </a:r>
          </a:p>
          <a:p>
            <a:pPr lvl="1"/>
            <a:r>
              <a:rPr lang="en-US" altLang="zh-CN" dirty="0" smtClean="0"/>
              <a:t>Service</a:t>
            </a:r>
          </a:p>
          <a:p>
            <a:pPr lvl="1"/>
            <a:r>
              <a:rPr lang="en-US" altLang="zh-CN" dirty="0" smtClean="0"/>
              <a:t>Broadcast Receiver</a:t>
            </a:r>
          </a:p>
          <a:p>
            <a:pPr lvl="1"/>
            <a:r>
              <a:rPr lang="en-US" altLang="zh-CN" dirty="0" smtClean="0"/>
              <a:t>Content Provider</a:t>
            </a:r>
          </a:p>
          <a:p>
            <a:pPr lvl="0"/>
            <a:r>
              <a:rPr lang="en-US" altLang="zh-CN" dirty="0"/>
              <a:t>Mutually independent yet </a:t>
            </a:r>
            <a:r>
              <a:rPr lang="en-US" altLang="zh-CN" dirty="0" smtClean="0"/>
              <a:t>interactive</a:t>
            </a:r>
          </a:p>
          <a:p>
            <a:pPr lvl="1"/>
            <a:r>
              <a:rPr lang="en-US" altLang="zh-CN" dirty="0" smtClean="0"/>
              <a:t>Secure interaction mechanism exists</a:t>
            </a:r>
          </a:p>
          <a:p>
            <a:pPr lvl="1"/>
            <a:r>
              <a:rPr lang="en-US" altLang="zh-CN" dirty="0" smtClean="0"/>
              <a:t>People ignorance</a:t>
            </a:r>
          </a:p>
          <a:p>
            <a:r>
              <a:rPr lang="en-US" altLang="zh-CN" dirty="0" smtClean="0"/>
              <a:t>Export Component</a:t>
            </a:r>
          </a:p>
          <a:p>
            <a:pPr lvl="1"/>
            <a:r>
              <a:rPr lang="en-US" altLang="zh-CN" dirty="0" smtClean="0"/>
              <a:t>The component is publicly available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515520" y="1384417"/>
            <a:ext cx="3301517" cy="3032878"/>
            <a:chOff x="1453774" y="1898635"/>
            <a:chExt cx="3301517" cy="3032878"/>
          </a:xfrm>
        </p:grpSpPr>
        <p:grpSp>
          <p:nvGrpSpPr>
            <p:cNvPr id="37" name="Group 22"/>
            <p:cNvGrpSpPr/>
            <p:nvPr/>
          </p:nvGrpSpPr>
          <p:grpSpPr>
            <a:xfrm>
              <a:off x="1453775" y="1898635"/>
              <a:ext cx="1552706" cy="2197092"/>
              <a:chOff x="1961970" y="1898635"/>
              <a:chExt cx="1552706" cy="2197092"/>
            </a:xfrm>
          </p:grpSpPr>
          <p:sp>
            <p:nvSpPr>
              <p:cNvPr id="64" name="Rectangle 29"/>
              <p:cNvSpPr/>
              <p:nvPr/>
            </p:nvSpPr>
            <p:spPr>
              <a:xfrm>
                <a:off x="1961970" y="1898635"/>
                <a:ext cx="1552706" cy="21970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App1</a:t>
                </a:r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endParaRPr lang="en-US" b="1" dirty="0"/>
              </a:p>
            </p:txBody>
          </p:sp>
          <p:sp>
            <p:nvSpPr>
              <p:cNvPr id="65" name="Rounded Rectangle 24"/>
              <p:cNvSpPr/>
              <p:nvPr/>
            </p:nvSpPr>
            <p:spPr>
              <a:xfrm>
                <a:off x="2795486" y="3441723"/>
                <a:ext cx="608477" cy="478297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25"/>
              <p:cNvSpPr/>
              <p:nvPr/>
            </p:nvSpPr>
            <p:spPr>
              <a:xfrm>
                <a:off x="2079233" y="3441723"/>
                <a:ext cx="608477" cy="478297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38" name="Group 31"/>
            <p:cNvGrpSpPr/>
            <p:nvPr/>
          </p:nvGrpSpPr>
          <p:grpSpPr>
            <a:xfrm>
              <a:off x="1597225" y="2408531"/>
              <a:ext cx="1286000" cy="1033192"/>
              <a:chOff x="2105420" y="2408531"/>
              <a:chExt cx="1286000" cy="1033192"/>
            </a:xfrm>
          </p:grpSpPr>
          <p:sp>
            <p:nvSpPr>
              <p:cNvPr id="57" name="Oval 33"/>
              <p:cNvSpPr/>
              <p:nvPr/>
            </p:nvSpPr>
            <p:spPr>
              <a:xfrm>
                <a:off x="2105420" y="2900856"/>
                <a:ext cx="230894" cy="230894"/>
              </a:xfrm>
              <a:prstGeom prst="ellipse">
                <a:avLst/>
              </a:prstGeom>
              <a:noFill/>
              <a:ln>
                <a:headEnd type="none"/>
                <a:tailEnd type="arrow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" name="Oval 35"/>
              <p:cNvSpPr/>
              <p:nvPr/>
            </p:nvSpPr>
            <p:spPr>
              <a:xfrm>
                <a:off x="2635350" y="2408531"/>
                <a:ext cx="230894" cy="230894"/>
              </a:xfrm>
              <a:prstGeom prst="ellipse">
                <a:avLst/>
              </a:prstGeom>
              <a:noFill/>
              <a:ln>
                <a:headEnd type="none"/>
                <a:tailEnd type="arrow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" name="Oval 36"/>
              <p:cNvSpPr/>
              <p:nvPr/>
            </p:nvSpPr>
            <p:spPr>
              <a:xfrm>
                <a:off x="3160526" y="2899425"/>
                <a:ext cx="230894" cy="230894"/>
              </a:xfrm>
              <a:prstGeom prst="ellipse">
                <a:avLst/>
              </a:prstGeom>
              <a:noFill/>
              <a:ln>
                <a:headEnd type="none"/>
                <a:tailEnd type="arrow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b="1"/>
              </a:p>
            </p:txBody>
          </p:sp>
          <p:cxnSp>
            <p:nvCxnSpPr>
              <p:cNvPr id="60" name="Straight Arrow Connector 41"/>
              <p:cNvCxnSpPr>
                <a:stCxn id="66" idx="0"/>
                <a:endCxn id="57" idx="4"/>
              </p:cNvCxnSpPr>
              <p:nvPr/>
            </p:nvCxnSpPr>
            <p:spPr>
              <a:xfrm flipH="1" flipV="1">
                <a:off x="2220867" y="3131750"/>
                <a:ext cx="147664" cy="309973"/>
              </a:xfrm>
              <a:prstGeom prst="straightConnector1">
                <a:avLst/>
              </a:prstGeom>
              <a:ln w="28575" cmpd="sng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43"/>
              <p:cNvCxnSpPr>
                <a:stCxn id="66" idx="0"/>
                <a:endCxn id="58" idx="4"/>
              </p:cNvCxnSpPr>
              <p:nvPr/>
            </p:nvCxnSpPr>
            <p:spPr>
              <a:xfrm flipV="1">
                <a:off x="2368531" y="2639425"/>
                <a:ext cx="382266" cy="802298"/>
              </a:xfrm>
              <a:prstGeom prst="straightConnector1">
                <a:avLst/>
              </a:prstGeom>
              <a:ln w="28575" cmpd="sng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45"/>
              <p:cNvCxnSpPr>
                <a:stCxn id="65" idx="0"/>
                <a:endCxn id="58" idx="5"/>
              </p:cNvCxnSpPr>
              <p:nvPr/>
            </p:nvCxnSpPr>
            <p:spPr>
              <a:xfrm flipH="1" flipV="1">
                <a:off x="2832430" y="2605611"/>
                <a:ext cx="252354" cy="836112"/>
              </a:xfrm>
              <a:prstGeom prst="straightConnector1">
                <a:avLst/>
              </a:prstGeom>
              <a:ln w="28575" cmpd="sng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47"/>
              <p:cNvCxnSpPr>
                <a:endCxn id="59" idx="4"/>
              </p:cNvCxnSpPr>
              <p:nvPr/>
            </p:nvCxnSpPr>
            <p:spPr>
              <a:xfrm flipV="1">
                <a:off x="3112818" y="3130319"/>
                <a:ext cx="163155" cy="311404"/>
              </a:xfrm>
              <a:prstGeom prst="straightConnector1">
                <a:avLst/>
              </a:prstGeom>
              <a:ln w="28575" cmpd="sng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4"/>
            <p:cNvGrpSpPr/>
            <p:nvPr/>
          </p:nvGrpSpPr>
          <p:grpSpPr>
            <a:xfrm>
              <a:off x="3202585" y="1898635"/>
              <a:ext cx="1552706" cy="2197092"/>
              <a:chOff x="3710780" y="1898635"/>
              <a:chExt cx="1552706" cy="2197092"/>
            </a:xfrm>
          </p:grpSpPr>
          <p:grpSp>
            <p:nvGrpSpPr>
              <p:cNvPr id="46" name="Group 26"/>
              <p:cNvGrpSpPr/>
              <p:nvPr/>
            </p:nvGrpSpPr>
            <p:grpSpPr>
              <a:xfrm>
                <a:off x="3710780" y="1898635"/>
                <a:ext cx="1552706" cy="2197092"/>
                <a:chOff x="3710780" y="1898635"/>
                <a:chExt cx="1552706" cy="2197092"/>
              </a:xfrm>
            </p:grpSpPr>
            <p:sp>
              <p:nvSpPr>
                <p:cNvPr id="54" name="Rectangle 46"/>
                <p:cNvSpPr/>
                <p:nvPr/>
              </p:nvSpPr>
              <p:spPr>
                <a:xfrm>
                  <a:off x="3710780" y="1898635"/>
                  <a:ext cx="1552706" cy="219709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App2</a:t>
                  </a:r>
                  <a:endParaRPr lang="en-U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endParaRPr lang="en-US" b="1" dirty="0" smtClean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 smtClean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 smtClean="0"/>
                </a:p>
                <a:p>
                  <a:pPr algn="ctr"/>
                  <a:endParaRPr lang="en-US" b="1" dirty="0"/>
                </a:p>
              </p:txBody>
            </p:sp>
            <p:sp>
              <p:nvSpPr>
                <p:cNvPr id="55" name="Rounded Rectangle 20"/>
                <p:cNvSpPr/>
                <p:nvPr/>
              </p:nvSpPr>
              <p:spPr>
                <a:xfrm>
                  <a:off x="4531148" y="3441724"/>
                  <a:ext cx="610968" cy="478296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7867216"/>
                    <a:satOff val="-1270"/>
                    <a:lumOff val="-5882"/>
                    <a:alphaOff val="0"/>
                  </a:schemeClr>
                </a:fillRef>
                <a:effectRef idx="3">
                  <a:schemeClr val="accent2">
                    <a:hueOff val="7867216"/>
                    <a:satOff val="-1270"/>
                    <a:lumOff val="-588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Rounded Rectangle 23"/>
                <p:cNvSpPr/>
                <p:nvPr/>
              </p:nvSpPr>
              <p:spPr>
                <a:xfrm>
                  <a:off x="3842001" y="3441723"/>
                  <a:ext cx="608477" cy="478297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hueOff val="2622405"/>
                    <a:satOff val="-423"/>
                    <a:lumOff val="-1961"/>
                    <a:alphaOff val="0"/>
                  </a:schemeClr>
                </a:fillRef>
                <a:effectRef idx="3">
                  <a:schemeClr val="accent2">
                    <a:hueOff val="2622405"/>
                    <a:satOff val="-423"/>
                    <a:lumOff val="-1961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grpSp>
            <p:nvGrpSpPr>
              <p:cNvPr id="47" name="Group 32"/>
              <p:cNvGrpSpPr/>
              <p:nvPr/>
            </p:nvGrpSpPr>
            <p:grpSpPr>
              <a:xfrm>
                <a:off x="4031015" y="2408531"/>
                <a:ext cx="925029" cy="1033193"/>
                <a:chOff x="4031015" y="2408531"/>
                <a:chExt cx="925029" cy="1033193"/>
              </a:xfrm>
            </p:grpSpPr>
            <p:sp>
              <p:nvSpPr>
                <p:cNvPr id="48" name="Oval 37"/>
                <p:cNvSpPr/>
                <p:nvPr/>
              </p:nvSpPr>
              <p:spPr>
                <a:xfrm>
                  <a:off x="4031015" y="2900856"/>
                  <a:ext cx="230894" cy="230894"/>
                </a:xfrm>
                <a:prstGeom prst="ellipse">
                  <a:avLst/>
                </a:prstGeom>
                <a:noFill/>
                <a:ln>
                  <a:headEnd type="none"/>
                  <a:tailEnd type="arrow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49" name="Oval 38"/>
                <p:cNvSpPr/>
                <p:nvPr/>
              </p:nvSpPr>
              <p:spPr>
                <a:xfrm>
                  <a:off x="4031015" y="2408531"/>
                  <a:ext cx="230894" cy="230894"/>
                </a:xfrm>
                <a:prstGeom prst="ellipse">
                  <a:avLst/>
                </a:prstGeom>
                <a:noFill/>
                <a:ln>
                  <a:headEnd type="none"/>
                  <a:tailEnd type="arrow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50" name="Oval 39"/>
                <p:cNvSpPr/>
                <p:nvPr/>
              </p:nvSpPr>
              <p:spPr>
                <a:xfrm>
                  <a:off x="4725150" y="2900856"/>
                  <a:ext cx="230894" cy="230894"/>
                </a:xfrm>
                <a:prstGeom prst="ellipse">
                  <a:avLst/>
                </a:prstGeom>
                <a:noFill/>
                <a:ln>
                  <a:headEnd type="none"/>
                  <a:tailEnd type="arrow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 b="1"/>
                </a:p>
              </p:txBody>
            </p:sp>
            <p:cxnSp>
              <p:nvCxnSpPr>
                <p:cNvPr id="51" name="Straight Arrow Connector 51"/>
                <p:cNvCxnSpPr>
                  <a:stCxn id="56" idx="0"/>
                  <a:endCxn id="48" idx="4"/>
                </p:cNvCxnSpPr>
                <p:nvPr/>
              </p:nvCxnSpPr>
              <p:spPr>
                <a:xfrm flipV="1">
                  <a:off x="4146240" y="3131750"/>
                  <a:ext cx="222" cy="309973"/>
                </a:xfrm>
                <a:prstGeom prst="straightConnector1">
                  <a:avLst/>
                </a:prstGeom>
                <a:ln w="28575" cmpd="sng"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3"/>
                <p:cNvCxnSpPr>
                  <a:stCxn id="48" idx="0"/>
                  <a:endCxn id="49" idx="4"/>
                </p:cNvCxnSpPr>
                <p:nvPr/>
              </p:nvCxnSpPr>
              <p:spPr>
                <a:xfrm flipV="1">
                  <a:off x="4146462" y="2639425"/>
                  <a:ext cx="0" cy="261431"/>
                </a:xfrm>
                <a:prstGeom prst="straightConnector1">
                  <a:avLst/>
                </a:prstGeom>
                <a:ln w="28575" cmpd="sng"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8"/>
                <p:cNvCxnSpPr>
                  <a:stCxn id="55" idx="0"/>
                  <a:endCxn id="50" idx="4"/>
                </p:cNvCxnSpPr>
                <p:nvPr/>
              </p:nvCxnSpPr>
              <p:spPr>
                <a:xfrm flipV="1">
                  <a:off x="4836632" y="3131750"/>
                  <a:ext cx="3965" cy="309974"/>
                </a:xfrm>
                <a:prstGeom prst="straightConnector1">
                  <a:avLst/>
                </a:prstGeom>
                <a:ln w="28575" cmpd="sng"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79"/>
            <p:cNvGrpSpPr/>
            <p:nvPr/>
          </p:nvGrpSpPr>
          <p:grpSpPr>
            <a:xfrm>
              <a:off x="1453774" y="3936219"/>
              <a:ext cx="3301517" cy="995294"/>
              <a:chOff x="1961970" y="3236895"/>
              <a:chExt cx="2992864" cy="995294"/>
            </a:xfrm>
          </p:grpSpPr>
          <p:sp>
            <p:nvSpPr>
              <p:cNvPr id="42" name="Rectangle 30"/>
              <p:cNvSpPr/>
              <p:nvPr/>
            </p:nvSpPr>
            <p:spPr>
              <a:xfrm>
                <a:off x="1961970" y="3532604"/>
                <a:ext cx="2992864" cy="6995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Android Framework</a:t>
                </a:r>
                <a:endParaRPr lang="en-US" b="1" dirty="0"/>
              </a:p>
            </p:txBody>
          </p:sp>
          <p:grpSp>
            <p:nvGrpSpPr>
              <p:cNvPr id="43" name="Group 78"/>
              <p:cNvGrpSpPr/>
              <p:nvPr/>
            </p:nvGrpSpPr>
            <p:grpSpPr>
              <a:xfrm>
                <a:off x="2188926" y="3236895"/>
                <a:ext cx="938726" cy="313472"/>
                <a:chOff x="2188926" y="3236895"/>
                <a:chExt cx="938726" cy="313472"/>
              </a:xfrm>
            </p:grpSpPr>
            <p:sp>
              <p:nvSpPr>
                <p:cNvPr id="44" name="Up Arrow 59"/>
                <p:cNvSpPr/>
                <p:nvPr/>
              </p:nvSpPr>
              <p:spPr>
                <a:xfrm>
                  <a:off x="2188926" y="3238459"/>
                  <a:ext cx="299036" cy="311908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5" name="Up Arrow 63"/>
                <p:cNvSpPr/>
                <p:nvPr/>
              </p:nvSpPr>
              <p:spPr>
                <a:xfrm>
                  <a:off x="2828616" y="3236895"/>
                  <a:ext cx="299036" cy="311908"/>
                </a:xfrm>
                <a:prstGeom prst="up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</p:grpSp>
        <p:cxnSp>
          <p:nvCxnSpPr>
            <p:cNvPr id="41" name="Elbow Connector 27"/>
            <p:cNvCxnSpPr>
              <a:stCxn id="65" idx="2"/>
            </p:cNvCxnSpPr>
            <p:nvPr/>
          </p:nvCxnSpPr>
          <p:spPr>
            <a:xfrm rot="16200000" flipH="1">
              <a:off x="3103390" y="3408159"/>
              <a:ext cx="19753" cy="1043473"/>
            </a:xfrm>
            <a:prstGeom prst="bentConnector3">
              <a:avLst>
                <a:gd name="adj1" fmla="val 2635266"/>
              </a:avLst>
            </a:prstGeom>
            <a:ln w="57150" cmpd="sng">
              <a:prstDash val="sys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hijacking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468" y="1007772"/>
            <a:ext cx="76674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defTabSz="457200">
              <a:defRPr/>
            </a:pPr>
            <a:r>
              <a:rPr lang="en-US" dirty="0" smtClean="0"/>
              <a:t>A </a:t>
            </a:r>
            <a:r>
              <a:rPr lang="en-US" dirty="0"/>
              <a:t>class of attacks that seek to </a:t>
            </a:r>
            <a:endParaRPr lang="en-US" dirty="0" smtClean="0"/>
          </a:p>
          <a:p>
            <a:pPr defTabSz="457200">
              <a:defRPr/>
            </a:pPr>
            <a:r>
              <a:rPr lang="en-US" sz="2000" dirty="0" smtClean="0"/>
              <a:t>gain </a:t>
            </a:r>
            <a:r>
              <a:rPr lang="en-US" sz="2400" b="1" u="sng" dirty="0">
                <a:solidFill>
                  <a:srgbClr val="FF0000"/>
                </a:solidFill>
              </a:rPr>
              <a:t>unauthorized </a:t>
            </a:r>
            <a:r>
              <a:rPr lang="en-US" sz="2400" b="1" u="sng" dirty="0" smtClean="0">
                <a:solidFill>
                  <a:srgbClr val="FF0000"/>
                </a:solidFill>
              </a:rPr>
              <a:t>access (read/write or combined)</a:t>
            </a:r>
          </a:p>
          <a:p>
            <a:pPr defTabSz="457200">
              <a:defRPr/>
            </a:pPr>
            <a:r>
              <a:rPr lang="en-US" sz="2000" dirty="0" smtClean="0"/>
              <a:t>to </a:t>
            </a:r>
            <a:r>
              <a:rPr lang="en-US" sz="2000" dirty="0"/>
              <a:t>protected or private resources </a:t>
            </a:r>
            <a:endParaRPr lang="en-US" sz="2000" dirty="0" smtClean="0"/>
          </a:p>
          <a:p>
            <a:pPr defTabSz="457200">
              <a:defRPr/>
            </a:pPr>
            <a:r>
              <a:rPr lang="en-US" sz="2000" dirty="0" smtClean="0"/>
              <a:t>through </a:t>
            </a:r>
            <a:r>
              <a:rPr lang="en-US" sz="2800" b="1" u="sng" dirty="0"/>
              <a:t>exported components</a:t>
            </a:r>
            <a:r>
              <a:rPr lang="en-US" sz="2000" dirty="0"/>
              <a:t> in vulnerable apps. 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74402160"/>
              </p:ext>
            </p:extLst>
          </p:nvPr>
        </p:nvGraphicFramePr>
        <p:xfrm>
          <a:off x="1524000" y="3048000"/>
          <a:ext cx="6096000" cy="309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4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 hijacking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CHEX: Statically Vetting Android Apps for Component Hijacking Vulnerabilities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96585" y="2168328"/>
            <a:ext cx="3405805" cy="1964782"/>
            <a:chOff x="2496585" y="1920080"/>
            <a:chExt cx="3405805" cy="1964782"/>
          </a:xfrm>
        </p:grpSpPr>
        <p:sp>
          <p:nvSpPr>
            <p:cNvPr id="7" name="Rectangle 6"/>
            <p:cNvSpPr/>
            <p:nvPr/>
          </p:nvSpPr>
          <p:spPr>
            <a:xfrm>
              <a:off x="2496585" y="1920080"/>
              <a:ext cx="3405805" cy="19647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Contact Manager App</a:t>
              </a:r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59977" y="2637894"/>
              <a:ext cx="1470811" cy="642720"/>
              <a:chOff x="3459977" y="2637894"/>
              <a:chExt cx="1470811" cy="64272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459977" y="2637894"/>
                <a:ext cx="1470811" cy="642720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622405"/>
                  <a:satOff val="-423"/>
                  <a:lumOff val="-1961"/>
                  <a:alphaOff val="0"/>
                </a:schemeClr>
              </a:fillRef>
              <a:effectRef idx="3">
                <a:schemeClr val="accent2">
                  <a:hueOff val="2622405"/>
                  <a:satOff val="-423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6"/>
              <p:cNvSpPr/>
              <p:nvPr/>
            </p:nvSpPr>
            <p:spPr>
              <a:xfrm>
                <a:off x="3459978" y="2744937"/>
                <a:ext cx="1405408" cy="5081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Enumerator</a:t>
                </a:r>
              </a:p>
              <a:p>
                <a:pPr lvl="0" algn="ctr" defTabSz="6667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Service</a:t>
                </a:r>
                <a:endParaRPr lang="en-US" b="1" kern="1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pic>
        <p:nvPicPr>
          <p:cNvPr id="26" name="Picture 25" descr="522328_558277504186127_1337054472_n.jpe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40" b="89003" l="1489" r="86600">
                        <a14:foregroundMark x1="59057" y1="27621" x2="51613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1" r="13235" b="10738"/>
          <a:stretch/>
        </p:blipFill>
        <p:spPr>
          <a:xfrm>
            <a:off x="3359993" y="2817290"/>
            <a:ext cx="235284" cy="214087"/>
          </a:xfrm>
          <a:prstGeom prst="rect">
            <a:avLst/>
          </a:prstGeom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850573616"/>
              </p:ext>
            </p:extLst>
          </p:nvPr>
        </p:nvGraphicFramePr>
        <p:xfrm>
          <a:off x="6460190" y="2164446"/>
          <a:ext cx="2685144" cy="270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1" name="Picture 30" descr="screenshot20110629at101.jpeg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77" l="866" r="37951">
                        <a14:foregroundMark x1="16739" y1="14642" x2="22799" y2="27103"/>
                        <a14:foregroundMark x1="34199" y1="41433" x2="34632" y2="59190"/>
                        <a14:foregroundMark x1="2742" y1="42991" x2="4185" y2="64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898"/>
          <a:stretch/>
        </p:blipFill>
        <p:spPr>
          <a:xfrm>
            <a:off x="705126" y="2886141"/>
            <a:ext cx="576632" cy="6830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357461" y="3136991"/>
            <a:ext cx="2050277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357462" y="3350274"/>
            <a:ext cx="1957238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496585" y="3541561"/>
            <a:ext cx="3405804" cy="2332787"/>
            <a:chOff x="2496585" y="3293313"/>
            <a:chExt cx="3405804" cy="2332787"/>
          </a:xfrm>
        </p:grpSpPr>
        <p:sp>
          <p:nvSpPr>
            <p:cNvPr id="3" name="Can 2"/>
            <p:cNvSpPr/>
            <p:nvPr/>
          </p:nvSpPr>
          <p:spPr>
            <a:xfrm>
              <a:off x="3706522" y="5067300"/>
              <a:ext cx="992478" cy="558800"/>
            </a:xfrm>
            <a:prstGeom prst="can">
              <a:avLst/>
            </a:prstGeom>
            <a:gradFill>
              <a:gsLst>
                <a:gs pos="0">
                  <a:srgbClr val="FF0000">
                    <a:alpha val="85000"/>
                  </a:srgbClr>
                </a:gs>
                <a:gs pos="100000">
                  <a:srgbClr val="FF6600"/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Contacts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3975100" y="3293313"/>
              <a:ext cx="419100" cy="1748587"/>
            </a:xfrm>
            <a:prstGeom prst="up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6585" y="3951580"/>
              <a:ext cx="3405804" cy="6995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Android Framework</a:t>
              </a:r>
              <a:endParaRPr lang="en-US" b="1" dirty="0"/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716068" y="1423405"/>
            <a:ext cx="5197264" cy="457200"/>
          </a:xfrm>
          <a:prstGeom prst="wedgeRoundRectCallout">
            <a:avLst>
              <a:gd name="adj1" fmla="val 18072"/>
              <a:gd name="adj2" fmla="val 1041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Unauthorized access to </a:t>
            </a:r>
            <a:r>
              <a:rPr lang="en-US" b="1" u="sng" dirty="0" smtClean="0"/>
              <a:t>protected</a:t>
            </a:r>
            <a:r>
              <a:rPr lang="en-US" dirty="0" smtClean="0"/>
              <a:t>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E72644C-B7F3-544F-B82F-464EA2B9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A74CCB5-7805-0F4B-AF48-092060F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109B495D-CE83-BA45-9F8A-438B67497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15C0828-BC59-BF4B-AEC0-5E5F30F01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09F48C2-EBC7-9248-9BE1-3B9D832E8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3424C15-29CB-C848-8C38-469011DF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CDD25BB-2189-47B5-A6E8-84285DF34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EC9B9C6-41E8-4B49-925F-798FE2253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lvlOne"/>
        </p:bldSub>
      </p:bldGraphic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 hijacking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8357736"/>
              </p:ext>
            </p:extLst>
          </p:nvPr>
        </p:nvGraphicFramePr>
        <p:xfrm>
          <a:off x="6441093" y="2079450"/>
          <a:ext cx="2685144" cy="321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screenshot20110629at101.jpeg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77" l="866" r="37951">
                        <a14:foregroundMark x1="16739" y1="14642" x2="22799" y2="27103"/>
                        <a14:foregroundMark x1="34199" y1="41433" x2="34632" y2="59190"/>
                        <a14:foregroundMark x1="2742" y1="42991" x2="4185" y2="64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898"/>
          <a:stretch/>
        </p:blipFill>
        <p:spPr>
          <a:xfrm>
            <a:off x="705126" y="2905237"/>
            <a:ext cx="576632" cy="683079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705126" y="1423044"/>
            <a:ext cx="5197264" cy="457200"/>
          </a:xfrm>
          <a:prstGeom prst="wedgeRoundRectCallout">
            <a:avLst>
              <a:gd name="adj1" fmla="val 18072"/>
              <a:gd name="adj2" fmla="val 104167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Unauthorized access to </a:t>
            </a:r>
            <a:r>
              <a:rPr lang="en-US" b="1" u="sng" dirty="0" smtClean="0"/>
              <a:t>private</a:t>
            </a:r>
            <a:r>
              <a:rPr lang="en-US" dirty="0" smtClean="0"/>
              <a:t> resources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4932" y="2187424"/>
            <a:ext cx="3739163" cy="2731085"/>
            <a:chOff x="2496585" y="1920080"/>
            <a:chExt cx="3405805" cy="2731085"/>
          </a:xfrm>
        </p:grpSpPr>
        <p:sp>
          <p:nvSpPr>
            <p:cNvPr id="7" name="Rectangle 6"/>
            <p:cNvSpPr/>
            <p:nvPr/>
          </p:nvSpPr>
          <p:spPr>
            <a:xfrm>
              <a:off x="2496585" y="1920080"/>
              <a:ext cx="3405805" cy="19647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Contact Manager App</a:t>
              </a:r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  <a:p>
              <a:pPr algn="ctr"/>
              <a:endParaRPr lang="en-US" b="1" dirty="0" smtClean="0"/>
            </a:p>
            <a:p>
              <a:pPr algn="ctr"/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96585" y="3951580"/>
              <a:ext cx="3405804" cy="69958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Android Framework</a:t>
              </a:r>
              <a:endParaRPr lang="en-US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58262" y="2637893"/>
              <a:ext cx="1796471" cy="607607"/>
              <a:chOff x="132456" y="4892874"/>
              <a:chExt cx="1796471" cy="607607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2456" y="4892874"/>
                <a:ext cx="1796471" cy="607607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7867216"/>
                  <a:satOff val="-1270"/>
                  <a:lumOff val="-5882"/>
                  <a:alphaOff val="0"/>
                </a:schemeClr>
              </a:fillRef>
              <a:effectRef idx="3">
                <a:schemeClr val="accent2">
                  <a:hueOff val="7867216"/>
                  <a:satOff val="-127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6"/>
              <p:cNvSpPr/>
              <p:nvPr/>
            </p:nvSpPr>
            <p:spPr>
              <a:xfrm>
                <a:off x="212340" y="4973043"/>
                <a:ext cx="1636702" cy="5081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28575" rIns="57150" bIns="2857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Setting Update</a:t>
                </a:r>
              </a:p>
              <a:p>
                <a:pPr lvl="0" algn="ctr" defTabSz="666750">
                  <a:lnSpc>
                    <a:spcPct val="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Receiver</a:t>
                </a:r>
                <a:endParaRPr lang="en-US" b="1" kern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558376" y="2845444"/>
            <a:ext cx="2288833" cy="808347"/>
            <a:chOff x="3542091" y="2578100"/>
            <a:chExt cx="2288833" cy="808347"/>
          </a:xfrm>
        </p:grpSpPr>
        <p:sp>
          <p:nvSpPr>
            <p:cNvPr id="9" name="Folded Corner 8"/>
            <p:cNvSpPr/>
            <p:nvPr/>
          </p:nvSpPr>
          <p:spPr>
            <a:xfrm>
              <a:off x="4704199" y="2578100"/>
              <a:ext cx="1126725" cy="808347"/>
            </a:xfrm>
            <a:prstGeom prst="foldedCorner">
              <a:avLst/>
            </a:prstGeom>
            <a:gradFill>
              <a:gsLst>
                <a:gs pos="0">
                  <a:srgbClr val="FF0000">
                    <a:alpha val="85000"/>
                  </a:srgbClr>
                </a:gs>
                <a:gs pos="100000">
                  <a:srgbClr val="FF6600"/>
                </a:gs>
              </a:gsLst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cs typeface="Helvetica"/>
                </a:rPr>
                <a:t>Private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cs typeface="Helvetica"/>
                </a:rPr>
                <a:t>Storage</a:t>
              </a:r>
              <a:endParaRPr lang="en-US" sz="1600" b="1" dirty="0">
                <a:solidFill>
                  <a:schemeClr val="bg1"/>
                </a:solidFill>
                <a:cs typeface="Helvetica"/>
              </a:endParaRPr>
            </a:p>
          </p:txBody>
        </p:sp>
        <p:cxnSp>
          <p:nvCxnSpPr>
            <p:cNvPr id="22" name="Straight Arrow Connector 21"/>
            <p:cNvCxnSpPr>
              <a:stCxn id="15" idx="2"/>
              <a:endCxn id="9" idx="2"/>
            </p:cNvCxnSpPr>
            <p:nvPr/>
          </p:nvCxnSpPr>
          <p:spPr>
            <a:xfrm rot="16200000" flipH="1">
              <a:off x="4339127" y="2458011"/>
              <a:ext cx="131399" cy="1725471"/>
            </a:xfrm>
            <a:prstGeom prst="bentConnector3">
              <a:avLst>
                <a:gd name="adj1" fmla="val 647364"/>
              </a:avLst>
            </a:prstGeom>
            <a:ln w="38100" cmpd="sng"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1428" y="3244989"/>
            <a:ext cx="1052175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522328_558277504186127_1337054472_n.jpeg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40" b="89003" l="1489" r="86600">
                        <a14:foregroundMark x1="59057" y1="27621" x2="51613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1" r="13235" b="10738"/>
          <a:stretch/>
        </p:blipFill>
        <p:spPr>
          <a:xfrm>
            <a:off x="2464677" y="2844294"/>
            <a:ext cx="235284" cy="21408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77813"/>
              </p:ext>
            </p:extLst>
          </p:nvPr>
        </p:nvGraphicFramePr>
        <p:xfrm>
          <a:off x="3082414" y="5427526"/>
          <a:ext cx="36233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289"/>
                <a:gridCol w="17060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VoIP_Prefix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“1234”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Is_App_Lisenced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false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5722374" y="3653791"/>
            <a:ext cx="0" cy="1773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E72644C-B7F3-544F-B82F-464EA2B9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A74CCB5-7805-0F4B-AF48-092060F30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62AF84A-8E4D-6449-BC2F-5DEA33431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586AD0C-A2CC-9E49-8EC3-9CB879D49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8FD7F6D-279D-4BE0-A44C-94DE45A9F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E69BEBB-EE14-4869-8E3A-CC8FB6DA8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20823AD-B2FD-461C-BA44-0D522E0FD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D7764B7-4FD5-48A0-9070-66AFB0CC5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lvlOne"/>
        </p:bldSub>
      </p:bldGraphic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 Example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CHEX: Statically Vetting Android Apps for Component Hijacking Vulnerabilities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EA4A2-AD87-3E40-BAE3-B9EEF14E53C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86" y="35042"/>
            <a:ext cx="4393314" cy="679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731" y="4235887"/>
            <a:ext cx="413446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Malicious app: 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sz="1400" dirty="0" err="1" smtClean="0"/>
              <a:t>Ibinder</a:t>
            </a:r>
            <a:r>
              <a:rPr lang="en-US" altLang="zh-CN" sz="1400" dirty="0" smtClean="0"/>
              <a:t> binder;</a:t>
            </a:r>
          </a:p>
          <a:p>
            <a:r>
              <a:rPr lang="en-US" altLang="zh-CN" sz="1400" dirty="0" smtClean="0"/>
              <a:t>/* Connect to the service */</a:t>
            </a:r>
          </a:p>
          <a:p>
            <a:r>
              <a:rPr lang="en-US" altLang="zh-CN" sz="1400" dirty="0" smtClean="0"/>
              <a:t>…</a:t>
            </a:r>
          </a:p>
          <a:p>
            <a:r>
              <a:rPr lang="en-US" altLang="zh-CN" sz="1400" dirty="0" smtClean="0"/>
              <a:t>/* Send message to the service */</a:t>
            </a:r>
          </a:p>
          <a:p>
            <a:r>
              <a:rPr lang="en-US" altLang="zh-CN" sz="1400" dirty="0" smtClean="0"/>
              <a:t>Messenger </a:t>
            </a:r>
            <a:r>
              <a:rPr lang="en-US" altLang="zh-CN" sz="1400" dirty="0" err="1" smtClean="0"/>
              <a:t>mMessenger</a:t>
            </a:r>
            <a:r>
              <a:rPr lang="en-US" altLang="zh-CN" sz="1400" dirty="0" smtClean="0"/>
              <a:t> = new Messenger(binder)</a:t>
            </a:r>
          </a:p>
          <a:p>
            <a:r>
              <a:rPr lang="en-US" altLang="zh-CN" sz="1400" dirty="0" err="1" smtClean="0"/>
              <a:t>mMessenger.send</a:t>
            </a:r>
            <a:r>
              <a:rPr lang="en-US" altLang="zh-CN" sz="1400" dirty="0" smtClean="0"/>
              <a:t>(</a:t>
            </a:r>
            <a:r>
              <a:rPr lang="en-US" altLang="zh-CN" sz="1400" dirty="0" err="1" smtClean="0"/>
              <a:t>msg</a:t>
            </a:r>
            <a:r>
              <a:rPr lang="en-US" altLang="zh-CN" sz="1400" dirty="0"/>
              <a:t>);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4468" y="1626008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Component Hijacking vulnerable app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8" idx="3"/>
          </p:cNvCxnSpPr>
          <p:nvPr/>
        </p:nvCxnSpPr>
        <p:spPr>
          <a:xfrm flipV="1">
            <a:off x="4367787" y="1115878"/>
            <a:ext cx="514179" cy="694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10057</TotalTime>
  <Words>1887</Words>
  <Application>Microsoft Office PowerPoint</Application>
  <PresentationFormat>全屏显示(4:3)</PresentationFormat>
  <Paragraphs>568</Paragraphs>
  <Slides>46</Slides>
  <Notes>38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Inspiration</vt:lpstr>
      <vt:lpstr>CHEX: Statically Vetting Android Apps for  Component Hijacking Vulnerability </vt:lpstr>
      <vt:lpstr>Systematic Detection of Capability Leaks in Stock Android Smartphones</vt:lpstr>
      <vt:lpstr>Component Hijacking Vulnerability</vt:lpstr>
      <vt:lpstr>Vetting vulnerable apps in large scale</vt:lpstr>
      <vt:lpstr>Components in Android Apps</vt:lpstr>
      <vt:lpstr>Component hijacking attacks</vt:lpstr>
      <vt:lpstr>Component hijacking attacks</vt:lpstr>
      <vt:lpstr>Component hijacking attacks</vt:lpstr>
      <vt:lpstr>Code Example</vt:lpstr>
      <vt:lpstr>Data flow view</vt:lpstr>
      <vt:lpstr>Chain of components.</vt:lpstr>
      <vt:lpstr>App entry points</vt:lpstr>
      <vt:lpstr>Challenges</vt:lpstr>
      <vt:lpstr>More complex view</vt:lpstr>
      <vt:lpstr>Capability Leak</vt:lpstr>
      <vt:lpstr>Capability Leaks</vt:lpstr>
      <vt:lpstr>Explicit Capability Leaks</vt:lpstr>
      <vt:lpstr>Implicit Capability Leaks</vt:lpstr>
      <vt:lpstr>CHEX Design</vt:lpstr>
      <vt:lpstr>Related Work Limitations</vt:lpstr>
      <vt:lpstr>Major Contributions </vt:lpstr>
      <vt:lpstr>Dalysis: Dalvik Analysis Framework</vt:lpstr>
      <vt:lpstr>Entry point discovery</vt:lpstr>
      <vt:lpstr>Entry point discovery</vt:lpstr>
      <vt:lpstr>App splitting</vt:lpstr>
      <vt:lpstr>SDS and PDS</vt:lpstr>
      <vt:lpstr>Example</vt:lpstr>
      <vt:lpstr>Identifying “hijack-enabling flows”</vt:lpstr>
      <vt:lpstr>Evaluations</vt:lpstr>
      <vt:lpstr>Vulnerabilities found</vt:lpstr>
      <vt:lpstr>Discussions</vt:lpstr>
      <vt:lpstr>Capability Leaks</vt:lpstr>
      <vt:lpstr>Detecting Capability Leaks</vt:lpstr>
      <vt:lpstr>System Overview</vt:lpstr>
      <vt:lpstr>Possible Path Identification</vt:lpstr>
      <vt:lpstr>Possible Path Identification: Challenges</vt:lpstr>
      <vt:lpstr>Infeasible Path Pruning</vt:lpstr>
      <vt:lpstr>Symbolic Path Simulation</vt:lpstr>
      <vt:lpstr>Results</vt:lpstr>
      <vt:lpstr>Results</vt:lpstr>
      <vt:lpstr>Case Studies</vt:lpstr>
      <vt:lpstr>Explicit Capability Leaks (Without Arguments)</vt:lpstr>
      <vt:lpstr>Explicit Capability Leaks (With Arguments)</vt:lpstr>
      <vt:lpstr>Explicit Capability Leaks (With Arguments)</vt:lpstr>
      <vt:lpstr>Implicit Capability Leaks</vt:lpstr>
      <vt:lpstr>Future Work and Improvement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Lu</dc:creator>
  <cp:lastModifiedBy>shichao</cp:lastModifiedBy>
  <cp:revision>1002</cp:revision>
  <dcterms:created xsi:type="dcterms:W3CDTF">2012-10-06T16:36:18Z</dcterms:created>
  <dcterms:modified xsi:type="dcterms:W3CDTF">2013-04-17T04:11:18Z</dcterms:modified>
</cp:coreProperties>
</file>