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4"/>
  </p:notesMasterIdLst>
  <p:sldIdLst>
    <p:sldId id="291" r:id="rId2"/>
    <p:sldId id="337" r:id="rId3"/>
    <p:sldId id="356" r:id="rId4"/>
    <p:sldId id="358" r:id="rId5"/>
    <p:sldId id="362" r:id="rId6"/>
    <p:sldId id="363" r:id="rId7"/>
    <p:sldId id="364" r:id="rId8"/>
    <p:sldId id="365" r:id="rId9"/>
    <p:sldId id="366" r:id="rId10"/>
    <p:sldId id="338" r:id="rId11"/>
    <p:sldId id="367" r:id="rId12"/>
    <p:sldId id="339" r:id="rId13"/>
    <p:sldId id="344" r:id="rId14"/>
    <p:sldId id="345" r:id="rId15"/>
    <p:sldId id="340" r:id="rId16"/>
    <p:sldId id="359" r:id="rId17"/>
    <p:sldId id="347" r:id="rId18"/>
    <p:sldId id="360" r:id="rId19"/>
    <p:sldId id="348" r:id="rId20"/>
    <p:sldId id="349" r:id="rId21"/>
    <p:sldId id="350" r:id="rId22"/>
    <p:sldId id="369" r:id="rId23"/>
    <p:sldId id="357" r:id="rId24"/>
    <p:sldId id="361" r:id="rId25"/>
    <p:sldId id="341" r:id="rId26"/>
    <p:sldId id="346" r:id="rId27"/>
    <p:sldId id="352" r:id="rId28"/>
    <p:sldId id="353" r:id="rId29"/>
    <p:sldId id="354" r:id="rId30"/>
    <p:sldId id="342" r:id="rId31"/>
    <p:sldId id="355" r:id="rId32"/>
    <p:sldId id="343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0EC"/>
    <a:srgbClr val="333399"/>
    <a:srgbClr val="990000"/>
    <a:srgbClr val="DDDBED"/>
    <a:srgbClr val="99CCFF"/>
    <a:srgbClr val="99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612" autoAdjust="0"/>
  </p:normalViewPr>
  <p:slideViewPr>
    <p:cSldViewPr>
      <p:cViewPr varScale="1">
        <p:scale>
          <a:sx n="96" d="100"/>
          <a:sy n="96" d="100"/>
        </p:scale>
        <p:origin x="-1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A78AED-3BDF-524C-A516-D10B5F40A3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56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Josiah and </a:t>
            </a:r>
            <a:r>
              <a:rPr lang="en-US" dirty="0" err="1" smtClean="0"/>
              <a:t>Maciej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53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Josiah</a:t>
            </a:r>
          </a:p>
          <a:p>
            <a:r>
              <a:rPr lang="en-US" dirty="0" smtClean="0"/>
              <a:t>This system is aspect-oriented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3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Josiah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83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Josiah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JS too hard for context sensitivity,</a:t>
            </a:r>
            <a:r>
              <a:rPr lang="en-US" baseline="0" dirty="0" smtClean="0"/>
              <a:t> in comparison to other languages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Especially for large systems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Type system (dynamic) comes into paly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Specialized browser tags would explode in size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Policies can avoid the need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Isolation: filter and rewrite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Hard to get it completely right because of TMTOWTDI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This is easier, generalized, abstract policies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Max’s note: more abstraction could be easier? Not sure this is true. 17 policies and 969 lines seems short already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	Clarify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66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Josiah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Shallow wrapping</a:t>
            </a:r>
            <a:r>
              <a:rPr lang="en-US" baseline="0" dirty="0" smtClean="0"/>
              <a:t> falls prey to redefinitions and other problems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Weaving = static aspects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 an interface, just a single delegate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41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Josiah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Rather than protecting</a:t>
            </a:r>
            <a:r>
              <a:rPr lang="en-US" baseline="0" dirty="0" smtClean="0"/>
              <a:t> the code, protect the aspect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Can’t modify behavior of code, so limited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Can’t interact with code not contained in an aspect (limits to definitions)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008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Josiah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Around: pass in a function and its arguments to aspect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Old</a:t>
            </a:r>
            <a:r>
              <a:rPr lang="en-US" baseline="0" dirty="0" smtClean="0"/>
              <a:t> function not called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Checking is performed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Advice designer decides what to do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Circumvents possibly vulnerable functions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Deep advice: can leak if function defined in multiple ways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Scope chain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09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Deep advice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04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Josiah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Lookup</a:t>
            </a:r>
            <a:r>
              <a:rPr lang="en-US" baseline="0" dirty="0" smtClean="0"/>
              <a:t> table is bounded because there are a finite number of functions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Bless/curse: necessary to prevent infinite recursion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Poisoning a big issue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971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external functions are handled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178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Josiah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 a full feature set</a:t>
            </a:r>
            <a:r>
              <a:rPr lang="en-US" baseline="0" dirty="0" smtClean="0"/>
              <a:t>, but like </a:t>
            </a:r>
            <a:r>
              <a:rPr lang="en-US" baseline="0" dirty="0" err="1" smtClean="0"/>
              <a:t>ECMAScript</a:t>
            </a:r>
            <a:r>
              <a:rPr lang="en-US" baseline="0" dirty="0" smtClean="0"/>
              <a:t> 5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</a:t>
            </a:r>
            <a:r>
              <a:rPr lang="en-US" baseline="0" dirty="0" smtClean="0"/>
              <a:t> a full list of features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Privilege levels: more on that later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05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Maciej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684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Josiah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All examples of policies, not all necessarily</a:t>
            </a:r>
            <a:r>
              <a:rPr lang="en-US" baseline="0" dirty="0" smtClean="0"/>
              <a:t> used at the same time (can be turned on/off)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40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Josiah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As before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992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 redefinition at line 4</a:t>
            </a:r>
          </a:p>
          <a:p>
            <a:r>
              <a:rPr lang="en-US" dirty="0" err="1" smtClean="0"/>
              <a:t>Function.prototype</a:t>
            </a:r>
            <a:r>
              <a:rPr lang="en-US" dirty="0" smtClean="0"/>
              <a:t> poisoning line 7</a:t>
            </a:r>
          </a:p>
          <a:p>
            <a:r>
              <a:rPr lang="en-US" dirty="0" err="1" smtClean="0"/>
              <a:t>Object.prototype</a:t>
            </a:r>
            <a:r>
              <a:rPr lang="en-US" baseline="0" dirty="0" smtClean="0"/>
              <a:t> poisoning line 4</a:t>
            </a:r>
          </a:p>
          <a:p>
            <a:r>
              <a:rPr lang="en-US" dirty="0" smtClean="0"/>
              <a:t>Access path integrity for function calls (</a:t>
            </a:r>
            <a:r>
              <a:rPr lang="en-US" dirty="0" err="1" smtClean="0"/>
              <a:t>uCall</a:t>
            </a:r>
            <a:r>
              <a:rPr lang="en-US" dirty="0" smtClean="0"/>
              <a:t> instead of </a:t>
            </a:r>
            <a:r>
              <a:rPr lang="en-US" dirty="0" err="1" smtClean="0"/>
              <a:t>post.call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Reference isolation (</a:t>
            </a:r>
            <a:r>
              <a:rPr lang="en-US" dirty="0" err="1" smtClean="0"/>
              <a:t>hasProp</a:t>
            </a:r>
            <a:r>
              <a:rPr lang="en-US" baseline="0" dirty="0" smtClean="0"/>
              <a:t> instead of </a:t>
            </a:r>
            <a:r>
              <a:rPr lang="en-US" baseline="0" dirty="0" err="1" smtClean="0"/>
              <a:t>okOrigin</a:t>
            </a:r>
            <a:r>
              <a:rPr lang="en-US" baseline="0" dirty="0" smtClean="0"/>
              <a:t>[target])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121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Josiah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Like previous systems we’ve worked on, information flow checking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Except types are actual privilege</a:t>
            </a:r>
            <a:r>
              <a:rPr lang="en-US" baseline="0" dirty="0" smtClean="0"/>
              <a:t> information</a:t>
            </a: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</a:t>
            </a:r>
            <a:r>
              <a:rPr lang="en-US" dirty="0" err="1" smtClean="0"/>
              <a:t>TaintDroid</a:t>
            </a:r>
            <a:r>
              <a:rPr lang="en-US" dirty="0" smtClean="0"/>
              <a:t>,</a:t>
            </a:r>
            <a:r>
              <a:rPr lang="en-US" baseline="0" dirty="0" smtClean="0"/>
              <a:t> for example)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Auto policy generator (Script# is </a:t>
            </a:r>
            <a:r>
              <a:rPr lang="en-US" baseline="0" smtClean="0"/>
              <a:t>one example)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66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“Is-substitutable</a:t>
            </a:r>
            <a:r>
              <a:rPr lang="en-US" baseline="0" dirty="0" smtClean="0"/>
              <a:t>-for lattice”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209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Maciej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71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Maciej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99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Maciej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20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Maciej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153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Maciej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61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Maciej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362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Maciej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588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Maciej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75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Josiah and </a:t>
            </a:r>
            <a:r>
              <a:rPr lang="en-US" dirty="0" err="1" smtClean="0"/>
              <a:t>Maciej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6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Maciej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10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Maciej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0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Maciej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97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Maciej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92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Maciej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96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Maciej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78AED-3BDF-524C-A516-D10B5F40A3F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FF81D-BC8A-ED4D-9926-6C43EE605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7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C667E-BD80-904A-8E2C-9ADDED6F09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5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143000"/>
            <a:ext cx="19431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143000"/>
            <a:ext cx="56769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4AB76-C5BC-1D48-B770-948D8C257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7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ABFB2-B368-2B46-B090-5FC83EFD56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3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0F226-113E-5E45-9CC6-2922BF6EA6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6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11531-AA0A-0148-BDC3-C13DFE837F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6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8F7C3-856D-B44E-85CA-6DC9B4E981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8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5AE29-B49E-554B-AEED-E0B852BFA5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3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27078-CC4F-E34F-901C-573B1EEAC7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2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74945-11F7-1A47-99C9-49DABE7803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1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8D85A-0305-CF4D-83D0-98AED77980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4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430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F3637D-2208-834C-863A-70C75CD0717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42004" name="Group 20"/>
          <p:cNvGrpSpPr>
            <a:grpSpLocks/>
          </p:cNvGrpSpPr>
          <p:nvPr/>
        </p:nvGrpSpPr>
        <p:grpSpPr bwMode="auto">
          <a:xfrm>
            <a:off x="0" y="0"/>
            <a:ext cx="9144000" cy="661988"/>
            <a:chOff x="0" y="0"/>
            <a:chExt cx="5760" cy="417"/>
          </a:xfrm>
        </p:grpSpPr>
        <p:sp>
          <p:nvSpPr>
            <p:cNvPr id="41997" name="Rectangle 13"/>
            <p:cNvSpPr>
              <a:spLocks noChangeArrowheads="1"/>
            </p:cNvSpPr>
            <p:nvPr userDrawn="1"/>
          </p:nvSpPr>
          <p:spPr bwMode="auto">
            <a:xfrm>
              <a:off x="696" y="208"/>
              <a:ext cx="5064" cy="209"/>
            </a:xfrm>
            <a:prstGeom prst="rect">
              <a:avLst/>
            </a:prstGeom>
            <a:solidFill>
              <a:srgbClr val="57196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8" name="Rectangle 14"/>
            <p:cNvSpPr>
              <a:spLocks noChangeArrowheads="1"/>
            </p:cNvSpPr>
            <p:nvPr userDrawn="1"/>
          </p:nvSpPr>
          <p:spPr bwMode="auto">
            <a:xfrm>
              <a:off x="0" y="0"/>
              <a:ext cx="1219" cy="20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1999" name="Picture 15" descr="McC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" y="35"/>
              <a:ext cx="224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000" name="Picture 16" descr="NU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" y="262"/>
              <a:ext cx="1518" cy="1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1114425" y="654050"/>
            <a:ext cx="749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Arial Black" charset="0"/>
              </a:rPr>
              <a:t>Department of Electrical Engineering and Computer Science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0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600200"/>
            <a:ext cx="7772400" cy="2286000"/>
          </a:xfrm>
        </p:spPr>
        <p:txBody>
          <a:bodyPr/>
          <a:lstStyle/>
          <a:p>
            <a:r>
              <a:rPr lang="en-US" dirty="0"/>
              <a:t>CONSCRIPT: Specifying and Enforcing Fine-Grained Security Policies for JavaScript in the Browser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4343400"/>
            <a:ext cx="7772400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dirty="0"/>
              <a:t>Leo A. </a:t>
            </a:r>
            <a:r>
              <a:rPr lang="en-US" sz="3000" dirty="0" err="1" smtClean="0"/>
              <a:t>Meyerovich</a:t>
            </a:r>
            <a:r>
              <a:rPr lang="en-US" sz="3000" dirty="0"/>
              <a:t> </a:t>
            </a:r>
            <a:r>
              <a:rPr lang="en-US" sz="3000" dirty="0" smtClean="0"/>
              <a:t>and </a:t>
            </a:r>
            <a:r>
              <a:rPr lang="en-US" sz="3000" dirty="0"/>
              <a:t>Benjamin </a:t>
            </a:r>
            <a:r>
              <a:rPr lang="en-US" sz="3000" dirty="0" err="1"/>
              <a:t>Livshits</a:t>
            </a:r>
            <a:endParaRPr lang="en-US" sz="3000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685800" y="52578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2400" dirty="0" smtClean="0"/>
              <a:t>Presented by Josiah Matlack and Maciek Swiech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browser-based aspect system that constrains the JavaScript code that can run on a webpage by specifying security policies</a:t>
            </a:r>
          </a:p>
          <a:p>
            <a:pPr lvl="1"/>
            <a:r>
              <a:rPr lang="en-US" dirty="0" smtClean="0"/>
              <a:t>Allow policies to be set by the webpage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140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Problem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Browser aspects</a:t>
            </a:r>
          </a:p>
          <a:p>
            <a:pPr lvl="1"/>
            <a:r>
              <a:rPr lang="en-US" dirty="0" smtClean="0"/>
              <a:t>Protect benign users by giving control to hosting site</a:t>
            </a:r>
          </a:p>
          <a:p>
            <a:pPr lvl="1"/>
            <a:r>
              <a:rPr lang="en-US" dirty="0" err="1" smtClean="0"/>
              <a:t>ConScript</a:t>
            </a:r>
            <a:r>
              <a:rPr lang="en-US" dirty="0" smtClean="0"/>
              <a:t>: browser-supported aspects</a:t>
            </a:r>
          </a:p>
          <a:p>
            <a:r>
              <a:rPr lang="en-US" dirty="0" smtClean="0"/>
              <a:t>Correctness checking</a:t>
            </a:r>
          </a:p>
          <a:p>
            <a:pPr lvl="1"/>
            <a:r>
              <a:rPr lang="en-US" dirty="0" smtClean="0"/>
              <a:t>Policies are easy to get wrong</a:t>
            </a:r>
          </a:p>
          <a:p>
            <a:pPr lvl="1"/>
            <a:r>
              <a:rPr lang="en-US" dirty="0" smtClean="0"/>
              <a:t>Remedy: type system</a:t>
            </a:r>
          </a:p>
          <a:p>
            <a:r>
              <a:rPr lang="en-US" dirty="0" smtClean="0"/>
              <a:t>Expressiveness</a:t>
            </a:r>
          </a:p>
          <a:p>
            <a:pPr lvl="1"/>
            <a:r>
              <a:rPr lang="en-US" dirty="0" smtClean="0"/>
              <a:t>Wide catalog of policies</a:t>
            </a:r>
          </a:p>
          <a:p>
            <a:r>
              <a:rPr lang="en-US" dirty="0" smtClean="0"/>
              <a:t>Real-world evaluation</a:t>
            </a:r>
          </a:p>
          <a:p>
            <a:pPr lvl="1"/>
            <a:r>
              <a:rPr lang="en-US" dirty="0" smtClean="0"/>
              <a:t>Built into IE8 JS interpreter and well tested</a:t>
            </a:r>
          </a:p>
        </p:txBody>
      </p:sp>
    </p:spTree>
    <p:extLst>
      <p:ext uri="{BB962C8B-B14F-4D97-AF65-F5344CB8AC3E}">
        <p14:creationId xmlns:p14="http://schemas.microsoft.com/office/powerpoint/2010/main" val="1747888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analysis: instituting policies as properties</a:t>
            </a:r>
          </a:p>
          <a:p>
            <a:pPr lvl="1"/>
            <a:r>
              <a:rPr lang="en-US" dirty="0" smtClean="0"/>
              <a:t>Context sensitivity in JS is prohibitively high</a:t>
            </a:r>
          </a:p>
          <a:p>
            <a:pPr lvl="1"/>
            <a:r>
              <a:rPr lang="en-US" dirty="0" smtClean="0"/>
              <a:t>Small widgets are more tractable, but large systems aren’t</a:t>
            </a:r>
          </a:p>
          <a:p>
            <a:pPr lvl="1"/>
            <a:r>
              <a:rPr lang="en-US" dirty="0" smtClean="0"/>
              <a:t>Inference is well studied</a:t>
            </a:r>
          </a:p>
          <a:p>
            <a:r>
              <a:rPr lang="en-US" dirty="0" smtClean="0"/>
              <a:t>Browser tags</a:t>
            </a:r>
          </a:p>
          <a:p>
            <a:pPr lvl="1"/>
            <a:r>
              <a:rPr lang="en-US" dirty="0" smtClean="0"/>
              <a:t>Obviated need</a:t>
            </a:r>
          </a:p>
          <a:p>
            <a:r>
              <a:rPr lang="en-US" dirty="0" smtClean="0"/>
              <a:t>Isolation languages</a:t>
            </a:r>
          </a:p>
          <a:p>
            <a:pPr lvl="1"/>
            <a:r>
              <a:rPr lang="en-US" dirty="0" smtClean="0"/>
              <a:t>Correctness is hard</a:t>
            </a:r>
          </a:p>
        </p:txBody>
      </p:sp>
    </p:spTree>
    <p:extLst>
      <p:ext uri="{BB962C8B-B14F-4D97-AF65-F5344CB8AC3E}">
        <p14:creationId xmlns:p14="http://schemas.microsoft.com/office/powerpoint/2010/main" val="636995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Shallow wrapping</a:t>
            </a:r>
          </a:p>
          <a:p>
            <a:pPr lvl="1"/>
            <a:r>
              <a:rPr lang="en-US" dirty="0" smtClean="0"/>
              <a:t>Not appropriate for large APIs</a:t>
            </a:r>
          </a:p>
          <a:p>
            <a:pPr lvl="1"/>
            <a:r>
              <a:rPr lang="en-US" dirty="0" smtClean="0"/>
              <a:t>Susceptible to policy integrity attacks</a:t>
            </a:r>
          </a:p>
          <a:p>
            <a:r>
              <a:rPr lang="en-US" dirty="0" smtClean="0"/>
              <a:t>Weaving aspects into the source</a:t>
            </a:r>
          </a:p>
          <a:p>
            <a:pPr lvl="1"/>
            <a:r>
              <a:rPr lang="en-US" dirty="0" smtClean="0"/>
              <a:t>Server cost too high</a:t>
            </a:r>
          </a:p>
          <a:p>
            <a:pPr lvl="1"/>
            <a:r>
              <a:rPr lang="en-US" dirty="0" smtClean="0"/>
              <a:t>Type-based </a:t>
            </a:r>
            <a:r>
              <a:rPr lang="en-US" dirty="0" err="1" smtClean="0"/>
              <a:t>pointcuts</a:t>
            </a:r>
            <a:r>
              <a:rPr lang="en-US" dirty="0" smtClean="0"/>
              <a:t> are too imprecise</a:t>
            </a:r>
          </a:p>
          <a:p>
            <a:pPr lvl="1"/>
            <a:r>
              <a:rPr lang="en-US" dirty="0" smtClean="0"/>
              <a:t>DOM API can’t be rewritten</a:t>
            </a:r>
          </a:p>
          <a:p>
            <a:r>
              <a:rPr lang="en-US" dirty="0" smtClean="0"/>
              <a:t>Aspect interfaces for dynamic languages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around</a:t>
            </a:r>
            <a:r>
              <a:rPr lang="en-US" dirty="0" smtClean="0"/>
              <a:t> function is much simpler</a:t>
            </a:r>
          </a:p>
          <a:p>
            <a:pPr lvl="1"/>
            <a:r>
              <a:rPr lang="en-US" i="1" dirty="0" smtClean="0"/>
              <a:t>around </a:t>
            </a:r>
            <a:r>
              <a:rPr lang="en-US" dirty="0" smtClean="0"/>
              <a:t>could be modified (</a:t>
            </a:r>
            <a:r>
              <a:rPr lang="en-US" i="1" dirty="0" smtClean="0"/>
              <a:t>before</a:t>
            </a:r>
            <a:r>
              <a:rPr lang="en-US" dirty="0" smtClean="0"/>
              <a:t>, </a:t>
            </a:r>
            <a:r>
              <a:rPr lang="en-US" i="1" dirty="0" smtClean="0"/>
              <a:t>after</a:t>
            </a:r>
            <a:r>
              <a:rPr lang="en-US" dirty="0" smtClean="0"/>
              <a:t>, etc.)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81030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aspects</a:t>
            </a:r>
          </a:p>
          <a:p>
            <a:pPr lvl="1"/>
            <a:r>
              <a:rPr lang="en-US" dirty="0" smtClean="0"/>
              <a:t>Don’t allow for behavioral modification of code</a:t>
            </a:r>
          </a:p>
          <a:p>
            <a:pPr lvl="1"/>
            <a:r>
              <a:rPr lang="en-US" dirty="0" smtClean="0"/>
              <a:t>CONSCRIPT is the opposite model</a:t>
            </a:r>
          </a:p>
          <a:p>
            <a:pPr lvl="2"/>
            <a:r>
              <a:rPr lang="en-US" dirty="0" smtClean="0"/>
              <a:t>Aspects are protected from subsequent code</a:t>
            </a:r>
          </a:p>
          <a:p>
            <a:pPr lvl="2"/>
            <a:r>
              <a:rPr lang="en-US" dirty="0" smtClean="0"/>
              <a:t>Others don</a:t>
            </a:r>
            <a:r>
              <a:rPr lang="fr-FR" dirty="0" smtClean="0"/>
              <a:t>’</a:t>
            </a:r>
            <a:r>
              <a:rPr lang="en-US" dirty="0" smtClean="0"/>
              <a:t>t interact with non-policy code</a:t>
            </a:r>
          </a:p>
        </p:txBody>
      </p:sp>
    </p:spTree>
    <p:extLst>
      <p:ext uri="{BB962C8B-B14F-4D97-AF65-F5344CB8AC3E}">
        <p14:creationId xmlns:p14="http://schemas.microsoft.com/office/powerpoint/2010/main" val="181030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around </a:t>
            </a:r>
            <a:r>
              <a:rPr lang="en-US" dirty="0" smtClean="0"/>
              <a:t>function</a:t>
            </a:r>
          </a:p>
          <a:p>
            <a:r>
              <a:rPr lang="en-US" dirty="0" smtClean="0"/>
              <a:t>Deep advice: advice propagates to function root, rather than references</a:t>
            </a:r>
          </a:p>
          <a:p>
            <a:pPr lvl="1"/>
            <a:r>
              <a:rPr lang="en-US" dirty="0" smtClean="0"/>
              <a:t>Depends on the runtime and browser being uncompromised</a:t>
            </a:r>
          </a:p>
          <a:p>
            <a:pPr lvl="1"/>
            <a:r>
              <a:rPr lang="en-US" dirty="0" smtClean="0"/>
              <a:t>Avoids shallow advice (wrapping), as leaks occur</a:t>
            </a:r>
          </a:p>
          <a:p>
            <a:r>
              <a:rPr lang="en-US" dirty="0" smtClean="0"/>
              <a:t>C++ interpreter</a:t>
            </a:r>
          </a:p>
          <a:p>
            <a:pPr lvl="1"/>
            <a:r>
              <a:rPr lang="en-US" dirty="0" smtClean="0"/>
              <a:t>Adds advice pointer and enabled bit to functions</a:t>
            </a:r>
          </a:p>
        </p:txBody>
      </p:sp>
    </p:spTree>
    <p:extLst>
      <p:ext uri="{BB962C8B-B14F-4D97-AF65-F5344CB8AC3E}">
        <p14:creationId xmlns:p14="http://schemas.microsoft.com/office/powerpoint/2010/main" val="1420329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5"/>
          <p:cNvGrpSpPr>
            <a:grpSpLocks/>
          </p:cNvGrpSpPr>
          <p:nvPr/>
        </p:nvGrpSpPr>
        <p:grpSpPr bwMode="auto">
          <a:xfrm>
            <a:off x="2362200" y="1905000"/>
            <a:ext cx="5867400" cy="3581399"/>
            <a:chOff x="2438400" y="2294155"/>
            <a:chExt cx="5867400" cy="4411445"/>
          </a:xfrm>
        </p:grpSpPr>
        <p:sp>
          <p:nvSpPr>
            <p:cNvPr id="33" name="Rounded Rectangle 32"/>
            <p:cNvSpPr/>
            <p:nvPr/>
          </p:nvSpPr>
          <p:spPr>
            <a:xfrm>
              <a:off x="2438400" y="2972689"/>
              <a:ext cx="5867400" cy="373291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" name="TextBox 32"/>
            <p:cNvSpPr txBox="1">
              <a:spLocks noChangeArrowheads="1"/>
            </p:cNvSpPr>
            <p:nvPr/>
          </p:nvSpPr>
          <p:spPr bwMode="auto">
            <a:xfrm>
              <a:off x="2438400" y="2294155"/>
              <a:ext cx="103265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r>
                <a:rPr lang="en-US" sz="3200" b="1" dirty="0"/>
                <a:t>heap</a:t>
              </a:r>
            </a:p>
          </p:txBody>
        </p:sp>
      </p:grpSp>
      <p:cxnSp>
        <p:nvCxnSpPr>
          <p:cNvPr id="35" name="Straight Arrow Connector 34"/>
          <p:cNvCxnSpPr>
            <a:stCxn id="36" idx="4"/>
            <a:endCxn id="55" idx="2"/>
          </p:cNvCxnSpPr>
          <p:nvPr/>
        </p:nvCxnSpPr>
        <p:spPr>
          <a:xfrm>
            <a:off x="3886200" y="3336132"/>
            <a:ext cx="2495550" cy="135413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Magnetic Disk 24"/>
          <p:cNvSpPr/>
          <p:nvPr/>
        </p:nvSpPr>
        <p:spPr>
          <a:xfrm>
            <a:off x="2844800" y="2860675"/>
            <a:ext cx="1041400" cy="950913"/>
          </a:xfrm>
          <a:prstGeom prst="flowChartMagneticDis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7" name="Group 34"/>
          <p:cNvGrpSpPr>
            <a:grpSpLocks/>
          </p:cNvGrpSpPr>
          <p:nvPr/>
        </p:nvGrpSpPr>
        <p:grpSpPr bwMode="auto">
          <a:xfrm>
            <a:off x="711200" y="2057400"/>
            <a:ext cx="1143000" cy="3276600"/>
            <a:chOff x="762000" y="2666999"/>
            <a:chExt cx="1143000" cy="3638250"/>
          </a:xfrm>
        </p:grpSpPr>
        <p:grpSp>
          <p:nvGrpSpPr>
            <p:cNvPr id="38" name="Group 18"/>
            <p:cNvGrpSpPr/>
            <p:nvPr/>
          </p:nvGrpSpPr>
          <p:grpSpPr>
            <a:xfrm>
              <a:off x="762000" y="3257249"/>
              <a:ext cx="1143000" cy="3048000"/>
              <a:chOff x="762000" y="3581400"/>
              <a:chExt cx="533400" cy="26670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0" name="Rectangle 39"/>
              <p:cNvSpPr/>
              <p:nvPr/>
            </p:nvSpPr>
            <p:spPr>
              <a:xfrm>
                <a:off x="762000" y="3581400"/>
                <a:ext cx="533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762000" y="3843867"/>
                <a:ext cx="533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4106334"/>
                <a:ext cx="533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Courier New" pitchFamily="49" charset="0"/>
                    <a:cs typeface="Courier New" pitchFamily="49" charset="0"/>
                  </a:rPr>
                  <a:t>fish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762000" y="4368801"/>
                <a:ext cx="533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Courier New" pitchFamily="49" charset="0"/>
                    <a:cs typeface="Courier New" pitchFamily="49" charset="0"/>
                  </a:rPr>
                  <a:t>...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762000" y="4631268"/>
                <a:ext cx="533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Courier New" pitchFamily="49" charset="0"/>
                    <a:cs typeface="Courier New" pitchFamily="49" charset="0"/>
                  </a:rPr>
                  <a:t>...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762000" y="4893735"/>
                <a:ext cx="533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Courier New" pitchFamily="49" charset="0"/>
                    <a:cs typeface="Courier New" pitchFamily="49" charset="0"/>
                  </a:rPr>
                  <a:t>...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762000" y="5156202"/>
                <a:ext cx="533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Courier New" pitchFamily="49" charset="0"/>
                    <a:cs typeface="Courier New" pitchFamily="49" charset="0"/>
                  </a:rPr>
                  <a:t>dog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762000" y="5418669"/>
                <a:ext cx="533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762000" y="5681136"/>
                <a:ext cx="533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762000" y="5943600"/>
                <a:ext cx="533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b="1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762000" y="2666999"/>
              <a:ext cx="1052513" cy="6839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r>
                <a:rPr lang="en-US" sz="3200" b="1" dirty="0">
                  <a:cs typeface="Courier New" charset="0"/>
                </a:rPr>
                <a:t>stack</a:t>
              </a:r>
            </a:p>
          </p:txBody>
        </p:sp>
      </p:grpSp>
      <p:sp>
        <p:nvSpPr>
          <p:cNvPr id="50" name="Flowchart: Magnetic Disk 57"/>
          <p:cNvSpPr/>
          <p:nvPr/>
        </p:nvSpPr>
        <p:spPr>
          <a:xfrm>
            <a:off x="6411913" y="2592388"/>
            <a:ext cx="1436687" cy="1446212"/>
          </a:xfrm>
          <a:prstGeom prst="flowChartMagneticDis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function 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withBoundChecks</a:t>
            </a:r>
            <a:endParaRPr lang="en-US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1" name="Straight Arrow Connector 50"/>
          <p:cNvCxnSpPr>
            <a:endCxn id="36" idx="2"/>
          </p:cNvCxnSpPr>
          <p:nvPr/>
        </p:nvCxnSpPr>
        <p:spPr>
          <a:xfrm flipV="1">
            <a:off x="1854200" y="3336925"/>
            <a:ext cx="990600" cy="1270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owchart: Magnetic Disk 67"/>
          <p:cNvSpPr/>
          <p:nvPr/>
        </p:nvSpPr>
        <p:spPr>
          <a:xfrm>
            <a:off x="2895600" y="4214813"/>
            <a:ext cx="1042988" cy="950912"/>
          </a:xfrm>
          <a:prstGeom prst="flowChartMagneticDis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3" name="Straight Arrow Connector 52"/>
          <p:cNvCxnSpPr>
            <a:stCxn id="52" idx="4"/>
            <a:endCxn id="55" idx="2"/>
          </p:cNvCxnSpPr>
          <p:nvPr/>
        </p:nvCxnSpPr>
        <p:spPr>
          <a:xfrm>
            <a:off x="3938588" y="4689475"/>
            <a:ext cx="2443162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6" idx="3"/>
            <a:endCxn id="52" idx="2"/>
          </p:cNvCxnSpPr>
          <p:nvPr/>
        </p:nvCxnSpPr>
        <p:spPr>
          <a:xfrm>
            <a:off x="1854200" y="4366709"/>
            <a:ext cx="1041400" cy="32356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owchart: Magnetic Disk 7"/>
          <p:cNvSpPr/>
          <p:nvPr/>
        </p:nvSpPr>
        <p:spPr>
          <a:xfrm>
            <a:off x="6381750" y="4086225"/>
            <a:ext cx="1466850" cy="1208088"/>
          </a:xfrm>
          <a:prstGeom prst="flowChartMagneticDis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function </a:t>
            </a:r>
          </a:p>
          <a:p>
            <a:pPr algn="ctr"/>
            <a:r>
              <a:rPr lang="en-US" b="1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paint</a:t>
            </a:r>
          </a:p>
        </p:txBody>
      </p:sp>
      <p:cxnSp>
        <p:nvCxnSpPr>
          <p:cNvPr id="56" name="Straight Arrow Connector 55"/>
          <p:cNvCxnSpPr>
            <a:stCxn id="57" idx="0"/>
          </p:cNvCxnSpPr>
          <p:nvPr/>
        </p:nvCxnSpPr>
        <p:spPr>
          <a:xfrm flipV="1">
            <a:off x="6519863" y="3940175"/>
            <a:ext cx="609600" cy="550863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410325" y="4491038"/>
            <a:ext cx="219075" cy="6619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52950" y="4429125"/>
            <a:ext cx="838200" cy="468313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Courier New" charset="0"/>
                <a:ea typeface="ＭＳ Ｐゴシック" charset="0"/>
                <a:cs typeface="Courier New" charset="0"/>
              </a:rPr>
              <a:t>draw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191000" y="3571875"/>
            <a:ext cx="1200150" cy="468313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Courier New" charset="0"/>
                <a:ea typeface="ＭＳ Ｐゴシック" charset="0"/>
                <a:cs typeface="Courier New" charset="0"/>
              </a:rPr>
              <a:t>display</a:t>
            </a:r>
          </a:p>
        </p:txBody>
      </p:sp>
    </p:spTree>
    <p:extLst>
      <p:ext uri="{BB962C8B-B14F-4D97-AF65-F5344CB8AC3E}">
        <p14:creationId xmlns:p14="http://schemas.microsoft.com/office/powerpoint/2010/main" val="323828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interpreter</a:t>
            </a:r>
          </a:p>
          <a:p>
            <a:pPr lvl="1"/>
            <a:r>
              <a:rPr lang="en-US" dirty="0" smtClean="0"/>
              <a:t>Native functions are handled like user-defined (bit + pointer)</a:t>
            </a:r>
          </a:p>
          <a:p>
            <a:pPr lvl="1"/>
            <a:r>
              <a:rPr lang="en-US" dirty="0" smtClean="0"/>
              <a:t>External functions are checked for advice registration</a:t>
            </a:r>
          </a:p>
          <a:p>
            <a:pPr lvl="2"/>
            <a:r>
              <a:rPr lang="en-US" dirty="0" smtClean="0"/>
              <a:t>Hits have advice processed, misses continue normally</a:t>
            </a:r>
          </a:p>
          <a:p>
            <a:pPr lvl="2"/>
            <a:r>
              <a:rPr lang="en-US" dirty="0" smtClean="0"/>
              <a:t>Bounded lookup table</a:t>
            </a:r>
          </a:p>
          <a:p>
            <a:pPr lvl="1"/>
            <a:r>
              <a:rPr lang="en-US" dirty="0" smtClean="0"/>
              <a:t>Bless/curse: flip advice bit to enable/disable advice function</a:t>
            </a:r>
          </a:p>
          <a:p>
            <a:pPr lvl="2"/>
            <a:r>
              <a:rPr lang="en-US" dirty="0" smtClean="0"/>
              <a:t>Automatic flipping is most efficient and effective</a:t>
            </a:r>
          </a:p>
          <a:p>
            <a:pPr lvl="1"/>
            <a:r>
              <a:rPr lang="en-US" dirty="0" smtClean="0"/>
              <a:t>New scripts are sent to advice automatically</a:t>
            </a:r>
          </a:p>
          <a:p>
            <a:pPr lvl="2"/>
            <a:r>
              <a:rPr lang="en-US" dirty="0" smtClean="0"/>
              <a:t>The return string is passed to the parser</a:t>
            </a:r>
          </a:p>
          <a:p>
            <a:pPr lvl="1"/>
            <a:r>
              <a:rPr lang="en-US" dirty="0" smtClean="0"/>
              <a:t>Isolated reasoning and static analysis in the interpreter to prevent vulnerabilities through poisoning</a:t>
            </a:r>
          </a:p>
        </p:txBody>
      </p:sp>
    </p:spTree>
    <p:extLst>
      <p:ext uri="{BB962C8B-B14F-4D97-AF65-F5344CB8AC3E}">
        <p14:creationId xmlns:p14="http://schemas.microsoft.com/office/powerpoint/2010/main" val="334261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600200"/>
            <a:ext cx="4038600" cy="458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9488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functionality removed</a:t>
            </a:r>
          </a:p>
          <a:p>
            <a:pPr lvl="1"/>
            <a:r>
              <a:rPr lang="en-US" i="1" dirty="0" smtClean="0"/>
              <a:t>with</a:t>
            </a:r>
            <a:r>
              <a:rPr lang="en-US" dirty="0" smtClean="0"/>
              <a:t> and </a:t>
            </a:r>
            <a:r>
              <a:rPr lang="en-US" i="1" dirty="0" err="1" smtClean="0"/>
              <a:t>eval</a:t>
            </a:r>
            <a:endParaRPr lang="en-US" dirty="0"/>
          </a:p>
          <a:p>
            <a:pPr lvl="1"/>
            <a:r>
              <a:rPr lang="en-US" dirty="0" smtClean="0"/>
              <a:t>No caller access</a:t>
            </a:r>
          </a:p>
          <a:p>
            <a:r>
              <a:rPr lang="en-US" dirty="0" smtClean="0"/>
              <a:t>Policies</a:t>
            </a:r>
          </a:p>
          <a:p>
            <a:pPr lvl="1"/>
            <a:r>
              <a:rPr lang="en-US" dirty="0" smtClean="0"/>
              <a:t>17 handwritten, 2 automatic generators</a:t>
            </a:r>
          </a:p>
          <a:p>
            <a:pPr lvl="1"/>
            <a:r>
              <a:rPr lang="en-US" dirty="0" smtClean="0"/>
              <a:t>No kernel to user flow allowed</a:t>
            </a:r>
          </a:p>
          <a:p>
            <a:pPr lvl="1"/>
            <a:r>
              <a:rPr lang="en-US" dirty="0" smtClean="0"/>
              <a:t>Functions must be known at policy invocation</a:t>
            </a:r>
          </a:p>
          <a:p>
            <a:pPr lvl="1"/>
            <a:r>
              <a:rPr lang="en-US" dirty="0" smtClean="0"/>
              <a:t>Privilege levels: u, k and o</a:t>
            </a:r>
          </a:p>
        </p:txBody>
      </p:sp>
    </p:spTree>
    <p:extLst>
      <p:ext uri="{BB962C8B-B14F-4D97-AF65-F5344CB8AC3E}">
        <p14:creationId xmlns:p14="http://schemas.microsoft.com/office/powerpoint/2010/main" val="377416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/>
              <a:t>Webpages are a “</a:t>
            </a:r>
            <a:r>
              <a:rPr lang="en-US" dirty="0" err="1" smtClean="0"/>
              <a:t>mashup</a:t>
            </a:r>
            <a:r>
              <a:rPr lang="en-US" dirty="0" smtClean="0"/>
              <a:t>” of </a:t>
            </a:r>
            <a:r>
              <a:rPr lang="en-US" dirty="0" err="1" smtClean="0"/>
              <a:t>Javascript</a:t>
            </a:r>
            <a:r>
              <a:rPr lang="en-US" dirty="0" smtClean="0"/>
              <a:t> – on the page and in external files</a:t>
            </a:r>
          </a:p>
          <a:p>
            <a:pPr lvl="1"/>
            <a:r>
              <a:rPr lang="en-US" dirty="0" smtClean="0"/>
              <a:t>Inclusion of third party content is </a:t>
            </a:r>
            <a:r>
              <a:rPr lang="en-US" dirty="0" smtClean="0"/>
              <a:t>necessary, but untrusted</a:t>
            </a:r>
            <a:endParaRPr lang="en-US" dirty="0" smtClean="0"/>
          </a:p>
          <a:p>
            <a:r>
              <a:rPr lang="en-US" dirty="0" smtClean="0"/>
              <a:t>Many policies and enforcement mechanisms</a:t>
            </a:r>
          </a:p>
          <a:p>
            <a:pPr lvl="1"/>
            <a:r>
              <a:rPr lang="en-US" dirty="0" smtClean="0"/>
              <a:t>Granularity, performance, and correctness</a:t>
            </a:r>
          </a:p>
          <a:p>
            <a:pPr lvl="1"/>
            <a:r>
              <a:rPr lang="en-US" dirty="0" smtClean="0"/>
              <a:t>CONSCRIPT is high performance, low complexity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eval</a:t>
            </a:r>
            <a:endParaRPr lang="en-US" dirty="0" smtClean="0"/>
          </a:p>
          <a:p>
            <a:pPr lvl="1"/>
            <a:r>
              <a:rPr lang="en-US" dirty="0" smtClean="0"/>
              <a:t>Necessary </a:t>
            </a:r>
            <a:r>
              <a:rPr lang="en-US" dirty="0" smtClean="0"/>
              <a:t>evil (for JSON data)</a:t>
            </a:r>
            <a:endParaRPr lang="en-US" dirty="0" smtClean="0"/>
          </a:p>
          <a:p>
            <a:pPr lvl="1"/>
            <a:r>
              <a:rPr lang="en-US" dirty="0" err="1" smtClean="0"/>
              <a:t>window.eval</a:t>
            </a:r>
            <a:r>
              <a:rPr lang="en-US" dirty="0" smtClean="0"/>
              <a:t> = function() { // safe code }</a:t>
            </a:r>
          </a:p>
          <a:p>
            <a:pPr lvl="1"/>
            <a:r>
              <a:rPr lang="en-US" dirty="0" smtClean="0"/>
              <a:t>Hiding is </a:t>
            </a:r>
            <a:r>
              <a:rPr lang="en-US" dirty="0" smtClean="0"/>
              <a:t>insufficient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ConScript</a:t>
            </a:r>
            <a:r>
              <a:rPr lang="en-US" dirty="0" smtClean="0"/>
              <a:t> to advise the calls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4425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Script introduction policies</a:t>
            </a:r>
          </a:p>
          <a:p>
            <a:pPr lvl="1"/>
            <a:r>
              <a:rPr lang="en-US" dirty="0" smtClean="0"/>
              <a:t>No scripts after a certain point</a:t>
            </a:r>
          </a:p>
          <a:p>
            <a:pPr lvl="1"/>
            <a:r>
              <a:rPr lang="en-US" dirty="0" smtClean="0"/>
              <a:t>No string arguments in </a:t>
            </a:r>
            <a:r>
              <a:rPr lang="en-US" dirty="0" err="1" smtClean="0"/>
              <a:t>setInterval</a:t>
            </a:r>
            <a:r>
              <a:rPr lang="en-US" dirty="0" smtClean="0"/>
              <a:t> or </a:t>
            </a:r>
            <a:r>
              <a:rPr lang="en-US" dirty="0" err="1" smtClean="0"/>
              <a:t>setTimeout</a:t>
            </a:r>
            <a:endParaRPr lang="en-US" dirty="0" smtClean="0"/>
          </a:p>
          <a:p>
            <a:pPr lvl="1"/>
            <a:r>
              <a:rPr lang="en-US" dirty="0" smtClean="0"/>
              <a:t>No inline scripts</a:t>
            </a:r>
          </a:p>
          <a:p>
            <a:pPr lvl="1"/>
            <a:r>
              <a:rPr lang="en-US" dirty="0" smtClean="0"/>
              <a:t>Tags checked for whitelisted sources</a:t>
            </a:r>
          </a:p>
          <a:p>
            <a:pPr lvl="1"/>
            <a:r>
              <a:rPr lang="en-US" dirty="0" err="1" smtClean="0"/>
              <a:t>noinlinescript</a:t>
            </a:r>
            <a:r>
              <a:rPr lang="en-US" dirty="0" smtClean="0"/>
              <a:t> tag for certain elements</a:t>
            </a:r>
          </a:p>
          <a:p>
            <a:r>
              <a:rPr lang="en-US" dirty="0" smtClean="0"/>
              <a:t>Communication restrictions</a:t>
            </a:r>
          </a:p>
          <a:p>
            <a:pPr lvl="1"/>
            <a:r>
              <a:rPr lang="en-US" dirty="0" smtClean="0"/>
              <a:t>Restrict </a:t>
            </a:r>
            <a:r>
              <a:rPr lang="en-US" dirty="0" err="1" smtClean="0"/>
              <a:t>XMLHttpRequest</a:t>
            </a:r>
            <a:r>
              <a:rPr lang="en-US" dirty="0"/>
              <a:t> </a:t>
            </a:r>
            <a:r>
              <a:rPr lang="en-US" dirty="0" smtClean="0"/>
              <a:t>to secure connections</a:t>
            </a:r>
          </a:p>
          <a:p>
            <a:pPr lvl="1"/>
            <a:r>
              <a:rPr lang="en-US" dirty="0" smtClean="0"/>
              <a:t>No access to cookies (http access only)</a:t>
            </a:r>
          </a:p>
          <a:p>
            <a:pPr lvl="1"/>
            <a:r>
              <a:rPr lang="en-US" dirty="0" smtClean="0"/>
              <a:t>Limit </a:t>
            </a:r>
            <a:r>
              <a:rPr lang="en-US" dirty="0" err="1" smtClean="0"/>
              <a:t>postMessage</a:t>
            </a:r>
            <a:r>
              <a:rPr lang="en-US" dirty="0" smtClean="0"/>
              <a:t> (cross-frame messages) to whitelist</a:t>
            </a:r>
          </a:p>
          <a:p>
            <a:pPr lvl="1"/>
            <a:r>
              <a:rPr lang="en-US" dirty="0" smtClean="0"/>
              <a:t>Limit cross-domain requests to a whitelist</a:t>
            </a:r>
          </a:p>
        </p:txBody>
      </p:sp>
    </p:spTree>
    <p:extLst>
      <p:ext uri="{BB962C8B-B14F-4D97-AF65-F5344CB8AC3E}">
        <p14:creationId xmlns:p14="http://schemas.microsoft.com/office/powerpoint/2010/main" val="1680743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 Interactions</a:t>
            </a:r>
          </a:p>
          <a:p>
            <a:pPr lvl="1"/>
            <a:r>
              <a:rPr lang="en-US" dirty="0" smtClean="0"/>
              <a:t>Prevent links from accessing cookies</a:t>
            </a:r>
          </a:p>
          <a:p>
            <a:pPr lvl="1"/>
            <a:r>
              <a:rPr lang="en-US" dirty="0" smtClean="0"/>
              <a:t>Limit the number of popup windows (or window movement)</a:t>
            </a:r>
          </a:p>
          <a:p>
            <a:pPr lvl="1"/>
            <a:r>
              <a:rPr lang="en-US" dirty="0" smtClean="0"/>
              <a:t>Disable dynamic </a:t>
            </a:r>
            <a:r>
              <a:rPr lang="en-US" dirty="0" err="1" smtClean="0"/>
              <a:t>iframe</a:t>
            </a:r>
            <a:r>
              <a:rPr lang="en-US" dirty="0" smtClean="0"/>
              <a:t> generation</a:t>
            </a:r>
          </a:p>
          <a:p>
            <a:pPr lvl="1"/>
            <a:r>
              <a:rPr lang="en-US" dirty="0" smtClean="0"/>
              <a:t>Whitelist for URL redirections</a:t>
            </a:r>
          </a:p>
          <a:p>
            <a:pPr lvl="1"/>
            <a:r>
              <a:rPr lang="en-US" dirty="0" smtClean="0"/>
              <a:t>Disable abuse of resources (modal dialogs)</a:t>
            </a:r>
          </a:p>
          <a:p>
            <a:r>
              <a:rPr lang="en-US" dirty="0" smtClean="0"/>
              <a:t>API Programming Reliability Constraints</a:t>
            </a:r>
          </a:p>
          <a:p>
            <a:pPr lvl="1"/>
            <a:r>
              <a:rPr lang="en-US" dirty="0" smtClean="0"/>
              <a:t>Simple comparisons for $ operator in </a:t>
            </a:r>
            <a:r>
              <a:rPr lang="en-US" dirty="0" err="1" smtClean="0"/>
              <a:t>Jquery</a:t>
            </a:r>
            <a:endParaRPr lang="en-US" dirty="0" smtClean="0"/>
          </a:p>
          <a:p>
            <a:pPr lvl="1"/>
            <a:r>
              <a:rPr lang="en-US" dirty="0" smtClean="0"/>
              <a:t>No null returns for $ operator</a:t>
            </a:r>
          </a:p>
          <a:p>
            <a:pPr lvl="1"/>
            <a:r>
              <a:rPr lang="en-US" dirty="0" smtClean="0"/>
              <a:t>Staged </a:t>
            </a:r>
            <a:r>
              <a:rPr lang="en-US" dirty="0" err="1" smtClean="0"/>
              <a:t>eval</a:t>
            </a:r>
            <a:r>
              <a:rPr lang="en-US" dirty="0" smtClean="0"/>
              <a:t> restrictions</a:t>
            </a:r>
          </a:p>
        </p:txBody>
      </p:sp>
    </p:spTree>
    <p:extLst>
      <p:ext uri="{BB962C8B-B14F-4D97-AF65-F5344CB8AC3E}">
        <p14:creationId xmlns:p14="http://schemas.microsoft.com/office/powerpoint/2010/main" val="1680743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Policies: Easy to get Wrong</a:t>
            </a:r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762000" y="2057400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nn-NO" sz="24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var </a:t>
            </a:r>
            <a:r>
              <a:rPr lang="nn-NO" sz="2400" b="1" dirty="0" err="1">
                <a:latin typeface="Courier New" charset="0"/>
                <a:cs typeface="Courier New" charset="0"/>
              </a:rPr>
              <a:t>okOrigin</a:t>
            </a:r>
            <a:r>
              <a:rPr lang="nn-NO" sz="2400" b="1" dirty="0">
                <a:latin typeface="Courier New" charset="0"/>
                <a:cs typeface="Courier New" charset="0"/>
              </a:rPr>
              <a:t>={"http://www.google.</a:t>
            </a:r>
            <a:r>
              <a:rPr lang="nn-NO" sz="2400" b="1" dirty="0" err="1">
                <a:latin typeface="Courier New" charset="0"/>
                <a:cs typeface="Courier New" charset="0"/>
              </a:rPr>
              <a:t>com</a:t>
            </a:r>
            <a:r>
              <a:rPr lang="nn-NO" sz="2400" b="1" dirty="0">
                <a:latin typeface="Courier New" charset="0"/>
                <a:cs typeface="Courier New" charset="0"/>
              </a:rPr>
              <a:t>":true};</a:t>
            </a:r>
          </a:p>
          <a:p>
            <a:pPr marL="0" indent="0">
              <a:buFont typeface="Arial" charset="0"/>
              <a:buNone/>
            </a:pPr>
            <a:r>
              <a:rPr lang="en-US" sz="2400" b="1" dirty="0">
                <a:solidFill>
                  <a:srgbClr val="00CC66"/>
                </a:solidFill>
                <a:latin typeface="Courier New" charset="0"/>
                <a:cs typeface="Courier New" charset="0"/>
              </a:rPr>
              <a:t>around</a:t>
            </a:r>
            <a:r>
              <a:rPr lang="en-US" sz="2400" b="1" dirty="0">
                <a:latin typeface="Courier New" charset="0"/>
                <a:cs typeface="Courier New" charset="0"/>
              </a:rPr>
              <a:t>(</a:t>
            </a:r>
            <a:r>
              <a:rPr lang="en-US" sz="2400" b="1" dirty="0" err="1">
                <a:latin typeface="Courier New" charset="0"/>
                <a:cs typeface="Courier New" charset="0"/>
              </a:rPr>
              <a:t>window.postMessage</a:t>
            </a:r>
            <a:r>
              <a:rPr lang="en-US" sz="2400" b="1" dirty="0">
                <a:latin typeface="Courier New" charset="0"/>
                <a:cs typeface="Courier New" charset="0"/>
              </a:rPr>
              <a:t>,</a:t>
            </a:r>
          </a:p>
          <a:p>
            <a:pPr marL="0" indent="0"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function </a:t>
            </a:r>
            <a:r>
              <a:rPr lang="en-US" sz="2400" b="1" dirty="0">
                <a:latin typeface="Courier New" charset="0"/>
                <a:cs typeface="Courier New" charset="0"/>
              </a:rPr>
              <a:t>(post, </a:t>
            </a:r>
            <a:r>
              <a:rPr lang="en-US" sz="2400" b="1" dirty="0" err="1">
                <a:latin typeface="Courier New" charset="0"/>
                <a:cs typeface="Courier New" charset="0"/>
              </a:rPr>
              <a:t>msg</a:t>
            </a:r>
            <a:r>
              <a:rPr lang="en-US" sz="2400" b="1" dirty="0">
                <a:latin typeface="Courier New" charset="0"/>
                <a:cs typeface="Courier New" charset="0"/>
              </a:rPr>
              <a:t>, target) {</a:t>
            </a:r>
          </a:p>
          <a:p>
            <a:pPr marL="0" indent="0"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if </a:t>
            </a:r>
            <a:r>
              <a:rPr lang="en-US" sz="2400" b="1" dirty="0">
                <a:latin typeface="Courier New" charset="0"/>
                <a:cs typeface="Courier New" charset="0"/>
              </a:rPr>
              <a:t>(!</a:t>
            </a:r>
            <a:r>
              <a:rPr lang="en-US" sz="2400" b="1" dirty="0" err="1">
                <a:latin typeface="Courier New" charset="0"/>
                <a:cs typeface="Courier New" charset="0"/>
              </a:rPr>
              <a:t>okOrigin</a:t>
            </a:r>
            <a:r>
              <a:rPr lang="en-US" sz="2400" b="1" dirty="0">
                <a:latin typeface="Courier New" charset="0"/>
                <a:cs typeface="Courier New" charset="0"/>
              </a:rPr>
              <a:t>[target]) {</a:t>
            </a:r>
          </a:p>
          <a:p>
            <a:pPr marL="0" indent="0">
              <a:buFont typeface="Arial" charset="0"/>
              <a:buNone/>
            </a:pPr>
            <a:r>
              <a:rPr lang="en-US" sz="2400" b="1" dirty="0">
                <a:solidFill>
                  <a:srgbClr val="00CC66"/>
                </a:solidFill>
                <a:latin typeface="Courier New" charset="0"/>
                <a:cs typeface="Courier New" charset="0"/>
              </a:rPr>
              <a:t>      </a:t>
            </a:r>
            <a:r>
              <a:rPr lang="en-US" sz="24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throw</a:t>
            </a:r>
            <a:r>
              <a:rPr lang="en-US" sz="2400" b="1" dirty="0">
                <a:solidFill>
                  <a:srgbClr val="800000"/>
                </a:solidFill>
                <a:latin typeface="Courier New" charset="0"/>
                <a:cs typeface="Courier New" charset="0"/>
              </a:rPr>
              <a:t>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sz="2400" b="1" dirty="0">
                <a:latin typeface="Courier New" charset="0"/>
                <a:cs typeface="Courier New" charset="0"/>
              </a:rPr>
              <a:t>err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sz="2400" b="1" dirty="0">
                <a:latin typeface="Courier New" charset="0"/>
                <a:cs typeface="Courier New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    } </a:t>
            </a:r>
            <a:r>
              <a:rPr lang="en-US" sz="24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else </a:t>
            </a:r>
            <a:r>
              <a:rPr lang="en-US" sz="2400" b="1" dirty="0">
                <a:latin typeface="Courier New" charset="0"/>
                <a:cs typeface="Courier New" charset="0"/>
              </a:rPr>
              <a:t>{</a:t>
            </a:r>
            <a:endParaRPr lang="en-US" sz="2400" b="1" dirty="0">
              <a:solidFill>
                <a:srgbClr val="C00000"/>
              </a:solidFill>
              <a:latin typeface="Courier New" charset="0"/>
              <a:cs typeface="Courier New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      return </a:t>
            </a:r>
            <a:r>
              <a:rPr lang="en-US" sz="2400" b="1" dirty="0" err="1">
                <a:latin typeface="Courier New" charset="0"/>
                <a:cs typeface="Courier New" charset="0"/>
              </a:rPr>
              <a:t>post.call</a:t>
            </a:r>
            <a:r>
              <a:rPr lang="en-US" sz="2400" b="1" dirty="0">
                <a:latin typeface="Courier New" charset="0"/>
                <a:cs typeface="Courier New" charset="0"/>
              </a:rPr>
              <a:t>(this, </a:t>
            </a:r>
            <a:r>
              <a:rPr lang="en-US" sz="2400" b="1" dirty="0" err="1">
                <a:latin typeface="Courier New" charset="0"/>
                <a:cs typeface="Courier New" charset="0"/>
              </a:rPr>
              <a:t>msg</a:t>
            </a:r>
            <a:r>
              <a:rPr lang="en-US" sz="2400" b="1" dirty="0">
                <a:latin typeface="Courier New" charset="0"/>
                <a:cs typeface="Courier New" charset="0"/>
              </a:rPr>
              <a:t>, target); </a:t>
            </a:r>
          </a:p>
          <a:p>
            <a:pPr marL="0" indent="0"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});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228600" y="20574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1.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2.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3.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4.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5.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6.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7.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8.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9.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2400" b="1" dirty="0"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09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typing system</a:t>
            </a:r>
          </a:p>
          <a:p>
            <a:pPr lvl="1"/>
            <a:r>
              <a:rPr lang="en-US" dirty="0" smtClean="0"/>
              <a:t>Use ML-like typing system to annotate privilege level of objections</a:t>
            </a:r>
          </a:p>
          <a:p>
            <a:pPr lvl="1"/>
            <a:r>
              <a:rPr lang="en-US" dirty="0" smtClean="0"/>
              <a:t>K (‘kernel’), U (‘user’), O (protected ‘object’)</a:t>
            </a:r>
          </a:p>
          <a:p>
            <a:pPr lvl="1"/>
            <a:r>
              <a:rPr lang="en-US" dirty="0" smtClean="0"/>
              <a:t>Track how information can flow</a:t>
            </a:r>
          </a:p>
          <a:p>
            <a:r>
              <a:rPr lang="en-US" dirty="0" smtClean="0"/>
              <a:t>Automatic policy generation (Script#)</a:t>
            </a:r>
          </a:p>
          <a:p>
            <a:pPr lvl="1"/>
            <a:r>
              <a:rPr lang="en-US" dirty="0"/>
              <a:t>Look for unused methods in training data, and blacklist errors as malicious</a:t>
            </a:r>
          </a:p>
          <a:p>
            <a:pPr lvl="1"/>
            <a:r>
              <a:rPr lang="en-US" dirty="0"/>
              <a:t>Integrate with rules auto-generated from other libraries (private methods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118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7" y="2747271"/>
            <a:ext cx="7815263" cy="2205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1789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and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969 lines of JavaScript at 60 locations</a:t>
            </a:r>
          </a:p>
          <a:p>
            <a:pPr lvl="1"/>
            <a:r>
              <a:rPr lang="en-US" dirty="0" smtClean="0"/>
              <a:t>Without boilerplate code, about 8 lines per location</a:t>
            </a:r>
          </a:p>
          <a:p>
            <a:r>
              <a:rPr lang="en-US" dirty="0" smtClean="0"/>
              <a:t>Some features disabled</a:t>
            </a:r>
          </a:p>
          <a:p>
            <a:pPr lvl="1"/>
            <a:r>
              <a:rPr lang="en-US" dirty="0" err="1" smtClean="0"/>
              <a:t>arguments.callee</a:t>
            </a:r>
            <a:endParaRPr lang="en-US" dirty="0" smtClean="0"/>
          </a:p>
          <a:p>
            <a:r>
              <a:rPr lang="en-US" dirty="0" smtClean="0"/>
              <a:t>Performance cost is 2-3x better than others</a:t>
            </a:r>
          </a:p>
          <a:p>
            <a:r>
              <a:rPr lang="en-US" dirty="0" smtClean="0"/>
              <a:t>10,000 invocations of each target function</a:t>
            </a:r>
          </a:p>
          <a:p>
            <a:pPr lvl="1"/>
            <a:r>
              <a:rPr lang="en-US" dirty="0" smtClean="0"/>
              <a:t>Advice mechanism + original function counted</a:t>
            </a:r>
          </a:p>
          <a:p>
            <a:pPr lvl="1"/>
            <a:r>
              <a:rPr lang="en-US" dirty="0" smtClean="0"/>
              <a:t>Tried on native, user-defined, and DOM functions</a:t>
            </a:r>
          </a:p>
          <a:p>
            <a:r>
              <a:rPr lang="en-US" dirty="0" smtClean="0"/>
              <a:t>24 microsecond cost for environment creation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530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and Results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 bound</a:t>
            </a:r>
          </a:p>
          <a:p>
            <a:r>
              <a:rPr lang="en-US" dirty="0" smtClean="0"/>
              <a:t>Considerably faster than the DoCoMo system</a:t>
            </a:r>
          </a:p>
          <a:p>
            <a:r>
              <a:rPr lang="en-US" dirty="0" smtClean="0"/>
              <a:t>For private methods, at most 0.3% overhead</a:t>
            </a:r>
          </a:p>
          <a:p>
            <a:pPr lvl="1"/>
            <a:r>
              <a:rPr lang="en-US" dirty="0" smtClean="0"/>
              <a:t>Less than 3.5% range of error</a:t>
            </a:r>
          </a:p>
          <a:p>
            <a:r>
              <a:rPr lang="en-US" dirty="0" smtClean="0"/>
              <a:t>Intrusion detection policy very small</a:t>
            </a:r>
          </a:p>
          <a:p>
            <a:pPr lvl="1"/>
            <a:r>
              <a:rPr lang="en-US" dirty="0" smtClean="0"/>
              <a:t>7% overhead with a 46% standard deviation</a:t>
            </a:r>
          </a:p>
          <a:p>
            <a:pPr lvl="1"/>
            <a:r>
              <a:rPr lang="en-US" dirty="0" smtClean="0"/>
              <a:t>No intrusion detection alarms while testing</a:t>
            </a:r>
          </a:p>
          <a:p>
            <a:r>
              <a:rPr lang="en-US" dirty="0" smtClean="0"/>
              <a:t>0.7KB average file size increase</a:t>
            </a:r>
          </a:p>
          <a:p>
            <a:pPr lvl="1"/>
            <a:r>
              <a:rPr lang="en-US" dirty="0" smtClean="0"/>
              <a:t>Policy file size mostly constant, even with large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999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Benchmarks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9970" y="1981200"/>
            <a:ext cx="5344059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5225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Benchmarks</a:t>
            </a:r>
            <a:endParaRPr lang="en-US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2247900"/>
            <a:ext cx="71437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9200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Size Increase</a:t>
            </a:r>
            <a:endParaRPr lang="en-US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7" y="2714625"/>
            <a:ext cx="70580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599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(shallow) aspect systems unable to detect all attacks</a:t>
            </a:r>
          </a:p>
          <a:p>
            <a:pPr lvl="1"/>
            <a:r>
              <a:rPr lang="en-US" dirty="0" smtClean="0"/>
              <a:t>Difficult (at best) to prove correctness</a:t>
            </a:r>
          </a:p>
          <a:p>
            <a:pPr lvl="1"/>
            <a:r>
              <a:rPr lang="en-US" dirty="0" smtClean="0"/>
              <a:t>Foiled by various prototyping attacks</a:t>
            </a:r>
          </a:p>
          <a:p>
            <a:r>
              <a:rPr lang="en-US" dirty="0" smtClean="0"/>
              <a:t>Not only JavaScript but native elements must be protected and validated</a:t>
            </a:r>
          </a:p>
          <a:p>
            <a:pPr lvl="1"/>
            <a:r>
              <a:rPr lang="en-US" dirty="0" smtClean="0"/>
              <a:t>Browser functionality provided by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document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79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 loading and static analysis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code is loaded before aspect registration</a:t>
            </a:r>
          </a:p>
          <a:p>
            <a:pPr lvl="1"/>
            <a:r>
              <a:rPr lang="en-US" dirty="0" smtClean="0"/>
              <a:t>Static analysis could be preferable</a:t>
            </a:r>
          </a:p>
          <a:p>
            <a:r>
              <a:rPr lang="en-US" dirty="0"/>
              <a:t>with and </a:t>
            </a:r>
            <a:r>
              <a:rPr lang="en-US" dirty="0" err="1"/>
              <a:t>eval</a:t>
            </a:r>
            <a:r>
              <a:rPr lang="en-US" dirty="0"/>
              <a:t> are </a:t>
            </a:r>
            <a:r>
              <a:rPr lang="en-US" dirty="0" smtClean="0"/>
              <a:t>missing</a:t>
            </a:r>
          </a:p>
          <a:p>
            <a:r>
              <a:rPr lang="en-US" dirty="0" err="1" smtClean="0"/>
              <a:t>SetTimeout</a:t>
            </a:r>
            <a:r>
              <a:rPr lang="en-US" dirty="0" smtClean="0"/>
              <a:t> </a:t>
            </a:r>
            <a:r>
              <a:rPr lang="en-US" dirty="0"/>
              <a:t>unsafe without </a:t>
            </a:r>
            <a:r>
              <a:rPr lang="en-US" dirty="0" smtClean="0"/>
              <a:t>policy enforcement</a:t>
            </a:r>
            <a:endParaRPr lang="en-US" dirty="0"/>
          </a:p>
          <a:p>
            <a:r>
              <a:rPr lang="en-US" dirty="0" smtClean="0"/>
              <a:t>Type inference incomplete</a:t>
            </a:r>
          </a:p>
          <a:p>
            <a:r>
              <a:rPr lang="en-US" dirty="0"/>
              <a:t>Browser support is </a:t>
            </a:r>
            <a:r>
              <a:rPr lang="en-US" dirty="0" smtClean="0"/>
              <a:t>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5208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 </a:t>
            </a:r>
            <a:r>
              <a:rPr lang="en-US" dirty="0"/>
              <a:t>policy generation</a:t>
            </a:r>
          </a:p>
          <a:p>
            <a:pPr lvl="1"/>
            <a:r>
              <a:rPr lang="en-US" dirty="0"/>
              <a:t>Policies come with host page</a:t>
            </a:r>
          </a:p>
          <a:p>
            <a:pPr lvl="1"/>
            <a:r>
              <a:rPr lang="en-US" dirty="0" smtClean="0"/>
              <a:t>Attackers could use unsupported frameworks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029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9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Aspect-oriented systems</a:t>
            </a:r>
          </a:p>
          <a:p>
            <a:pPr lvl="1"/>
            <a:r>
              <a:rPr lang="en-US" dirty="0" smtClean="0"/>
              <a:t>Breakdown logic into concerns</a:t>
            </a:r>
          </a:p>
          <a:p>
            <a:pPr lvl="2"/>
            <a:r>
              <a:rPr lang="en-US" dirty="0" smtClean="0"/>
              <a:t>Cohesive area of functionality</a:t>
            </a:r>
          </a:p>
          <a:p>
            <a:pPr lvl="1"/>
            <a:r>
              <a:rPr lang="en-US" dirty="0" smtClean="0"/>
              <a:t>Grouping and encapsulation of concerns</a:t>
            </a:r>
          </a:p>
          <a:p>
            <a:pPr lvl="1"/>
            <a:r>
              <a:rPr lang="en-US" dirty="0" smtClean="0"/>
              <a:t>Cross-cutting concerns</a:t>
            </a:r>
          </a:p>
          <a:p>
            <a:pPr lvl="2"/>
            <a:r>
              <a:rPr lang="en-US" dirty="0" smtClean="0"/>
              <a:t>Cut across multiple abstractions</a:t>
            </a:r>
          </a:p>
          <a:p>
            <a:pPr lvl="1"/>
            <a:r>
              <a:rPr lang="en-US" dirty="0" smtClean="0"/>
              <a:t>Alter behavior through advice and </a:t>
            </a:r>
            <a:r>
              <a:rPr lang="en-US" dirty="0" err="1" smtClean="0"/>
              <a:t>pointcuts</a:t>
            </a:r>
            <a:endParaRPr lang="en-US" dirty="0" smtClean="0"/>
          </a:p>
          <a:p>
            <a:pPr lvl="2"/>
            <a:r>
              <a:rPr lang="en-US" dirty="0"/>
              <a:t>Aspects: code (and included advice)</a:t>
            </a:r>
          </a:p>
          <a:p>
            <a:pPr lvl="2"/>
            <a:r>
              <a:rPr lang="en-US" dirty="0" err="1"/>
              <a:t>Pointcut</a:t>
            </a:r>
            <a:r>
              <a:rPr lang="en-US" dirty="0"/>
              <a:t>: specified moment </a:t>
            </a:r>
            <a:r>
              <a:rPr lang="en-US"/>
              <a:t>of </a:t>
            </a:r>
            <a:r>
              <a:rPr lang="en-US" smtClean="0"/>
              <a:t>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7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2400" cy="1143000"/>
          </a:xfrm>
        </p:spPr>
        <p:txBody>
          <a:bodyPr/>
          <a:lstStyle/>
          <a:p>
            <a:r>
              <a:rPr lang="en-US" dirty="0" smtClean="0"/>
              <a:t>Aspect-Oriented Programming (AOP)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4114800"/>
          </a:xfrm>
        </p:spPr>
        <p:txBody>
          <a:bodyPr/>
          <a:lstStyle/>
          <a:p>
            <a:r>
              <a:rPr lang="en-US" dirty="0" smtClean="0"/>
              <a:t>Complementary to OOP model, allows for simplification of code</a:t>
            </a:r>
          </a:p>
          <a:p>
            <a:pPr lvl="1"/>
            <a:r>
              <a:rPr lang="en-US" dirty="0" smtClean="0"/>
              <a:t>Cross-cutting concerns: secondary functionality that may be replicated across various classes / primary functionalities</a:t>
            </a:r>
          </a:p>
          <a:p>
            <a:pPr lvl="1"/>
            <a:r>
              <a:rPr lang="en-US" dirty="0" smtClean="0"/>
              <a:t>Advice: additional code to be applied to the model</a:t>
            </a:r>
          </a:p>
          <a:p>
            <a:pPr lvl="1"/>
            <a:r>
              <a:rPr lang="en-US" dirty="0" smtClean="0"/>
              <a:t>Point-cut: a point of application execution at which cross-cutting needs to be applied</a:t>
            </a:r>
          </a:p>
          <a:p>
            <a:pPr lvl="1"/>
            <a:r>
              <a:rPr lang="en-US" dirty="0" smtClean="0"/>
              <a:t>Aspect: the combination of the point-cut and advice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24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void transfer(Account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fromAcc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Account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toAcc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amount) throws Exception {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fromAcc.getBalance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 &lt; amount) {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throw new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InsufficientFundsException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fromAcc.withdraw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(amount);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toAcc.deposit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(amount);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19800" y="4419600"/>
            <a:ext cx="2819400" cy="2057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Security??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78016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AOP Example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9750"/>
            <a:ext cx="777240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transfer(Account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fromAcc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Account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toAcc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amount, User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Logger logger)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throws Exception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logger.info("Transferring money...");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if (!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checkUserPermission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(user)){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logger.info("User has no permission.");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throw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UnauthorizedUserException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fromAcc.getBalance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 amount)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logger.info("Insufficient funds.");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throw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InsufficientFundsException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fromAcc.withdraw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(amount);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toAcc.deposit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(amount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logger.info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("Successful transaction.");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172200" y="2286000"/>
            <a:ext cx="2819400" cy="2057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Now we have checks…</a:t>
            </a:r>
            <a:endParaRPr lang="en-GB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6172200" y="4724400"/>
            <a:ext cx="2819400" cy="2057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What if security concerns change?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77599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AOP </a:t>
            </a:r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9750"/>
            <a:ext cx="7772400" cy="41148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External interests (security checks, logging) have become </a:t>
            </a:r>
            <a:r>
              <a:rPr lang="en-US" i="1" dirty="0" smtClean="0">
                <a:cs typeface="Courier New" panose="02070309020205020404" pitchFamily="49" charset="0"/>
              </a:rPr>
              <a:t>tangled</a:t>
            </a:r>
            <a:r>
              <a:rPr lang="en-US" dirty="0" smtClean="0">
                <a:cs typeface="Courier New" panose="02070309020205020404" pitchFamily="49" charset="0"/>
              </a:rPr>
              <a:t> with the main interest of the application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Aspects can contain advice – code that is joined to specific parts of a program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Contain cross-cutting code in a central and easy to manage / reason about place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194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AOP </a:t>
            </a:r>
            <a:r>
              <a:rPr lang="en-US" dirty="0"/>
              <a:t>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975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aspect Logger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Bank.transfer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(Account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fromAcc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Account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toAcc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amount, User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Logger logger) 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logger.info("Transferring money...");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Bank.getMoneyBack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(User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transactionId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Logger logger) 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logger.info("User requested money back.");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other crosscutting code...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34253408"/>
      </p:ext>
    </p:extLst>
  </p:cSld>
  <p:clrMapOvr>
    <a:masterClrMapping/>
  </p:clrMapOvr>
</p:sld>
</file>

<file path=ppt/theme/theme1.xml><?xml version="1.0" encoding="utf-8"?>
<a:theme xmlns:a="http://schemas.openxmlformats.org/drawingml/2006/main" name="EECS">
  <a:themeElements>
    <a:clrScheme name="McCormick_purple_template 9">
      <a:dk1>
        <a:srgbClr val="000000"/>
      </a:dk1>
      <a:lt1>
        <a:srgbClr val="DAE0EC"/>
      </a:lt1>
      <a:dk2>
        <a:srgbClr val="000000"/>
      </a:dk2>
      <a:lt2>
        <a:srgbClr val="AEBCD6"/>
      </a:lt2>
      <a:accent1>
        <a:srgbClr val="333399"/>
      </a:accent1>
      <a:accent2>
        <a:srgbClr val="571963"/>
      </a:accent2>
      <a:accent3>
        <a:srgbClr val="EAEDF4"/>
      </a:accent3>
      <a:accent4>
        <a:srgbClr val="000000"/>
      </a:accent4>
      <a:accent5>
        <a:srgbClr val="ADADCA"/>
      </a:accent5>
      <a:accent6>
        <a:srgbClr val="4E1659"/>
      </a:accent6>
      <a:hlink>
        <a:srgbClr val="811413"/>
      </a:hlink>
      <a:folHlink>
        <a:srgbClr val="ACA66C"/>
      </a:folHlink>
    </a:clrScheme>
    <a:fontScheme name="McCormick_purple_template">
      <a:majorFont>
        <a:latin typeface="Arial Black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Cormick_purpl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rmick_purple_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Cormick_purple_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rmick_purple_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rmick_purple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rmick_purple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rmick_purple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rmick_purple_template 8">
        <a:dk1>
          <a:srgbClr val="000000"/>
        </a:dk1>
        <a:lt1>
          <a:srgbClr val="DAE0EC"/>
        </a:lt1>
        <a:dk2>
          <a:srgbClr val="000000"/>
        </a:dk2>
        <a:lt2>
          <a:srgbClr val="AEBCD6"/>
        </a:lt2>
        <a:accent1>
          <a:srgbClr val="005295"/>
        </a:accent1>
        <a:accent2>
          <a:srgbClr val="571963"/>
        </a:accent2>
        <a:accent3>
          <a:srgbClr val="EAEDF4"/>
        </a:accent3>
        <a:accent4>
          <a:srgbClr val="000000"/>
        </a:accent4>
        <a:accent5>
          <a:srgbClr val="AAB3C8"/>
        </a:accent5>
        <a:accent6>
          <a:srgbClr val="4E1659"/>
        </a:accent6>
        <a:hlink>
          <a:srgbClr val="811413"/>
        </a:hlink>
        <a:folHlink>
          <a:srgbClr val="ACA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rmick_purple_template 9">
        <a:dk1>
          <a:srgbClr val="000000"/>
        </a:dk1>
        <a:lt1>
          <a:srgbClr val="DAE0EC"/>
        </a:lt1>
        <a:dk2>
          <a:srgbClr val="000000"/>
        </a:dk2>
        <a:lt2>
          <a:srgbClr val="AEBCD6"/>
        </a:lt2>
        <a:accent1>
          <a:srgbClr val="333399"/>
        </a:accent1>
        <a:accent2>
          <a:srgbClr val="571963"/>
        </a:accent2>
        <a:accent3>
          <a:srgbClr val="EAEDF4"/>
        </a:accent3>
        <a:accent4>
          <a:srgbClr val="000000"/>
        </a:accent4>
        <a:accent5>
          <a:srgbClr val="ADADCA"/>
        </a:accent5>
        <a:accent6>
          <a:srgbClr val="4E1659"/>
        </a:accent6>
        <a:hlink>
          <a:srgbClr val="811413"/>
        </a:hlink>
        <a:folHlink>
          <a:srgbClr val="ACA66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1373</TotalTime>
  <Words>1759</Words>
  <Application>Microsoft Macintosh PowerPoint</Application>
  <PresentationFormat>On-screen Show (4:3)</PresentationFormat>
  <Paragraphs>354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EECS</vt:lpstr>
      <vt:lpstr>CONSCRIPT: Specifying and Enforcing Fine-Grained Security Policies for JavaScript in the Browser</vt:lpstr>
      <vt:lpstr>Background and Motivation</vt:lpstr>
      <vt:lpstr>Background and Motivation</vt:lpstr>
      <vt:lpstr>Background and Motivation</vt:lpstr>
      <vt:lpstr>Aspect-Oriented Programming (AOP)</vt:lpstr>
      <vt:lpstr>AOP Example</vt:lpstr>
      <vt:lpstr>AOP Example (cont.)</vt:lpstr>
      <vt:lpstr>AOP Example (cont.)</vt:lpstr>
      <vt:lpstr>AOP Example (cont.)</vt:lpstr>
      <vt:lpstr>Basic Problem</vt:lpstr>
      <vt:lpstr>Basic Problem (cont.)</vt:lpstr>
      <vt:lpstr>Related Work</vt:lpstr>
      <vt:lpstr>Related Work (cont.)</vt:lpstr>
      <vt:lpstr>Related Work (cont.)</vt:lpstr>
      <vt:lpstr>Main Ideas</vt:lpstr>
      <vt:lpstr>PowerPoint Presentation</vt:lpstr>
      <vt:lpstr>Main Ideas (cont.)</vt:lpstr>
      <vt:lpstr>PowerPoint Presentation</vt:lpstr>
      <vt:lpstr>Main Ideas (cont.)</vt:lpstr>
      <vt:lpstr>Main Ideas (cont.)</vt:lpstr>
      <vt:lpstr>Main Ideas (cont.)</vt:lpstr>
      <vt:lpstr>Policies: Easy to get Wrong</vt:lpstr>
      <vt:lpstr>Main Ideas (cont.)</vt:lpstr>
      <vt:lpstr>PowerPoint Presentation</vt:lpstr>
      <vt:lpstr>Evaluation and Results</vt:lpstr>
      <vt:lpstr>Evaluation and Results (cont.)</vt:lpstr>
      <vt:lpstr>Micro Benchmarks</vt:lpstr>
      <vt:lpstr>Macro Benchmarks</vt:lpstr>
      <vt:lpstr>Code Size Increase</vt:lpstr>
      <vt:lpstr>Open Issues</vt:lpstr>
      <vt:lpstr>Open Issues (cont.)</vt:lpstr>
      <vt:lpstr>Questions?</vt:lpstr>
    </vt:vector>
  </TitlesOfParts>
  <Company>Northwestern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Kyle Delaney</dc:creator>
  <cp:lastModifiedBy>Josiah Matlack</cp:lastModifiedBy>
  <cp:revision>194</cp:revision>
  <dcterms:created xsi:type="dcterms:W3CDTF">2007-05-30T20:31:02Z</dcterms:created>
  <dcterms:modified xsi:type="dcterms:W3CDTF">2013-05-22T04:46:43Z</dcterms:modified>
</cp:coreProperties>
</file>