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82" r:id="rId3"/>
    <p:sldId id="283" r:id="rId4"/>
    <p:sldId id="284" r:id="rId5"/>
    <p:sldId id="285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57" r:id="rId15"/>
    <p:sldId id="266" r:id="rId16"/>
    <p:sldId id="277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81" r:id="rId25"/>
    <p:sldId id="274" r:id="rId26"/>
    <p:sldId id="276" r:id="rId27"/>
    <p:sldId id="278" r:id="rId28"/>
    <p:sldId id="279" r:id="rId29"/>
    <p:sldId id="28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60"/>
  </p:normalViewPr>
  <p:slideViewPr>
    <p:cSldViewPr>
      <p:cViewPr>
        <p:scale>
          <a:sx n="75" d="100"/>
          <a:sy n="75" d="100"/>
        </p:scale>
        <p:origin x="-984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BCD68-B320-4309-A0B1-3D2978B921B0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F679E-0B77-4E21-8F0C-21077DDBA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01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5B4481-FE1B-4197-A2C3-39F9F784ED45}" type="slidenum">
              <a:rPr lang="en-US"/>
              <a:pPr/>
              <a:t>2</a:t>
            </a:fld>
            <a:endParaRPr lang="en-US"/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5F5AB4-50D4-458D-A748-C76400FDC846}" type="slidenum">
              <a:rPr lang="en-US"/>
              <a:pPr/>
              <a:t>3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08270B-FE91-4146-B450-B5A4C1486571}" type="slidenum">
              <a:rPr lang="en-US"/>
              <a:pPr/>
              <a:t>4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B74B92-4566-4B8E-83D7-930C62162200}" type="slidenum">
              <a:rPr lang="en-US"/>
              <a:pPr/>
              <a:t>5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3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9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30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3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72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15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02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32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0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8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54CB2-4186-4F34-8897-53ADDDE7EDC7}" type="datetimeFigureOut">
              <a:rPr lang="en-US" smtClean="0"/>
              <a:t>4/9/2013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955BB-4460-466B-8209-050C3D67A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06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soonhok/talks/20110301.pdf" TargetMode="External"/><Relationship Id="rId2" Type="http://schemas.openxmlformats.org/officeDocument/2006/relationships/hyperlink" Target="http://www.cs.tau.ac.il/~omertrip/pldi09/TAJ.pp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TAJ: Effective Taint Analysis of Web Applications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Yinzhi Cao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5791200"/>
            <a:ext cx="7848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Reference: 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://www.cs.tau.ac.il/~</a:t>
            </a:r>
            <a:r>
              <a:rPr lang="en-US" dirty="0" smtClean="0">
                <a:hlinkClick r:id="rId2"/>
              </a:rPr>
              <a:t>omertrip/pldi09/TAJ.ppt</a:t>
            </a:r>
            <a:endParaRPr lang="en-US" dirty="0" smtClean="0"/>
          </a:p>
          <a:p>
            <a:r>
              <a:rPr lang="en-US" dirty="0">
                <a:hlinkClick r:id="rId3"/>
              </a:rPr>
              <a:t>www.cs.cmu.edu/~</a:t>
            </a:r>
            <a:r>
              <a:rPr lang="en-US" dirty="0" smtClean="0">
                <a:hlinkClick r:id="rId3"/>
              </a:rPr>
              <a:t>soonhok/talks/20110301.pdf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575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3048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1.  x = new A();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2.  z = x;</a:t>
            </a:r>
          </a:p>
          <a:p>
            <a:pPr marL="514350" indent="-514350">
              <a:buFont typeface="Arial" pitchFamily="34" charset="0"/>
              <a:buAutoNum type="arabicPeriod" startAt="3"/>
            </a:pPr>
            <a:r>
              <a:rPr lang="en-US" dirty="0" smtClean="0"/>
              <a:t>y = new B();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4.  w = x;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5.  </a:t>
            </a:r>
            <a:r>
              <a:rPr lang="en-US" dirty="0" err="1" smtClean="0"/>
              <a:t>w.f</a:t>
            </a:r>
            <a:r>
              <a:rPr lang="en-US" dirty="0" smtClean="0"/>
              <a:t> = y;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6.  if (w == z) {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7.   v = </a:t>
            </a:r>
            <a:r>
              <a:rPr lang="en-US" dirty="0" err="1" smtClean="0"/>
              <a:t>z.f</a:t>
            </a:r>
            <a:r>
              <a:rPr lang="en-US" dirty="0" smtClean="0"/>
              <a:t>;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8.  }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15000" y="1676400"/>
            <a:ext cx="3048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itchFamily="34" charset="0"/>
              <a:buAutoNum type="arabicPeriod" startAt="3"/>
            </a:pPr>
            <a:r>
              <a:rPr lang="en-US" dirty="0" smtClean="0"/>
              <a:t>y = new B();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5.  </a:t>
            </a:r>
            <a:r>
              <a:rPr lang="en-US" dirty="0" err="1" smtClean="0"/>
              <a:t>w.f</a:t>
            </a:r>
            <a:r>
              <a:rPr lang="en-US" dirty="0" smtClean="0"/>
              <a:t> = y;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7.   v = </a:t>
            </a:r>
            <a:r>
              <a:rPr lang="en-US" dirty="0" err="1" smtClean="0"/>
              <a:t>z.f</a:t>
            </a:r>
            <a:r>
              <a:rPr lang="en-US" dirty="0" smtClean="0"/>
              <a:t>;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352800" y="40386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352800" y="3124200"/>
            <a:ext cx="2286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Thin Slicing seed 7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661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79127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4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Existing Thin 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Context- and Flow- Insensitive Thin Slicing (Fast but inaccurate in most cases)</a:t>
            </a:r>
          </a:p>
          <a:p>
            <a:r>
              <a:rPr lang="en-US" dirty="0" smtClean="0"/>
              <a:t>Context- and Flow- Sensitive Thin Slicing (Slow but accurate in most cases)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43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in TAJ,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Hybrid Thin Slicing</a:t>
            </a:r>
          </a:p>
          <a:p>
            <a:pPr marL="971550" lvl="1" indent="-514350">
              <a:buAutoNum type="arabicParenBoth"/>
            </a:pPr>
            <a:r>
              <a:rPr lang="en-US" dirty="0" smtClean="0"/>
              <a:t>Flow-insensitive and Context-sensitive for the </a:t>
            </a:r>
            <a:r>
              <a:rPr lang="en-US" i="1" dirty="0" smtClean="0"/>
              <a:t>heap</a:t>
            </a:r>
          </a:p>
          <a:p>
            <a:pPr marL="971550" lvl="1" indent="-514350">
              <a:buAutoNum type="arabicParenBoth"/>
            </a:pPr>
            <a:r>
              <a:rPr lang="en-US" dirty="0" smtClean="0"/>
              <a:t>Flow- and Context-sensitive for local variables</a:t>
            </a:r>
          </a:p>
          <a:p>
            <a:pPr marL="457200" lvl="1" indent="0">
              <a:buNone/>
            </a:pPr>
            <a:r>
              <a:rPr lang="en-US" dirty="0" smtClean="0"/>
              <a:t>Fast and accurate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71633"/>
            <a:ext cx="8153400" cy="573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72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76375"/>
            <a:ext cx="8486775" cy="46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825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Thin Slicing + Taint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92928"/>
            <a:ext cx="8153400" cy="5665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8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19075"/>
            <a:ext cx="8353425" cy="641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6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this is forwards thin slicing instead of backwards thin slicing.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81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Several Tricks Played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Taint Carriers</a:t>
            </a:r>
          </a:p>
          <a:p>
            <a:r>
              <a:rPr lang="en-US" dirty="0" smtClean="0"/>
              <a:t>Handling Exceptions</a:t>
            </a:r>
          </a:p>
          <a:p>
            <a:r>
              <a:rPr lang="en-US" dirty="0" smtClean="0"/>
              <a:t>Code </a:t>
            </a:r>
            <a:r>
              <a:rPr lang="en-US" dirty="0" smtClean="0"/>
              <a:t>Reduction</a:t>
            </a:r>
          </a:p>
          <a:p>
            <a:r>
              <a:rPr lang="en-US" dirty="0"/>
              <a:t>Eliminating Redundant </a:t>
            </a:r>
            <a:r>
              <a:rPr lang="en-US" dirty="0" smtClean="0"/>
              <a:t>Flows</a:t>
            </a:r>
          </a:p>
          <a:p>
            <a:r>
              <a:rPr lang="en-US" dirty="0" smtClean="0"/>
              <a:t>Refection </a:t>
            </a:r>
            <a:r>
              <a:rPr lang="en-US" dirty="0"/>
              <a:t>APIs</a:t>
            </a:r>
          </a:p>
          <a:p>
            <a:r>
              <a:rPr lang="en-US" dirty="0" smtClean="0"/>
              <a:t>Native </a:t>
            </a:r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63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Taint Carrier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private static class Internal {</a:t>
            </a:r>
          </a:p>
          <a:p>
            <a:r>
              <a:rPr lang="en-US" dirty="0" smtClean="0"/>
              <a:t>   private String s;</a:t>
            </a:r>
          </a:p>
          <a:p>
            <a:r>
              <a:rPr lang="en-US" dirty="0" smtClean="0"/>
              <a:t>   public Internal(String s)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this.s</a:t>
            </a:r>
            <a:r>
              <a:rPr lang="en-US" dirty="0" smtClean="0"/>
              <a:t> = s;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   public String </a:t>
            </a:r>
            <a:r>
              <a:rPr lang="en-US" dirty="0" err="1" smtClean="0"/>
              <a:t>toString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 return s;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Internal i1 = new Internal(s1); // s1 is tainted</a:t>
            </a:r>
          </a:p>
          <a:p>
            <a:r>
              <a:rPr lang="en-US" dirty="0" err="1" smtClean="0"/>
              <a:t>writer.println</a:t>
            </a:r>
            <a:r>
              <a:rPr lang="en-US" dirty="0" smtClean="0"/>
              <a:t>(i1)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066800" y="2590800"/>
            <a:ext cx="1600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62000" y="4876800"/>
            <a:ext cx="4038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9883D-055E-480A-B9FE-4D1F6C9A390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</a:t>
            </a:r>
            <a:r>
              <a:rPr lang="en-US" baseline="30000"/>
              <a:t>*</a:t>
            </a:r>
          </a:p>
        </p:txBody>
      </p:sp>
      <p:pic>
        <p:nvPicPr>
          <p:cNvPr id="1648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85900"/>
            <a:ext cx="399097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8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105150"/>
            <a:ext cx="411480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870" name="Rectangle 6"/>
          <p:cNvSpPr>
            <a:spLocks noChangeArrowheads="1"/>
          </p:cNvSpPr>
          <p:nvPr/>
        </p:nvSpPr>
        <p:spPr bwMode="auto">
          <a:xfrm>
            <a:off x="1371600" y="3325813"/>
            <a:ext cx="2286000" cy="179387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5305425" y="3222625"/>
            <a:ext cx="1476375" cy="179388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2" name="Rectangle 8"/>
          <p:cNvSpPr>
            <a:spLocks noChangeArrowheads="1"/>
          </p:cNvSpPr>
          <p:nvPr/>
        </p:nvSpPr>
        <p:spPr bwMode="auto">
          <a:xfrm>
            <a:off x="6235700" y="3836988"/>
            <a:ext cx="1079500" cy="179387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5791200" y="3671888"/>
            <a:ext cx="304800" cy="179387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4" name="Rectangle 10"/>
          <p:cNvSpPr>
            <a:spLocks noChangeArrowheads="1"/>
          </p:cNvSpPr>
          <p:nvPr/>
        </p:nvSpPr>
        <p:spPr bwMode="auto">
          <a:xfrm>
            <a:off x="5967413" y="4594225"/>
            <a:ext cx="1652587" cy="179388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5" name="Rectangle 11"/>
          <p:cNvSpPr>
            <a:spLocks noChangeArrowheads="1"/>
          </p:cNvSpPr>
          <p:nvPr/>
        </p:nvSpPr>
        <p:spPr bwMode="auto">
          <a:xfrm>
            <a:off x="5327650" y="5051425"/>
            <a:ext cx="1987550" cy="179388"/>
          </a:xfrm>
          <a:prstGeom prst="rect">
            <a:avLst/>
          </a:prstGeom>
          <a:solidFill>
            <a:srgbClr val="FF3300">
              <a:alpha val="2000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6" name="Line 12"/>
          <p:cNvSpPr>
            <a:spLocks noChangeShapeType="1"/>
          </p:cNvSpPr>
          <p:nvPr/>
        </p:nvSpPr>
        <p:spPr bwMode="auto">
          <a:xfrm flipH="1" flipV="1">
            <a:off x="6096000" y="3810000"/>
            <a:ext cx="152400" cy="76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877" name="Line 13"/>
          <p:cNvSpPr>
            <a:spLocks noChangeShapeType="1"/>
          </p:cNvSpPr>
          <p:nvPr/>
        </p:nvSpPr>
        <p:spPr bwMode="auto">
          <a:xfrm>
            <a:off x="6096000" y="4800600"/>
            <a:ext cx="381000" cy="228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4878" name="AutoShape 14"/>
          <p:cNvCxnSpPr>
            <a:cxnSpLocks noChangeShapeType="1"/>
            <a:stCxn id="164873" idx="2"/>
            <a:endCxn id="164874" idx="0"/>
          </p:cNvCxnSpPr>
          <p:nvPr/>
        </p:nvCxnSpPr>
        <p:spPr bwMode="auto">
          <a:xfrm rot="16200000" flipH="1">
            <a:off x="5997575" y="3797300"/>
            <a:ext cx="742950" cy="850900"/>
          </a:xfrm>
          <a:prstGeom prst="curvedConnector3">
            <a:avLst>
              <a:gd name="adj1" fmla="val 49787"/>
            </a:avLst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879" name="AutoShape 15"/>
          <p:cNvCxnSpPr>
            <a:cxnSpLocks noChangeShapeType="1"/>
            <a:stCxn id="164870" idx="2"/>
            <a:endCxn id="164871" idx="1"/>
          </p:cNvCxnSpPr>
          <p:nvPr/>
        </p:nvCxnSpPr>
        <p:spPr bwMode="auto">
          <a:xfrm rot="5400000" flipH="1" flipV="1">
            <a:off x="3813969" y="2013744"/>
            <a:ext cx="192087" cy="2790825"/>
          </a:xfrm>
          <a:prstGeom prst="curvedConnector4">
            <a:avLst>
              <a:gd name="adj1" fmla="val -118181"/>
              <a:gd name="adj2" fmla="val 70477"/>
            </a:avLst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880" name="AutoShape 16"/>
          <p:cNvCxnSpPr>
            <a:cxnSpLocks noChangeShapeType="1"/>
            <a:stCxn id="164871" idx="2"/>
            <a:endCxn id="164872" idx="0"/>
          </p:cNvCxnSpPr>
          <p:nvPr/>
        </p:nvCxnSpPr>
        <p:spPr bwMode="auto">
          <a:xfrm rot="16200000" flipH="1">
            <a:off x="6192044" y="3253582"/>
            <a:ext cx="434975" cy="731837"/>
          </a:xfrm>
          <a:prstGeom prst="curvedConnector3">
            <a:avLst>
              <a:gd name="adj1" fmla="val 49634"/>
            </a:avLst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881" name="Text Box 17"/>
          <p:cNvSpPr txBox="1">
            <a:spLocks noChangeArrowheads="1"/>
          </p:cNvSpPr>
          <p:nvPr/>
        </p:nvSpPr>
        <p:spPr bwMode="auto">
          <a:xfrm>
            <a:off x="1917700" y="6149975"/>
            <a:ext cx="18811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* Inspired by </a:t>
            </a:r>
            <a:r>
              <a:rPr lang="en-US" sz="14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Refl1</a:t>
            </a:r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in</a:t>
            </a:r>
            <a:b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SecuriBench Micro</a:t>
            </a:r>
          </a:p>
        </p:txBody>
      </p:sp>
      <p:sp>
        <p:nvSpPr>
          <p:cNvPr id="164882" name="Text Box 18"/>
          <p:cNvSpPr txBox="1">
            <a:spLocks noChangeArrowheads="1"/>
          </p:cNvSpPr>
          <p:nvPr/>
        </p:nvSpPr>
        <p:spPr bwMode="auto">
          <a:xfrm>
            <a:off x="4424363" y="1881188"/>
            <a:ext cx="1479550" cy="366712"/>
          </a:xfrm>
          <a:prstGeom prst="rect">
            <a:avLst/>
          </a:prstGeom>
          <a:solidFill>
            <a:srgbClr val="FFFFFF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Taint Flow #1</a:t>
            </a:r>
          </a:p>
        </p:txBody>
      </p:sp>
    </p:spTree>
    <p:extLst>
      <p:ext uri="{BB962C8B-B14F-4D97-AF65-F5344CB8AC3E}">
        <p14:creationId xmlns:p14="http://schemas.microsoft.com/office/powerpoint/2010/main" val="65219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16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4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6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64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4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64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6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6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0" grpId="0" animBg="1"/>
      <p:bldP spid="164871" grpId="0" animBg="1"/>
      <p:bldP spid="164872" grpId="0" animBg="1"/>
      <p:bldP spid="164873" grpId="0" animBg="1"/>
      <p:bldP spid="164874" grpId="0" animBg="1"/>
      <p:bldP spid="164875" grpId="0" animBg="1"/>
      <p:bldP spid="164876" grpId="0" animBg="1"/>
      <p:bldP spid="164877" grpId="0" animBg="1"/>
      <p:bldP spid="16488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229600" cy="4525963"/>
          </a:xfrm>
        </p:spPr>
        <p:txBody>
          <a:bodyPr/>
          <a:lstStyle/>
          <a:p>
            <a:r>
              <a:rPr lang="en-US" dirty="0" smtClean="0"/>
              <a:t>Create a pointer analysis</a:t>
            </a:r>
          </a:p>
          <a:p>
            <a:r>
              <a:rPr lang="en-US" dirty="0" smtClean="0"/>
              <a:t>So there is an edge between i1 and 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67000" y="1524000"/>
            <a:ext cx="6477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 private static class Internal {</a:t>
            </a:r>
          </a:p>
          <a:p>
            <a:r>
              <a:rPr lang="en-US" dirty="0" smtClean="0"/>
              <a:t>   private String s;</a:t>
            </a:r>
          </a:p>
          <a:p>
            <a:r>
              <a:rPr lang="en-US" dirty="0" smtClean="0"/>
              <a:t>   public Internal(String s) {</a:t>
            </a:r>
          </a:p>
          <a:p>
            <a:r>
              <a:rPr lang="en-US" dirty="0" smtClean="0"/>
              <a:t>     </a:t>
            </a:r>
            <a:r>
              <a:rPr lang="en-US" i="1" dirty="0" smtClean="0"/>
              <a:t> </a:t>
            </a:r>
            <a:r>
              <a:rPr lang="en-US" i="1" dirty="0" err="1" smtClean="0"/>
              <a:t>this.s</a:t>
            </a:r>
            <a:r>
              <a:rPr lang="en-US" i="1" dirty="0" smtClean="0"/>
              <a:t> = s;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   public String </a:t>
            </a:r>
            <a:r>
              <a:rPr lang="en-US" dirty="0" err="1" smtClean="0"/>
              <a:t>toString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 return s;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Internal i1 = new Internal(s1); // s1 is tainted</a:t>
            </a:r>
          </a:p>
          <a:p>
            <a:r>
              <a:rPr lang="en-US" dirty="0" err="1" smtClean="0"/>
              <a:t>writer.println</a:t>
            </a:r>
            <a:r>
              <a:rPr lang="en-US" dirty="0" smtClean="0"/>
              <a:t>(i1)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48000" y="4800600"/>
            <a:ext cx="4038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362200" y="2667000"/>
            <a:ext cx="41148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19400" y="5257800"/>
            <a:ext cx="41148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41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Handling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protected void </a:t>
            </a:r>
            <a:r>
              <a:rPr lang="en-US" dirty="0" err="1" smtClean="0"/>
              <a:t>doGet</a:t>
            </a:r>
            <a:r>
              <a:rPr lang="en-US" dirty="0" smtClean="0"/>
              <a:t>(</a:t>
            </a:r>
            <a:r>
              <a:rPr lang="en-US" dirty="0" err="1" smtClean="0"/>
              <a:t>HttpServletRequest</a:t>
            </a:r>
            <a:r>
              <a:rPr lang="en-US" dirty="0" smtClean="0"/>
              <a:t> </a:t>
            </a:r>
            <a:r>
              <a:rPr lang="en-US" dirty="0" err="1" smtClean="0"/>
              <a:t>req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err="1" smtClean="0"/>
              <a:t>HttpServletResponse</a:t>
            </a:r>
            <a:r>
              <a:rPr lang="en-US" dirty="0" smtClean="0"/>
              <a:t> </a:t>
            </a:r>
            <a:r>
              <a:rPr lang="en-US" dirty="0" err="1" smtClean="0"/>
              <a:t>resp</a:t>
            </a:r>
            <a:r>
              <a:rPr lang="en-US" dirty="0" smtClean="0"/>
              <a:t>) throws </a:t>
            </a:r>
            <a:r>
              <a:rPr lang="en-US" dirty="0" err="1" smtClean="0"/>
              <a:t>IOException</a:t>
            </a:r>
            <a:r>
              <a:rPr lang="en-US" dirty="0" smtClean="0"/>
              <a:t> {</a:t>
            </a:r>
          </a:p>
          <a:p>
            <a:pPr marL="0" indent="0">
              <a:buNone/>
            </a:pPr>
            <a:r>
              <a:rPr lang="en-US" dirty="0" smtClean="0"/>
              <a:t> try {</a:t>
            </a:r>
          </a:p>
          <a:p>
            <a:pPr marL="0" indent="0">
              <a:buNone/>
            </a:pPr>
            <a:r>
              <a:rPr lang="en-US" dirty="0" smtClean="0"/>
              <a:t> ...</a:t>
            </a:r>
          </a:p>
          <a:p>
            <a:pPr marL="0" indent="0">
              <a:buNone/>
            </a:pPr>
            <a:r>
              <a:rPr lang="en-US" dirty="0" smtClean="0"/>
              <a:t> } catch (Exception e) {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resp.getWriter</a:t>
            </a:r>
            <a:r>
              <a:rPr lang="en-US" dirty="0" smtClean="0"/>
              <a:t>().</a:t>
            </a:r>
            <a:r>
              <a:rPr lang="en-US" dirty="0" err="1" smtClean="0"/>
              <a:t>println</a:t>
            </a:r>
            <a:r>
              <a:rPr lang="en-US" dirty="0" smtClean="0"/>
              <a:t>(e);</a:t>
            </a:r>
          </a:p>
          <a:p>
            <a:pPr marL="0" indent="0">
              <a:buNone/>
            </a:pPr>
            <a:r>
              <a:rPr lang="en-US" dirty="0" smtClean="0"/>
              <a:t> }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609600" y="4267200"/>
            <a:ext cx="51816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0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Problem: </a:t>
            </a:r>
            <a:r>
              <a:rPr lang="en-US" altLang="zh-CN" dirty="0" err="1" smtClean="0"/>
              <a:t>Exception.getMessage</a:t>
            </a:r>
            <a:r>
              <a:rPr lang="en-US" altLang="zh-CN" dirty="0" smtClean="0"/>
              <a:t> is the source but it is called implicitly at </a:t>
            </a:r>
            <a:r>
              <a:rPr lang="en-US" altLang="zh-CN" dirty="0" err="1" smtClean="0"/>
              <a:t>Exception.toString</a:t>
            </a:r>
            <a:endParaRPr lang="en-US" altLang="zh-CN" dirty="0" smtClean="0"/>
          </a:p>
          <a:p>
            <a:r>
              <a:rPr lang="en-US" altLang="zh-CN" dirty="0" smtClean="0"/>
              <a:t>Solution: Mark the </a:t>
            </a:r>
            <a:r>
              <a:rPr lang="en-US" altLang="zh-CN" dirty="0" smtClean="0"/>
              <a:t>combination </a:t>
            </a:r>
            <a:r>
              <a:rPr lang="en-US" dirty="0" err="1" smtClean="0"/>
              <a:t>println</a:t>
            </a:r>
            <a:r>
              <a:rPr lang="en-US" dirty="0" smtClean="0"/>
              <a:t>(e</a:t>
            </a:r>
            <a:r>
              <a:rPr lang="en-US" dirty="0" smtClean="0"/>
              <a:t>);</a:t>
            </a:r>
            <a:r>
              <a:rPr lang="en-US" dirty="0"/>
              <a:t> </a:t>
            </a:r>
            <a:r>
              <a:rPr lang="en-US" dirty="0" smtClean="0"/>
              <a:t>as source.</a:t>
            </a:r>
          </a:p>
        </p:txBody>
      </p:sp>
    </p:spTree>
    <p:extLst>
      <p:ext uri="{BB962C8B-B14F-4D97-AF65-F5344CB8AC3E}">
        <p14:creationId xmlns:p14="http://schemas.microsoft.com/office/powerpoint/2010/main" val="147629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 behavior of some common libraries and skip tracking.</a:t>
            </a:r>
          </a:p>
          <a:p>
            <a:pPr marL="0" indent="0">
              <a:buNone/>
            </a:pPr>
            <a:r>
              <a:rPr lang="en-US" dirty="0" smtClean="0"/>
              <a:t>For example, </a:t>
            </a:r>
            <a:r>
              <a:rPr lang="en-US" dirty="0" err="1" smtClean="0"/>
              <a:t>URLEncoder.encode</a:t>
            </a:r>
            <a:r>
              <a:rPr lang="en-US" dirty="0" smtClean="0"/>
              <a:t> is a sanitizer.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8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4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PLDI 2009</a:t>
            </a:r>
            <a:endParaRPr lang="en-US" altLang="en-US"/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88A69-1BEE-4CE9-A217-5346B71B263C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Eliminating Redundant Flows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343400" cy="4411662"/>
          </a:xfrm>
          <a:noFill/>
          <a:ln/>
        </p:spPr>
        <p:txBody>
          <a:bodyPr/>
          <a:lstStyle/>
          <a:p>
            <a:r>
              <a:rPr lang="en-US" sz="2600"/>
              <a:t>Flows are equivalent iff</a:t>
            </a:r>
          </a:p>
          <a:p>
            <a:pPr lvl="1"/>
            <a:r>
              <a:rPr lang="en-US" sz="2200"/>
              <a:t>Parts under application code coincide</a:t>
            </a:r>
          </a:p>
          <a:p>
            <a:pPr lvl="1"/>
            <a:r>
              <a:rPr lang="en-US" sz="2200"/>
              <a:t>Sinks corresponding to same issues type</a:t>
            </a:r>
          </a:p>
          <a:p>
            <a:r>
              <a:rPr lang="en-US" sz="2600"/>
              <a:t>Dramatically improves user experience (on </a:t>
            </a:r>
            <a:r>
              <a:rPr lang="en-US" sz="2600">
                <a:latin typeface="Courier New" pitchFamily="49" charset="0"/>
                <a:cs typeface="Courier New" pitchFamily="49" charset="0"/>
              </a:rPr>
              <a:t>JBoard</a:t>
            </a:r>
            <a:r>
              <a:rPr lang="en-US" sz="2600"/>
              <a:t>, x25 less reports)</a:t>
            </a:r>
          </a:p>
          <a:p>
            <a:r>
              <a:rPr lang="en-US" sz="2600"/>
              <a:t>Sound, minimal with respect to remediation</a:t>
            </a:r>
          </a:p>
        </p:txBody>
      </p:sp>
      <p:sp>
        <p:nvSpPr>
          <p:cNvPr id="184324" name="AutoShape 4"/>
          <p:cNvSpPr>
            <a:spLocks noChangeArrowheads="1"/>
          </p:cNvSpPr>
          <p:nvPr/>
        </p:nvSpPr>
        <p:spPr bwMode="auto">
          <a:xfrm>
            <a:off x="4948238" y="3517900"/>
            <a:ext cx="3732212" cy="1511300"/>
          </a:xfrm>
          <a:prstGeom prst="roundRect">
            <a:avLst>
              <a:gd name="adj" fmla="val 16667"/>
            </a:avLst>
          </a:prstGeom>
          <a:solidFill>
            <a:srgbClr val="E5FFE5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5156200" y="4406900"/>
            <a:ext cx="517525" cy="519113"/>
          </a:xfrm>
          <a:prstGeom prst="rect">
            <a:avLst/>
          </a:prstGeom>
          <a:solidFill>
            <a:srgbClr val="C4C4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7061200" y="4406900"/>
            <a:ext cx="1450975" cy="519113"/>
          </a:xfrm>
          <a:prstGeom prst="rect">
            <a:avLst/>
          </a:prstGeom>
          <a:solidFill>
            <a:srgbClr val="C4C4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27" name="AutoShape 7"/>
          <p:cNvSpPr>
            <a:spLocks noChangeArrowheads="1"/>
          </p:cNvSpPr>
          <p:nvPr/>
        </p:nvSpPr>
        <p:spPr bwMode="auto">
          <a:xfrm>
            <a:off x="4948238" y="2333625"/>
            <a:ext cx="3732212" cy="1179513"/>
          </a:xfrm>
          <a:prstGeom prst="roundRect">
            <a:avLst>
              <a:gd name="adj" fmla="val 16667"/>
            </a:avLst>
          </a:prstGeom>
          <a:solidFill>
            <a:srgbClr val="E1F4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en-US">
                <a:latin typeface="Times New Roman" pitchFamily="18" charset="0"/>
                <a:cs typeface="Times New Roman" pitchFamily="18" charset="0"/>
              </a:rPr>
              <a:t>                              </a:t>
            </a:r>
          </a:p>
        </p:txBody>
      </p:sp>
      <p:sp>
        <p:nvSpPr>
          <p:cNvPr id="184328" name="Oval 8"/>
          <p:cNvSpPr>
            <a:spLocks noChangeArrowheads="1"/>
          </p:cNvSpPr>
          <p:nvPr/>
        </p:nvSpPr>
        <p:spPr bwMode="auto">
          <a:xfrm>
            <a:off x="6875463" y="2374900"/>
            <a:ext cx="373062" cy="3730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16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6100763" y="4406900"/>
            <a:ext cx="519112" cy="519113"/>
          </a:xfrm>
          <a:prstGeom prst="rect">
            <a:avLst/>
          </a:prstGeom>
          <a:solidFill>
            <a:srgbClr val="C4C4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30" name="Oval 10"/>
          <p:cNvSpPr>
            <a:spLocks noChangeArrowheads="1"/>
          </p:cNvSpPr>
          <p:nvPr/>
        </p:nvSpPr>
        <p:spPr bwMode="auto">
          <a:xfrm>
            <a:off x="6165850" y="4464050"/>
            <a:ext cx="374650" cy="3730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en-US" sz="16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184331" name="Oval 11"/>
          <p:cNvSpPr>
            <a:spLocks noChangeArrowheads="1"/>
          </p:cNvSpPr>
          <p:nvPr/>
        </p:nvSpPr>
        <p:spPr bwMode="auto">
          <a:xfrm>
            <a:off x="5219700" y="4464050"/>
            <a:ext cx="374650" cy="3730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16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84332" name="Oval 12"/>
          <p:cNvSpPr>
            <a:spLocks noChangeArrowheads="1"/>
          </p:cNvSpPr>
          <p:nvPr/>
        </p:nvSpPr>
        <p:spPr bwMode="auto">
          <a:xfrm>
            <a:off x="7585075" y="3059113"/>
            <a:ext cx="374650" cy="3730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en-US" sz="16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84333" name="Oval 13"/>
          <p:cNvSpPr>
            <a:spLocks noChangeArrowheads="1"/>
          </p:cNvSpPr>
          <p:nvPr/>
        </p:nvSpPr>
        <p:spPr bwMode="auto">
          <a:xfrm>
            <a:off x="6165850" y="3059113"/>
            <a:ext cx="374650" cy="3730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16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84334" name="Oval 14"/>
          <p:cNvSpPr>
            <a:spLocks noChangeArrowheads="1"/>
          </p:cNvSpPr>
          <p:nvPr/>
        </p:nvSpPr>
        <p:spPr bwMode="auto">
          <a:xfrm>
            <a:off x="6165850" y="2374900"/>
            <a:ext cx="374650" cy="3730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sz="16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184335" name="AutoShape 15"/>
          <p:cNvCxnSpPr>
            <a:cxnSpLocks noChangeShapeType="1"/>
            <a:stCxn id="184328" idx="4"/>
            <a:endCxn id="184333" idx="0"/>
          </p:cNvCxnSpPr>
          <p:nvPr/>
        </p:nvCxnSpPr>
        <p:spPr bwMode="auto">
          <a:xfrm rot="5400000">
            <a:off x="6553201" y="2549525"/>
            <a:ext cx="311150" cy="708025"/>
          </a:xfrm>
          <a:prstGeom prst="bentConnector3">
            <a:avLst>
              <a:gd name="adj1" fmla="val 49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36" name="AutoShape 16"/>
          <p:cNvCxnSpPr>
            <a:cxnSpLocks noChangeShapeType="1"/>
            <a:stCxn id="184328" idx="4"/>
            <a:endCxn id="184332" idx="0"/>
          </p:cNvCxnSpPr>
          <p:nvPr/>
        </p:nvCxnSpPr>
        <p:spPr bwMode="auto">
          <a:xfrm rot="16200000" flipH="1">
            <a:off x="7262813" y="2547938"/>
            <a:ext cx="311150" cy="711200"/>
          </a:xfrm>
          <a:prstGeom prst="bentConnector3">
            <a:avLst>
              <a:gd name="adj1" fmla="val 4930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337" name="Oval 17"/>
          <p:cNvSpPr>
            <a:spLocks noChangeArrowheads="1"/>
          </p:cNvSpPr>
          <p:nvPr/>
        </p:nvSpPr>
        <p:spPr bwMode="auto">
          <a:xfrm>
            <a:off x="8058150" y="4464050"/>
            <a:ext cx="373063" cy="3730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en-US" sz="16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sp>
        <p:nvSpPr>
          <p:cNvPr id="184338" name="Oval 18"/>
          <p:cNvSpPr>
            <a:spLocks noChangeArrowheads="1"/>
          </p:cNvSpPr>
          <p:nvPr/>
        </p:nvSpPr>
        <p:spPr bwMode="auto">
          <a:xfrm>
            <a:off x="7585075" y="3784600"/>
            <a:ext cx="374650" cy="3746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en-US" sz="16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184339" name="Oval 19"/>
          <p:cNvSpPr>
            <a:spLocks noChangeArrowheads="1"/>
          </p:cNvSpPr>
          <p:nvPr/>
        </p:nvSpPr>
        <p:spPr bwMode="auto">
          <a:xfrm>
            <a:off x="6165850" y="3784600"/>
            <a:ext cx="374650" cy="3746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en-US" sz="16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84340" name="Oval 20"/>
          <p:cNvSpPr>
            <a:spLocks noChangeArrowheads="1"/>
          </p:cNvSpPr>
          <p:nvPr/>
        </p:nvSpPr>
        <p:spPr bwMode="auto">
          <a:xfrm>
            <a:off x="5219700" y="3784600"/>
            <a:ext cx="374650" cy="3746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en-US" sz="16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cxnSp>
        <p:nvCxnSpPr>
          <p:cNvPr id="184341" name="AutoShape 21"/>
          <p:cNvCxnSpPr>
            <a:cxnSpLocks noChangeShapeType="1"/>
            <a:stCxn id="184333" idx="4"/>
            <a:endCxn id="184340" idx="0"/>
          </p:cNvCxnSpPr>
          <p:nvPr/>
        </p:nvCxnSpPr>
        <p:spPr bwMode="auto">
          <a:xfrm rot="5400000">
            <a:off x="5705475" y="3135313"/>
            <a:ext cx="352425" cy="946150"/>
          </a:xfrm>
          <a:prstGeom prst="bentConnector3">
            <a:avLst>
              <a:gd name="adj1" fmla="val 49694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42" name="AutoShape 22"/>
          <p:cNvCxnSpPr>
            <a:cxnSpLocks noChangeShapeType="1"/>
            <a:stCxn id="184333" idx="4"/>
            <a:endCxn id="184339" idx="0"/>
          </p:cNvCxnSpPr>
          <p:nvPr/>
        </p:nvCxnSpPr>
        <p:spPr bwMode="auto">
          <a:xfrm rot="5400000">
            <a:off x="6178550" y="3608388"/>
            <a:ext cx="3524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43" name="AutoShape 23"/>
          <p:cNvCxnSpPr>
            <a:cxnSpLocks noChangeShapeType="1"/>
            <a:stCxn id="184332" idx="4"/>
            <a:endCxn id="184338" idx="0"/>
          </p:cNvCxnSpPr>
          <p:nvPr/>
        </p:nvCxnSpPr>
        <p:spPr bwMode="auto">
          <a:xfrm rot="5400000">
            <a:off x="7597775" y="3608388"/>
            <a:ext cx="3524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44" name="AutoShape 24"/>
          <p:cNvCxnSpPr>
            <a:cxnSpLocks noChangeShapeType="1"/>
            <a:stCxn id="184338" idx="4"/>
            <a:endCxn id="184337" idx="0"/>
          </p:cNvCxnSpPr>
          <p:nvPr/>
        </p:nvCxnSpPr>
        <p:spPr bwMode="auto">
          <a:xfrm rot="16200000" flipH="1">
            <a:off x="7857332" y="4075906"/>
            <a:ext cx="304800" cy="471487"/>
          </a:xfrm>
          <a:prstGeom prst="bentConnector3">
            <a:avLst>
              <a:gd name="adj1" fmla="val 496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45" name="AutoShape 25"/>
          <p:cNvCxnSpPr>
            <a:cxnSpLocks noChangeShapeType="1"/>
            <a:stCxn id="184339" idx="4"/>
            <a:endCxn id="184330" idx="0"/>
          </p:cNvCxnSpPr>
          <p:nvPr/>
        </p:nvCxnSpPr>
        <p:spPr bwMode="auto">
          <a:xfrm rot="5400000">
            <a:off x="6202363" y="431165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46" name="AutoShape 26"/>
          <p:cNvCxnSpPr>
            <a:cxnSpLocks noChangeShapeType="1"/>
            <a:stCxn id="184340" idx="4"/>
            <a:endCxn id="184331" idx="0"/>
          </p:cNvCxnSpPr>
          <p:nvPr/>
        </p:nvCxnSpPr>
        <p:spPr bwMode="auto">
          <a:xfrm rot="5400000">
            <a:off x="5256213" y="4311650"/>
            <a:ext cx="304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347" name="Oval 27"/>
          <p:cNvSpPr>
            <a:spLocks noChangeArrowheads="1"/>
          </p:cNvSpPr>
          <p:nvPr/>
        </p:nvSpPr>
        <p:spPr bwMode="auto">
          <a:xfrm>
            <a:off x="7112000" y="4464050"/>
            <a:ext cx="374650" cy="3730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r>
              <a:rPr lang="en-US" sz="1600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1600" baseline="-2500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cxnSp>
        <p:nvCxnSpPr>
          <p:cNvPr id="184348" name="AutoShape 28"/>
          <p:cNvCxnSpPr>
            <a:cxnSpLocks noChangeShapeType="1"/>
            <a:stCxn id="184338" idx="4"/>
            <a:endCxn id="184347" idx="0"/>
          </p:cNvCxnSpPr>
          <p:nvPr/>
        </p:nvCxnSpPr>
        <p:spPr bwMode="auto">
          <a:xfrm rot="5400000">
            <a:off x="7385051" y="4075112"/>
            <a:ext cx="304800" cy="473075"/>
          </a:xfrm>
          <a:prstGeom prst="bentConnector3">
            <a:avLst>
              <a:gd name="adj1" fmla="val 49644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49" name="AutoShape 29"/>
          <p:cNvCxnSpPr>
            <a:cxnSpLocks noChangeShapeType="1"/>
            <a:stCxn id="184332" idx="2"/>
            <a:endCxn id="184330" idx="6"/>
          </p:cNvCxnSpPr>
          <p:nvPr/>
        </p:nvCxnSpPr>
        <p:spPr bwMode="auto">
          <a:xfrm rot="10800000" flipV="1">
            <a:off x="6540500" y="3246438"/>
            <a:ext cx="1044575" cy="1404937"/>
          </a:xfrm>
          <a:prstGeom prst="bentConnector3">
            <a:avLst>
              <a:gd name="adj1" fmla="val 69625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350" name="Text Box 30"/>
          <p:cNvSpPr txBox="1">
            <a:spLocks noChangeArrowheads="1"/>
          </p:cNvSpPr>
          <p:nvPr/>
        </p:nvSpPr>
        <p:spPr bwMode="auto">
          <a:xfrm>
            <a:off x="7540625" y="2374900"/>
            <a:ext cx="1146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en-US" sz="1600">
                <a:latin typeface="Times New Roman" pitchFamily="18" charset="0"/>
                <a:cs typeface="Times New Roman" pitchFamily="18" charset="0"/>
              </a:rPr>
              <a:t>Application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7891463" y="3548063"/>
            <a:ext cx="795337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rtl="1"/>
            <a:r>
              <a:rPr lang="en-US" sz="1600">
                <a:latin typeface="Times New Roman" pitchFamily="18" charset="0"/>
                <a:cs typeface="Times New Roman" pitchFamily="18" charset="0"/>
              </a:rPr>
              <a:t>Library</a:t>
            </a:r>
          </a:p>
        </p:txBody>
      </p:sp>
      <p:cxnSp>
        <p:nvCxnSpPr>
          <p:cNvPr id="184352" name="AutoShape 32"/>
          <p:cNvCxnSpPr>
            <a:cxnSpLocks noChangeShapeType="1"/>
            <a:stCxn id="184334" idx="6"/>
            <a:endCxn id="184328" idx="2"/>
          </p:cNvCxnSpPr>
          <p:nvPr/>
        </p:nvCxnSpPr>
        <p:spPr bwMode="auto">
          <a:xfrm>
            <a:off x="6540500" y="2562225"/>
            <a:ext cx="3349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353" name="Freeform 33"/>
          <p:cNvSpPr>
            <a:spLocks/>
          </p:cNvSpPr>
          <p:nvPr/>
        </p:nvSpPr>
        <p:spPr bwMode="auto">
          <a:xfrm>
            <a:off x="6296025" y="2316163"/>
            <a:ext cx="1677988" cy="2298700"/>
          </a:xfrm>
          <a:custGeom>
            <a:avLst/>
            <a:gdLst>
              <a:gd name="T0" fmla="*/ 0 w 777"/>
              <a:gd name="T1" fmla="*/ 56 h 1064"/>
              <a:gd name="T2" fmla="*/ 336 w 777"/>
              <a:gd name="T3" fmla="*/ 56 h 1064"/>
              <a:gd name="T4" fmla="*/ 672 w 777"/>
              <a:gd name="T5" fmla="*/ 392 h 1064"/>
              <a:gd name="T6" fmla="*/ 737 w 777"/>
              <a:gd name="T7" fmla="*/ 632 h 1064"/>
              <a:gd name="T8" fmla="*/ 432 w 777"/>
              <a:gd name="T9" fmla="*/ 937 h 1064"/>
              <a:gd name="T10" fmla="*/ 432 w 777"/>
              <a:gd name="T11" fmla="*/ 1064 h 10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77" h="1064">
                <a:moveTo>
                  <a:pt x="0" y="56"/>
                </a:moveTo>
                <a:cubicBezTo>
                  <a:pt x="112" y="28"/>
                  <a:pt x="224" y="0"/>
                  <a:pt x="336" y="56"/>
                </a:cubicBezTo>
                <a:cubicBezTo>
                  <a:pt x="448" y="112"/>
                  <a:pt x="605" y="296"/>
                  <a:pt x="672" y="392"/>
                </a:cubicBezTo>
                <a:cubicBezTo>
                  <a:pt x="739" y="488"/>
                  <a:pt x="777" y="541"/>
                  <a:pt x="737" y="632"/>
                </a:cubicBezTo>
                <a:cubicBezTo>
                  <a:pt x="697" y="723"/>
                  <a:pt x="483" y="865"/>
                  <a:pt x="432" y="937"/>
                </a:cubicBezTo>
                <a:cubicBezTo>
                  <a:pt x="381" y="1009"/>
                  <a:pt x="432" y="1043"/>
                  <a:pt x="432" y="1064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4" name="Freeform 34"/>
          <p:cNvSpPr>
            <a:spLocks/>
          </p:cNvSpPr>
          <p:nvPr/>
        </p:nvSpPr>
        <p:spPr bwMode="auto">
          <a:xfrm>
            <a:off x="6296025" y="2316163"/>
            <a:ext cx="2073275" cy="2193925"/>
          </a:xfrm>
          <a:custGeom>
            <a:avLst/>
            <a:gdLst>
              <a:gd name="T0" fmla="*/ 0 w 960"/>
              <a:gd name="T1" fmla="*/ 56 h 1016"/>
              <a:gd name="T2" fmla="*/ 384 w 960"/>
              <a:gd name="T3" fmla="*/ 56 h 1016"/>
              <a:gd name="T4" fmla="*/ 720 w 960"/>
              <a:gd name="T5" fmla="*/ 392 h 1016"/>
              <a:gd name="T6" fmla="*/ 720 w 960"/>
              <a:gd name="T7" fmla="*/ 776 h 1016"/>
              <a:gd name="T8" fmla="*/ 960 w 960"/>
              <a:gd name="T9" fmla="*/ 1016 h 10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60" h="1016">
                <a:moveTo>
                  <a:pt x="0" y="56"/>
                </a:moveTo>
                <a:cubicBezTo>
                  <a:pt x="132" y="28"/>
                  <a:pt x="264" y="0"/>
                  <a:pt x="384" y="56"/>
                </a:cubicBezTo>
                <a:cubicBezTo>
                  <a:pt x="504" y="112"/>
                  <a:pt x="664" y="272"/>
                  <a:pt x="720" y="392"/>
                </a:cubicBezTo>
                <a:cubicBezTo>
                  <a:pt x="776" y="512"/>
                  <a:pt x="680" y="672"/>
                  <a:pt x="720" y="776"/>
                </a:cubicBezTo>
                <a:cubicBezTo>
                  <a:pt x="760" y="880"/>
                  <a:pt x="860" y="948"/>
                  <a:pt x="960" y="1016"/>
                </a:cubicBez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5" name="Freeform 35"/>
          <p:cNvSpPr>
            <a:spLocks/>
          </p:cNvSpPr>
          <p:nvPr/>
        </p:nvSpPr>
        <p:spPr bwMode="auto">
          <a:xfrm>
            <a:off x="6296025" y="2316163"/>
            <a:ext cx="1485900" cy="2522537"/>
          </a:xfrm>
          <a:custGeom>
            <a:avLst/>
            <a:gdLst>
              <a:gd name="T0" fmla="*/ 48 w 688"/>
              <a:gd name="T1" fmla="*/ 56 h 1168"/>
              <a:gd name="T2" fmla="*/ 336 w 688"/>
              <a:gd name="T3" fmla="*/ 56 h 1168"/>
              <a:gd name="T4" fmla="*/ 672 w 688"/>
              <a:gd name="T5" fmla="*/ 392 h 1168"/>
              <a:gd name="T6" fmla="*/ 240 w 688"/>
              <a:gd name="T7" fmla="*/ 440 h 1168"/>
              <a:gd name="T8" fmla="*/ 288 w 688"/>
              <a:gd name="T9" fmla="*/ 1064 h 1168"/>
              <a:gd name="T10" fmla="*/ 0 w 688"/>
              <a:gd name="T11" fmla="*/ 1064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88" h="1168">
                <a:moveTo>
                  <a:pt x="48" y="56"/>
                </a:moveTo>
                <a:cubicBezTo>
                  <a:pt x="140" y="28"/>
                  <a:pt x="232" y="0"/>
                  <a:pt x="336" y="56"/>
                </a:cubicBezTo>
                <a:cubicBezTo>
                  <a:pt x="440" y="112"/>
                  <a:pt x="688" y="328"/>
                  <a:pt x="672" y="392"/>
                </a:cubicBezTo>
                <a:cubicBezTo>
                  <a:pt x="656" y="456"/>
                  <a:pt x="304" y="328"/>
                  <a:pt x="240" y="440"/>
                </a:cubicBezTo>
                <a:cubicBezTo>
                  <a:pt x="176" y="552"/>
                  <a:pt x="328" y="960"/>
                  <a:pt x="288" y="1064"/>
                </a:cubicBezTo>
                <a:cubicBezTo>
                  <a:pt x="248" y="1168"/>
                  <a:pt x="124" y="1116"/>
                  <a:pt x="0" y="1064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6" name="Freeform 36"/>
          <p:cNvSpPr>
            <a:spLocks/>
          </p:cNvSpPr>
          <p:nvPr/>
        </p:nvSpPr>
        <p:spPr bwMode="auto">
          <a:xfrm>
            <a:off x="6175375" y="2471738"/>
            <a:ext cx="966788" cy="2143125"/>
          </a:xfrm>
          <a:custGeom>
            <a:avLst/>
            <a:gdLst>
              <a:gd name="T0" fmla="*/ 56 w 448"/>
              <a:gd name="T1" fmla="*/ 32 h 992"/>
              <a:gd name="T2" fmla="*/ 392 w 448"/>
              <a:gd name="T3" fmla="*/ 32 h 992"/>
              <a:gd name="T4" fmla="*/ 392 w 448"/>
              <a:gd name="T5" fmla="*/ 224 h 992"/>
              <a:gd name="T6" fmla="*/ 56 w 448"/>
              <a:gd name="T7" fmla="*/ 176 h 992"/>
              <a:gd name="T8" fmla="*/ 56 w 448"/>
              <a:gd name="T9" fmla="*/ 320 h 992"/>
              <a:gd name="T10" fmla="*/ 56 w 448"/>
              <a:gd name="T11" fmla="*/ 704 h 992"/>
              <a:gd name="T12" fmla="*/ 56 w 448"/>
              <a:gd name="T13" fmla="*/ 992 h 9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8" h="992">
                <a:moveTo>
                  <a:pt x="56" y="32"/>
                </a:moveTo>
                <a:cubicBezTo>
                  <a:pt x="196" y="16"/>
                  <a:pt x="336" y="0"/>
                  <a:pt x="392" y="32"/>
                </a:cubicBezTo>
                <a:cubicBezTo>
                  <a:pt x="448" y="64"/>
                  <a:pt x="448" y="200"/>
                  <a:pt x="392" y="224"/>
                </a:cubicBezTo>
                <a:cubicBezTo>
                  <a:pt x="336" y="248"/>
                  <a:pt x="112" y="160"/>
                  <a:pt x="56" y="176"/>
                </a:cubicBezTo>
                <a:cubicBezTo>
                  <a:pt x="0" y="192"/>
                  <a:pt x="56" y="232"/>
                  <a:pt x="56" y="320"/>
                </a:cubicBezTo>
                <a:cubicBezTo>
                  <a:pt x="56" y="408"/>
                  <a:pt x="56" y="592"/>
                  <a:pt x="56" y="704"/>
                </a:cubicBezTo>
                <a:cubicBezTo>
                  <a:pt x="56" y="816"/>
                  <a:pt x="56" y="944"/>
                  <a:pt x="56" y="992"/>
                </a:cubicBezTo>
              </a:path>
            </a:pathLst>
          </a:custGeom>
          <a:noFill/>
          <a:ln w="19050" cap="flat" cmpd="sng">
            <a:solidFill>
              <a:srgbClr val="0000FF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8" name="Text Box 38"/>
          <p:cNvSpPr txBox="1">
            <a:spLocks noChangeArrowheads="1"/>
          </p:cNvSpPr>
          <p:nvPr/>
        </p:nvSpPr>
        <p:spPr bwMode="auto">
          <a:xfrm>
            <a:off x="6430963" y="5372100"/>
            <a:ext cx="1919287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200">
                <a:latin typeface="Times New Roman" pitchFamily="18" charset="0"/>
                <a:cs typeface="Times New Roman" pitchFamily="18" charset="0"/>
              </a:rPr>
              <a:t>Sinks with same issue type</a:t>
            </a:r>
          </a:p>
        </p:txBody>
      </p:sp>
      <p:sp>
        <p:nvSpPr>
          <p:cNvPr id="184359" name="Rectangle 39"/>
          <p:cNvSpPr>
            <a:spLocks noChangeArrowheads="1"/>
          </p:cNvSpPr>
          <p:nvPr/>
        </p:nvSpPr>
        <p:spPr bwMode="auto">
          <a:xfrm>
            <a:off x="5410200" y="5334000"/>
            <a:ext cx="838200" cy="381000"/>
          </a:xfrm>
          <a:prstGeom prst="rect">
            <a:avLst/>
          </a:prstGeom>
          <a:solidFill>
            <a:srgbClr val="C4C4C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0" name="Oval 40"/>
          <p:cNvSpPr>
            <a:spLocks noChangeArrowheads="1"/>
          </p:cNvSpPr>
          <p:nvPr/>
        </p:nvSpPr>
        <p:spPr bwMode="auto">
          <a:xfrm>
            <a:off x="5886450" y="5375275"/>
            <a:ext cx="274638" cy="2746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endParaRPr lang="en-US" sz="1200" baseline="-25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1" name="Oval 41"/>
          <p:cNvSpPr>
            <a:spLocks noChangeArrowheads="1"/>
          </p:cNvSpPr>
          <p:nvPr/>
        </p:nvSpPr>
        <p:spPr bwMode="auto">
          <a:xfrm>
            <a:off x="5467350" y="5375275"/>
            <a:ext cx="274638" cy="2746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rtl="1"/>
            <a:endParaRPr lang="en-US" sz="1200" baseline="-250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96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3" grpId="0" animBg="1"/>
      <p:bldP spid="184353" grpId="1" animBg="1"/>
      <p:bldP spid="184354" grpId="0" animBg="1"/>
      <p:bldP spid="184354" grpId="1" animBg="1"/>
      <p:bldP spid="184355" grpId="0" animBg="1"/>
      <p:bldP spid="18435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Reflection: Try to infer it if it is constant.</a:t>
            </a:r>
          </a:p>
          <a:p>
            <a:r>
              <a:rPr lang="en-US" dirty="0" smtClean="0"/>
              <a:t>Native Methods: Hand-coded models.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67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Speed:</a:t>
            </a:r>
          </a:p>
          <a:p>
            <a:pPr lvl="1"/>
            <a:r>
              <a:rPr lang="en-US" dirty="0" smtClean="0"/>
              <a:t>Hybrid thin slicing is 2.65X slower than context insensitive slicing (CI)</a:t>
            </a:r>
          </a:p>
          <a:p>
            <a:pPr lvl="1"/>
            <a:r>
              <a:rPr lang="en-US" dirty="0" smtClean="0"/>
              <a:t>Hybrid thin slicing is 29X faster than context sensitive slicing (CS)</a:t>
            </a:r>
          </a:p>
          <a:p>
            <a:r>
              <a:rPr lang="en-US" dirty="0" smtClean="0"/>
              <a:t>Accuracy:</a:t>
            </a:r>
          </a:p>
          <a:p>
            <a:pPr lvl="1"/>
            <a:r>
              <a:rPr lang="en-US" dirty="0" smtClean="0"/>
              <a:t>Accuracy score: the ratio between the number of true positives and the number of true and false positives combined</a:t>
            </a:r>
          </a:p>
          <a:p>
            <a:pPr lvl="1"/>
            <a:r>
              <a:rPr lang="en-US" dirty="0" smtClean="0"/>
              <a:t>Hybrid: 0.35, CS: 0.54, CI: 0.22</a:t>
            </a:r>
          </a:p>
        </p:txBody>
      </p:sp>
    </p:spTree>
    <p:extLst>
      <p:ext uri="{BB962C8B-B14F-4D97-AF65-F5344CB8AC3E}">
        <p14:creationId xmlns:p14="http://schemas.microsoft.com/office/powerpoint/2010/main" val="325267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Pixy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flow-sensitive and context-sensitive data flow analysis for PHP.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8405937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943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391400" cy="387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0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93AA3-DCAB-46D3-8B4D-FDFB6125811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</a:t>
            </a:r>
            <a:r>
              <a:rPr lang="en-US" baseline="30000"/>
              <a:t>*</a:t>
            </a:r>
          </a:p>
        </p:txBody>
      </p:sp>
      <p:pic>
        <p:nvPicPr>
          <p:cNvPr id="166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85900"/>
            <a:ext cx="399097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69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105150"/>
            <a:ext cx="411480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1371600" y="3481388"/>
            <a:ext cx="2286000" cy="179387"/>
          </a:xfrm>
          <a:prstGeom prst="rect">
            <a:avLst/>
          </a:prstGeom>
          <a:solidFill>
            <a:srgbClr val="FF0000">
              <a:alpha val="2000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5305425" y="3378200"/>
            <a:ext cx="1476375" cy="179388"/>
          </a:xfrm>
          <a:prstGeom prst="rect">
            <a:avLst/>
          </a:prstGeom>
          <a:solidFill>
            <a:srgbClr val="FF0000">
              <a:alpha val="2000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7531100" y="4148138"/>
            <a:ext cx="1079500" cy="179387"/>
          </a:xfrm>
          <a:prstGeom prst="rect">
            <a:avLst/>
          </a:prstGeom>
          <a:solidFill>
            <a:srgbClr val="FF0000">
              <a:alpha val="20000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1" name="Rectangle 9"/>
          <p:cNvSpPr>
            <a:spLocks noChangeArrowheads="1"/>
          </p:cNvSpPr>
          <p:nvPr/>
        </p:nvSpPr>
        <p:spPr bwMode="auto">
          <a:xfrm>
            <a:off x="5807075" y="3986213"/>
            <a:ext cx="304800" cy="179387"/>
          </a:xfrm>
          <a:prstGeom prst="rect">
            <a:avLst/>
          </a:prstGeom>
          <a:solidFill>
            <a:srgbClr val="66FF33">
              <a:alpha val="20000"/>
            </a:srgbClr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2" name="Rectangle 10"/>
          <p:cNvSpPr>
            <a:spLocks noChangeArrowheads="1"/>
          </p:cNvSpPr>
          <p:nvPr/>
        </p:nvSpPr>
        <p:spPr bwMode="auto">
          <a:xfrm>
            <a:off x="5967413" y="4748213"/>
            <a:ext cx="1652587" cy="179387"/>
          </a:xfrm>
          <a:prstGeom prst="rect">
            <a:avLst/>
          </a:prstGeom>
          <a:solidFill>
            <a:srgbClr val="66FF33">
              <a:alpha val="20000"/>
            </a:srgbClr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3" name="Rectangle 11"/>
          <p:cNvSpPr>
            <a:spLocks noChangeArrowheads="1"/>
          </p:cNvSpPr>
          <p:nvPr/>
        </p:nvSpPr>
        <p:spPr bwMode="auto">
          <a:xfrm>
            <a:off x="5327650" y="5202238"/>
            <a:ext cx="1987550" cy="179387"/>
          </a:xfrm>
          <a:prstGeom prst="rect">
            <a:avLst/>
          </a:prstGeom>
          <a:solidFill>
            <a:srgbClr val="66FF33">
              <a:alpha val="20000"/>
            </a:srgbClr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4" name="Line 12"/>
          <p:cNvSpPr>
            <a:spLocks noChangeShapeType="1"/>
          </p:cNvSpPr>
          <p:nvPr/>
        </p:nvSpPr>
        <p:spPr bwMode="auto">
          <a:xfrm>
            <a:off x="6096000" y="4927600"/>
            <a:ext cx="381000" cy="2540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6925" name="AutoShape 13"/>
          <p:cNvCxnSpPr>
            <a:cxnSpLocks noChangeShapeType="1"/>
            <a:stCxn id="166921" idx="2"/>
            <a:endCxn id="166922" idx="0"/>
          </p:cNvCxnSpPr>
          <p:nvPr/>
        </p:nvCxnSpPr>
        <p:spPr bwMode="auto">
          <a:xfrm rot="16200000" flipH="1">
            <a:off x="6085681" y="4039394"/>
            <a:ext cx="582613" cy="835025"/>
          </a:xfrm>
          <a:prstGeom prst="curvedConnector3">
            <a:avLst>
              <a:gd name="adj1" fmla="val 49866"/>
            </a:avLst>
          </a:prstGeom>
          <a:noFill/>
          <a:ln w="127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926" name="AutoShape 14"/>
          <p:cNvCxnSpPr>
            <a:cxnSpLocks noChangeShapeType="1"/>
            <a:stCxn id="166918" idx="2"/>
            <a:endCxn id="166919" idx="1"/>
          </p:cNvCxnSpPr>
          <p:nvPr/>
        </p:nvCxnSpPr>
        <p:spPr bwMode="auto">
          <a:xfrm rot="5400000" flipH="1" flipV="1">
            <a:off x="3813969" y="2169319"/>
            <a:ext cx="192087" cy="2790825"/>
          </a:xfrm>
          <a:prstGeom prst="curvedConnector4">
            <a:avLst>
              <a:gd name="adj1" fmla="val -118181"/>
              <a:gd name="adj2" fmla="val 70477"/>
            </a:avLst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927" name="AutoShape 15"/>
          <p:cNvCxnSpPr>
            <a:cxnSpLocks noChangeShapeType="1"/>
            <a:stCxn id="166920" idx="2"/>
            <a:endCxn id="166932" idx="2"/>
          </p:cNvCxnSpPr>
          <p:nvPr/>
        </p:nvCxnSpPr>
        <p:spPr bwMode="auto">
          <a:xfrm rot="16200000" flipV="1">
            <a:off x="7463631" y="3720307"/>
            <a:ext cx="1587" cy="1212850"/>
          </a:xfrm>
          <a:prstGeom prst="curvedConnector3">
            <a:avLst>
              <a:gd name="adj1" fmla="val -14300000"/>
            </a:avLst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928" name="AutoShape 16"/>
          <p:cNvCxnSpPr>
            <a:cxnSpLocks noChangeShapeType="1"/>
            <a:stCxn id="166932" idx="0"/>
            <a:endCxn id="166921" idx="0"/>
          </p:cNvCxnSpPr>
          <p:nvPr/>
        </p:nvCxnSpPr>
        <p:spPr bwMode="auto">
          <a:xfrm rot="5400000" flipH="1">
            <a:off x="6328569" y="3617119"/>
            <a:ext cx="160337" cy="898525"/>
          </a:xfrm>
          <a:prstGeom prst="curvedConnector3">
            <a:avLst>
              <a:gd name="adj1" fmla="val 158412"/>
            </a:avLst>
          </a:prstGeom>
          <a:noFill/>
          <a:ln w="190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29" name="Text Box 17"/>
          <p:cNvSpPr txBox="1">
            <a:spLocks noChangeArrowheads="1"/>
          </p:cNvSpPr>
          <p:nvPr/>
        </p:nvSpPr>
        <p:spPr bwMode="auto">
          <a:xfrm>
            <a:off x="6846888" y="3810000"/>
            <a:ext cx="909637" cy="336550"/>
          </a:xfrm>
          <a:prstGeom prst="rect">
            <a:avLst/>
          </a:prstGeom>
          <a:solidFill>
            <a:srgbClr val="FFFFFF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Sanitizer</a:t>
            </a:r>
          </a:p>
        </p:txBody>
      </p:sp>
      <p:sp>
        <p:nvSpPr>
          <p:cNvPr id="166930" name="Text Box 18"/>
          <p:cNvSpPr txBox="1">
            <a:spLocks noChangeArrowheads="1"/>
          </p:cNvSpPr>
          <p:nvPr/>
        </p:nvSpPr>
        <p:spPr bwMode="auto">
          <a:xfrm>
            <a:off x="1917700" y="6149975"/>
            <a:ext cx="18811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* Inspired by </a:t>
            </a:r>
            <a:r>
              <a:rPr lang="en-US" sz="14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Refl1</a:t>
            </a:r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in</a:t>
            </a:r>
            <a:b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SecuriBench Micro</a:t>
            </a:r>
          </a:p>
        </p:txBody>
      </p:sp>
      <p:cxnSp>
        <p:nvCxnSpPr>
          <p:cNvPr id="166931" name="AutoShape 19"/>
          <p:cNvCxnSpPr>
            <a:cxnSpLocks noChangeShapeType="1"/>
            <a:stCxn id="166919" idx="2"/>
            <a:endCxn id="166920" idx="0"/>
          </p:cNvCxnSpPr>
          <p:nvPr/>
        </p:nvCxnSpPr>
        <p:spPr bwMode="auto">
          <a:xfrm rot="16200000" flipH="1">
            <a:off x="6761957" y="2839244"/>
            <a:ext cx="590550" cy="2027237"/>
          </a:xfrm>
          <a:prstGeom prst="curvedConnector3">
            <a:avLst>
              <a:gd name="adj1" fmla="val 49731"/>
            </a:avLst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932" name="Rectangle 20"/>
          <p:cNvSpPr>
            <a:spLocks noChangeArrowheads="1"/>
          </p:cNvSpPr>
          <p:nvPr/>
        </p:nvSpPr>
        <p:spPr bwMode="auto">
          <a:xfrm>
            <a:off x="6248400" y="4146550"/>
            <a:ext cx="1219200" cy="179388"/>
          </a:xfrm>
          <a:prstGeom prst="rect">
            <a:avLst/>
          </a:prstGeom>
          <a:solidFill>
            <a:srgbClr val="66FF33">
              <a:alpha val="20000"/>
            </a:srgbClr>
          </a:solidFill>
          <a:ln w="127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00FF00"/>
              </a:solidFill>
            </a:endParaRPr>
          </a:p>
        </p:txBody>
      </p:sp>
      <p:sp>
        <p:nvSpPr>
          <p:cNvPr id="166933" name="Text Box 21"/>
          <p:cNvSpPr txBox="1">
            <a:spLocks noChangeArrowheads="1"/>
          </p:cNvSpPr>
          <p:nvPr/>
        </p:nvSpPr>
        <p:spPr bwMode="auto">
          <a:xfrm>
            <a:off x="4424363" y="1881188"/>
            <a:ext cx="1479550" cy="366712"/>
          </a:xfrm>
          <a:prstGeom prst="rect">
            <a:avLst/>
          </a:prstGeom>
          <a:solidFill>
            <a:srgbClr val="FFFFFF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Taint Flow #2</a:t>
            </a:r>
          </a:p>
        </p:txBody>
      </p:sp>
    </p:spTree>
    <p:extLst>
      <p:ext uri="{BB962C8B-B14F-4D97-AF65-F5344CB8AC3E}">
        <p14:creationId xmlns:p14="http://schemas.microsoft.com/office/powerpoint/2010/main" val="381870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6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6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6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66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6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6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66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6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6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9" grpId="0" animBg="1"/>
      <p:bldP spid="166920" grpId="0" animBg="1"/>
      <p:bldP spid="166921" grpId="0" animBg="1"/>
      <p:bldP spid="166922" grpId="0" animBg="1"/>
      <p:bldP spid="166923" grpId="0" animBg="1"/>
      <p:bldP spid="166924" grpId="0" animBg="1"/>
      <p:bldP spid="166929" grpId="0" animBg="1"/>
      <p:bldP spid="1669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5D765-8FE2-4449-817E-34874FC5E1A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</a:t>
            </a:r>
            <a:r>
              <a:rPr lang="en-US" baseline="30000"/>
              <a:t>*</a:t>
            </a:r>
          </a:p>
        </p:txBody>
      </p:sp>
      <p:pic>
        <p:nvPicPr>
          <p:cNvPr id="1689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85900"/>
            <a:ext cx="399097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89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105150"/>
            <a:ext cx="411480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8966" name="Rectangle 6"/>
          <p:cNvSpPr>
            <a:spLocks noChangeArrowheads="1"/>
          </p:cNvSpPr>
          <p:nvPr/>
        </p:nvSpPr>
        <p:spPr bwMode="auto">
          <a:xfrm>
            <a:off x="5305425" y="3536950"/>
            <a:ext cx="3000375" cy="179388"/>
          </a:xfrm>
          <a:prstGeom prst="rect">
            <a:avLst/>
          </a:prstGeom>
          <a:solidFill>
            <a:srgbClr val="66FF33">
              <a:alpha val="20000"/>
            </a:srgbClr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7" name="Rectangle 7"/>
          <p:cNvSpPr>
            <a:spLocks noChangeArrowheads="1"/>
          </p:cNvSpPr>
          <p:nvPr/>
        </p:nvSpPr>
        <p:spPr bwMode="auto">
          <a:xfrm>
            <a:off x="6188075" y="4452938"/>
            <a:ext cx="1079500" cy="179387"/>
          </a:xfrm>
          <a:prstGeom prst="rect">
            <a:avLst/>
          </a:prstGeom>
          <a:solidFill>
            <a:srgbClr val="66FF33">
              <a:alpha val="20000"/>
            </a:srgbClr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8" name="Rectangle 8"/>
          <p:cNvSpPr>
            <a:spLocks noChangeArrowheads="1"/>
          </p:cNvSpPr>
          <p:nvPr/>
        </p:nvSpPr>
        <p:spPr bwMode="auto">
          <a:xfrm>
            <a:off x="5822950" y="4308475"/>
            <a:ext cx="273050" cy="179388"/>
          </a:xfrm>
          <a:prstGeom prst="rect">
            <a:avLst/>
          </a:prstGeom>
          <a:solidFill>
            <a:srgbClr val="66FF33">
              <a:alpha val="20000"/>
            </a:srgbClr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69" name="Rectangle 9"/>
          <p:cNvSpPr>
            <a:spLocks noChangeArrowheads="1"/>
          </p:cNvSpPr>
          <p:nvPr/>
        </p:nvSpPr>
        <p:spPr bwMode="auto">
          <a:xfrm>
            <a:off x="5967413" y="4913313"/>
            <a:ext cx="1652587" cy="179387"/>
          </a:xfrm>
          <a:prstGeom prst="rect">
            <a:avLst/>
          </a:prstGeom>
          <a:solidFill>
            <a:srgbClr val="66FF33">
              <a:alpha val="20000"/>
            </a:srgbClr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0" name="Rectangle 10"/>
          <p:cNvSpPr>
            <a:spLocks noChangeArrowheads="1"/>
          </p:cNvSpPr>
          <p:nvPr/>
        </p:nvSpPr>
        <p:spPr bwMode="auto">
          <a:xfrm>
            <a:off x="5327650" y="5367338"/>
            <a:ext cx="1987550" cy="179387"/>
          </a:xfrm>
          <a:prstGeom prst="rect">
            <a:avLst/>
          </a:prstGeom>
          <a:solidFill>
            <a:srgbClr val="66FF33">
              <a:alpha val="20000"/>
            </a:srgbClr>
          </a:solidFill>
          <a:ln w="12700" algn="ctr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8971" name="Line 11"/>
          <p:cNvSpPr>
            <a:spLocks noChangeShapeType="1"/>
          </p:cNvSpPr>
          <p:nvPr/>
        </p:nvSpPr>
        <p:spPr bwMode="auto">
          <a:xfrm>
            <a:off x="6096000" y="5092700"/>
            <a:ext cx="381000" cy="2540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8972" name="AutoShape 12"/>
          <p:cNvCxnSpPr>
            <a:cxnSpLocks noChangeShapeType="1"/>
            <a:stCxn id="168968" idx="2"/>
            <a:endCxn id="168969" idx="0"/>
          </p:cNvCxnSpPr>
          <p:nvPr/>
        </p:nvCxnSpPr>
        <p:spPr bwMode="auto">
          <a:xfrm rot="16200000" flipH="1">
            <a:off x="6164263" y="4283075"/>
            <a:ext cx="425450" cy="835025"/>
          </a:xfrm>
          <a:prstGeom prst="curvedConnector3">
            <a:avLst>
              <a:gd name="adj1" fmla="val 49625"/>
            </a:avLst>
          </a:prstGeom>
          <a:noFill/>
          <a:ln w="127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973" name="AutoShape 13"/>
          <p:cNvCxnSpPr>
            <a:cxnSpLocks noChangeShapeType="1"/>
            <a:stCxn id="168966" idx="2"/>
            <a:endCxn id="168967" idx="0"/>
          </p:cNvCxnSpPr>
          <p:nvPr/>
        </p:nvCxnSpPr>
        <p:spPr bwMode="auto">
          <a:xfrm rot="5400000">
            <a:off x="6398419" y="4045744"/>
            <a:ext cx="736600" cy="77788"/>
          </a:xfrm>
          <a:prstGeom prst="curvedConnector3">
            <a:avLst>
              <a:gd name="adj1" fmla="val 49782"/>
            </a:avLst>
          </a:prstGeom>
          <a:noFill/>
          <a:ln w="127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974" name="AutoShape 14"/>
          <p:cNvCxnSpPr>
            <a:cxnSpLocks noChangeShapeType="1"/>
            <a:stCxn id="168967" idx="1"/>
            <a:endCxn id="168968" idx="3"/>
          </p:cNvCxnSpPr>
          <p:nvPr/>
        </p:nvCxnSpPr>
        <p:spPr bwMode="auto">
          <a:xfrm rot="10800000">
            <a:off x="6096000" y="4398963"/>
            <a:ext cx="92075" cy="144462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975" name="Text Box 15"/>
          <p:cNvSpPr txBox="1">
            <a:spLocks noChangeArrowheads="1"/>
          </p:cNvSpPr>
          <p:nvPr/>
        </p:nvSpPr>
        <p:spPr bwMode="auto">
          <a:xfrm>
            <a:off x="1917700" y="6149975"/>
            <a:ext cx="18811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* Inspired by </a:t>
            </a:r>
            <a:r>
              <a:rPr lang="en-US" sz="14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Refl1</a:t>
            </a:r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in</a:t>
            </a:r>
            <a:b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SecuriBench Micro</a:t>
            </a:r>
          </a:p>
        </p:txBody>
      </p:sp>
      <p:sp>
        <p:nvSpPr>
          <p:cNvPr id="168976" name="Text Box 16"/>
          <p:cNvSpPr txBox="1">
            <a:spLocks noChangeArrowheads="1"/>
          </p:cNvSpPr>
          <p:nvPr/>
        </p:nvSpPr>
        <p:spPr bwMode="auto">
          <a:xfrm>
            <a:off x="7497763" y="3200400"/>
            <a:ext cx="1157287" cy="336550"/>
          </a:xfrm>
          <a:prstGeom prst="rect">
            <a:avLst/>
          </a:prstGeom>
          <a:solidFill>
            <a:srgbClr val="FFFFFF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Non-tainted</a:t>
            </a:r>
          </a:p>
        </p:txBody>
      </p:sp>
      <p:sp>
        <p:nvSpPr>
          <p:cNvPr id="168977" name="Text Box 17"/>
          <p:cNvSpPr txBox="1">
            <a:spLocks noChangeArrowheads="1"/>
          </p:cNvSpPr>
          <p:nvPr/>
        </p:nvSpPr>
        <p:spPr bwMode="auto">
          <a:xfrm>
            <a:off x="4424363" y="1881188"/>
            <a:ext cx="1479550" cy="366712"/>
          </a:xfrm>
          <a:prstGeom prst="rect">
            <a:avLst/>
          </a:prstGeom>
          <a:solidFill>
            <a:srgbClr val="FFFFFF">
              <a:alpha val="8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Times New Roman" pitchFamily="18" charset="0"/>
                <a:cs typeface="Times New Roman" pitchFamily="18" charset="0"/>
              </a:rPr>
              <a:t>Taint Flow #3</a:t>
            </a:r>
          </a:p>
        </p:txBody>
      </p:sp>
    </p:spTree>
    <p:extLst>
      <p:ext uri="{BB962C8B-B14F-4D97-AF65-F5344CB8AC3E}">
        <p14:creationId xmlns:p14="http://schemas.microsoft.com/office/powerpoint/2010/main" val="360024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8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8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8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8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7" grpId="0" animBg="1"/>
      <p:bldP spid="168968" grpId="0" animBg="1"/>
      <p:bldP spid="168969" grpId="0" animBg="1"/>
      <p:bldP spid="168970" grpId="0" animBg="1"/>
      <p:bldP spid="1689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73EB3-AB60-4E90-90D7-B1530F1B471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Motivating Example</a:t>
            </a:r>
            <a:r>
              <a:rPr lang="en-US" baseline="30000"/>
              <a:t>*</a:t>
            </a:r>
          </a:p>
        </p:txBody>
      </p:sp>
      <p:pic>
        <p:nvPicPr>
          <p:cNvPr id="1710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85900"/>
            <a:ext cx="399097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10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105150"/>
            <a:ext cx="411480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1917700" y="6149975"/>
            <a:ext cx="18811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* Inspired by </a:t>
            </a:r>
            <a:r>
              <a:rPr lang="en-US" sz="140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Refl1</a:t>
            </a:r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in</a:t>
            </a:r>
            <a:b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4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SecuriBench Micro</a:t>
            </a: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1676400" y="4090988"/>
            <a:ext cx="1981200" cy="179387"/>
          </a:xfrm>
          <a:prstGeom prst="rect">
            <a:avLst/>
          </a:prstGeom>
          <a:solidFill>
            <a:srgbClr val="0000FF">
              <a:alpha val="20000"/>
            </a:srgbClr>
          </a:solidFill>
          <a:ln w="12700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3067050" y="4689475"/>
            <a:ext cx="330200" cy="179388"/>
          </a:xfrm>
          <a:prstGeom prst="rect">
            <a:avLst/>
          </a:prstGeom>
          <a:solidFill>
            <a:srgbClr val="0000FF">
              <a:alpha val="20000"/>
            </a:srgbClr>
          </a:solidFill>
          <a:ln w="12700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17" name="Text Box 9"/>
          <p:cNvSpPr txBox="1">
            <a:spLocks noChangeArrowheads="1"/>
          </p:cNvSpPr>
          <p:nvPr/>
        </p:nvSpPr>
        <p:spPr bwMode="auto">
          <a:xfrm>
            <a:off x="3386138" y="3778250"/>
            <a:ext cx="1033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Reflection</a:t>
            </a:r>
          </a:p>
        </p:txBody>
      </p:sp>
      <p:sp>
        <p:nvSpPr>
          <p:cNvPr id="171018" name="Rectangle 10"/>
          <p:cNvSpPr>
            <a:spLocks noChangeArrowheads="1"/>
          </p:cNvSpPr>
          <p:nvPr/>
        </p:nvSpPr>
        <p:spPr bwMode="auto">
          <a:xfrm>
            <a:off x="1066800" y="4854575"/>
            <a:ext cx="698500" cy="179388"/>
          </a:xfrm>
          <a:prstGeom prst="rect">
            <a:avLst/>
          </a:prstGeom>
          <a:solidFill>
            <a:srgbClr val="0000FF">
              <a:alpha val="20000"/>
            </a:srgbClr>
          </a:solidFill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1019" name="AutoShape 11"/>
          <p:cNvCxnSpPr>
            <a:cxnSpLocks noChangeShapeType="1"/>
            <a:stCxn id="171015" idx="2"/>
            <a:endCxn id="171018" idx="3"/>
          </p:cNvCxnSpPr>
          <p:nvPr/>
        </p:nvCxnSpPr>
        <p:spPr bwMode="auto">
          <a:xfrm flipH="1">
            <a:off x="1784350" y="4270375"/>
            <a:ext cx="882650" cy="674688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020" name="AutoShape 12"/>
          <p:cNvCxnSpPr>
            <a:cxnSpLocks noChangeShapeType="1"/>
            <a:stCxn id="171016" idx="1"/>
            <a:endCxn id="171018" idx="3"/>
          </p:cNvCxnSpPr>
          <p:nvPr/>
        </p:nvCxnSpPr>
        <p:spPr bwMode="auto">
          <a:xfrm flipH="1">
            <a:off x="1784350" y="4779963"/>
            <a:ext cx="1282700" cy="165100"/>
          </a:xfrm>
          <a:prstGeom prst="straightConnector1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5149850" y="6119813"/>
            <a:ext cx="2317750" cy="179387"/>
          </a:xfrm>
          <a:prstGeom prst="rect">
            <a:avLst/>
          </a:prstGeom>
          <a:solidFill>
            <a:srgbClr val="0000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2" name="Line 14"/>
          <p:cNvSpPr>
            <a:spLocks noChangeShapeType="1"/>
          </p:cNvSpPr>
          <p:nvPr/>
        </p:nvSpPr>
        <p:spPr bwMode="auto">
          <a:xfrm>
            <a:off x="6858000" y="3849688"/>
            <a:ext cx="1143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>
            <a:off x="6858000" y="4154488"/>
            <a:ext cx="1143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>
            <a:off x="6858000" y="4459288"/>
            <a:ext cx="11430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6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Several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Slicing</a:t>
            </a:r>
          </a:p>
          <a:p>
            <a:r>
              <a:rPr lang="en-US" dirty="0" smtClean="0"/>
              <a:t>Thin Slicing</a:t>
            </a:r>
          </a:p>
          <a:p>
            <a:r>
              <a:rPr lang="en-US" dirty="0" smtClean="0"/>
              <a:t>Hybrid Thin Slicing</a:t>
            </a:r>
          </a:p>
          <a:p>
            <a:r>
              <a:rPr lang="en-US" dirty="0" smtClean="0"/>
              <a:t>Taint Analysis</a:t>
            </a:r>
          </a:p>
          <a:p>
            <a:r>
              <a:rPr lang="en-US" dirty="0" smtClean="0"/>
              <a:t>Thin Slicing + Taint Analysis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72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Boring Definition: The slice of a program with respect to program point p and variable x consists of a reduced program that computes the same sequence of values for x  at p. That is, at point p the behavior of the reduced program with respect to  variable x is indistinguishable from that of the original program.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895600" y="2590800"/>
            <a:ext cx="30480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962400" y="2070100"/>
            <a:ext cx="15240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096000" y="2070100"/>
            <a:ext cx="1676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4495800"/>
            <a:ext cx="30480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5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1.  x = new A();</a:t>
            </a:r>
          </a:p>
          <a:p>
            <a:pPr marL="0" indent="0">
              <a:buNone/>
            </a:pPr>
            <a:r>
              <a:rPr lang="en-US" dirty="0" smtClean="0"/>
              <a:t>2.  z = x;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y = new B();</a:t>
            </a:r>
          </a:p>
          <a:p>
            <a:pPr marL="514350" indent="-514350">
              <a:buAutoNum type="arabicPeriod" startAt="3"/>
            </a:pPr>
            <a:r>
              <a:rPr lang="en-US" dirty="0" smtClean="0"/>
              <a:t>a = new C();</a:t>
            </a:r>
          </a:p>
          <a:p>
            <a:pPr marL="0" indent="0">
              <a:buNone/>
            </a:pPr>
            <a:r>
              <a:rPr lang="en-US" dirty="0" smtClean="0"/>
              <a:t>5.  w = x;</a:t>
            </a:r>
          </a:p>
          <a:p>
            <a:pPr marL="0" indent="0">
              <a:buNone/>
            </a:pPr>
            <a:r>
              <a:rPr lang="en-US" dirty="0" smtClean="0"/>
              <a:t>6.  </a:t>
            </a:r>
            <a:r>
              <a:rPr lang="en-US" dirty="0" err="1" smtClean="0"/>
              <a:t>w.f</a:t>
            </a:r>
            <a:r>
              <a:rPr lang="en-US" dirty="0" smtClean="0"/>
              <a:t> = y;</a:t>
            </a:r>
          </a:p>
          <a:p>
            <a:pPr marL="0" indent="0">
              <a:buNone/>
            </a:pPr>
            <a:r>
              <a:rPr lang="en-US" dirty="0" smtClean="0"/>
              <a:t>7.  if (w == z) {</a:t>
            </a:r>
          </a:p>
          <a:p>
            <a:pPr marL="0" indent="0">
              <a:buNone/>
            </a:pPr>
            <a:r>
              <a:rPr lang="en-US" dirty="0" smtClean="0"/>
              <a:t>8.   </a:t>
            </a:r>
            <a:r>
              <a:rPr lang="en-US" dirty="0" err="1" smtClean="0"/>
              <a:t>a.g</a:t>
            </a:r>
            <a:r>
              <a:rPr lang="en-US" dirty="0" smtClean="0"/>
              <a:t> = y</a:t>
            </a:r>
          </a:p>
          <a:p>
            <a:pPr marL="0" indent="0">
              <a:buNone/>
            </a:pPr>
            <a:r>
              <a:rPr lang="en-US" dirty="0" smtClean="0"/>
              <a:t>9.   v = </a:t>
            </a:r>
            <a:r>
              <a:rPr lang="en-US" dirty="0" err="1" smtClean="0"/>
              <a:t>z.f</a:t>
            </a:r>
            <a:r>
              <a:rPr lang="en-US" dirty="0" smtClean="0"/>
              <a:t>; </a:t>
            </a:r>
          </a:p>
          <a:p>
            <a:pPr marL="0" indent="0">
              <a:buNone/>
            </a:pPr>
            <a:r>
              <a:rPr lang="en-US" dirty="0" smtClean="0"/>
              <a:t>10. }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715000" y="1676400"/>
            <a:ext cx="3048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1.  x = new A();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2.  z = x;</a:t>
            </a:r>
          </a:p>
          <a:p>
            <a:pPr marL="514350" indent="-514350">
              <a:buFont typeface="Arial" pitchFamily="34" charset="0"/>
              <a:buAutoNum type="arabicPeriod" startAt="3"/>
            </a:pPr>
            <a:r>
              <a:rPr lang="en-US" dirty="0" smtClean="0"/>
              <a:t>y = new B();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5.  </a:t>
            </a:r>
            <a:r>
              <a:rPr lang="en-US" dirty="0" smtClean="0"/>
              <a:t>w = x;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6.  </a:t>
            </a:r>
            <a:r>
              <a:rPr lang="en-US" dirty="0" err="1" smtClean="0"/>
              <a:t>w.f</a:t>
            </a:r>
            <a:r>
              <a:rPr lang="en-US" dirty="0" smtClean="0"/>
              <a:t> = y;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7.  </a:t>
            </a:r>
            <a:r>
              <a:rPr lang="en-US" dirty="0" smtClean="0"/>
              <a:t>if (w == z) {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9.   </a:t>
            </a:r>
            <a:r>
              <a:rPr lang="en-US" dirty="0" smtClean="0"/>
              <a:t>v = </a:t>
            </a:r>
            <a:r>
              <a:rPr lang="en-US" dirty="0" err="1" smtClean="0"/>
              <a:t>z.f</a:t>
            </a:r>
            <a:r>
              <a:rPr lang="en-US" dirty="0" smtClean="0"/>
              <a:t>;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10.  </a:t>
            </a:r>
            <a:r>
              <a:rPr lang="en-US" dirty="0" smtClean="0"/>
              <a:t>}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352800" y="3733800"/>
            <a:ext cx="2133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3352800" y="3124200"/>
            <a:ext cx="22860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Slicing for v at 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617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 Slicing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producer statements are preserved.</a:t>
            </a:r>
          </a:p>
          <a:p>
            <a:r>
              <a:rPr lang="en-US" dirty="0" smtClean="0"/>
              <a:t>Producer statements - A statement t is a producer for a seed s </a:t>
            </a:r>
            <a:r>
              <a:rPr lang="en-US" dirty="0" err="1" smtClean="0"/>
              <a:t>iff</a:t>
            </a:r>
            <a:r>
              <a:rPr lang="en-US" dirty="0" smtClean="0"/>
              <a:t> (1) s = t or (2) t writes a value to a location directly used by some other producer</a:t>
            </a:r>
          </a:p>
          <a:p>
            <a:r>
              <a:rPr lang="en-US" dirty="0" smtClean="0"/>
              <a:t>Other statements: explainer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61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822</Words>
  <Application>Microsoft Office PowerPoint</Application>
  <PresentationFormat>On-screen Show (4:3)</PresentationFormat>
  <Paragraphs>166</Paragraphs>
  <Slides>29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TAJ: Effective Taint Analysis of Web Applications</vt:lpstr>
      <vt:lpstr>Motivating Example*</vt:lpstr>
      <vt:lpstr>Motivating Example*</vt:lpstr>
      <vt:lpstr>Motivating Example*</vt:lpstr>
      <vt:lpstr>Motivating Example*</vt:lpstr>
      <vt:lpstr>Several Concepts</vt:lpstr>
      <vt:lpstr>Slicing</vt:lpstr>
      <vt:lpstr>An Example</vt:lpstr>
      <vt:lpstr>Thin Slicing</vt:lpstr>
      <vt:lpstr>PowerPoint Presentation</vt:lpstr>
      <vt:lpstr>Dependence Graph</vt:lpstr>
      <vt:lpstr>Two Types of Existing Thin Slicing</vt:lpstr>
      <vt:lpstr>So in TAJ,</vt:lpstr>
      <vt:lpstr>Taint Analysis</vt:lpstr>
      <vt:lpstr>Hybrid Thin Slicing + Taint Analysis</vt:lpstr>
      <vt:lpstr>PowerPoint Presentation</vt:lpstr>
      <vt:lpstr>PowerPoint Presentation</vt:lpstr>
      <vt:lpstr>Several Tricks Played</vt:lpstr>
      <vt:lpstr>Taint Carrier</vt:lpstr>
      <vt:lpstr>PowerPoint Presentation</vt:lpstr>
      <vt:lpstr>Handling Exceptions</vt:lpstr>
      <vt:lpstr>PowerPoint Presentation</vt:lpstr>
      <vt:lpstr>Code Reduction</vt:lpstr>
      <vt:lpstr>Eliminating Redundant Flows</vt:lpstr>
      <vt:lpstr>Others</vt:lpstr>
      <vt:lpstr>Results</vt:lpstr>
      <vt:lpstr>Pixy</vt:lpstr>
      <vt:lpstr>Vulnerability One</vt:lpstr>
      <vt:lpstr>Vulnerability Two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TAJ: Effective Taint Analysis of Web Applications</dc:title>
  <dc:creator>Yinzhi Cao</dc:creator>
  <cp:lastModifiedBy>Yinzhi Cao</cp:lastModifiedBy>
  <cp:revision>30</cp:revision>
  <dcterms:created xsi:type="dcterms:W3CDTF">2013-04-08T18:00:38Z</dcterms:created>
  <dcterms:modified xsi:type="dcterms:W3CDTF">2013-04-09T19:45:43Z</dcterms:modified>
</cp:coreProperties>
</file>