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346" r:id="rId3"/>
    <p:sldId id="360" r:id="rId4"/>
    <p:sldId id="257" r:id="rId5"/>
    <p:sldId id="283" r:id="rId6"/>
    <p:sldId id="354" r:id="rId7"/>
    <p:sldId id="331" r:id="rId8"/>
    <p:sldId id="332" r:id="rId9"/>
    <p:sldId id="379" r:id="rId10"/>
    <p:sldId id="333" r:id="rId11"/>
    <p:sldId id="334" r:id="rId12"/>
    <p:sldId id="335" r:id="rId13"/>
    <p:sldId id="380" r:id="rId14"/>
    <p:sldId id="344" r:id="rId15"/>
    <p:sldId id="345" r:id="rId16"/>
    <p:sldId id="381" r:id="rId17"/>
    <p:sldId id="369" r:id="rId18"/>
    <p:sldId id="363" r:id="rId19"/>
    <p:sldId id="343" r:id="rId20"/>
    <p:sldId id="382" r:id="rId21"/>
    <p:sldId id="338" r:id="rId22"/>
    <p:sldId id="339" r:id="rId23"/>
    <p:sldId id="340" r:id="rId24"/>
    <p:sldId id="370" r:id="rId25"/>
    <p:sldId id="383" r:id="rId26"/>
    <p:sldId id="366" r:id="rId27"/>
    <p:sldId id="337" r:id="rId28"/>
    <p:sldId id="367" r:id="rId29"/>
    <p:sldId id="347" r:id="rId30"/>
    <p:sldId id="361" r:id="rId31"/>
    <p:sldId id="362" r:id="rId32"/>
    <p:sldId id="286" r:id="rId33"/>
    <p:sldId id="287" r:id="rId34"/>
    <p:sldId id="288" r:id="rId35"/>
    <p:sldId id="289" r:id="rId36"/>
    <p:sldId id="374" r:id="rId37"/>
    <p:sldId id="290" r:id="rId38"/>
    <p:sldId id="291" r:id="rId39"/>
    <p:sldId id="292" r:id="rId40"/>
    <p:sldId id="293" r:id="rId41"/>
    <p:sldId id="375" r:id="rId42"/>
    <p:sldId id="294" r:id="rId43"/>
    <p:sldId id="295" r:id="rId44"/>
    <p:sldId id="296" r:id="rId45"/>
    <p:sldId id="297" r:id="rId46"/>
    <p:sldId id="376" r:id="rId47"/>
    <p:sldId id="298" r:id="rId48"/>
    <p:sldId id="299" r:id="rId49"/>
    <p:sldId id="377" r:id="rId50"/>
    <p:sldId id="300" r:id="rId51"/>
    <p:sldId id="301" r:id="rId52"/>
    <p:sldId id="302" r:id="rId53"/>
    <p:sldId id="303" r:id="rId54"/>
    <p:sldId id="304" r:id="rId55"/>
    <p:sldId id="305" r:id="rId56"/>
    <p:sldId id="378" r:id="rId57"/>
    <p:sldId id="306" r:id="rId58"/>
    <p:sldId id="372" r:id="rId59"/>
    <p:sldId id="373" r:id="rId60"/>
    <p:sldId id="282"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76" autoAdjust="0"/>
  </p:normalViewPr>
  <p:slideViewPr>
    <p:cSldViewPr snapToGrid="0" snapToObjects="1">
      <p:cViewPr varScale="1">
        <p:scale>
          <a:sx n="86" d="100"/>
          <a:sy n="86" d="100"/>
        </p:scale>
        <p:origin x="-22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F334E-3553-9F4F-9365-BC16C0BF248A}" type="datetimeFigureOut">
              <a:rPr lang="en-US" smtClean="0"/>
              <a:t>13-4-28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FEF693-39D3-5D4F-AE17-A798386973B7}" type="slidenum">
              <a:rPr lang="en-US" smtClean="0"/>
              <a:t>‹#›</a:t>
            </a:fld>
            <a:endParaRPr lang="en-US"/>
          </a:p>
        </p:txBody>
      </p:sp>
    </p:spTree>
    <p:extLst>
      <p:ext uri="{BB962C8B-B14F-4D97-AF65-F5344CB8AC3E}">
        <p14:creationId xmlns:p14="http://schemas.microsoft.com/office/powerpoint/2010/main" val="24942500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FEF693-39D3-5D4F-AE17-A798386973B7}" type="slidenum">
              <a:rPr lang="en-US" smtClean="0"/>
              <a:t>1</a:t>
            </a:fld>
            <a:endParaRPr lang="en-US"/>
          </a:p>
        </p:txBody>
      </p:sp>
    </p:spTree>
    <p:extLst>
      <p:ext uri="{BB962C8B-B14F-4D97-AF65-F5344CB8AC3E}">
        <p14:creationId xmlns:p14="http://schemas.microsoft.com/office/powerpoint/2010/main" val="196334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smtClean="0"/>
              <a:t>TaintDroid</a:t>
            </a:r>
            <a:r>
              <a:rPr lang="en-US" altLang="ko-KR" baseline="0" dirty="0" smtClean="0"/>
              <a:t> has some features like these.</a:t>
            </a:r>
          </a:p>
          <a:p>
            <a:endParaRPr lang="en-US" altLang="ko-KR" baseline="0" dirty="0" smtClean="0"/>
          </a:p>
          <a:p>
            <a:r>
              <a:rPr lang="en-US" altLang="ko-KR" baseline="0" dirty="0" err="1" smtClean="0"/>
              <a:t>TaintDroid</a:t>
            </a:r>
            <a:r>
              <a:rPr lang="en-US" altLang="ko-KR" baseline="0" dirty="0" smtClean="0"/>
              <a:t> uses multi-level tracking.</a:t>
            </a:r>
          </a:p>
          <a:p>
            <a:r>
              <a:rPr lang="en-US" altLang="ko-KR" dirty="0" smtClean="0"/>
              <a:t>Instruction level dynamic</a:t>
            </a:r>
            <a:r>
              <a:rPr lang="en-US" altLang="ko-KR" baseline="0" dirty="0" smtClean="0"/>
              <a:t> taint analysis</a:t>
            </a:r>
            <a:r>
              <a:rPr lang="en-US" altLang="ko-KR" dirty="0" smtClean="0"/>
              <a:t> using whole system emulation incurs</a:t>
            </a:r>
            <a:r>
              <a:rPr lang="en-US" altLang="ko-KR" baseline="0" dirty="0" smtClean="0"/>
              <a:t> high performance </a:t>
            </a:r>
            <a:r>
              <a:rPr lang="en-US" altLang="ko-KR" baseline="0" dirty="0" err="1" smtClean="0"/>
              <a:t>pernalties</a:t>
            </a:r>
            <a:r>
              <a:rPr lang="en-US" altLang="ko-KR" baseline="0" dirty="0" smtClean="0"/>
              <a:t>.</a:t>
            </a:r>
          </a:p>
          <a:p>
            <a:r>
              <a:rPr lang="en-US" altLang="ko-KR" baseline="0" dirty="0" smtClean="0"/>
              <a:t>That’s why </a:t>
            </a:r>
            <a:r>
              <a:rPr lang="en-US" altLang="ko-KR" baseline="0" dirty="0" err="1" smtClean="0"/>
              <a:t>TaintDroid</a:t>
            </a:r>
            <a:r>
              <a:rPr lang="en-US" altLang="ko-KR" baseline="0" dirty="0" smtClean="0"/>
              <a:t> uses variable-level tracking throughout </a:t>
            </a:r>
            <a:r>
              <a:rPr lang="en-US" altLang="ko-KR" baseline="0" dirty="0" err="1" smtClean="0"/>
              <a:t>Dalvik</a:t>
            </a:r>
            <a:r>
              <a:rPr lang="en-US" altLang="ko-KR" baseline="0" dirty="0" smtClean="0"/>
              <a:t> VM environment.</a:t>
            </a:r>
          </a:p>
          <a:p>
            <a:endParaRPr lang="en-US" altLang="ko-KR" baseline="0" dirty="0" smtClean="0"/>
          </a:p>
          <a:p>
            <a:r>
              <a:rPr lang="en-US" altLang="ko-KR" baseline="0" dirty="0" smtClean="0"/>
              <a:t>As you know, Android architecture is like this image.</a:t>
            </a:r>
          </a:p>
          <a:p>
            <a:r>
              <a:rPr lang="en-US" altLang="ko-KR" baseline="0" dirty="0" smtClean="0"/>
              <a:t>Application code is written in Java.</a:t>
            </a:r>
          </a:p>
          <a:p>
            <a:r>
              <a:rPr lang="en-US" altLang="ko-KR" baseline="0" dirty="0" smtClean="0"/>
              <a:t>So android needs virtual machine to translate byte code.</a:t>
            </a:r>
          </a:p>
          <a:p>
            <a:r>
              <a:rPr lang="en-US" altLang="ko-KR" baseline="0" dirty="0" smtClean="0"/>
              <a:t>Android also uses native method for high performance.</a:t>
            </a:r>
          </a:p>
          <a:p>
            <a:r>
              <a:rPr lang="en-US" altLang="ko-KR" baseline="0" dirty="0" smtClean="0"/>
              <a:t>It makes it difficult to track taint tag.</a:t>
            </a:r>
          </a:p>
          <a:p>
            <a:r>
              <a:rPr lang="en-US" altLang="ko-KR" baseline="0" dirty="0" smtClean="0"/>
              <a:t>Let’s talk about this later.</a:t>
            </a:r>
          </a:p>
          <a:p>
            <a:endParaRPr lang="en-US" altLang="ko-KR" baseline="0" dirty="0" smtClean="0"/>
          </a:p>
          <a:p>
            <a:endParaRPr lang="en-US" altLang="ko-KR" baseline="0" dirty="0" smtClean="0"/>
          </a:p>
          <a:p>
            <a:endParaRPr lang="en-US" altLang="ko-KR" dirty="0" smtClean="0"/>
          </a:p>
          <a:p>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fld id="{2561A273-2425-4FE6-974C-955F1DC9B5DF}" type="slidenum">
              <a:rPr lang="ko-KR" altLang="en-US" smtClean="0"/>
              <a:t>17</a:t>
            </a:fld>
            <a:endParaRPr lang="ko-KR" altLang="en-US"/>
          </a:p>
        </p:txBody>
      </p:sp>
    </p:spTree>
    <p:extLst>
      <p:ext uri="{BB962C8B-B14F-4D97-AF65-F5344CB8AC3E}">
        <p14:creationId xmlns:p14="http://schemas.microsoft.com/office/powerpoint/2010/main" val="2379837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Sensitive information is </a:t>
            </a:r>
            <a:r>
              <a:rPr lang="en-US" dirty="0" err="1" smtClean="0"/>
              <a:t>ﬁrst</a:t>
            </a:r>
            <a:r>
              <a:rPr lang="en-US" dirty="0" smtClean="0"/>
              <a:t> </a:t>
            </a:r>
            <a:r>
              <a:rPr lang="en-US" dirty="0" err="1" smtClean="0"/>
              <a:t>identiﬁed</a:t>
            </a:r>
            <a:r>
              <a:rPr lang="en-US" dirty="0" smtClean="0"/>
              <a:t> at a taint source, where a taint marking indicating the information type is assigned. Dynamic taint</a:t>
            </a:r>
          </a:p>
          <a:p>
            <a:r>
              <a:rPr lang="en-US" dirty="0" smtClean="0"/>
              <a:t>analysis tracks how labeled data impacts other data in a way that might leak the original sensitive information.</a:t>
            </a:r>
          </a:p>
          <a:p>
            <a:r>
              <a:rPr lang="en-US" dirty="0" smtClean="0"/>
              <a:t>Finally, the impacted data is </a:t>
            </a:r>
            <a:r>
              <a:rPr lang="en-US" dirty="0" err="1" smtClean="0"/>
              <a:t>identiﬁed</a:t>
            </a:r>
            <a:r>
              <a:rPr lang="en-US" dirty="0" smtClean="0"/>
              <a:t> before it leaves the system at a taint sink (usually the network interface).</a:t>
            </a:r>
          </a:p>
          <a:p>
            <a:endParaRPr lang="en-US" dirty="0" smtClean="0"/>
          </a:p>
          <a:p>
            <a:r>
              <a:rPr lang="en-US" dirty="0" smtClean="0"/>
              <a:t>possible false positive</a:t>
            </a:r>
          </a:p>
        </p:txBody>
      </p:sp>
      <p:sp>
        <p:nvSpPr>
          <p:cNvPr id="4" name="Slide Number Placeholder 3"/>
          <p:cNvSpPr>
            <a:spLocks noGrp="1"/>
          </p:cNvSpPr>
          <p:nvPr>
            <p:ph type="sldNum" sz="quarter" idx="10"/>
          </p:nvPr>
        </p:nvSpPr>
        <p:spPr/>
        <p:txBody>
          <a:bodyPr/>
          <a:lstStyle/>
          <a:p>
            <a:fld id="{2718EED5-28DD-4846-9B92-A98F38773B74}"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when as</a:t>
            </a:r>
            <a:r>
              <a:rPr lang="en-US" baseline="0" dirty="0" smtClean="0"/>
              <a:t> developer</a:t>
            </a:r>
            <a:endParaRPr lang="en-US" dirty="0"/>
          </a:p>
        </p:txBody>
      </p:sp>
      <p:sp>
        <p:nvSpPr>
          <p:cNvPr id="4" name="Slide Number Placeholder 3"/>
          <p:cNvSpPr>
            <a:spLocks noGrp="1"/>
          </p:cNvSpPr>
          <p:nvPr>
            <p:ph type="sldNum" sz="quarter" idx="10"/>
          </p:nvPr>
        </p:nvSpPr>
        <p:spPr/>
        <p:txBody>
          <a:bodyPr/>
          <a:lstStyle/>
          <a:p>
            <a:fld id="{2718EED5-28DD-4846-9B92-A98F38773B74}"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DF07099-E147-4DDB-AB15-0470104DF178}" type="slidenum">
              <a:rPr lang="ko-KR" altLang="en-US" smtClean="0"/>
              <a:t>27</a:t>
            </a:fld>
            <a:endParaRPr lang="ko-KR" altLang="en-US"/>
          </a:p>
        </p:txBody>
      </p:sp>
    </p:spTree>
    <p:extLst>
      <p:ext uri="{BB962C8B-B14F-4D97-AF65-F5344CB8AC3E}">
        <p14:creationId xmlns:p14="http://schemas.microsoft.com/office/powerpoint/2010/main" val="2679725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The optimal approach to prevent XSS attacks would be to eliminate the vulnerabilities in the affected web applications. To this end, a web application must properly validate all input, and in particular, remove malicious scripts. The problem is that many service providers do not fix their web applications in a timely way. Hence, a promising approach for protecting users against XSS attacks is to deploy the necessary security mechanisms on the client side.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solution proposed in this paper uses dynamic data tainting. In contrast to traditional, tainting-based approaches on the server side, we taint sensitive information on the client side. The goal is to ensure that a JavaScript program can send sensitive information  only to the site from which it was loaded. To this end, the information flow of sensitive data is tracked inside the JavaScript engine of the browser. Whenever an attempt to relay such information to a third party (i.e., the adversary) is detected, the user is warned and given the possibility to stop the transfer.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Unfortunately, it is not possible to detect all information flows dynamically [27]. This is a problem, because the adversary has complete freedom to craft his attack code, and, therefore, he could leverage information flows that are not covered by dynamic analysis to successfully launch XSS attacks. To address this limitation,</a:t>
            </a:r>
            <a:endParaRPr lang="en-US" dirty="0"/>
          </a:p>
        </p:txBody>
      </p:sp>
      <p:sp>
        <p:nvSpPr>
          <p:cNvPr id="4" name="Slide Number Placeholder 3"/>
          <p:cNvSpPr>
            <a:spLocks noGrp="1"/>
          </p:cNvSpPr>
          <p:nvPr>
            <p:ph type="sldNum" sz="quarter" idx="10"/>
          </p:nvPr>
        </p:nvSpPr>
        <p:spPr/>
        <p:txBody>
          <a:bodyPr/>
          <a:lstStyle/>
          <a:p>
            <a:fld id="{6DFEF693-39D3-5D4F-AE17-A798386973B7}" type="slidenum">
              <a:rPr lang="en-US" smtClean="0"/>
              <a:t>30</a:t>
            </a:fld>
            <a:endParaRPr lang="en-US"/>
          </a:p>
        </p:txBody>
      </p:sp>
    </p:spTree>
    <p:extLst>
      <p:ext uri="{BB962C8B-B14F-4D97-AF65-F5344CB8AC3E}">
        <p14:creationId xmlns:p14="http://schemas.microsoft.com/office/powerpoint/2010/main" val="2298607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goal of our protection approach is to prevent that sensitive data is sent to a third party (the adversary) without the user’s consent. To this end, we designed a mechanism that can keep track of how sensitive data is used in the browser.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Our mechanism is based on the concept of dynamic data tainting , in which sensitive data is first marked (or tainted), and then, when this data is accessed by scripts running in the web browser, its use is dynamically tracked by our system. When tainted data is about to be transferred to a third party, different kinds of actions can be taken. Examples are logging, preventing the transfer, or stopping the program with an error.</a:t>
            </a:r>
            <a:endParaRPr lang="en-US" dirty="0"/>
          </a:p>
        </p:txBody>
      </p:sp>
      <p:sp>
        <p:nvSpPr>
          <p:cNvPr id="4" name="Slide Number Placeholder 3"/>
          <p:cNvSpPr>
            <a:spLocks noGrp="1"/>
          </p:cNvSpPr>
          <p:nvPr>
            <p:ph type="sldNum" sz="quarter" idx="10"/>
          </p:nvPr>
        </p:nvSpPr>
        <p:spPr/>
        <p:txBody>
          <a:bodyPr/>
          <a:lstStyle/>
          <a:p>
            <a:fld id="{6DFEF693-39D3-5D4F-AE17-A798386973B7}" type="slidenum">
              <a:rPr lang="en-US" smtClean="0"/>
              <a:t>32</a:t>
            </a:fld>
            <a:endParaRPr lang="en-US"/>
          </a:p>
        </p:txBody>
      </p:sp>
    </p:spTree>
    <p:extLst>
      <p:ext uri="{BB962C8B-B14F-4D97-AF65-F5344CB8AC3E}">
        <p14:creationId xmlns:p14="http://schemas.microsoft.com/office/powerpoint/2010/main" val="2789271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Our taint analysis is capable of tracking data dependencies. That is, when a tainted value is assigned to another variable, this variable becomes tainted as well. Also, when any operand of an arithmetic or logic operation is tainted, the result becomes tainted. Moreover, our solution is capable of handling direct control dependencies. That is, whenever the execution of an operation depends on the value of a tainted variable (e.g., if an operation is guarded by an if branch that tests a tainted variable), the result of this operation is tainted. Figure 2 provides an example to illustrate the importance of direct control dependencies. In this example, the attacker copies the cookie from the variable cookie to the variable </a:t>
            </a:r>
            <a:r>
              <a:rPr lang="en-US" sz="1200" b="0" i="0" u="none" strike="noStrike" kern="1200" baseline="0" dirty="0" err="1" smtClean="0">
                <a:solidFill>
                  <a:schemeClr val="tx1"/>
                </a:solidFill>
                <a:latin typeface="+mn-lt"/>
                <a:ea typeface="+mn-ea"/>
                <a:cs typeface="+mn-cs"/>
              </a:rPr>
              <a:t>dut</a:t>
            </a:r>
            <a:r>
              <a:rPr lang="en-US" sz="1200" b="0" i="0" u="none" strike="noStrike" kern="1200" baseline="0" dirty="0" smtClean="0">
                <a:solidFill>
                  <a:schemeClr val="tx1"/>
                </a:solidFill>
                <a:latin typeface="+mn-lt"/>
                <a:ea typeface="+mn-ea"/>
                <a:cs typeface="+mn-cs"/>
              </a:rPr>
              <a:t>  using a for-loop and a switch statement for any character in cookie . If only data dependencies were covered, the </a:t>
            </a:r>
            <a:r>
              <a:rPr lang="en-US" sz="1200" b="0" i="0" u="none" strike="noStrike" kern="1200" baseline="0" dirty="0" err="1" smtClean="0">
                <a:solidFill>
                  <a:schemeClr val="tx1"/>
                </a:solidFill>
                <a:latin typeface="+mn-lt"/>
                <a:ea typeface="+mn-ea"/>
                <a:cs typeface="+mn-cs"/>
              </a:rPr>
              <a:t>dut</a:t>
            </a:r>
            <a:r>
              <a:rPr lang="en-US" sz="1200" b="0" i="0" u="none" strike="noStrike" kern="1200" baseline="0" dirty="0" smtClean="0">
                <a:solidFill>
                  <a:schemeClr val="tx1"/>
                </a:solidFill>
                <a:latin typeface="+mn-lt"/>
                <a:ea typeface="+mn-ea"/>
                <a:cs typeface="+mn-cs"/>
              </a:rPr>
              <a:t>  variable would not be tainted after the loop.</a:t>
            </a:r>
            <a:endParaRPr lang="en-US" dirty="0" smtClean="0"/>
          </a:p>
          <a:p>
            <a:endParaRPr lang="en-US" dirty="0" smtClean="0"/>
          </a:p>
          <a:p>
            <a:r>
              <a:rPr lang="en-US" dirty="0" smtClean="0"/>
              <a:t>Loop</a:t>
            </a:r>
          </a:p>
          <a:p>
            <a:r>
              <a:rPr lang="en-US" dirty="0" smtClean="0"/>
              <a:t>If</a:t>
            </a:r>
            <a:r>
              <a:rPr lang="en-US" baseline="0" dirty="0" smtClean="0"/>
              <a:t> scope</a:t>
            </a:r>
          </a:p>
          <a:p>
            <a:endParaRPr lang="en-US" baseline="0" dirty="0" smtClean="0"/>
          </a:p>
          <a:p>
            <a:r>
              <a:rPr lang="en-US" sz="1200" b="0" i="0" u="none" strike="noStrike" kern="1200" baseline="0" dirty="0" smtClean="0">
                <a:solidFill>
                  <a:schemeClr val="tx1"/>
                </a:solidFill>
                <a:latin typeface="+mn-lt"/>
                <a:ea typeface="+mn-ea"/>
                <a:cs typeface="+mn-cs"/>
              </a:rPr>
              <a:t>In addition to the tracking of taint information inside the JavaScript engine, tainted data stored in and retrieved from the document object model (DOM) tree [29] of the HTML page has to retain its taint status. This is required to prevent laundering attempts in which an attacker temporarily stores tainted data in a DOM tree node to clear its taint status.</a:t>
            </a:r>
            <a:endParaRPr lang="en-US" dirty="0"/>
          </a:p>
        </p:txBody>
      </p:sp>
      <p:sp>
        <p:nvSpPr>
          <p:cNvPr id="4" name="Slide Number Placeholder 3"/>
          <p:cNvSpPr>
            <a:spLocks noGrp="1"/>
          </p:cNvSpPr>
          <p:nvPr>
            <p:ph type="sldNum" sz="quarter" idx="10"/>
          </p:nvPr>
        </p:nvSpPr>
        <p:spPr/>
        <p:txBody>
          <a:bodyPr/>
          <a:lstStyle/>
          <a:p>
            <a:fld id="{6DFEF693-39D3-5D4F-AE17-A798386973B7}" type="slidenum">
              <a:rPr lang="en-US" smtClean="0"/>
              <a:t>33</a:t>
            </a:fld>
            <a:endParaRPr lang="en-US"/>
          </a:p>
        </p:txBody>
      </p:sp>
    </p:spTree>
    <p:extLst>
      <p:ext uri="{BB962C8B-B14F-4D97-AF65-F5344CB8AC3E}">
        <p14:creationId xmlns:p14="http://schemas.microsoft.com/office/powerpoint/2010/main" val="3458891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Since this list was provided by Netscape [21], we believe it to be fairly complete</a:t>
            </a:r>
            <a:endParaRPr lang="en-US" dirty="0"/>
          </a:p>
        </p:txBody>
      </p:sp>
      <p:sp>
        <p:nvSpPr>
          <p:cNvPr id="4" name="Slide Number Placeholder 3"/>
          <p:cNvSpPr>
            <a:spLocks noGrp="1"/>
          </p:cNvSpPr>
          <p:nvPr>
            <p:ph type="sldNum" sz="quarter" idx="10"/>
          </p:nvPr>
        </p:nvSpPr>
        <p:spPr/>
        <p:txBody>
          <a:bodyPr/>
          <a:lstStyle/>
          <a:p>
            <a:fld id="{6DFEF693-39D3-5D4F-AE17-A798386973B7}" type="slidenum">
              <a:rPr lang="en-US" smtClean="0"/>
              <a:t>34</a:t>
            </a:fld>
            <a:endParaRPr lang="en-US"/>
          </a:p>
        </p:txBody>
      </p:sp>
    </p:spTree>
    <p:extLst>
      <p:ext uri="{BB962C8B-B14F-4D97-AF65-F5344CB8AC3E}">
        <p14:creationId xmlns:p14="http://schemas.microsoft.com/office/powerpoint/2010/main" val="3951036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example, the HTML page contains some embedded JavaScript code (1) that accesses the cookie of the document (which is a sensitive source).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script is parsed and compiled into a bytecode program (2) that is then executed by the JavaScript engine.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the engine executes the statement that attempts to obtain the cookie  property from the document  object (3),</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it generates a call to the implementation of the document class in the browser (4).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Possible parameters of the call are converted from values understood by the JavaScript engine to those defined in the browser (5).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Then, the corresponding method in the browser, which implements the </a:t>
            </a:r>
            <a:r>
              <a:rPr lang="en-US" sz="1200" b="0" i="0" u="none" strike="noStrike" kern="1200" baseline="0" dirty="0" err="1" smtClean="0">
                <a:solidFill>
                  <a:schemeClr val="tx1"/>
                </a:solidFill>
                <a:latin typeface="+mn-lt"/>
                <a:ea typeface="+mn-ea"/>
                <a:cs typeface="+mn-cs"/>
              </a:rPr>
              <a:t>document.cookie</a:t>
            </a:r>
            <a:r>
              <a:rPr lang="en-US" sz="1200" b="0" i="0" u="none" strike="noStrike" kern="1200" baseline="0" dirty="0" smtClean="0">
                <a:solidFill>
                  <a:schemeClr val="tx1"/>
                </a:solidFill>
                <a:latin typeface="+mn-lt"/>
                <a:ea typeface="+mn-ea"/>
                <a:cs typeface="+mn-cs"/>
              </a:rPr>
              <a:t>  method, is called (6).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this method, the access to a sensitive source is recognized and the value is tainted appropriately (7).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value is then converted into a value with a type used by the JavaScript engine (8).</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This conversion has to retain the taint status of the value. Thus, the result of the operation that obtains the cookie   property (variable x ) is tainted (9).</a:t>
            </a:r>
            <a:endParaRPr lang="en-US" dirty="0"/>
          </a:p>
        </p:txBody>
      </p:sp>
      <p:sp>
        <p:nvSpPr>
          <p:cNvPr id="4" name="Slide Number Placeholder 3"/>
          <p:cNvSpPr>
            <a:spLocks noGrp="1"/>
          </p:cNvSpPr>
          <p:nvPr>
            <p:ph type="sldNum" sz="quarter" idx="10"/>
          </p:nvPr>
        </p:nvSpPr>
        <p:spPr/>
        <p:txBody>
          <a:bodyPr/>
          <a:lstStyle/>
          <a:p>
            <a:fld id="{6DFEF693-39D3-5D4F-AE17-A798386973B7}" type="slidenum">
              <a:rPr lang="en-US" smtClean="0"/>
              <a:t>35</a:t>
            </a:fld>
            <a:endParaRPr lang="en-US"/>
          </a:p>
        </p:txBody>
      </p:sp>
    </p:spTree>
    <p:extLst>
      <p:ext uri="{BB962C8B-B14F-4D97-AF65-F5344CB8AC3E}">
        <p14:creationId xmlns:p14="http://schemas.microsoft.com/office/powerpoint/2010/main" val="2922551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JavaScript programs that are part of a web page are parsed and compiled into an internal bytecode representation. These bytecode instructions are then interpreted by the JavaScript engine. To track the use of sensitive information by JavaScript programs, we have extended the JavaScript engine. More precisely, we have extended the semantics of the bytecode instructions so that taint information is correctly propagated</a:t>
            </a:r>
            <a:endParaRPr lang="en-US" dirty="0" smtClean="0"/>
          </a:p>
          <a:p>
            <a:endParaRPr lang="en-US" dirty="0"/>
          </a:p>
        </p:txBody>
      </p:sp>
      <p:sp>
        <p:nvSpPr>
          <p:cNvPr id="4" name="Slide Number Placeholder 3"/>
          <p:cNvSpPr>
            <a:spLocks noGrp="1"/>
          </p:cNvSpPr>
          <p:nvPr>
            <p:ph type="sldNum" sz="quarter" idx="10"/>
          </p:nvPr>
        </p:nvSpPr>
        <p:spPr/>
        <p:txBody>
          <a:bodyPr/>
          <a:lstStyle/>
          <a:p>
            <a:fld id="{6DFEF693-39D3-5D4F-AE17-A798386973B7}" type="slidenum">
              <a:rPr lang="en-US" smtClean="0"/>
              <a:t>37</a:t>
            </a:fld>
            <a:endParaRPr lang="en-US"/>
          </a:p>
        </p:txBody>
      </p:sp>
    </p:spTree>
    <p:extLst>
      <p:ext uri="{BB962C8B-B14F-4D97-AF65-F5344CB8AC3E}">
        <p14:creationId xmlns:p14="http://schemas.microsoft.com/office/powerpoint/2010/main" val="391951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6C5A07-06D5-4FC6-848C-7C125160E98B}" type="slidenum">
              <a:rPr lang="ko-KR" altLang="en-US" smtClean="0"/>
              <a:t>3</a:t>
            </a:fld>
            <a:endParaRPr lang="ko-KR" altLang="en-US"/>
          </a:p>
        </p:txBody>
      </p:sp>
    </p:spTree>
    <p:extLst>
      <p:ext uri="{BB962C8B-B14F-4D97-AF65-F5344CB8AC3E}">
        <p14:creationId xmlns:p14="http://schemas.microsoft.com/office/powerpoint/2010/main" val="2190743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Array,</a:t>
            </a:r>
          </a:p>
          <a:p>
            <a:endParaRPr lang="en-US" dirty="0" smtClean="0"/>
          </a:p>
          <a:p>
            <a:r>
              <a:rPr lang="en-US" dirty="0" smtClean="0"/>
              <a:t>Attribute</a:t>
            </a:r>
            <a:r>
              <a:rPr lang="en-US" baseline="0" dirty="0" smtClean="0"/>
              <a:t> of any object</a:t>
            </a:r>
          </a:p>
          <a:p>
            <a:endParaRPr lang="en-US" baseline="0" dirty="0" smtClean="0"/>
          </a:p>
          <a:p>
            <a:r>
              <a:rPr lang="en-US" sz="1200" b="0" i="0" u="none" strike="noStrike" kern="1200" baseline="0" dirty="0" smtClean="0">
                <a:solidFill>
                  <a:schemeClr val="tx1"/>
                </a:solidFill>
                <a:latin typeface="+mn-lt"/>
                <a:ea typeface="+mn-ea"/>
                <a:cs typeface="+mn-cs"/>
              </a:rPr>
              <a:t> In some cases, the variable that is assigned a tainted value is not the only object that must be tainted. For example, if an element of an array is tainted, then the whole array object needs to be tainted as well. This is necessary to ensure that functions and methods that operate on the array as a whole, such as </a:t>
            </a:r>
            <a:r>
              <a:rPr lang="en-US" sz="1200" b="0" i="0" u="none" strike="noStrike" kern="1200" baseline="0" dirty="0" err="1" smtClean="0">
                <a:solidFill>
                  <a:schemeClr val="tx1"/>
                </a:solidFill>
                <a:latin typeface="+mn-lt"/>
                <a:ea typeface="+mn-ea"/>
                <a:cs typeface="+mn-cs"/>
              </a:rPr>
              <a:t>arr.length</a:t>
            </a:r>
            <a:r>
              <a:rPr lang="en-US" sz="1200" b="0" i="0" u="none" strike="noStrike" kern="1200" baseline="0" dirty="0" smtClean="0">
                <a:solidFill>
                  <a:schemeClr val="tx1"/>
                </a:solidFill>
                <a:latin typeface="+mn-lt"/>
                <a:ea typeface="+mn-ea"/>
                <a:cs typeface="+mn-cs"/>
              </a:rPr>
              <a:t> , return a tainted value.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Likewise, if a property of an object is set to a tainted value, then the whole object needs to be tainted.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Arithmetic &amp; Logic Operations: The result is tainted if one of the used operands is tainted.</a:t>
            </a:r>
            <a:endParaRPr lang="en-US" dirty="0"/>
          </a:p>
        </p:txBody>
      </p:sp>
      <p:sp>
        <p:nvSpPr>
          <p:cNvPr id="4" name="Slide Number Placeholder 3"/>
          <p:cNvSpPr>
            <a:spLocks noGrp="1"/>
          </p:cNvSpPr>
          <p:nvPr>
            <p:ph type="sldNum" sz="quarter" idx="10"/>
          </p:nvPr>
        </p:nvSpPr>
        <p:spPr/>
        <p:txBody>
          <a:bodyPr/>
          <a:lstStyle/>
          <a:p>
            <a:fld id="{6DFEF693-39D3-5D4F-AE17-A798386973B7}" type="slidenum">
              <a:rPr lang="en-US" smtClean="0"/>
              <a:t>38</a:t>
            </a:fld>
            <a:endParaRPr lang="en-US"/>
          </a:p>
        </p:txBody>
      </p:sp>
    </p:spTree>
    <p:extLst>
      <p:ext uri="{BB962C8B-B14F-4D97-AF65-F5344CB8AC3E}">
        <p14:creationId xmlns:p14="http://schemas.microsoft.com/office/powerpoint/2010/main" val="955860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eval</a:t>
            </a:r>
            <a:r>
              <a:rPr lang="en-US" sz="1200" b="0" i="0" u="none" strike="noStrike" kern="1200" baseline="0" dirty="0" smtClean="0">
                <a:solidFill>
                  <a:schemeClr val="tx1"/>
                </a:solidFill>
                <a:latin typeface="+mn-lt"/>
                <a:ea typeface="+mn-ea"/>
                <a:cs typeface="+mn-cs"/>
              </a:rPr>
              <a:t>  function is special because its argument is treated as a JavaScript program and executed. If </a:t>
            </a:r>
            <a:r>
              <a:rPr lang="en-US" sz="1200" b="0" i="0" u="none" strike="noStrike" kern="1200" baseline="0" dirty="0" err="1" smtClean="0">
                <a:solidFill>
                  <a:schemeClr val="tx1"/>
                </a:solidFill>
                <a:latin typeface="+mn-lt"/>
                <a:ea typeface="+mn-ea"/>
                <a:cs typeface="+mn-cs"/>
              </a:rPr>
              <a:t>eval</a:t>
            </a:r>
            <a:r>
              <a:rPr lang="en-US" sz="1200" b="0" i="0" u="none" strike="noStrike" kern="1200" baseline="0" dirty="0" smtClean="0">
                <a:solidFill>
                  <a:schemeClr val="tx1"/>
                </a:solidFill>
                <a:latin typeface="+mn-lt"/>
                <a:ea typeface="+mn-ea"/>
                <a:cs typeface="+mn-cs"/>
              </a:rPr>
              <a:t>  is called in a tainted scope or if its parameter is tainted, a scope  around the executed program is generated, and we conservatively taint every operation in this program.</a:t>
            </a:r>
            <a:endParaRPr lang="en-US" dirty="0"/>
          </a:p>
        </p:txBody>
      </p:sp>
      <p:sp>
        <p:nvSpPr>
          <p:cNvPr id="4" name="Slide Number Placeholder 3"/>
          <p:cNvSpPr>
            <a:spLocks noGrp="1"/>
          </p:cNvSpPr>
          <p:nvPr>
            <p:ph type="sldNum" sz="quarter" idx="10"/>
          </p:nvPr>
        </p:nvSpPr>
        <p:spPr/>
        <p:txBody>
          <a:bodyPr/>
          <a:lstStyle/>
          <a:p>
            <a:fld id="{6DFEF693-39D3-5D4F-AE17-A798386973B7}" type="slidenum">
              <a:rPr lang="en-US" smtClean="0"/>
              <a:t>39</a:t>
            </a:fld>
            <a:endParaRPr lang="en-US"/>
          </a:p>
        </p:txBody>
      </p:sp>
    </p:spTree>
    <p:extLst>
      <p:ext uri="{BB962C8B-B14F-4D97-AF65-F5344CB8AC3E}">
        <p14:creationId xmlns:p14="http://schemas.microsoft.com/office/powerpoint/2010/main" val="3968230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An attacker could attempt to remove the taint status of a data element by temporarily storing it in a node of the DOM tree and retrieving it later (see Figure 6). To prevent laundering of data through the DOM tree, taint information must not get lost when leaving the JavaScript engine. To this end, the object that implements a DOM node is tainted every time a JavaScript program stores a tainted value into this node. When the node is accessed later, the returned value is tainted.</a:t>
            </a:r>
            <a:endParaRPr lang="en-US" dirty="0"/>
          </a:p>
        </p:txBody>
      </p:sp>
      <p:sp>
        <p:nvSpPr>
          <p:cNvPr id="4" name="Slide Number Placeholder 3"/>
          <p:cNvSpPr>
            <a:spLocks noGrp="1"/>
          </p:cNvSpPr>
          <p:nvPr>
            <p:ph type="sldNum" sz="quarter" idx="10"/>
          </p:nvPr>
        </p:nvSpPr>
        <p:spPr/>
        <p:txBody>
          <a:bodyPr/>
          <a:lstStyle/>
          <a:p>
            <a:fld id="{6DFEF693-39D3-5D4F-AE17-A798386973B7}" type="slidenum">
              <a:rPr lang="en-US" smtClean="0"/>
              <a:t>40</a:t>
            </a:fld>
            <a:endParaRPr lang="en-US"/>
          </a:p>
        </p:txBody>
      </p:sp>
    </p:spTree>
    <p:extLst>
      <p:ext uri="{BB962C8B-B14F-4D97-AF65-F5344CB8AC3E}">
        <p14:creationId xmlns:p14="http://schemas.microsoft.com/office/powerpoint/2010/main" val="2340133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hybrid analysis are precision and efficiency. It is a well-known fact that dynamic analysis generates more precise results than static analysis, which suffers from the conceptual limitation of </a:t>
            </a:r>
            <a:r>
              <a:rPr lang="en-US" sz="1200" b="0" i="0" u="none" strike="noStrike" kern="1200" baseline="0" dirty="0" err="1" smtClean="0">
                <a:solidFill>
                  <a:schemeClr val="tx1"/>
                </a:solidFill>
                <a:latin typeface="+mn-lt"/>
                <a:ea typeface="+mn-ea"/>
                <a:cs typeface="+mn-cs"/>
              </a:rPr>
              <a:t>undecidability</a:t>
            </a:r>
            <a:r>
              <a:rPr lang="en-US" sz="1200" b="0" i="0" u="none" strike="noStrike" kern="1200" baseline="0" dirty="0" smtClean="0">
                <a:solidFill>
                  <a:schemeClr val="tx1"/>
                </a:solidFill>
                <a:latin typeface="+mn-lt"/>
                <a:ea typeface="+mn-ea"/>
                <a:cs typeface="+mn-cs"/>
              </a:rPr>
              <a:t>. Besides, precise static analysis techniques are computationally expensive. This might be irrelevant for static security analyses performed by application developers before the deployment of the application. However, in real-time settings, dynamic analysis techniques are more suitable. By switching to a relatively fast type of static analysis only at those points where it is necessary, we combine the best of both approaches.</a:t>
            </a:r>
            <a:endParaRPr lang="en-US" dirty="0"/>
          </a:p>
        </p:txBody>
      </p:sp>
      <p:sp>
        <p:nvSpPr>
          <p:cNvPr id="4" name="Slide Number Placeholder 3"/>
          <p:cNvSpPr>
            <a:spLocks noGrp="1"/>
          </p:cNvSpPr>
          <p:nvPr>
            <p:ph type="sldNum" sz="quarter" idx="10"/>
          </p:nvPr>
        </p:nvSpPr>
        <p:spPr/>
        <p:txBody>
          <a:bodyPr/>
          <a:lstStyle/>
          <a:p>
            <a:fld id="{6DFEF693-39D3-5D4F-AE17-A798386973B7}" type="slidenum">
              <a:rPr lang="en-US" smtClean="0"/>
              <a:t>42</a:t>
            </a:fld>
            <a:endParaRPr lang="en-US"/>
          </a:p>
        </p:txBody>
      </p:sp>
    </p:spTree>
    <p:extLst>
      <p:ext uri="{BB962C8B-B14F-4D97-AF65-F5344CB8AC3E}">
        <p14:creationId xmlns:p14="http://schemas.microsoft.com/office/powerpoint/2010/main" val="1575228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For example, consider the attack script shown in Figure 7. This script exploits an indirect  control dependency. On Lines 1 and 2, the variables x  and y  are both initialized to false . On Line 3, the attacker tests the user’s cookie for a specific value. First, let us assume that the attacker was lucky, and that the user’s cookie indeed holds the tested value </a:t>
            </a:r>
            <a:r>
              <a:rPr lang="en-US" sz="1200" b="0" i="0" u="none" strike="noStrike" kern="1200" baseline="0" dirty="0" err="1" smtClean="0">
                <a:solidFill>
                  <a:schemeClr val="tx1"/>
                </a:solidFill>
                <a:latin typeface="+mn-lt"/>
                <a:ea typeface="+mn-ea"/>
                <a:cs typeface="+mn-cs"/>
              </a:rPr>
              <a:t>abc</a:t>
            </a:r>
            <a:r>
              <a:rPr lang="en-US" sz="1200" b="0" i="0" u="none" strike="noStrike" kern="1200" baseline="0" dirty="0" smtClean="0">
                <a:solidFill>
                  <a:schemeClr val="tx1"/>
                </a:solidFill>
                <a:latin typeface="+mn-lt"/>
                <a:ea typeface="+mn-ea"/>
                <a:cs typeface="+mn-cs"/>
              </a:rPr>
              <a:t> . In this case, Line 4 is executed, setting x  to true . At the same time, our modified JavaScript engine taints x . Variable y  keeps its false  value, since the assignment on Line 6 is not executed. Also, y  does not  get tainted: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Even though the generated scope covers both branches of the if  construct (Lines 3 to 7), dynamic tainting occurs only along the branch that is actually executed. Since y  has not been modified, this means further that the condition on y  (Line 11) evaluates to true. As y  is not tainted, no tainted scope is generated for this if  construct, and the attacker is free to issue a request at this point in the program, carrying the information that the cookie holds the exact value </a:t>
            </a:r>
            <a:r>
              <a:rPr lang="en-US" sz="1200" b="0" i="0" u="none" strike="noStrike" kern="1200" baseline="0" dirty="0" err="1" smtClean="0">
                <a:solidFill>
                  <a:schemeClr val="tx1"/>
                </a:solidFill>
                <a:latin typeface="+mn-lt"/>
                <a:ea typeface="+mn-ea"/>
                <a:cs typeface="+mn-cs"/>
              </a:rPr>
              <a:t>abc</a:t>
            </a:r>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DFEF693-39D3-5D4F-AE17-A798386973B7}" type="slidenum">
              <a:rPr lang="en-US" smtClean="0"/>
              <a:t>43</a:t>
            </a:fld>
            <a:endParaRPr lang="en-US"/>
          </a:p>
        </p:txBody>
      </p:sp>
    </p:spTree>
    <p:extLst>
      <p:ext uri="{BB962C8B-B14F-4D97-AF65-F5344CB8AC3E}">
        <p14:creationId xmlns:p14="http://schemas.microsoft.com/office/powerpoint/2010/main" val="2377074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static analysis must make sure that all variables that are assigned values (no matter whether these values are tainted or not) inside such a scope are also tainted.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instance, in the previous example from Figure 7, this would mean that both x  and y  are tainted, independent of the actual branch that is executed. This makes it impossible for an attacker to extract information about sensitive values without triggering an XSS alert prompt. To this end, we perform a simple, but effective linear  static pass through the bytecode of the tainted scope. Since it is irrelevant for the analysis whether a variable is assigned a tainted or an untainted value, it is not necessary to employ a flow-sensitive analysis that understands the actual control flow. All that matters is whether a variable is modified or not.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a function call or an </a:t>
            </a:r>
            <a:r>
              <a:rPr lang="en-US" sz="1200" b="0" i="0" u="none" strike="noStrike" kern="1200" baseline="0" dirty="0" err="1" smtClean="0">
                <a:solidFill>
                  <a:schemeClr val="tx1"/>
                </a:solidFill>
                <a:latin typeface="+mn-lt"/>
                <a:ea typeface="+mn-ea"/>
                <a:cs typeface="+mn-cs"/>
              </a:rPr>
              <a:t>eval</a:t>
            </a:r>
            <a:r>
              <a:rPr lang="en-US" sz="1200" b="0" i="0" u="none" strike="noStrike" kern="1200" baseline="0" dirty="0" smtClean="0">
                <a:solidFill>
                  <a:schemeClr val="tx1"/>
                </a:solidFill>
                <a:latin typeface="+mn-lt"/>
                <a:ea typeface="+mn-ea"/>
                <a:cs typeface="+mn-cs"/>
              </a:rPr>
              <a:t>  statement is encountered, the JavaScript engine is switched into a special conservative mode  where every subsequent executed instruction is considered as being part of a tainted scope. The reason is that a precise </a:t>
            </a:r>
            <a:r>
              <a:rPr lang="en-US" sz="1200" b="0" i="0" u="none" strike="noStrike" kern="1200" baseline="0" dirty="0" err="1" smtClean="0">
                <a:solidFill>
                  <a:schemeClr val="tx1"/>
                </a:solidFill>
                <a:latin typeface="+mn-lt"/>
                <a:ea typeface="+mn-ea"/>
                <a:cs typeface="+mn-cs"/>
              </a:rPr>
              <a:t>interprocedural</a:t>
            </a:r>
            <a:r>
              <a:rPr lang="en-US" sz="1200" b="0" i="0" u="none" strike="noStrike" kern="1200" baseline="0" dirty="0" smtClean="0">
                <a:solidFill>
                  <a:schemeClr val="tx1"/>
                </a:solidFill>
                <a:latin typeface="+mn-lt"/>
                <a:ea typeface="+mn-ea"/>
                <a:cs typeface="+mn-cs"/>
              </a:rPr>
              <a:t>  analysis would be prohibitively expensive in a real-time browser setting. By switching into a conservative mode, we prevent these additional costs, and at the same time, provide security for the user.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One difficulty for a linear static analysis is that the instructions responsible for setting object properties (and array elements) do not specify the target object (or array) as immediate arguments because of the stack-based nature of the JavaScript interpreter. Instead, these instructions retrieve their target from the stack. As a result, in order to determine the target of an assignment to an object property, static analysis requires information about the possible stack contents at that point in the program.</a:t>
            </a:r>
            <a:endParaRPr lang="en-US" dirty="0"/>
          </a:p>
        </p:txBody>
      </p:sp>
      <p:sp>
        <p:nvSpPr>
          <p:cNvPr id="4" name="Slide Number Placeholder 3"/>
          <p:cNvSpPr>
            <a:spLocks noGrp="1"/>
          </p:cNvSpPr>
          <p:nvPr>
            <p:ph type="sldNum" sz="quarter" idx="10"/>
          </p:nvPr>
        </p:nvSpPr>
        <p:spPr/>
        <p:txBody>
          <a:bodyPr/>
          <a:lstStyle/>
          <a:p>
            <a:fld id="{6DFEF693-39D3-5D4F-AE17-A798386973B7}" type="slidenum">
              <a:rPr lang="en-US" smtClean="0"/>
              <a:t>44</a:t>
            </a:fld>
            <a:endParaRPr lang="en-US"/>
          </a:p>
        </p:txBody>
      </p:sp>
    </p:spTree>
    <p:extLst>
      <p:ext uri="{BB962C8B-B14F-4D97-AF65-F5344CB8AC3E}">
        <p14:creationId xmlns:p14="http://schemas.microsoft.com/office/powerpoint/2010/main" val="1923410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The purpose of stack analysis is to determine, for every program point in the analyzed scope, which elements the stack may contain. To achieve this, we employ a flow-sensitive, </a:t>
            </a:r>
            <a:r>
              <a:rPr lang="en-US" sz="1200" b="0" i="0" u="none" strike="noStrike" kern="1200" baseline="0" dirty="0" err="1" smtClean="0">
                <a:solidFill>
                  <a:schemeClr val="tx1"/>
                </a:solidFill>
                <a:latin typeface="+mn-lt"/>
                <a:ea typeface="+mn-ea"/>
                <a:cs typeface="+mn-cs"/>
              </a:rPr>
              <a:t>intraprocedural</a:t>
            </a:r>
            <a:r>
              <a:rPr lang="en-US" sz="1200" b="0" i="0" u="none" strike="noStrike" kern="1200" baseline="0" dirty="0" smtClean="0">
                <a:solidFill>
                  <a:schemeClr val="tx1"/>
                </a:solidFill>
                <a:latin typeface="+mn-lt"/>
                <a:ea typeface="+mn-ea"/>
                <a:cs typeface="+mn-cs"/>
              </a:rPr>
              <a:t> data flow analysis [2]. For each analyzed operation, we simulate the effects of this operation on the real stack by modifying an abstract stack  accordingly.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For instance, the false  </a:t>
            </a:r>
            <a:r>
              <a:rPr lang="en-US" sz="1200" b="0" i="0" u="none" strike="noStrike" kern="1200" baseline="0" dirty="0" err="1" smtClean="0">
                <a:solidFill>
                  <a:schemeClr val="tx1"/>
                </a:solidFill>
                <a:latin typeface="+mn-lt"/>
                <a:ea typeface="+mn-ea"/>
                <a:cs typeface="+mn-cs"/>
              </a:rPr>
              <a:t>opcode</a:t>
            </a:r>
            <a:r>
              <a:rPr lang="en-US" sz="1200" b="0" i="0" u="none" strike="noStrike" kern="1200" baseline="0" dirty="0" smtClean="0">
                <a:solidFill>
                  <a:schemeClr val="tx1"/>
                </a:solidFill>
                <a:latin typeface="+mn-lt"/>
                <a:ea typeface="+mn-ea"/>
                <a:cs typeface="+mn-cs"/>
              </a:rPr>
              <a:t> is modeled by pushing an element on the abstract stack that represents a </a:t>
            </a:r>
            <a:r>
              <a:rPr lang="en-US" sz="1200" b="0" i="0" u="none" strike="noStrike" kern="1200" baseline="0" dirty="0" err="1" smtClean="0">
                <a:solidFill>
                  <a:schemeClr val="tx1"/>
                </a:solidFill>
                <a:latin typeface="+mn-lt"/>
                <a:ea typeface="+mn-ea"/>
                <a:cs typeface="+mn-cs"/>
              </a:rPr>
              <a:t>boolean</a:t>
            </a:r>
            <a:r>
              <a:rPr lang="en-US" sz="1200" b="0" i="0" u="none" strike="noStrike" kern="1200" baseline="0" dirty="0" smtClean="0">
                <a:solidFill>
                  <a:schemeClr val="tx1"/>
                </a:solidFill>
                <a:latin typeface="+mn-lt"/>
                <a:ea typeface="+mn-ea"/>
                <a:cs typeface="+mn-cs"/>
              </a:rPr>
              <a:t> value. Note that it is not necessary to track the exact </a:t>
            </a:r>
            <a:r>
              <a:rPr lang="en-US" sz="1200" b="0" i="0" u="none" strike="noStrike" kern="1200" baseline="0" dirty="0" err="1" smtClean="0">
                <a:solidFill>
                  <a:schemeClr val="tx1"/>
                </a:solidFill>
                <a:latin typeface="+mn-lt"/>
                <a:ea typeface="+mn-ea"/>
                <a:cs typeface="+mn-cs"/>
              </a:rPr>
              <a:t>boolean</a:t>
            </a:r>
            <a:r>
              <a:rPr lang="en-US" sz="1200" b="0" i="0" u="none" strike="noStrike" kern="1200" baseline="0" dirty="0" smtClean="0">
                <a:solidFill>
                  <a:schemeClr val="tx1"/>
                </a:solidFill>
                <a:latin typeface="+mn-lt"/>
                <a:ea typeface="+mn-ea"/>
                <a:cs typeface="+mn-cs"/>
              </a:rPr>
              <a:t> value, it is sufficient to know that there is some </a:t>
            </a:r>
            <a:r>
              <a:rPr lang="en-US" sz="1200" b="0" i="0" u="none" strike="noStrike" kern="1200" baseline="0" dirty="0" err="1" smtClean="0">
                <a:solidFill>
                  <a:schemeClr val="tx1"/>
                </a:solidFill>
                <a:latin typeface="+mn-lt"/>
                <a:ea typeface="+mn-ea"/>
                <a:cs typeface="+mn-cs"/>
              </a:rPr>
              <a:t>boolean</a:t>
            </a:r>
            <a:r>
              <a:rPr lang="en-US" sz="1200" b="0" i="0" u="none" strike="noStrike" kern="1200" baseline="0" dirty="0" smtClean="0">
                <a:solidFill>
                  <a:schemeClr val="tx1"/>
                </a:solidFill>
                <a:latin typeface="+mn-lt"/>
                <a:ea typeface="+mn-ea"/>
                <a:cs typeface="+mn-cs"/>
              </a:rPr>
              <a:t> value on the stack. For objects and arrays, however, the stack content is modeled in more detail, so that it is possible to determine the target objects (and arrays) of assignment instructions.</a:t>
            </a:r>
            <a:endParaRPr lang="en-US" dirty="0"/>
          </a:p>
        </p:txBody>
      </p:sp>
      <p:sp>
        <p:nvSpPr>
          <p:cNvPr id="4" name="Slide Number Placeholder 3"/>
          <p:cNvSpPr>
            <a:spLocks noGrp="1"/>
          </p:cNvSpPr>
          <p:nvPr>
            <p:ph type="sldNum" sz="quarter" idx="10"/>
          </p:nvPr>
        </p:nvSpPr>
        <p:spPr/>
        <p:txBody>
          <a:bodyPr/>
          <a:lstStyle/>
          <a:p>
            <a:fld id="{6DFEF693-39D3-5D4F-AE17-A798386973B7}" type="slidenum">
              <a:rPr lang="en-US" smtClean="0"/>
              <a:t>45</a:t>
            </a:fld>
            <a:endParaRPr lang="en-US"/>
          </a:p>
        </p:txBody>
      </p:sp>
    </p:spTree>
    <p:extLst>
      <p:ext uri="{BB962C8B-B14F-4D97-AF65-F5344CB8AC3E}">
        <p14:creationId xmlns:p14="http://schemas.microsoft.com/office/powerpoint/2010/main" val="3656149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For a cross-site scripting attack to be successful, the gathered data needs to be transferred to a site that is under the attacker’s control. That is, the tainted data has to be transferred to a third party. This transfer can be achieved using a variety of methods. Some examples include:</a:t>
            </a:r>
            <a:endParaRPr lang="en-US" dirty="0"/>
          </a:p>
        </p:txBody>
      </p:sp>
      <p:sp>
        <p:nvSpPr>
          <p:cNvPr id="4" name="Slide Number Placeholder 3"/>
          <p:cNvSpPr>
            <a:spLocks noGrp="1"/>
          </p:cNvSpPr>
          <p:nvPr>
            <p:ph type="sldNum" sz="quarter" idx="10"/>
          </p:nvPr>
        </p:nvSpPr>
        <p:spPr/>
        <p:txBody>
          <a:bodyPr/>
          <a:lstStyle/>
          <a:p>
            <a:fld id="{6DFEF693-39D3-5D4F-AE17-A798386973B7}" type="slidenum">
              <a:rPr lang="en-US" smtClean="0"/>
              <a:t>47</a:t>
            </a:fld>
            <a:endParaRPr lang="en-US"/>
          </a:p>
        </p:txBody>
      </p:sp>
    </p:spTree>
    <p:extLst>
      <p:ext uri="{BB962C8B-B14F-4D97-AF65-F5344CB8AC3E}">
        <p14:creationId xmlns:p14="http://schemas.microsoft.com/office/powerpoint/2010/main" val="3836771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There are two different parts in the web browser that can contain tainted data objects. One part is the JavaScript engine, which is called Spider-Monkey [18]. Here, variables, functions, scopes, and objects can be tainted as a result of sensitive data that is processed by JavaScript programs. The other part is the implementation of the DOM tree (e.g., </a:t>
            </a:r>
            <a:r>
              <a:rPr lang="en-US" sz="1200" b="0" i="0" u="none" strike="noStrike" kern="1200" baseline="0" dirty="0" err="1" smtClean="0">
                <a:solidFill>
                  <a:schemeClr val="tx1"/>
                </a:solidFill>
                <a:latin typeface="+mn-lt"/>
                <a:ea typeface="+mn-ea"/>
                <a:cs typeface="+mn-cs"/>
              </a:rPr>
              <a:t>location.href</a:t>
            </a:r>
            <a:r>
              <a:rPr lang="en-US" sz="1200" b="0" i="0" u="none" strike="noStrike" kern="1200" baseline="0" dirty="0" smtClean="0">
                <a:solidFill>
                  <a:schemeClr val="tx1"/>
                </a:solidFill>
                <a:latin typeface="+mn-lt"/>
                <a:ea typeface="+mn-ea"/>
                <a:cs typeface="+mn-cs"/>
              </a:rPr>
              <a:t> ). To store the additional tainting information, we modified data structures in both parts of the browser.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Every time a JavaScript program attempts to transfer sensitive data, a check is performed to determine whether the host from which the document is loaded and the host to which sensitive data is sent are from different domains.</a:t>
            </a:r>
            <a:endParaRPr lang="en-US" dirty="0"/>
          </a:p>
        </p:txBody>
      </p:sp>
      <p:sp>
        <p:nvSpPr>
          <p:cNvPr id="4" name="Slide Number Placeholder 3"/>
          <p:cNvSpPr>
            <a:spLocks noGrp="1"/>
          </p:cNvSpPr>
          <p:nvPr>
            <p:ph type="sldNum" sz="quarter" idx="10"/>
          </p:nvPr>
        </p:nvSpPr>
        <p:spPr/>
        <p:txBody>
          <a:bodyPr/>
          <a:lstStyle/>
          <a:p>
            <a:fld id="{6DFEF693-39D3-5D4F-AE17-A798386973B7}" type="slidenum">
              <a:rPr lang="en-US" smtClean="0"/>
              <a:t>48</a:t>
            </a:fld>
            <a:endParaRPr lang="en-US"/>
          </a:p>
        </p:txBody>
      </p:sp>
    </p:spTree>
    <p:extLst>
      <p:ext uri="{BB962C8B-B14F-4D97-AF65-F5344CB8AC3E}">
        <p14:creationId xmlns:p14="http://schemas.microsoft.com/office/powerpoint/2010/main" val="2093632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To evaluate our system, we took several complementary approaches. The most immediate step, which was conducted during the development phase of our prototype, was to perform a wide range of functionality tests by exploiting a variety of small XSS vulnerabilities.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In addition to tests with XSS attacks that were designed internally, we verified that our system was also suitable for defending against real-world exploits. To this end, we installed vulnerable versions of the following popular open-source web applications: </a:t>
            </a:r>
            <a:r>
              <a:rPr lang="en-US" sz="1200" b="0" i="0" u="none" strike="noStrike" kern="1200" baseline="0" dirty="0" err="1" smtClean="0">
                <a:solidFill>
                  <a:schemeClr val="tx1"/>
                </a:solidFill>
                <a:latin typeface="+mn-lt"/>
                <a:ea typeface="+mn-ea"/>
                <a:cs typeface="+mn-cs"/>
              </a:rPr>
              <a:t>phpBB</a:t>
            </a:r>
            <a:r>
              <a:rPr lang="en-US" sz="1200" b="0" i="0" u="none" strike="noStrike" kern="1200" baseline="0" dirty="0" smtClean="0">
                <a:solidFill>
                  <a:schemeClr val="tx1"/>
                </a:solidFill>
                <a:latin typeface="+mn-lt"/>
                <a:ea typeface="+mn-ea"/>
                <a:cs typeface="+mn-cs"/>
              </a:rPr>
              <a:t> 2.0.18 [25], </a:t>
            </a:r>
            <a:r>
              <a:rPr lang="en-US" sz="1200" b="0" i="0" u="none" strike="noStrike" kern="1200" baseline="0" dirty="0" err="1" smtClean="0">
                <a:solidFill>
                  <a:schemeClr val="tx1"/>
                </a:solidFill>
                <a:latin typeface="+mn-lt"/>
                <a:ea typeface="+mn-ea"/>
                <a:cs typeface="+mn-cs"/>
              </a:rPr>
              <a:t>myBB</a:t>
            </a:r>
            <a:r>
              <a:rPr lang="en-US" sz="1200" b="0" i="0" u="none" strike="noStrike" kern="1200" baseline="0" dirty="0" smtClean="0">
                <a:solidFill>
                  <a:schemeClr val="tx1"/>
                </a:solidFill>
                <a:latin typeface="+mn-lt"/>
                <a:ea typeface="+mn-ea"/>
                <a:cs typeface="+mn-cs"/>
              </a:rPr>
              <a:t> 1.0.2 [9], </a:t>
            </a:r>
            <a:r>
              <a:rPr lang="en-US" sz="1200" b="0" i="0" u="none" strike="noStrike" kern="1200" baseline="0" dirty="0" err="1" smtClean="0">
                <a:solidFill>
                  <a:schemeClr val="tx1"/>
                </a:solidFill>
                <a:latin typeface="+mn-lt"/>
                <a:ea typeface="+mn-ea"/>
                <a:cs typeface="+mn-cs"/>
              </a:rPr>
              <a:t>andWebCal</a:t>
            </a:r>
            <a:r>
              <a:rPr lang="en-US" sz="1200" b="0" i="0" u="none" strike="noStrike" kern="1200" baseline="0" dirty="0" smtClean="0">
                <a:solidFill>
                  <a:schemeClr val="tx1"/>
                </a:solidFill>
                <a:latin typeface="+mn-lt"/>
                <a:ea typeface="+mn-ea"/>
                <a:cs typeface="+mn-cs"/>
              </a:rPr>
              <a:t> 3.04 [17]. Then, we launched reported XSS attacks [1, 4, 5] against each of these applications.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Apart from defending against XSS attacks, in order to be useful in practice a protection scheme must be efficient and not bother its users with countless false warnings. To evaluate these aspects, we conducted both manual and automatic tests. For the manual tests, the modified browser was used by the authors for web surfing on a daily basis. Compared to the amount of processing necessary to fetch and render web pages, the overhead of our extended JavaScript engine is negligible.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Interestingly, although these alerts were not the result of XSS attacks, they correctly warned about attempts to transfer sensitive information across domain borders. These information transfers were caused by scripts from companies that provide web site statistics or that perform user tracking</a:t>
            </a:r>
            <a:endParaRPr lang="en-US" dirty="0"/>
          </a:p>
        </p:txBody>
      </p:sp>
      <p:sp>
        <p:nvSpPr>
          <p:cNvPr id="4" name="Slide Number Placeholder 3"/>
          <p:cNvSpPr>
            <a:spLocks noGrp="1"/>
          </p:cNvSpPr>
          <p:nvPr>
            <p:ph type="sldNum" sz="quarter" idx="10"/>
          </p:nvPr>
        </p:nvSpPr>
        <p:spPr/>
        <p:txBody>
          <a:bodyPr/>
          <a:lstStyle/>
          <a:p>
            <a:fld id="{6DFEF693-39D3-5D4F-AE17-A798386973B7}" type="slidenum">
              <a:rPr lang="en-US" smtClean="0"/>
              <a:t>50</a:t>
            </a:fld>
            <a:endParaRPr lang="en-US"/>
          </a:p>
        </p:txBody>
      </p:sp>
    </p:spTree>
    <p:extLst>
      <p:ext uri="{BB962C8B-B14F-4D97-AF65-F5344CB8AC3E}">
        <p14:creationId xmlns:p14="http://schemas.microsoft.com/office/powerpoint/2010/main" val="3600473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In a cross-site scripting attack, the code that is injected into the output of the web application is under the attacker’s control. This code is executed in the user’s web browser, where it collects sensitive information that is then sent to the attacker. Because the code runs in the context of the vulnerable web site, it is not distinguishable from normal application behavior.</a:t>
            </a:r>
            <a:endParaRPr lang="en-US" dirty="0" smtClean="0">
              <a:latin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rPr>
              <a:t>Allows attacker to circumvent the “same-origin” policy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Calibri" charset="0"/>
            </a:endParaRPr>
          </a:p>
          <a:p>
            <a:r>
              <a:rPr lang="en-US" dirty="0" smtClean="0">
                <a:latin typeface="Calibri" charset="0"/>
              </a:rPr>
              <a:t>The script runs on the client-side so has all the data needed</a:t>
            </a:r>
          </a:p>
          <a:p>
            <a:pPr lvl="1">
              <a:buFont typeface="Symbol" charset="0"/>
              <a:buChar char="Þ"/>
            </a:pPr>
            <a:r>
              <a:rPr lang="en-US" dirty="0" smtClean="0">
                <a:latin typeface="Calibri" charset="0"/>
              </a:rPr>
              <a:t>Mainly provided by saved cookies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Calibri"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rPr>
              <a:t>Usually these data, once fetched, are transferred to  remote servers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Calibri"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6DFEF693-39D3-5D4F-AE17-A798386973B7}" type="slidenum">
              <a:rPr lang="en-US" smtClean="0"/>
              <a:t>4</a:t>
            </a:fld>
            <a:endParaRPr lang="en-US"/>
          </a:p>
        </p:txBody>
      </p:sp>
    </p:spTree>
    <p:extLst>
      <p:ext uri="{BB962C8B-B14F-4D97-AF65-F5344CB8AC3E}">
        <p14:creationId xmlns:p14="http://schemas.microsoft.com/office/powerpoint/2010/main" val="2720888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This way, the user is given the chance to decide whether she regards the collection of this information as a violation of her privacy. Of course, in this mode of operation, the level of protection provided by our system ultimately depends on the user’s right decisions about the connection attempts. In addition, our prototype permits to conveniently define persistent policies so that the user has to decide for a particular destination domain only once.</a:t>
            </a:r>
            <a:endParaRPr lang="en-US" dirty="0"/>
          </a:p>
        </p:txBody>
      </p:sp>
      <p:sp>
        <p:nvSpPr>
          <p:cNvPr id="4" name="Slide Number Placeholder 3"/>
          <p:cNvSpPr>
            <a:spLocks noGrp="1"/>
          </p:cNvSpPr>
          <p:nvPr>
            <p:ph type="sldNum" sz="quarter" idx="10"/>
          </p:nvPr>
        </p:nvSpPr>
        <p:spPr/>
        <p:txBody>
          <a:bodyPr/>
          <a:lstStyle/>
          <a:p>
            <a:fld id="{6DFEF693-39D3-5D4F-AE17-A798386973B7}" type="slidenum">
              <a:rPr lang="en-US" smtClean="0"/>
              <a:t>51</a:t>
            </a:fld>
            <a:endParaRPr lang="en-US"/>
          </a:p>
        </p:txBody>
      </p:sp>
    </p:spTree>
    <p:extLst>
      <p:ext uri="{BB962C8B-B14F-4D97-AF65-F5344CB8AC3E}">
        <p14:creationId xmlns:p14="http://schemas.microsoft.com/office/powerpoint/2010/main" val="579544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The manual testing showed that our approach is effective and efficient, but we wanted to test our solution on a more extensive set of data. Therefore, to obtain a comprehensive amount of test data, we enhanced the Firefox browser with a web crawling engine. Using this crawler, we were able to automatically visit a large number of pages and determine a more representative estimate of incorrect warning prompts that a user can expect when browsing.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Moreover, to simulate user behavior and trigger JavaScript that is only activated when input is typed into form elements, the crawler fills out all encountered web forms and submits them.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Finally, another important aspect is the triggering of JavaScript events. Many  web pages contain JavaScript code that is executed in association with specific user actions (such as </a:t>
            </a:r>
            <a:r>
              <a:rPr lang="en-US" sz="1200" b="0" i="0" u="none" strike="noStrike" kern="1200" baseline="0" dirty="0" err="1" smtClean="0">
                <a:solidFill>
                  <a:schemeClr val="tx1"/>
                </a:solidFill>
                <a:latin typeface="+mn-lt"/>
                <a:ea typeface="+mn-ea"/>
                <a:cs typeface="+mn-cs"/>
              </a:rPr>
              <a:t>onclick</a:t>
            </a:r>
            <a:r>
              <a:rPr lang="en-US" sz="1200" b="0" i="0" u="none" strike="noStrike" kern="1200" baseline="0" dirty="0" smtClean="0">
                <a:solidFill>
                  <a:schemeClr val="tx1"/>
                </a:solidFill>
                <a:latin typeface="+mn-lt"/>
                <a:ea typeface="+mn-ea"/>
                <a:cs typeface="+mn-cs"/>
              </a:rPr>
              <a:t>  or </a:t>
            </a:r>
            <a:r>
              <a:rPr lang="en-US" sz="1200" b="0" i="0" u="none" strike="noStrike" kern="1200" baseline="0" dirty="0" err="1" smtClean="0">
                <a:solidFill>
                  <a:schemeClr val="tx1"/>
                </a:solidFill>
                <a:latin typeface="+mn-lt"/>
                <a:ea typeface="+mn-ea"/>
                <a:cs typeface="+mn-cs"/>
              </a:rPr>
              <a:t>onmouseover</a:t>
            </a:r>
            <a:r>
              <a:rPr lang="en-US" sz="1200" b="0" i="0" u="none" strike="noStrike"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6DFEF693-39D3-5D4F-AE17-A798386973B7}" type="slidenum">
              <a:rPr lang="en-US" smtClean="0"/>
              <a:t>52</a:t>
            </a:fld>
            <a:endParaRPr lang="en-US"/>
          </a:p>
        </p:txBody>
      </p:sp>
    </p:spTree>
    <p:extLst>
      <p:ext uri="{BB962C8B-B14F-4D97-AF65-F5344CB8AC3E}">
        <p14:creationId xmlns:p14="http://schemas.microsoft.com/office/powerpoint/2010/main" val="2925586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After a closer inspection of these warnings, it turned out that a majority of them were caused by attempted connections to only a few destination domains. Showed in the table in next slide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When providing rules (deny or accept) for only these top 30 domains, it is possible to reduce the number of alert prompts to 13,964 (1.35%).</a:t>
            </a:r>
          </a:p>
          <a:p>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For instance, this could be achieved by shipping the enhanced browser with a built-in list of these domains, and by denying the transfer of sensitive information to these domains by default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Sensitive information transferred to the remaining domains (not Top-30).</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 further reduction of the number of alert prompts can be achieved by being less restrictive about what kind of data is considered to be sensitive.</a:t>
            </a:r>
          </a:p>
          <a:p>
            <a:r>
              <a:rPr lang="en-US" sz="1200" b="0" i="0" u="none" strike="noStrike" kern="1200" baseline="0" dirty="0" smtClean="0">
                <a:solidFill>
                  <a:schemeClr val="tx1"/>
                </a:solidFill>
                <a:latin typeface="+mn-lt"/>
                <a:ea typeface="+mn-ea"/>
                <a:cs typeface="+mn-cs"/>
              </a:rPr>
              <a:t>Usually, the sole information that has to be protected in order to foil XSS attacks is information stored in cookies.</a:t>
            </a:r>
            <a:endParaRPr lang="en-US" dirty="0"/>
          </a:p>
        </p:txBody>
      </p:sp>
      <p:sp>
        <p:nvSpPr>
          <p:cNvPr id="4" name="Slide Number Placeholder 3"/>
          <p:cNvSpPr>
            <a:spLocks noGrp="1"/>
          </p:cNvSpPr>
          <p:nvPr>
            <p:ph type="sldNum" sz="quarter" idx="10"/>
          </p:nvPr>
        </p:nvSpPr>
        <p:spPr/>
        <p:txBody>
          <a:bodyPr/>
          <a:lstStyle/>
          <a:p>
            <a:fld id="{6DFEF693-39D3-5D4F-AE17-A798386973B7}" type="slidenum">
              <a:rPr lang="en-US" smtClean="0"/>
              <a:t>53</a:t>
            </a:fld>
            <a:endParaRPr lang="en-US"/>
          </a:p>
        </p:txBody>
      </p:sp>
    </p:spTree>
    <p:extLst>
      <p:ext uri="{BB962C8B-B14F-4D97-AF65-F5344CB8AC3E}">
        <p14:creationId xmlns:p14="http://schemas.microsoft.com/office/powerpoint/2010/main" val="1884958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Another group of warnings were "semantic” false positives, in the sense that even though cookie information was transferred to a different domain, it was not transferred across company borders. For instance, we observed an exchange of sensitive data between </a:t>
            </a:r>
            <a:r>
              <a:rPr lang="en-US" sz="1200" b="0" i="0" u="none" strike="noStrike" kern="1200" baseline="0" dirty="0" err="1" smtClean="0">
                <a:solidFill>
                  <a:schemeClr val="tx1"/>
                </a:solidFill>
                <a:latin typeface="+mn-lt"/>
                <a:ea typeface="+mn-ea"/>
                <a:cs typeface="+mn-cs"/>
              </a:rPr>
              <a:t>cnn.net</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cnn.com</a:t>
            </a:r>
            <a:r>
              <a:rPr lang="en-US" sz="1200" b="0" i="0" u="none" strike="noStrike" kern="1200" baseline="0" dirty="0" smtClean="0">
                <a:solidFill>
                  <a:schemeClr val="tx1"/>
                </a:solidFill>
                <a:latin typeface="+mn-lt"/>
                <a:ea typeface="+mn-ea"/>
                <a:cs typeface="+mn-cs"/>
              </a:rPr>
              <a:t> . In a less obvious case, data transfer took place between the domains </a:t>
            </a:r>
            <a:r>
              <a:rPr lang="en-US" sz="1200" b="0" i="0" u="none" strike="noStrike" kern="1200" baseline="0" dirty="0" err="1" smtClean="0">
                <a:solidFill>
                  <a:schemeClr val="tx1"/>
                </a:solidFill>
                <a:latin typeface="+mn-lt"/>
                <a:ea typeface="+mn-ea"/>
                <a:cs typeface="+mn-cs"/>
              </a:rPr>
              <a:t>discover.com</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unitedstreaming.com</a:t>
            </a:r>
            <a:r>
              <a:rPr lang="en-US" sz="1200" b="0" i="0" u="none" strike="noStrike" kern="1200" baseline="0" dirty="0" smtClean="0">
                <a:solidFill>
                  <a:schemeClr val="tx1"/>
                </a:solidFill>
                <a:latin typeface="+mn-lt"/>
                <a:ea typeface="+mn-ea"/>
                <a:cs typeface="+mn-cs"/>
              </a:rPr>
              <a:t> , which turned out to belong to the same company.</a:t>
            </a:r>
            <a:endParaRPr lang="en-US" dirty="0" smtClean="0"/>
          </a:p>
          <a:p>
            <a:endParaRPr lang="en-US" dirty="0" smtClean="0"/>
          </a:p>
          <a:p>
            <a:r>
              <a:rPr lang="en-US" sz="1200" b="0" i="0" u="none" strike="noStrike" kern="1200" baseline="0" dirty="0" smtClean="0">
                <a:solidFill>
                  <a:schemeClr val="tx1"/>
                </a:solidFill>
                <a:latin typeface="+mn-lt"/>
                <a:ea typeface="+mn-ea"/>
                <a:cs typeface="+mn-cs"/>
              </a:rPr>
              <a:t> For example, some pages use JavaScript to check whether the browser allows cookies to be set. To this end, the script first stores some string into a cookie and immediately reads it back. Then, a check is made to determine whether the value was successfully stored. Because the cookie is considered sensitive, this check opens a tainted scope. As we want to prevent information leaks that exploit indirect control flows, all values written in this scope have to be tainted. When one of these values is later used in a cross-domain connection, a warning is raised.</a:t>
            </a:r>
            <a:endParaRPr lang="en-US" dirty="0"/>
          </a:p>
        </p:txBody>
      </p:sp>
      <p:sp>
        <p:nvSpPr>
          <p:cNvPr id="4" name="Slide Number Placeholder 3"/>
          <p:cNvSpPr>
            <a:spLocks noGrp="1"/>
          </p:cNvSpPr>
          <p:nvPr>
            <p:ph type="sldNum" sz="quarter" idx="10"/>
          </p:nvPr>
        </p:nvSpPr>
        <p:spPr/>
        <p:txBody>
          <a:bodyPr/>
          <a:lstStyle/>
          <a:p>
            <a:fld id="{6DFEF693-39D3-5D4F-AE17-A798386973B7}" type="slidenum">
              <a:rPr lang="en-US" smtClean="0"/>
              <a:t>55</a:t>
            </a:fld>
            <a:endParaRPr lang="en-US"/>
          </a:p>
        </p:txBody>
      </p:sp>
    </p:spTree>
    <p:extLst>
      <p:ext uri="{BB962C8B-B14F-4D97-AF65-F5344CB8AC3E}">
        <p14:creationId xmlns:p14="http://schemas.microsoft.com/office/powerpoint/2010/main" val="3899755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561A273-2425-4FE6-974C-955F1DC9B5DF}" type="slidenum">
              <a:rPr lang="ko-KR" altLang="en-US" smtClean="0"/>
              <a:t>58</a:t>
            </a:fld>
            <a:endParaRPr lang="ko-KR" altLang="en-US"/>
          </a:p>
        </p:txBody>
      </p:sp>
    </p:spTree>
    <p:extLst>
      <p:ext uri="{BB962C8B-B14F-4D97-AF65-F5344CB8AC3E}">
        <p14:creationId xmlns:p14="http://schemas.microsoft.com/office/powerpoint/2010/main" val="94207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In the first method, called stored XSS , the attacker persistently stores the malicious code in a resource managed by the web application, such as a database. The actual attack is carried out at a later time, when the victim requests a dynamic page that is constructed from the contents of this resource. </a:t>
            </a:r>
          </a:p>
          <a:p>
            <a:r>
              <a:rPr lang="en-US" sz="1200" b="0" i="0" u="none" strike="noStrike" kern="1200" baseline="0" dirty="0" smtClean="0">
                <a:solidFill>
                  <a:schemeClr val="tx1"/>
                </a:solidFill>
                <a:latin typeface="+mn-lt"/>
                <a:ea typeface="+mn-ea"/>
                <a:cs typeface="+mn-cs"/>
              </a:rPr>
              <a:t>Example:  a web-based bulletin board system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In the second method, called reflected XSS , the attack script is not persistently stored, but, instead, it is immediately “reflected” back to the user. For instance, consider a search form that includes the search query into the page with the results, but without filtering the query for scripting code. This vulnerability can be exploited, for example, by sending to the victim an email with a specially-crafted link that points to the search form and that contains the malicious JavaScript code.</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DFEF693-39D3-5D4F-AE17-A798386973B7}" type="slidenum">
              <a:rPr lang="en-US" smtClean="0"/>
              <a:t>5</a:t>
            </a:fld>
            <a:endParaRPr lang="en-US"/>
          </a:p>
        </p:txBody>
      </p:sp>
    </p:spTree>
    <p:extLst>
      <p:ext uri="{BB962C8B-B14F-4D97-AF65-F5344CB8AC3E}">
        <p14:creationId xmlns:p14="http://schemas.microsoft.com/office/powerpoint/2010/main" val="648175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TaintDroid</a:t>
            </a:r>
            <a:r>
              <a:rPr lang="en-US" dirty="0" smtClean="0"/>
              <a:t> is</a:t>
            </a:r>
            <a:r>
              <a:rPr lang="en-US" baseline="0" dirty="0" smtClean="0"/>
              <a:t> a system-wide dynamic taint tracking and analysis system capable of simultaneously tracking multiple sources of sensitive data in Android smartphone.</a:t>
            </a:r>
          </a:p>
          <a:p>
            <a:r>
              <a:rPr lang="en-US" baseline="0" dirty="0" smtClean="0"/>
              <a:t>Applications on android market not verified by </a:t>
            </a:r>
            <a:r>
              <a:rPr lang="en-US" baseline="0" dirty="0" err="1" smtClean="0"/>
              <a:t>google</a:t>
            </a:r>
            <a:r>
              <a:rPr lang="en-US" baseline="0" dirty="0" smtClean="0"/>
              <a:t> unlike </a:t>
            </a:r>
            <a:r>
              <a:rPr lang="en-US" baseline="0" dirty="0" err="1" smtClean="0"/>
              <a:t>AppStore</a:t>
            </a:r>
            <a:r>
              <a:rPr lang="en-US" baseline="0" dirty="0" smtClean="0"/>
              <a:t>. Developers can only request coarse-grained permissions. And users rarely reads or understands the meaning of the permissions. </a:t>
            </a:r>
          </a:p>
          <a:p>
            <a:r>
              <a:rPr lang="en-US" baseline="0" dirty="0" smtClean="0"/>
              <a:t>We want application to gain access to our valuable information, but don</a:t>
            </a:r>
            <a:r>
              <a:rPr lang="fr-FR" baseline="0" dirty="0" smtClean="0"/>
              <a:t>’</a:t>
            </a:r>
            <a:r>
              <a:rPr lang="en-US" baseline="0" dirty="0" smtClean="0"/>
              <a:t>t have to trust that they abuse this information. </a:t>
            </a:r>
            <a:endParaRPr lang="en-US" dirty="0"/>
          </a:p>
        </p:txBody>
      </p:sp>
      <p:sp>
        <p:nvSpPr>
          <p:cNvPr id="4" name="Slide Number Placeholder 3"/>
          <p:cNvSpPr>
            <a:spLocks noGrp="1"/>
          </p:cNvSpPr>
          <p:nvPr>
            <p:ph type="sldNum" sz="quarter" idx="10"/>
          </p:nvPr>
        </p:nvSpPr>
        <p:spPr/>
        <p:txBody>
          <a:bodyPr/>
          <a:lstStyle/>
          <a:p>
            <a:fld id="{6DFEF693-39D3-5D4F-AE17-A798386973B7}" type="slidenum">
              <a:rPr lang="en-US" smtClean="0"/>
              <a:t>7</a:t>
            </a:fld>
            <a:endParaRPr lang="en-US"/>
          </a:p>
        </p:txBody>
      </p:sp>
    </p:spTree>
    <p:extLst>
      <p:ext uri="{BB962C8B-B14F-4D97-AF65-F5344CB8AC3E}">
        <p14:creationId xmlns:p14="http://schemas.microsoft.com/office/powerpoint/2010/main" val="53970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126C5A07-06D5-4FC6-848C-7C125160E98B}" type="slidenum">
              <a:rPr lang="ko-KR" altLang="en-US" smtClean="0"/>
              <a:t>8</a:t>
            </a:fld>
            <a:endParaRPr lang="ko-KR" altLang="en-US"/>
          </a:p>
        </p:txBody>
      </p:sp>
    </p:spTree>
    <p:extLst>
      <p:ext uri="{BB962C8B-B14F-4D97-AF65-F5344CB8AC3E}">
        <p14:creationId xmlns:p14="http://schemas.microsoft.com/office/powerpoint/2010/main" val="2746772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See</a:t>
            </a:r>
            <a:r>
              <a:rPr lang="en-US" altLang="ko-KR" baseline="0" dirty="0" smtClean="0"/>
              <a:t> more details</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126C5A07-06D5-4FC6-848C-7C125160E98B}" type="slidenum">
              <a:rPr lang="ko-KR" altLang="en-US" smtClean="0"/>
              <a:t>10</a:t>
            </a:fld>
            <a:endParaRPr lang="ko-KR" altLang="en-US"/>
          </a:p>
        </p:txBody>
      </p:sp>
    </p:spTree>
    <p:extLst>
      <p:ext uri="{BB962C8B-B14F-4D97-AF65-F5344CB8AC3E}">
        <p14:creationId xmlns:p14="http://schemas.microsoft.com/office/powerpoint/2010/main" val="1403651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It’s the simple process how taint tracking</a:t>
            </a:r>
            <a:r>
              <a:rPr lang="en-US" altLang="ko-KR" baseline="0" dirty="0" smtClean="0"/>
              <a:t> works</a:t>
            </a:r>
          </a:p>
          <a:p>
            <a:endParaRPr lang="en-US" altLang="ko-KR" baseline="0" dirty="0" smtClean="0"/>
          </a:p>
          <a:p>
            <a:r>
              <a:rPr lang="en-US" altLang="ko-KR" baseline="0" dirty="0" smtClean="0"/>
              <a:t>At this slide we defined three terminologies which are </a:t>
            </a:r>
            <a:r>
              <a:rPr lang="en-US" altLang="ko-KR" baseline="0" dirty="0" err="1" smtClean="0"/>
              <a:t>tag,taint</a:t>
            </a:r>
            <a:r>
              <a:rPr lang="en-US" altLang="ko-KR" baseline="0" dirty="0" smtClean="0"/>
              <a:t> </a:t>
            </a:r>
            <a:r>
              <a:rPr lang="en-US" altLang="ko-KR" baseline="0" dirty="0" err="1" smtClean="0"/>
              <a:t>source,taint</a:t>
            </a:r>
            <a:r>
              <a:rPr lang="en-US" altLang="ko-KR" baseline="0" dirty="0" smtClean="0"/>
              <a:t> sink</a:t>
            </a:r>
            <a:endParaRPr lang="ko-KR" altLang="en-US" dirty="0"/>
          </a:p>
        </p:txBody>
      </p:sp>
      <p:sp>
        <p:nvSpPr>
          <p:cNvPr id="4" name="슬라이드 번호 개체 틀 3"/>
          <p:cNvSpPr>
            <a:spLocks noGrp="1"/>
          </p:cNvSpPr>
          <p:nvPr>
            <p:ph type="sldNum" sz="quarter" idx="10"/>
          </p:nvPr>
        </p:nvSpPr>
        <p:spPr/>
        <p:txBody>
          <a:bodyPr/>
          <a:lstStyle/>
          <a:p>
            <a:fld id="{126C5A07-06D5-4FC6-848C-7C125160E98B}" type="slidenum">
              <a:rPr lang="ko-KR" altLang="en-US" smtClean="0"/>
              <a:t>11</a:t>
            </a:fld>
            <a:endParaRPr lang="ko-KR" altLang="en-US"/>
          </a:p>
        </p:txBody>
      </p:sp>
    </p:spTree>
    <p:extLst>
      <p:ext uri="{BB962C8B-B14F-4D97-AF65-F5344CB8AC3E}">
        <p14:creationId xmlns:p14="http://schemas.microsoft.com/office/powerpoint/2010/main" val="3409656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O.K</a:t>
            </a:r>
            <a:r>
              <a:rPr lang="en-US" altLang="ko-KR" baseline="0" dirty="0" smtClean="0"/>
              <a:t> I will explain taint tracking with simple picture.</a:t>
            </a:r>
          </a:p>
          <a:p>
            <a:r>
              <a:rPr lang="en-US" altLang="ko-KR" baseline="0" dirty="0" smtClean="0"/>
              <a:t>For ease of understanding, at this context, </a:t>
            </a:r>
          </a:p>
          <a:p>
            <a:endParaRPr lang="en-US" altLang="ko-KR" baseline="0" dirty="0" smtClean="0"/>
          </a:p>
          <a:p>
            <a:r>
              <a:rPr lang="en-US" altLang="ko-KR" baseline="0" dirty="0" err="1" smtClean="0"/>
              <a:t>TaintDroid</a:t>
            </a:r>
            <a:r>
              <a:rPr lang="en-US" altLang="ko-KR" baseline="0" dirty="0" smtClean="0"/>
              <a:t> automatically labels (taints) data from privacy-sensitive sources and transitively applies labels as sensitive data propagates through program variables, files, and </a:t>
            </a:r>
            <a:r>
              <a:rPr lang="en-US" altLang="ko-KR" baseline="0" dirty="0" err="1" smtClean="0"/>
              <a:t>interprocess</a:t>
            </a:r>
            <a:r>
              <a:rPr lang="en-US" altLang="ko-KR" baseline="0" dirty="0" smtClean="0"/>
              <a:t> messages. When tainted data are transmitted over the network, or otherwise leave the system, </a:t>
            </a:r>
            <a:r>
              <a:rPr lang="en-US" altLang="ko-KR" baseline="0" dirty="0" err="1" smtClean="0"/>
              <a:t>TaintDroid</a:t>
            </a:r>
            <a:r>
              <a:rPr lang="en-US" altLang="ko-KR" baseline="0" dirty="0" smtClean="0"/>
              <a:t> logs the data’s labels, the application responsible for transmitting the data and the data’s destination. </a:t>
            </a:r>
            <a:endParaRPr lang="ko-KR" altLang="en-US" dirty="0"/>
          </a:p>
        </p:txBody>
      </p:sp>
      <p:sp>
        <p:nvSpPr>
          <p:cNvPr id="4" name="슬라이드 번호 개체 틀 3"/>
          <p:cNvSpPr>
            <a:spLocks noGrp="1"/>
          </p:cNvSpPr>
          <p:nvPr>
            <p:ph type="sldNum" sz="quarter" idx="10"/>
          </p:nvPr>
        </p:nvSpPr>
        <p:spPr/>
        <p:txBody>
          <a:bodyPr/>
          <a:lstStyle/>
          <a:p>
            <a:fld id="{126C5A07-06D5-4FC6-848C-7C125160E98B}" type="slidenum">
              <a:rPr lang="ko-KR" altLang="en-US" smtClean="0"/>
              <a:t>12</a:t>
            </a:fld>
            <a:endParaRPr lang="ko-KR" altLang="en-US"/>
          </a:p>
        </p:txBody>
      </p:sp>
    </p:spTree>
    <p:extLst>
      <p:ext uri="{BB962C8B-B14F-4D97-AF65-F5344CB8AC3E}">
        <p14:creationId xmlns:p14="http://schemas.microsoft.com/office/powerpoint/2010/main" val="3099790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13-4-28</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13-4-28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13-4-28</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13-4-28</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13-4-28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13-4-28</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13-4-28</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13-4-28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13-4-28</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13-4-28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13-4-28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13-4-28</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370" y="1451503"/>
            <a:ext cx="8643830" cy="1847855"/>
          </a:xfrm>
        </p:spPr>
        <p:txBody>
          <a:bodyPr>
            <a:normAutofit/>
          </a:bodyPr>
          <a:lstStyle/>
          <a:p>
            <a:r>
              <a:rPr lang="en-US" altLang="zh-CN" smtClean="0"/>
              <a:t>dynamic </a:t>
            </a:r>
            <a:r>
              <a:rPr lang="en-US" altLang="zh-CN" dirty="0" smtClean="0"/>
              <a:t>Data tainting and analysis</a:t>
            </a:r>
            <a:endParaRPr lang="en-US" dirty="0"/>
          </a:p>
        </p:txBody>
      </p:sp>
    </p:spTree>
    <p:extLst>
      <p:ext uri="{BB962C8B-B14F-4D97-AF65-F5344CB8AC3E}">
        <p14:creationId xmlns:p14="http://schemas.microsoft.com/office/powerpoint/2010/main" val="33135157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T</a:t>
            </a:r>
            <a:r>
              <a:rPr lang="en-US" altLang="ko-KR" dirty="0" smtClean="0"/>
              <a:t>aint </a:t>
            </a:r>
            <a:r>
              <a:rPr lang="en-US" altLang="ko-KR" dirty="0"/>
              <a:t>T</a:t>
            </a:r>
            <a:r>
              <a:rPr lang="en-US" altLang="ko-KR" dirty="0" smtClean="0"/>
              <a:t>racking</a:t>
            </a:r>
            <a:endParaRPr lang="ko-KR" altLang="en-US" dirty="0"/>
          </a:p>
        </p:txBody>
      </p:sp>
      <p:sp>
        <p:nvSpPr>
          <p:cNvPr id="3" name="내용 개체 틀 2"/>
          <p:cNvSpPr>
            <a:spLocks noGrp="1"/>
          </p:cNvSpPr>
          <p:nvPr>
            <p:ph idx="1"/>
          </p:nvPr>
        </p:nvSpPr>
        <p:spPr/>
        <p:txBody>
          <a:bodyPr>
            <a:normAutofit fontScale="92500" lnSpcReduction="20000"/>
          </a:bodyPr>
          <a:lstStyle/>
          <a:p>
            <a:pPr marL="342900" indent="-342900">
              <a:buFont typeface="Wingdings" pitchFamily="2" charset="2"/>
              <a:buChar char="u"/>
            </a:pPr>
            <a:r>
              <a:rPr lang="en-US" altLang="ko-KR" dirty="0"/>
              <a:t>Scenario</a:t>
            </a:r>
            <a:br>
              <a:rPr lang="en-US" altLang="ko-KR" dirty="0"/>
            </a:br>
            <a:r>
              <a:rPr lang="en-US" altLang="ko-KR" dirty="0"/>
              <a:t>- You are a cowboy. You have many cows but some of</a:t>
            </a:r>
            <a:br>
              <a:rPr lang="en-US" altLang="ko-KR" dirty="0"/>
            </a:br>
            <a:r>
              <a:rPr lang="en-US" altLang="ko-KR" dirty="0"/>
              <a:t>  them are </a:t>
            </a:r>
            <a:r>
              <a:rPr lang="en-US" altLang="ko-KR" dirty="0" smtClean="0"/>
              <a:t>sick and you want </a:t>
            </a:r>
            <a:r>
              <a:rPr lang="en-US" altLang="ko-KR" dirty="0"/>
              <a:t>to trace sick cows.</a:t>
            </a:r>
            <a:br>
              <a:rPr lang="en-US" altLang="ko-KR" dirty="0"/>
            </a:br>
            <a:r>
              <a:rPr lang="en-US" altLang="ko-KR" dirty="0"/>
              <a:t>- How can you trace sick cows in </a:t>
            </a:r>
            <a:r>
              <a:rPr lang="en-US" altLang="ko-KR" dirty="0" smtClean="0"/>
              <a:t>lumberyard?</a:t>
            </a:r>
          </a:p>
          <a:p>
            <a:endParaRPr lang="en-US" altLang="ko-KR" dirty="0"/>
          </a:p>
          <a:p>
            <a:endParaRPr lang="en-US" altLang="ko-KR" dirty="0"/>
          </a:p>
          <a:p>
            <a:endParaRPr lang="en-US" altLang="ko-KR" dirty="0" smtClean="0"/>
          </a:p>
          <a:p>
            <a:endParaRPr lang="en-US" altLang="ko-KR" dirty="0" smtClean="0"/>
          </a:p>
          <a:p>
            <a:pPr marL="342900" indent="-342900">
              <a:buFont typeface="Wingdings" pitchFamily="2" charset="2"/>
              <a:buChar char="u"/>
            </a:pPr>
            <a:r>
              <a:rPr lang="en-US" altLang="ko-KR" dirty="0" smtClean="0"/>
              <a:t>Simple Solution</a:t>
            </a:r>
            <a:br>
              <a:rPr lang="en-US" altLang="ko-KR" dirty="0" smtClean="0"/>
            </a:br>
            <a:r>
              <a:rPr lang="en-US" altLang="ko-KR" dirty="0" smtClean="0"/>
              <a:t>- Attach a tag/ring/sensor to cow to be traced</a:t>
            </a:r>
            <a:br>
              <a:rPr lang="en-US" altLang="ko-KR" dirty="0" smtClean="0"/>
            </a:br>
            <a:r>
              <a:rPr lang="en-US" altLang="ko-KR" dirty="0" smtClean="0"/>
              <a:t>- Make alarm when sick cow go out from lumberyard.</a:t>
            </a:r>
          </a:p>
          <a:p>
            <a:pPr marL="342900" indent="-342900">
              <a:buFont typeface="Wingdings" pitchFamily="2" charset="2"/>
              <a:buChar char="u"/>
            </a:pPr>
            <a:endParaRPr lang="en-US" altLang="ko-KR"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058433"/>
            <a:ext cx="3806873" cy="18827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직사각형 9"/>
          <p:cNvSpPr/>
          <p:nvPr/>
        </p:nvSpPr>
        <p:spPr>
          <a:xfrm>
            <a:off x="9296400" y="2094959"/>
            <a:ext cx="684584" cy="38751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ko-K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TAG</a:t>
            </a:r>
            <a:endParaRPr lang="ko-KR" altLang="en-US" sz="1400" dirty="0"/>
          </a:p>
        </p:txBody>
      </p:sp>
      <p:sp>
        <p:nvSpPr>
          <p:cNvPr id="13" name="직사각형 12"/>
          <p:cNvSpPr/>
          <p:nvPr/>
        </p:nvSpPr>
        <p:spPr>
          <a:xfrm>
            <a:off x="9144000" y="2897468"/>
            <a:ext cx="684584" cy="38751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ko-K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TAG</a:t>
            </a:r>
            <a:endParaRPr lang="ko-KR" altLang="en-US" sz="1400" dirty="0"/>
          </a:p>
        </p:txBody>
      </p:sp>
      <p:sp>
        <p:nvSpPr>
          <p:cNvPr id="16" name="직사각형 15"/>
          <p:cNvSpPr/>
          <p:nvPr/>
        </p:nvSpPr>
        <p:spPr>
          <a:xfrm>
            <a:off x="9296400" y="3049868"/>
            <a:ext cx="684584" cy="38751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ko-K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TAG</a:t>
            </a:r>
            <a:endParaRPr lang="ko-KR" altLang="en-US" sz="1400" dirty="0"/>
          </a:p>
        </p:txBody>
      </p:sp>
      <p:sp>
        <p:nvSpPr>
          <p:cNvPr id="8" name="직사각형 7"/>
          <p:cNvSpPr/>
          <p:nvPr/>
        </p:nvSpPr>
        <p:spPr>
          <a:xfrm>
            <a:off x="9448800" y="2247359"/>
            <a:ext cx="684584" cy="38751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ko-KR" sz="1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TAG</a:t>
            </a:r>
            <a:endParaRPr lang="ko-KR" altLang="en-US" sz="1400" dirty="0"/>
          </a:p>
        </p:txBody>
      </p:sp>
    </p:spTree>
    <p:extLst>
      <p:ext uri="{BB962C8B-B14F-4D97-AF65-F5344CB8AC3E}">
        <p14:creationId xmlns:p14="http://schemas.microsoft.com/office/powerpoint/2010/main" val="2446636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42" presetClass="path" presetSubtype="0" accel="50000" decel="50000" fill="hold" grpId="0" nodeType="withEffect">
                                  <p:stCondLst>
                                    <p:cond delay="0"/>
                                  </p:stCondLst>
                                  <p:childTnLst>
                                    <p:animMotion origin="layout" path="M -1.38889E-6 -6.93642E-7 L -0.69305 0.28324 " pathEditMode="relative" rAng="0" ptsTypes="AA">
                                      <p:cBhvr>
                                        <p:cTn id="9" dur="2000" fill="hold"/>
                                        <p:tgtEl>
                                          <p:spTgt spid="10"/>
                                        </p:tgtEl>
                                        <p:attrNameLst>
                                          <p:attrName>ppt_x</p:attrName>
                                          <p:attrName>ppt_y</p:attrName>
                                        </p:attrNameLst>
                                      </p:cBhvr>
                                      <p:rCtr x="-34653" y="14150"/>
                                    </p:animMotion>
                                  </p:childTnLst>
                                </p:cTn>
                              </p:par>
                              <p:par>
                                <p:cTn id="10" presetID="0" presetClass="path" presetSubtype="0" accel="50000" decel="50000" fill="hold" grpId="0" nodeType="withEffect">
                                  <p:stCondLst>
                                    <p:cond delay="0"/>
                                  </p:stCondLst>
                                  <p:childTnLst>
                                    <p:animMotion origin="layout" path="M -2.77778E-6 -2.25434E-6 L -0.59062 0.18705 " pathEditMode="relative" rAng="0" ptsTypes="AA">
                                      <p:cBhvr>
                                        <p:cTn id="11" dur="2000" fill="hold"/>
                                        <p:tgtEl>
                                          <p:spTgt spid="13"/>
                                        </p:tgtEl>
                                        <p:attrNameLst>
                                          <p:attrName>ppt_x</p:attrName>
                                          <p:attrName>ppt_y</p:attrName>
                                        </p:attrNameLst>
                                      </p:cBhvr>
                                      <p:rCtr x="-29531" y="9341"/>
                                    </p:animMotion>
                                  </p:childTnLst>
                                </p:cTn>
                              </p:par>
                              <p:par>
                                <p:cTn id="12" presetID="0" presetClass="path" presetSubtype="0" accel="50000" decel="50000" fill="hold" grpId="0" nodeType="withEffect">
                                  <p:stCondLst>
                                    <p:cond delay="0"/>
                                  </p:stCondLst>
                                  <p:childTnLst>
                                    <p:animMotion origin="layout" path="M -3.05556E-6 5.78035E-8 L -0.55399 0.12139 " pathEditMode="relative" rAng="0" ptsTypes="AA">
                                      <p:cBhvr>
                                        <p:cTn id="13" dur="2000" fill="hold"/>
                                        <p:tgtEl>
                                          <p:spTgt spid="16"/>
                                        </p:tgtEl>
                                        <p:attrNameLst>
                                          <p:attrName>ppt_x</p:attrName>
                                          <p:attrName>ppt_y</p:attrName>
                                        </p:attrNameLst>
                                      </p:cBhvr>
                                      <p:rCtr x="-27708" y="6058"/>
                                    </p:animMotion>
                                  </p:childTnLst>
                                </p:cTn>
                              </p:par>
                              <p:par>
                                <p:cTn id="14" presetID="42" presetClass="path" presetSubtype="0" accel="50000" decel="50000" fill="hold" grpId="0" nodeType="withEffect">
                                  <p:stCondLst>
                                    <p:cond delay="0"/>
                                  </p:stCondLst>
                                  <p:childTnLst>
                                    <p:animMotion origin="layout" path="M 2.77778E-7 8.23312E-7 L -0.52344 0.2382 " pathEditMode="relative" rAng="0" ptsTypes="AA">
                                      <p:cBhvr>
                                        <p:cTn id="15" dur="2000" fill="hold"/>
                                        <p:tgtEl>
                                          <p:spTgt spid="8"/>
                                        </p:tgtEl>
                                        <p:attrNameLst>
                                          <p:attrName>ppt_x</p:attrName>
                                          <p:attrName>ppt_y</p:attrName>
                                        </p:attrNameLst>
                                      </p:cBhvr>
                                      <p:rCtr x="-26181" y="119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Taint Tracking</a:t>
            </a:r>
            <a:endParaRPr lang="ko-KR" altLang="en-US" dirty="0"/>
          </a:p>
        </p:txBody>
      </p:sp>
      <p:sp>
        <p:nvSpPr>
          <p:cNvPr id="3" name="내용 개체 틀 2"/>
          <p:cNvSpPr>
            <a:spLocks noGrp="1"/>
          </p:cNvSpPr>
          <p:nvPr>
            <p:ph idx="1"/>
          </p:nvPr>
        </p:nvSpPr>
        <p:spPr/>
        <p:txBody>
          <a:bodyPr>
            <a:normAutofit fontScale="85000" lnSpcReduction="20000"/>
          </a:bodyPr>
          <a:lstStyle/>
          <a:p>
            <a:pPr marL="342900" indent="-342900">
              <a:buFont typeface="Wingdings" pitchFamily="2" charset="2"/>
              <a:buChar char="u"/>
            </a:pPr>
            <a:r>
              <a:rPr lang="en-US" altLang="ko-KR" dirty="0"/>
              <a:t>Marking(TAG) </a:t>
            </a:r>
            <a:r>
              <a:rPr lang="en-US" altLang="ko-KR" dirty="0" smtClean="0"/>
              <a:t>particular data(COW) </a:t>
            </a:r>
            <a:r>
              <a:rPr lang="en-US" altLang="ko-KR" dirty="0"/>
              <a:t>&amp;</a:t>
            </a:r>
            <a:r>
              <a:rPr lang="en-US" altLang="ko-KR" dirty="0" smtClean="0"/>
              <a:t> </a:t>
            </a:r>
            <a:r>
              <a:rPr lang="en-US" altLang="ko-KR" dirty="0"/>
              <a:t>T</a:t>
            </a:r>
            <a:r>
              <a:rPr lang="en-US" altLang="ko-KR" dirty="0" smtClean="0"/>
              <a:t>race it.</a:t>
            </a:r>
          </a:p>
          <a:p>
            <a:pPr marL="342900" indent="-342900">
              <a:buFont typeface="Wingdings" pitchFamily="2" charset="2"/>
              <a:buChar char="u"/>
            </a:pPr>
            <a:r>
              <a:rPr lang="en-US" altLang="ko-KR" dirty="0" smtClean="0"/>
              <a:t>HOW WORKS</a:t>
            </a:r>
          </a:p>
          <a:p>
            <a:pPr marL="457200" indent="-457200">
              <a:buFont typeface="+mj-lt"/>
              <a:buAutoNum type="arabicPeriod"/>
            </a:pPr>
            <a:r>
              <a:rPr lang="en-US" altLang="ko-KR" dirty="0" smtClean="0"/>
              <a:t>To track privacy sensitive data -phone number..- </a:t>
            </a:r>
            <a:br>
              <a:rPr lang="en-US" altLang="ko-KR" dirty="0" smtClean="0"/>
            </a:br>
            <a:r>
              <a:rPr lang="en-US" altLang="ko-KR" dirty="0" smtClean="0"/>
              <a:t>we should attach something to data.</a:t>
            </a:r>
            <a:br>
              <a:rPr lang="en-US" altLang="ko-KR" dirty="0" smtClean="0"/>
            </a:br>
            <a:r>
              <a:rPr lang="en-US" altLang="ko-KR" dirty="0" smtClean="0"/>
              <a:t>				</a:t>
            </a:r>
            <a:r>
              <a:rPr lang="en-US" altLang="ko-KR" dirty="0" smtClean="0">
                <a:solidFill>
                  <a:srgbClr val="002060"/>
                </a:solidFill>
              </a:rPr>
              <a:t>The </a:t>
            </a:r>
            <a:r>
              <a:rPr lang="en-US" altLang="ko-KR" dirty="0">
                <a:solidFill>
                  <a:srgbClr val="002060"/>
                </a:solidFill>
              </a:rPr>
              <a:t>something is called </a:t>
            </a:r>
            <a:r>
              <a:rPr lang="en-US" altLang="ko-KR" dirty="0">
                <a:solidFill>
                  <a:srgbClr val="FF0000"/>
                </a:solidFill>
              </a:rPr>
              <a:t>TAG</a:t>
            </a:r>
            <a:r>
              <a:rPr lang="en-US" altLang="ko-KR" dirty="0" smtClean="0">
                <a:solidFill>
                  <a:srgbClr val="FF0000"/>
                </a:solidFill>
              </a:rPr>
              <a:t>.</a:t>
            </a:r>
            <a:r>
              <a:rPr lang="en-US" altLang="ko-KR" dirty="0" smtClean="0"/>
              <a:t/>
            </a:r>
            <a:br>
              <a:rPr lang="en-US" altLang="ko-KR" dirty="0" smtClean="0"/>
            </a:br>
            <a:r>
              <a:rPr lang="en-US" altLang="ko-KR" dirty="0" smtClean="0"/>
              <a:t>	</a:t>
            </a:r>
            <a:r>
              <a:rPr lang="en-US" altLang="ko-KR" dirty="0"/>
              <a:t> </a:t>
            </a:r>
            <a:r>
              <a:rPr lang="en-US" altLang="ko-KR" dirty="0" smtClean="0"/>
              <a:t>  </a:t>
            </a:r>
            <a:r>
              <a:rPr lang="en-US" altLang="ko-KR" dirty="0" smtClean="0">
                <a:solidFill>
                  <a:srgbClr val="002060"/>
                </a:solidFill>
              </a:rPr>
              <a:t>The attachment </a:t>
            </a:r>
            <a:r>
              <a:rPr lang="en-US" altLang="ko-KR" dirty="0" err="1" smtClean="0">
                <a:solidFill>
                  <a:srgbClr val="002060"/>
                </a:solidFill>
              </a:rPr>
              <a:t>occuring</a:t>
            </a:r>
            <a:r>
              <a:rPr lang="en-US" altLang="ko-KR" dirty="0" smtClean="0">
                <a:solidFill>
                  <a:srgbClr val="002060"/>
                </a:solidFill>
              </a:rPr>
              <a:t> place is </a:t>
            </a:r>
            <a:r>
              <a:rPr lang="en-US" altLang="ko-KR" dirty="0" smtClean="0">
                <a:solidFill>
                  <a:srgbClr val="FF0000"/>
                </a:solidFill>
              </a:rPr>
              <a:t>TAINT SOURCE.</a:t>
            </a:r>
            <a:endParaRPr lang="en-US" altLang="ko-KR" dirty="0">
              <a:solidFill>
                <a:srgbClr val="FF0000"/>
              </a:solidFill>
            </a:endParaRPr>
          </a:p>
          <a:p>
            <a:pPr marL="457200" indent="-457200">
              <a:buFont typeface="+mj-lt"/>
              <a:buAutoNum type="arabicPeriod"/>
            </a:pPr>
            <a:r>
              <a:rPr lang="en-US" altLang="ko-KR" dirty="0" smtClean="0"/>
              <a:t>After attachment, tracking system trace the data.</a:t>
            </a:r>
            <a:br>
              <a:rPr lang="en-US" altLang="ko-KR" dirty="0" smtClean="0"/>
            </a:br>
            <a:r>
              <a:rPr lang="en-US" altLang="ko-KR" dirty="0" smtClean="0"/>
              <a:t>we can know when the data move off from our smart phone.</a:t>
            </a:r>
          </a:p>
          <a:p>
            <a:pPr marL="457200" indent="-457200">
              <a:buFont typeface="+mj-lt"/>
              <a:buAutoNum type="arabicPeriod"/>
            </a:pPr>
            <a:r>
              <a:rPr lang="en-US" altLang="ko-KR" dirty="0" smtClean="0"/>
              <a:t>When privacy sensitive data move to outside smartphone, taint tracking system makes event.</a:t>
            </a:r>
            <a:br>
              <a:rPr lang="en-US" altLang="ko-KR" dirty="0" smtClean="0"/>
            </a:br>
            <a:r>
              <a:rPr lang="en-US" altLang="ko-KR" dirty="0" smtClean="0">
                <a:solidFill>
                  <a:srgbClr val="FF0000"/>
                </a:solidFill>
              </a:rPr>
              <a:t>	</a:t>
            </a:r>
            <a:r>
              <a:rPr lang="en-US" altLang="ko-KR" dirty="0" smtClean="0">
                <a:solidFill>
                  <a:srgbClr val="002060"/>
                </a:solidFill>
              </a:rPr>
              <a:t>The place which event happen is called </a:t>
            </a:r>
            <a:r>
              <a:rPr lang="en-US" altLang="ko-KR" dirty="0" smtClean="0">
                <a:solidFill>
                  <a:srgbClr val="FF0000"/>
                </a:solidFill>
              </a:rPr>
              <a:t>TAINT SINK.</a:t>
            </a:r>
          </a:p>
          <a:p>
            <a:endParaRPr lang="ko-KR" altLang="en-US" dirty="0"/>
          </a:p>
        </p:txBody>
      </p:sp>
    </p:spTree>
    <p:extLst>
      <p:ext uri="{BB962C8B-B14F-4D97-AF65-F5344CB8AC3E}">
        <p14:creationId xmlns:p14="http://schemas.microsoft.com/office/powerpoint/2010/main" val="1899413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T</a:t>
            </a:r>
            <a:r>
              <a:rPr lang="en-US" altLang="ko-KR" dirty="0" smtClean="0"/>
              <a:t>aint </a:t>
            </a:r>
            <a:r>
              <a:rPr lang="en-US" altLang="ko-KR" dirty="0"/>
              <a:t>T</a:t>
            </a:r>
            <a:r>
              <a:rPr lang="en-US" altLang="ko-KR" dirty="0" smtClean="0"/>
              <a:t>racking</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smtClean="0"/>
              <a:t>Privacy Data</a:t>
            </a:r>
          </a:p>
          <a:p>
            <a:r>
              <a:rPr lang="en-US" altLang="ko-KR" dirty="0" smtClean="0"/>
              <a:t>                                    </a:t>
            </a:r>
          </a:p>
          <a:p>
            <a:endParaRPr lang="en-US" altLang="ko-KR" dirty="0" smtClean="0"/>
          </a:p>
          <a:p>
            <a:endParaRPr lang="en-US" altLang="ko-KR" dirty="0" smtClean="0"/>
          </a:p>
          <a:p>
            <a:endParaRPr lang="en-US" altLang="ko-KR" dirty="0" smtClean="0"/>
          </a:p>
          <a:p>
            <a:endParaRPr lang="en-US" altLang="ko-KR" dirty="0" smtClean="0"/>
          </a:p>
          <a:p>
            <a:r>
              <a:rPr lang="en-US" altLang="ko-KR" dirty="0" smtClean="0"/>
              <a:t>						    Privacy data</a:t>
            </a:r>
          </a:p>
          <a:p>
            <a:pPr>
              <a:lnSpc>
                <a:spcPts val="1100"/>
              </a:lnSpc>
            </a:pPr>
            <a:r>
              <a:rPr lang="en-US" altLang="ko-KR" sz="1500" dirty="0" smtClean="0">
                <a:solidFill>
                  <a:srgbClr val="0070C0"/>
                </a:solidFill>
              </a:rPr>
              <a:t>*Data = Cow</a:t>
            </a:r>
          </a:p>
          <a:p>
            <a:pPr>
              <a:lnSpc>
                <a:spcPts val="1100"/>
              </a:lnSpc>
            </a:pPr>
            <a:r>
              <a:rPr lang="en-US" altLang="ko-KR" sz="1500" dirty="0" smtClean="0">
                <a:solidFill>
                  <a:srgbClr val="0070C0"/>
                </a:solidFill>
              </a:rPr>
              <a:t>*Taint Tag = TAG                                                                                         </a:t>
            </a:r>
          </a:p>
          <a:p>
            <a:pPr>
              <a:lnSpc>
                <a:spcPts val="1100"/>
              </a:lnSpc>
            </a:pPr>
            <a:r>
              <a:rPr lang="en-US" altLang="ko-KR" sz="1500" dirty="0" smtClean="0">
                <a:solidFill>
                  <a:srgbClr val="0070C0"/>
                </a:solidFill>
              </a:rPr>
              <a:t>*</a:t>
            </a:r>
            <a:r>
              <a:rPr lang="en-US" altLang="ko-KR" sz="1500" dirty="0" err="1" smtClean="0">
                <a:solidFill>
                  <a:srgbClr val="0070C0"/>
                </a:solidFill>
              </a:rPr>
              <a:t>SmartPhone</a:t>
            </a:r>
            <a:r>
              <a:rPr lang="en-US" altLang="ko-KR" sz="1500" dirty="0">
                <a:solidFill>
                  <a:srgbClr val="0070C0"/>
                </a:solidFill>
              </a:rPr>
              <a:t> </a:t>
            </a:r>
            <a:r>
              <a:rPr lang="en-US" altLang="ko-KR" sz="1500" dirty="0" smtClean="0">
                <a:solidFill>
                  <a:srgbClr val="0070C0"/>
                </a:solidFill>
              </a:rPr>
              <a:t>= lumberyard</a:t>
            </a:r>
            <a:r>
              <a:rPr lang="en-US" altLang="ko-KR" dirty="0" smtClean="0"/>
              <a:t>				</a:t>
            </a:r>
            <a:br>
              <a:rPr lang="en-US" altLang="ko-KR" dirty="0" smtClean="0"/>
            </a:br>
            <a:r>
              <a:rPr lang="en-US" altLang="ko-KR" dirty="0" smtClean="0"/>
              <a:t>							Network</a:t>
            </a:r>
            <a:br>
              <a:rPr lang="en-US" altLang="ko-KR" dirty="0" smtClean="0"/>
            </a:br>
            <a:endParaRPr lang="ko-KR" altLang="en-US" dirty="0"/>
          </a:p>
        </p:txBody>
      </p:sp>
      <p:sp>
        <p:nvSpPr>
          <p:cNvPr id="5" name="모서리가 둥근 직사각형 4"/>
          <p:cNvSpPr/>
          <p:nvPr/>
        </p:nvSpPr>
        <p:spPr>
          <a:xfrm>
            <a:off x="1979712" y="2708920"/>
            <a:ext cx="3960440" cy="23762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ko-KR" dirty="0" smtClean="0"/>
              <a:t>	</a:t>
            </a:r>
          </a:p>
          <a:p>
            <a:r>
              <a:rPr lang="en-US" altLang="ko-KR" dirty="0" smtClean="0"/>
              <a:t>	       . . . </a:t>
            </a:r>
          </a:p>
        </p:txBody>
      </p:sp>
      <p:sp>
        <p:nvSpPr>
          <p:cNvPr id="6" name="오른쪽 화살표 5"/>
          <p:cNvSpPr/>
          <p:nvPr/>
        </p:nvSpPr>
        <p:spPr>
          <a:xfrm rot="2138653">
            <a:off x="5885361" y="5108191"/>
            <a:ext cx="936104" cy="36004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a:p>
        </p:txBody>
      </p:sp>
      <p:sp>
        <p:nvSpPr>
          <p:cNvPr id="9" name="오른쪽 화살표 8"/>
          <p:cNvSpPr/>
          <p:nvPr/>
        </p:nvSpPr>
        <p:spPr>
          <a:xfrm rot="2138653">
            <a:off x="1132834" y="2299879"/>
            <a:ext cx="936104" cy="36004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타원 9"/>
          <p:cNvSpPr/>
          <p:nvPr/>
        </p:nvSpPr>
        <p:spPr>
          <a:xfrm>
            <a:off x="2051720" y="2780928"/>
            <a:ext cx="1080120"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Data</a:t>
            </a:r>
            <a:endParaRPr lang="ko-KR" altLang="en-US" dirty="0"/>
          </a:p>
        </p:txBody>
      </p:sp>
      <p:sp>
        <p:nvSpPr>
          <p:cNvPr id="14" name="직사각형 13"/>
          <p:cNvSpPr/>
          <p:nvPr/>
        </p:nvSpPr>
        <p:spPr>
          <a:xfrm>
            <a:off x="3563888" y="2852936"/>
            <a:ext cx="1584176" cy="43204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ko-KR" dirty="0" smtClean="0"/>
              <a:t>Taint Tag</a:t>
            </a:r>
            <a:endParaRPr lang="ko-KR" altLang="en-US" dirty="0"/>
          </a:p>
        </p:txBody>
      </p:sp>
      <p:sp>
        <p:nvSpPr>
          <p:cNvPr id="15" name="덧셈 기호 14"/>
          <p:cNvSpPr/>
          <p:nvPr/>
        </p:nvSpPr>
        <p:spPr>
          <a:xfrm>
            <a:off x="3203848" y="2852936"/>
            <a:ext cx="288032" cy="3600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7" name="구부러진 연결선 16"/>
          <p:cNvCxnSpPr/>
          <p:nvPr/>
        </p:nvCxnSpPr>
        <p:spPr>
          <a:xfrm>
            <a:off x="2771800" y="3429000"/>
            <a:ext cx="576064" cy="360040"/>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9" name="구부러진 연결선 18"/>
          <p:cNvCxnSpPr/>
          <p:nvPr/>
        </p:nvCxnSpPr>
        <p:spPr>
          <a:xfrm>
            <a:off x="3923928" y="4221088"/>
            <a:ext cx="792088" cy="288032"/>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27" name="모서리가 둥근 직사각형 26"/>
          <p:cNvSpPr/>
          <p:nvPr/>
        </p:nvSpPr>
        <p:spPr>
          <a:xfrm>
            <a:off x="4067944" y="4653136"/>
            <a:ext cx="165618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t>Data + Tag</a:t>
            </a:r>
            <a:endParaRPr lang="ko-KR" altLang="en-US" dirty="0"/>
          </a:p>
        </p:txBody>
      </p:sp>
      <p:cxnSp>
        <p:nvCxnSpPr>
          <p:cNvPr id="30" name="직선 화살표 연결선 29"/>
          <p:cNvCxnSpPr/>
          <p:nvPr/>
        </p:nvCxnSpPr>
        <p:spPr>
          <a:xfrm flipH="1">
            <a:off x="5868144" y="4077072"/>
            <a:ext cx="720080" cy="6480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3" name="폭발 1 32"/>
          <p:cNvSpPr/>
          <p:nvPr/>
        </p:nvSpPr>
        <p:spPr>
          <a:xfrm>
            <a:off x="5940152" y="3068960"/>
            <a:ext cx="2232248" cy="1152128"/>
          </a:xfrm>
          <a:prstGeom prst="irregularSeal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ko-KR" dirty="0" smtClean="0"/>
              <a:t>EVENT!</a:t>
            </a:r>
            <a:br>
              <a:rPr lang="en-US" altLang="ko-KR" dirty="0" smtClean="0"/>
            </a:br>
            <a:r>
              <a:rPr lang="en-US" altLang="ko-KR" dirty="0" smtClean="0"/>
              <a:t>(Message)</a:t>
            </a:r>
            <a:endParaRPr lang="ko-KR" altLang="en-US" dirty="0"/>
          </a:p>
        </p:txBody>
      </p:sp>
      <p:sp>
        <p:nvSpPr>
          <p:cNvPr id="7" name="모서리가 둥근 직사각형 6"/>
          <p:cNvSpPr/>
          <p:nvPr/>
        </p:nvSpPr>
        <p:spPr>
          <a:xfrm>
            <a:off x="2771801" y="2479899"/>
            <a:ext cx="2376264" cy="2290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rPr>
              <a:t>&lt;Application&gt;</a:t>
            </a:r>
            <a:endParaRPr lang="ko-KR" altLang="en-US" dirty="0">
              <a:solidFill>
                <a:schemeClr val="tx1"/>
              </a:solidFill>
            </a:endParaRPr>
          </a:p>
        </p:txBody>
      </p:sp>
    </p:spTree>
    <p:extLst>
      <p:ext uri="{BB962C8B-B14F-4D97-AF65-F5344CB8AC3E}">
        <p14:creationId xmlns:p14="http://schemas.microsoft.com/office/powerpoint/2010/main" val="27382514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sz="quarter" idx="1"/>
          </p:nvPr>
        </p:nvSpPr>
        <p:spPr/>
        <p:txBody>
          <a:bodyPr>
            <a:normAutofit/>
          </a:bodyPr>
          <a:lstStyle/>
          <a:p>
            <a:r>
              <a:rPr lang="en-US" dirty="0"/>
              <a:t>Background</a:t>
            </a:r>
          </a:p>
          <a:p>
            <a:r>
              <a:rPr lang="en-US" dirty="0" err="1" smtClean="0"/>
              <a:t>TaintDroid</a:t>
            </a:r>
            <a:endParaRPr lang="en-US" dirty="0"/>
          </a:p>
          <a:p>
            <a:pPr lvl="1"/>
            <a:r>
              <a:rPr lang="en-US" dirty="0" smtClean="0"/>
              <a:t>Taint </a:t>
            </a:r>
            <a:r>
              <a:rPr lang="en-US" dirty="0"/>
              <a:t>Tracking </a:t>
            </a:r>
            <a:endParaRPr lang="en-US" dirty="0" smtClean="0"/>
          </a:p>
          <a:p>
            <a:pPr lvl="1"/>
            <a:r>
              <a:rPr lang="en-US" dirty="0" smtClean="0">
                <a:solidFill>
                  <a:srgbClr val="FF0000"/>
                </a:solidFill>
              </a:rPr>
              <a:t>Taint </a:t>
            </a:r>
            <a:r>
              <a:rPr lang="en-US" dirty="0" smtClean="0">
                <a:solidFill>
                  <a:srgbClr val="FF0000"/>
                </a:solidFill>
              </a:rPr>
              <a:t>Source</a:t>
            </a:r>
          </a:p>
          <a:p>
            <a:pPr lvl="1"/>
            <a:r>
              <a:rPr lang="en-US" dirty="0" err="1" smtClean="0"/>
              <a:t>TaintDroid</a:t>
            </a:r>
            <a:r>
              <a:rPr lang="en-US" dirty="0" smtClean="0"/>
              <a:t> Architecture</a:t>
            </a:r>
            <a:endParaRPr lang="en-US" dirty="0"/>
          </a:p>
          <a:p>
            <a:pPr lvl="1"/>
            <a:r>
              <a:rPr lang="en-US" dirty="0"/>
              <a:t>Application Study</a:t>
            </a:r>
          </a:p>
          <a:p>
            <a:pPr lvl="1"/>
            <a:r>
              <a:rPr lang="en-US" dirty="0"/>
              <a:t>Performance Evaluation</a:t>
            </a:r>
          </a:p>
          <a:p>
            <a:r>
              <a:rPr lang="en-US" dirty="0" smtClean="0"/>
              <a:t>JavaScript</a:t>
            </a:r>
          </a:p>
          <a:p>
            <a:r>
              <a:rPr lang="en-US" dirty="0" smtClean="0"/>
              <a:t>Conclusion</a:t>
            </a:r>
            <a:endParaRPr lang="en-US" dirty="0"/>
          </a:p>
          <a:p>
            <a:endParaRPr lang="en-US" dirty="0"/>
          </a:p>
          <a:p>
            <a:endParaRPr lang="en-US" dirty="0"/>
          </a:p>
        </p:txBody>
      </p:sp>
    </p:spTree>
    <p:extLst>
      <p:ext uri="{BB962C8B-B14F-4D97-AF65-F5344CB8AC3E}">
        <p14:creationId xmlns:p14="http://schemas.microsoft.com/office/powerpoint/2010/main" val="788657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Taint Sources </a:t>
            </a:r>
            <a:endParaRPr lang="en-US" dirty="0"/>
          </a:p>
        </p:txBody>
      </p:sp>
      <p:sp>
        <p:nvSpPr>
          <p:cNvPr id="3" name="Content Placeholder 2"/>
          <p:cNvSpPr>
            <a:spLocks noGrp="1"/>
          </p:cNvSpPr>
          <p:nvPr>
            <p:ph sz="quarter" idx="1"/>
          </p:nvPr>
        </p:nvSpPr>
        <p:spPr/>
        <p:txBody>
          <a:bodyPr>
            <a:normAutofit/>
          </a:bodyPr>
          <a:lstStyle/>
          <a:p>
            <a:r>
              <a:rPr lang="en-US" dirty="0" smtClean="0"/>
              <a:t>Low-bandwidth sensors</a:t>
            </a:r>
          </a:p>
          <a:p>
            <a:pPr lvl="1"/>
            <a:r>
              <a:rPr lang="en-US" dirty="0" smtClean="0"/>
              <a:t>Location, accelerometer</a:t>
            </a:r>
          </a:p>
          <a:p>
            <a:pPr lvl="1"/>
            <a:endParaRPr lang="en-US" dirty="0" smtClean="0"/>
          </a:p>
          <a:p>
            <a:r>
              <a:rPr lang="en-US" dirty="0" smtClean="0"/>
              <a:t>High-bandwidth sensors</a:t>
            </a:r>
          </a:p>
          <a:p>
            <a:pPr lvl="1"/>
            <a:r>
              <a:rPr lang="en-US" dirty="0" smtClean="0"/>
              <a:t>Microphone, camera </a:t>
            </a:r>
          </a:p>
          <a:p>
            <a:pPr lvl="1"/>
            <a:endParaRPr lang="en-US" dirty="0" smtClean="0"/>
          </a:p>
          <a:p>
            <a:r>
              <a:rPr lang="en-US" dirty="0" smtClean="0"/>
              <a:t>Information database</a:t>
            </a:r>
          </a:p>
          <a:p>
            <a:pPr lvl="1"/>
            <a:r>
              <a:rPr lang="en-US" dirty="0" smtClean="0"/>
              <a:t>Address book, </a:t>
            </a:r>
          </a:p>
        </p:txBody>
      </p:sp>
    </p:spTree>
    <p:extLst>
      <p:ext uri="{BB962C8B-B14F-4D97-AF65-F5344CB8AC3E}">
        <p14:creationId xmlns:p14="http://schemas.microsoft.com/office/powerpoint/2010/main" val="187601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Taint Sources </a:t>
            </a:r>
            <a:r>
              <a:rPr lang="en-US" dirty="0" smtClean="0"/>
              <a:t>(continue…)</a:t>
            </a:r>
            <a:endParaRPr lang="en-US" dirty="0"/>
          </a:p>
        </p:txBody>
      </p:sp>
      <p:sp>
        <p:nvSpPr>
          <p:cNvPr id="3" name="Content Placeholder 2"/>
          <p:cNvSpPr>
            <a:spLocks noGrp="1"/>
          </p:cNvSpPr>
          <p:nvPr>
            <p:ph sz="quarter" idx="1"/>
          </p:nvPr>
        </p:nvSpPr>
        <p:spPr/>
        <p:txBody>
          <a:bodyPr/>
          <a:lstStyle/>
          <a:p>
            <a:r>
              <a:rPr lang="en-US" dirty="0"/>
              <a:t>Device identifiers</a:t>
            </a:r>
          </a:p>
          <a:p>
            <a:pPr lvl="1"/>
            <a:r>
              <a:rPr lang="en-US" dirty="0" smtClean="0"/>
              <a:t>IMEI</a:t>
            </a:r>
          </a:p>
          <a:p>
            <a:pPr lvl="1"/>
            <a:endParaRPr lang="en-US" dirty="0"/>
          </a:p>
          <a:p>
            <a:r>
              <a:rPr lang="en-US" dirty="0"/>
              <a:t>Network taint sink</a:t>
            </a:r>
          </a:p>
          <a:p>
            <a:pPr lvl="1"/>
            <a:r>
              <a:rPr lang="en-US" dirty="0" err="1"/>
              <a:t>WiFi</a:t>
            </a:r>
            <a:endParaRPr lang="en-US" dirty="0"/>
          </a:p>
          <a:p>
            <a:pPr lvl="1"/>
            <a:r>
              <a:rPr lang="en-US" dirty="0"/>
              <a:t>3G</a:t>
            </a:r>
          </a:p>
          <a:p>
            <a:pPr lvl="1"/>
            <a:r>
              <a:rPr lang="en-US" dirty="0"/>
              <a:t>SMS</a:t>
            </a:r>
          </a:p>
          <a:p>
            <a:endParaRPr lang="en-US" dirty="0"/>
          </a:p>
        </p:txBody>
      </p:sp>
    </p:spTree>
    <p:extLst>
      <p:ext uri="{BB962C8B-B14F-4D97-AF65-F5344CB8AC3E}">
        <p14:creationId xmlns:p14="http://schemas.microsoft.com/office/powerpoint/2010/main" val="2540179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sz="quarter" idx="1"/>
          </p:nvPr>
        </p:nvSpPr>
        <p:spPr/>
        <p:txBody>
          <a:bodyPr>
            <a:normAutofit/>
          </a:bodyPr>
          <a:lstStyle/>
          <a:p>
            <a:r>
              <a:rPr lang="en-US" dirty="0"/>
              <a:t>Background</a:t>
            </a:r>
          </a:p>
          <a:p>
            <a:r>
              <a:rPr lang="en-US" dirty="0" err="1" smtClean="0">
                <a:solidFill>
                  <a:srgbClr val="000000"/>
                </a:solidFill>
              </a:rPr>
              <a:t>TaintDroid</a:t>
            </a:r>
            <a:endParaRPr lang="en-US" dirty="0">
              <a:solidFill>
                <a:srgbClr val="000000"/>
              </a:solidFill>
            </a:endParaRPr>
          </a:p>
          <a:p>
            <a:pPr lvl="1"/>
            <a:r>
              <a:rPr lang="en-US" dirty="0" smtClean="0"/>
              <a:t>Taint </a:t>
            </a:r>
            <a:r>
              <a:rPr lang="en-US" dirty="0"/>
              <a:t>Tracking </a:t>
            </a:r>
            <a:endParaRPr lang="en-US" dirty="0" smtClean="0"/>
          </a:p>
          <a:p>
            <a:pPr lvl="1"/>
            <a:r>
              <a:rPr lang="en-US" dirty="0" smtClean="0"/>
              <a:t>Taint </a:t>
            </a:r>
            <a:r>
              <a:rPr lang="en-US" dirty="0" smtClean="0"/>
              <a:t>Source</a:t>
            </a:r>
          </a:p>
          <a:p>
            <a:pPr lvl="1"/>
            <a:r>
              <a:rPr lang="en-US" dirty="0" err="1" smtClean="0">
                <a:solidFill>
                  <a:srgbClr val="FF0000"/>
                </a:solidFill>
              </a:rPr>
              <a:t>TaintDroid</a:t>
            </a:r>
            <a:r>
              <a:rPr lang="en-US" dirty="0" smtClean="0">
                <a:solidFill>
                  <a:srgbClr val="FF0000"/>
                </a:solidFill>
              </a:rPr>
              <a:t> Architecture</a:t>
            </a:r>
            <a:endParaRPr lang="en-US" dirty="0">
              <a:solidFill>
                <a:srgbClr val="FF0000"/>
              </a:solidFill>
            </a:endParaRPr>
          </a:p>
          <a:p>
            <a:pPr lvl="1"/>
            <a:r>
              <a:rPr lang="en-US" dirty="0"/>
              <a:t>Application Study</a:t>
            </a:r>
          </a:p>
          <a:p>
            <a:pPr lvl="1"/>
            <a:r>
              <a:rPr lang="en-US" dirty="0"/>
              <a:t>Performance Evaluation</a:t>
            </a:r>
          </a:p>
          <a:p>
            <a:r>
              <a:rPr lang="en-US" dirty="0" smtClean="0"/>
              <a:t>JavaScript</a:t>
            </a:r>
          </a:p>
          <a:p>
            <a:r>
              <a:rPr lang="en-US" dirty="0" smtClean="0"/>
              <a:t>Conclusion</a:t>
            </a:r>
            <a:endParaRPr lang="en-US" dirty="0"/>
          </a:p>
          <a:p>
            <a:endParaRPr lang="en-US" dirty="0"/>
          </a:p>
          <a:p>
            <a:endParaRPr lang="en-US" dirty="0"/>
          </a:p>
        </p:txBody>
      </p:sp>
    </p:spTree>
    <p:extLst>
      <p:ext uri="{BB962C8B-B14F-4D97-AF65-F5344CB8AC3E}">
        <p14:creationId xmlns:p14="http://schemas.microsoft.com/office/powerpoint/2010/main" val="788657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TaintDroid</a:t>
            </a:r>
            <a:r>
              <a:rPr lang="en-US" altLang="ko-KR" dirty="0" smtClean="0"/>
              <a:t> Architecture (tracking)</a:t>
            </a:r>
            <a:endParaRPr lang="ko-KR" altLang="en-US" dirty="0"/>
          </a:p>
        </p:txBody>
      </p:sp>
      <p:sp>
        <p:nvSpPr>
          <p:cNvPr id="3" name="내용 개체 틀 2"/>
          <p:cNvSpPr>
            <a:spLocks noGrp="1"/>
          </p:cNvSpPr>
          <p:nvPr>
            <p:ph idx="1"/>
          </p:nvPr>
        </p:nvSpPr>
        <p:spPr/>
        <p:txBody>
          <a:bodyPr>
            <a:normAutofit fontScale="77500" lnSpcReduction="20000"/>
          </a:bodyPr>
          <a:lstStyle/>
          <a:p>
            <a:r>
              <a:rPr lang="en-US" altLang="ko-KR" dirty="0" err="1" smtClean="0"/>
              <a:t>TaintDroid</a:t>
            </a:r>
            <a:r>
              <a:rPr lang="en-US" altLang="ko-KR" dirty="0" smtClean="0"/>
              <a:t> is a system-wide integration of </a:t>
            </a:r>
            <a:r>
              <a:rPr lang="en-US" altLang="ko-KR" dirty="0" smtClean="0">
                <a:solidFill>
                  <a:srgbClr val="00B0F0"/>
                </a:solidFill>
              </a:rPr>
              <a:t>taint </a:t>
            </a:r>
            <a:r>
              <a:rPr lang="en-US" altLang="ko-KR" dirty="0" err="1" smtClean="0">
                <a:solidFill>
                  <a:srgbClr val="00B0F0"/>
                </a:solidFill>
              </a:rPr>
              <a:t>traking</a:t>
            </a:r>
            <a:r>
              <a:rPr lang="en-US" altLang="ko-KR" dirty="0" smtClean="0">
                <a:solidFill>
                  <a:srgbClr val="00B0F0"/>
                </a:solidFill>
              </a:rPr>
              <a:t> </a:t>
            </a:r>
            <a:r>
              <a:rPr lang="en-US" altLang="ko-KR" dirty="0" smtClean="0"/>
              <a:t>into the Android platform</a:t>
            </a:r>
          </a:p>
          <a:p>
            <a:pPr marL="800100" lvl="1" indent="-342900"/>
            <a:r>
              <a:rPr lang="en-US" altLang="ko-KR" dirty="0" smtClean="0"/>
              <a:t>Variable tracking throughout </a:t>
            </a:r>
            <a:r>
              <a:rPr lang="en-US" altLang="ko-KR" dirty="0" err="1" smtClean="0"/>
              <a:t>Dalvik</a:t>
            </a:r>
            <a:r>
              <a:rPr lang="en-US" altLang="ko-KR" dirty="0" smtClean="0"/>
              <a:t> VM environment</a:t>
            </a:r>
          </a:p>
          <a:p>
            <a:pPr marL="800100" lvl="1" indent="-342900"/>
            <a:r>
              <a:rPr lang="en-US" altLang="ko-KR" dirty="0" smtClean="0"/>
              <a:t>Patches state after native method invocation</a:t>
            </a:r>
          </a:p>
          <a:p>
            <a:pPr marL="800100" lvl="1" indent="-342900"/>
            <a:r>
              <a:rPr lang="en-US" altLang="ko-KR" dirty="0" smtClean="0"/>
              <a:t>Extends tracking between applications and to storage</a:t>
            </a:r>
          </a:p>
          <a:p>
            <a:endParaRPr lang="en-US" altLang="ko-KR" dirty="0" smtClean="0"/>
          </a:p>
          <a:p>
            <a:endParaRPr lang="en-US" altLang="ko-KR" dirty="0"/>
          </a:p>
          <a:p>
            <a:endParaRPr lang="en-US" altLang="ko-KR" dirty="0" smtClean="0"/>
          </a:p>
          <a:p>
            <a:endParaRPr lang="en-US" altLang="ko-KR" dirty="0"/>
          </a:p>
          <a:p>
            <a:r>
              <a:rPr lang="en-US" altLang="ko-KR" dirty="0"/>
              <a:t> </a:t>
            </a:r>
            <a:r>
              <a:rPr lang="en-US" altLang="ko-KR" dirty="0" smtClean="0"/>
              <a:t>   </a:t>
            </a:r>
          </a:p>
          <a:p>
            <a:r>
              <a:rPr lang="en-US" altLang="ko-KR" dirty="0"/>
              <a:t> </a:t>
            </a:r>
            <a:r>
              <a:rPr lang="en-US" altLang="ko-KR" dirty="0" smtClean="0"/>
              <a:t> </a:t>
            </a:r>
          </a:p>
          <a:p>
            <a:endParaRPr lang="en-US" altLang="ko-KR" dirty="0" smtClean="0">
              <a:solidFill>
                <a:srgbClr val="FF0000"/>
              </a:solidFill>
            </a:endParaRPr>
          </a:p>
          <a:p>
            <a:r>
              <a:rPr lang="en-US" altLang="ko-KR" dirty="0" err="1" smtClean="0">
                <a:solidFill>
                  <a:srgbClr val="00B0F0"/>
                </a:solidFill>
              </a:rPr>
              <a:t>TaintDroid</a:t>
            </a:r>
            <a:r>
              <a:rPr lang="en-US" altLang="ko-KR" dirty="0" smtClean="0">
                <a:solidFill>
                  <a:srgbClr val="00B0F0"/>
                </a:solidFill>
              </a:rPr>
              <a:t> </a:t>
            </a:r>
            <a:r>
              <a:rPr lang="en-US" altLang="ko-KR" dirty="0">
                <a:solidFill>
                  <a:srgbClr val="00B0F0"/>
                </a:solidFill>
              </a:rPr>
              <a:t>is a firmware modification, no an </a:t>
            </a:r>
            <a:r>
              <a:rPr lang="en-US" altLang="ko-KR" dirty="0" smtClean="0">
                <a:solidFill>
                  <a:srgbClr val="00B0F0"/>
                </a:solidFill>
              </a:rPr>
              <a:t>app</a:t>
            </a:r>
            <a:endParaRPr lang="en-US" altLang="ko-KR" dirty="0">
              <a:solidFill>
                <a:srgbClr val="00B0F0"/>
              </a:solidFill>
            </a:endParaRPr>
          </a:p>
        </p:txBody>
      </p:sp>
      <p:pic>
        <p:nvPicPr>
          <p:cNvPr id="4" name="Picture 2"/>
          <p:cNvPicPr>
            <a:picLocks noChangeAspect="1" noChangeArrowheads="1"/>
          </p:cNvPicPr>
          <p:nvPr/>
        </p:nvPicPr>
        <p:blipFill>
          <a:blip r:embed="rId3" cstate="print"/>
          <a:srcRect/>
          <a:stretch>
            <a:fillRect/>
          </a:stretch>
        </p:blipFill>
        <p:spPr bwMode="auto">
          <a:xfrm>
            <a:off x="1907704" y="3284984"/>
            <a:ext cx="5219700" cy="2362200"/>
          </a:xfrm>
          <a:prstGeom prst="rect">
            <a:avLst/>
          </a:prstGeom>
          <a:noFill/>
          <a:ln w="9525">
            <a:noFill/>
            <a:miter lim="800000"/>
            <a:headEnd/>
            <a:tailEnd/>
          </a:ln>
        </p:spPr>
      </p:pic>
    </p:spTree>
    <p:extLst>
      <p:ext uri="{BB962C8B-B14F-4D97-AF65-F5344CB8AC3E}">
        <p14:creationId xmlns:p14="http://schemas.microsoft.com/office/powerpoint/2010/main" val="3907669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TaintDroid</a:t>
            </a:r>
            <a:r>
              <a:rPr lang="en-US" dirty="0" smtClean="0"/>
              <a:t> Architecture </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09600" y="1371600"/>
            <a:ext cx="7655164" cy="5114924"/>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solidFill>
                  <a:srgbClr val="464653"/>
                </a:solidFill>
              </a:rPr>
              <a:pPr/>
              <a:t>18</a:t>
            </a:fld>
            <a:endParaRPr lang="en-US">
              <a:solidFill>
                <a:srgbClr val="464653"/>
              </a:solidFill>
            </a:endParaRPr>
          </a:p>
        </p:txBody>
      </p:sp>
      <p:cxnSp>
        <p:nvCxnSpPr>
          <p:cNvPr id="19" name="Elbow Connector 18"/>
          <p:cNvCxnSpPr/>
          <p:nvPr/>
        </p:nvCxnSpPr>
        <p:spPr>
          <a:xfrm rot="16200000" flipH="1">
            <a:off x="2247900" y="2781300"/>
            <a:ext cx="914400" cy="838200"/>
          </a:xfrm>
          <a:prstGeom prst="bentConnector3">
            <a:avLst>
              <a:gd name="adj1" fmla="val 100000"/>
            </a:avLst>
          </a:prstGeom>
          <a:ln w="57150">
            <a:solidFill>
              <a:srgbClr val="FF00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16200000" flipH="1">
            <a:off x="3276600" y="4267200"/>
            <a:ext cx="1524000" cy="304800"/>
          </a:xfrm>
          <a:prstGeom prst="bentConnector3">
            <a:avLst>
              <a:gd name="adj1" fmla="val -1724"/>
            </a:avLst>
          </a:prstGeom>
          <a:ln w="57150">
            <a:solidFill>
              <a:srgbClr val="FF00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5400000" flipH="1" flipV="1">
            <a:off x="4495800" y="4267200"/>
            <a:ext cx="1524000" cy="304800"/>
          </a:xfrm>
          <a:prstGeom prst="bentConnector3">
            <a:avLst>
              <a:gd name="adj1" fmla="val 99655"/>
            </a:avLst>
          </a:prstGeom>
          <a:ln w="57150">
            <a:solidFill>
              <a:srgbClr val="FF00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flipV="1">
            <a:off x="6248400" y="2971800"/>
            <a:ext cx="762000" cy="685800"/>
          </a:xfrm>
          <a:prstGeom prst="bentConnector3">
            <a:avLst>
              <a:gd name="adj1" fmla="val 101724"/>
            </a:avLst>
          </a:prstGeom>
          <a:ln w="57150">
            <a:solidFill>
              <a:srgbClr val="FF00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6895306" y="2400300"/>
            <a:ext cx="534194" cy="794"/>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3886200" y="5486400"/>
            <a:ext cx="1447800" cy="304800"/>
            <a:chOff x="3886200" y="5486400"/>
            <a:chExt cx="1447800" cy="304800"/>
          </a:xfrm>
        </p:grpSpPr>
        <p:cxnSp>
          <p:nvCxnSpPr>
            <p:cNvPr id="61" name="Straight Connector 60"/>
            <p:cNvCxnSpPr/>
            <p:nvPr/>
          </p:nvCxnSpPr>
          <p:spPr>
            <a:xfrm rot="5400000">
              <a:off x="3733800" y="5638800"/>
              <a:ext cx="304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3886200" y="5486400"/>
              <a:ext cx="1447800" cy="304800"/>
            </a:xfrm>
            <a:prstGeom prst="bentConnector3">
              <a:avLst>
                <a:gd name="adj1" fmla="val 101180"/>
              </a:avLst>
            </a:prstGeom>
            <a:ln w="57150">
              <a:solidFill>
                <a:srgbClr val="FF00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2094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7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DEMO</a:t>
            </a:r>
            <a:endParaRPr lang="ko-KR" altLang="en-US" dirty="0"/>
          </a:p>
        </p:txBody>
      </p:sp>
      <p:sp>
        <p:nvSpPr>
          <p:cNvPr id="3" name="내용 개체 틀 2"/>
          <p:cNvSpPr>
            <a:spLocks noGrp="1"/>
          </p:cNvSpPr>
          <p:nvPr>
            <p:ph idx="1"/>
          </p:nvPr>
        </p:nvSpPr>
        <p:spPr/>
        <p:txBody>
          <a:bodyPr/>
          <a:lstStyle/>
          <a:p>
            <a:r>
              <a:rPr lang="en-US" altLang="ko-KR" dirty="0"/>
              <a:t>http://</a:t>
            </a:r>
            <a:r>
              <a:rPr lang="en-US" altLang="ko-KR" dirty="0" err="1"/>
              <a:t>appanalysis.org</a:t>
            </a:r>
            <a:r>
              <a:rPr lang="en-US" altLang="ko-KR" dirty="0"/>
              <a:t>/demo/</a:t>
            </a:r>
            <a:r>
              <a:rPr lang="en-US" altLang="ko-KR" dirty="0" err="1"/>
              <a:t>index.html</a:t>
            </a:r>
            <a:endParaRPr lang="ko-KR" altLang="en-US" dirty="0"/>
          </a:p>
        </p:txBody>
      </p:sp>
    </p:spTree>
    <p:extLst>
      <p:ext uri="{BB962C8B-B14F-4D97-AF65-F5344CB8AC3E}">
        <p14:creationId xmlns:p14="http://schemas.microsoft.com/office/powerpoint/2010/main" val="5456435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sz="quarter" idx="1"/>
          </p:nvPr>
        </p:nvSpPr>
        <p:spPr/>
        <p:txBody>
          <a:bodyPr>
            <a:normAutofit/>
          </a:bodyPr>
          <a:lstStyle/>
          <a:p>
            <a:r>
              <a:rPr lang="en-US" dirty="0" smtClean="0">
                <a:solidFill>
                  <a:srgbClr val="FF0000"/>
                </a:solidFill>
              </a:rPr>
              <a:t>Background</a:t>
            </a:r>
          </a:p>
          <a:p>
            <a:r>
              <a:rPr lang="en-US" dirty="0" err="1" smtClean="0"/>
              <a:t>TaintDroid</a:t>
            </a:r>
            <a:endParaRPr lang="en-US" dirty="0" smtClean="0"/>
          </a:p>
          <a:p>
            <a:r>
              <a:rPr lang="en-US" dirty="0" smtClean="0"/>
              <a:t>JavaScript</a:t>
            </a:r>
            <a:endParaRPr lang="en-US" dirty="0" smtClean="0"/>
          </a:p>
          <a:p>
            <a:r>
              <a:rPr lang="en-US" dirty="0" smtClean="0"/>
              <a:t>Conclusion</a:t>
            </a:r>
            <a:endParaRPr lang="en-US" dirty="0"/>
          </a:p>
        </p:txBody>
      </p:sp>
    </p:spTree>
    <p:extLst>
      <p:ext uri="{BB962C8B-B14F-4D97-AF65-F5344CB8AC3E}">
        <p14:creationId xmlns:p14="http://schemas.microsoft.com/office/powerpoint/2010/main" val="1434656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sz="quarter" idx="1"/>
          </p:nvPr>
        </p:nvSpPr>
        <p:spPr/>
        <p:txBody>
          <a:bodyPr>
            <a:normAutofit/>
          </a:bodyPr>
          <a:lstStyle/>
          <a:p>
            <a:r>
              <a:rPr lang="en-US" dirty="0"/>
              <a:t>Background</a:t>
            </a:r>
          </a:p>
          <a:p>
            <a:r>
              <a:rPr lang="en-US" dirty="0" err="1" smtClean="0"/>
              <a:t>TaintDroid</a:t>
            </a:r>
            <a:endParaRPr lang="en-US" dirty="0"/>
          </a:p>
          <a:p>
            <a:pPr lvl="1"/>
            <a:r>
              <a:rPr lang="en-US" dirty="0" smtClean="0"/>
              <a:t>Taint </a:t>
            </a:r>
            <a:r>
              <a:rPr lang="en-US" dirty="0"/>
              <a:t>Tracking </a:t>
            </a:r>
            <a:endParaRPr lang="en-US" dirty="0" smtClean="0"/>
          </a:p>
          <a:p>
            <a:pPr lvl="1"/>
            <a:r>
              <a:rPr lang="en-US" dirty="0" smtClean="0"/>
              <a:t>Taint </a:t>
            </a:r>
            <a:r>
              <a:rPr lang="en-US" dirty="0" smtClean="0"/>
              <a:t>Source</a:t>
            </a:r>
          </a:p>
          <a:p>
            <a:pPr lvl="1"/>
            <a:r>
              <a:rPr lang="en-US" dirty="0" err="1" smtClean="0"/>
              <a:t>TaintDroid</a:t>
            </a:r>
            <a:r>
              <a:rPr lang="en-US" dirty="0" smtClean="0"/>
              <a:t> Architecture</a:t>
            </a:r>
            <a:endParaRPr lang="en-US" dirty="0"/>
          </a:p>
          <a:p>
            <a:pPr lvl="1"/>
            <a:r>
              <a:rPr lang="en-US" dirty="0">
                <a:solidFill>
                  <a:srgbClr val="FF0000"/>
                </a:solidFill>
              </a:rPr>
              <a:t>Application Study</a:t>
            </a:r>
          </a:p>
          <a:p>
            <a:pPr lvl="1"/>
            <a:r>
              <a:rPr lang="en-US" dirty="0"/>
              <a:t>Performance Evaluation</a:t>
            </a:r>
          </a:p>
          <a:p>
            <a:r>
              <a:rPr lang="en-US" dirty="0" smtClean="0"/>
              <a:t>JavaScript</a:t>
            </a:r>
          </a:p>
          <a:p>
            <a:r>
              <a:rPr lang="en-US" dirty="0" smtClean="0"/>
              <a:t>Conclusion</a:t>
            </a:r>
            <a:endParaRPr lang="en-US" dirty="0"/>
          </a:p>
          <a:p>
            <a:endParaRPr lang="en-US" dirty="0"/>
          </a:p>
          <a:p>
            <a:endParaRPr lang="en-US" dirty="0"/>
          </a:p>
        </p:txBody>
      </p:sp>
    </p:spTree>
    <p:extLst>
      <p:ext uri="{BB962C8B-B14F-4D97-AF65-F5344CB8AC3E}">
        <p14:creationId xmlns:p14="http://schemas.microsoft.com/office/powerpoint/2010/main" val="788657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Application study</a:t>
            </a:r>
            <a:endParaRPr lang="ko-KR" altLang="en-US" dirty="0"/>
          </a:p>
        </p:txBody>
      </p:sp>
      <p:sp>
        <p:nvSpPr>
          <p:cNvPr id="3" name="내용 개체 틀 2"/>
          <p:cNvSpPr>
            <a:spLocks noGrp="1"/>
          </p:cNvSpPr>
          <p:nvPr>
            <p:ph idx="1"/>
          </p:nvPr>
        </p:nvSpPr>
        <p:spPr/>
        <p:txBody>
          <a:bodyPr>
            <a:normAutofit fontScale="85000" lnSpcReduction="20000"/>
          </a:bodyPr>
          <a:lstStyle/>
          <a:p>
            <a:r>
              <a:rPr lang="en-US" altLang="ko-KR" dirty="0" smtClean="0"/>
              <a:t>Selected 30 applications with bias on popularity and access to </a:t>
            </a:r>
            <a:r>
              <a:rPr lang="en-US" altLang="ko-KR" dirty="0" smtClean="0">
                <a:solidFill>
                  <a:srgbClr val="0070C0"/>
                </a:solidFill>
              </a:rPr>
              <a:t>Internet</a:t>
            </a:r>
            <a:r>
              <a:rPr lang="en-US" altLang="ko-KR" dirty="0" smtClean="0"/>
              <a:t>, </a:t>
            </a:r>
            <a:r>
              <a:rPr lang="en-US" altLang="ko-KR" dirty="0" smtClean="0">
                <a:solidFill>
                  <a:srgbClr val="0070C0"/>
                </a:solidFill>
              </a:rPr>
              <a:t>location</a:t>
            </a:r>
            <a:r>
              <a:rPr lang="en-US" altLang="ko-KR" dirty="0" smtClean="0"/>
              <a:t>, </a:t>
            </a:r>
            <a:r>
              <a:rPr lang="en-US" altLang="ko-KR" dirty="0" smtClean="0">
                <a:solidFill>
                  <a:srgbClr val="0070C0"/>
                </a:solidFill>
              </a:rPr>
              <a:t>microphone</a:t>
            </a:r>
            <a:r>
              <a:rPr lang="en-US" altLang="ko-KR" dirty="0" smtClean="0"/>
              <a:t>, and </a:t>
            </a:r>
            <a:r>
              <a:rPr lang="en-US" altLang="ko-KR" dirty="0" smtClean="0">
                <a:solidFill>
                  <a:srgbClr val="0070C0"/>
                </a:solidFill>
              </a:rPr>
              <a:t>camera</a:t>
            </a:r>
          </a:p>
          <a:p>
            <a:endParaRPr lang="en-US" altLang="ko-KR" dirty="0">
              <a:solidFill>
                <a:srgbClr val="0070C0"/>
              </a:solidFill>
            </a:endParaRPr>
          </a:p>
          <a:p>
            <a:endParaRPr lang="en-US" altLang="ko-KR" dirty="0" smtClean="0">
              <a:solidFill>
                <a:srgbClr val="0070C0"/>
              </a:solidFill>
            </a:endParaRPr>
          </a:p>
          <a:p>
            <a:endParaRPr lang="en-US" altLang="ko-KR" dirty="0">
              <a:solidFill>
                <a:srgbClr val="0070C0"/>
              </a:solidFill>
            </a:endParaRPr>
          </a:p>
          <a:p>
            <a:endParaRPr lang="en-US" altLang="ko-KR" dirty="0" smtClean="0">
              <a:solidFill>
                <a:srgbClr val="0070C0"/>
              </a:solidFill>
            </a:endParaRPr>
          </a:p>
          <a:p>
            <a:endParaRPr lang="en-US" altLang="ko-KR" dirty="0">
              <a:solidFill>
                <a:srgbClr val="0070C0"/>
              </a:solidFill>
            </a:endParaRPr>
          </a:p>
          <a:p>
            <a:endParaRPr lang="en-US" altLang="ko-KR" dirty="0" smtClean="0">
              <a:solidFill>
                <a:srgbClr val="0070C0"/>
              </a:solidFill>
            </a:endParaRPr>
          </a:p>
          <a:p>
            <a:endParaRPr lang="en-US" altLang="ko-KR" dirty="0">
              <a:solidFill>
                <a:srgbClr val="0070C0"/>
              </a:solidFill>
            </a:endParaRPr>
          </a:p>
          <a:p>
            <a:endParaRPr lang="en-US" altLang="ko-KR" dirty="0" smtClean="0">
              <a:solidFill>
                <a:srgbClr val="0070C0"/>
              </a:solidFill>
            </a:endParaRPr>
          </a:p>
          <a:p>
            <a:r>
              <a:rPr lang="en-US" altLang="ko-KR" dirty="0" smtClean="0">
                <a:solidFill>
                  <a:srgbClr val="FF0000"/>
                </a:solidFill>
              </a:rPr>
              <a:t>Of 105 flagged connections, only 37 clearly legitimate</a:t>
            </a:r>
            <a:endParaRPr lang="ko-KR" altLang="en-US"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1" y="2419131"/>
            <a:ext cx="6086475" cy="302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5514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Findings - Phone </a:t>
            </a:r>
            <a:r>
              <a:rPr lang="en-US" altLang="ko-KR" dirty="0" err="1" smtClean="0"/>
              <a:t>Indentifiers</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smtClean="0"/>
              <a:t>7 applications sent IMEI and 2 apps sent phone info(</a:t>
            </a:r>
            <a:r>
              <a:rPr lang="en-US" altLang="ko-KR" i="1" dirty="0" smtClean="0">
                <a:solidFill>
                  <a:srgbClr val="0070C0"/>
                </a:solidFill>
              </a:rPr>
              <a:t>Ph</a:t>
            </a:r>
            <a:r>
              <a:rPr lang="en-US" altLang="ko-KR" i="1" dirty="0">
                <a:solidFill>
                  <a:srgbClr val="0070C0"/>
                </a:solidFill>
              </a:rPr>
              <a:t>. #</a:t>
            </a:r>
            <a:r>
              <a:rPr lang="en-US" altLang="ko-KR" dirty="0"/>
              <a:t>, </a:t>
            </a:r>
            <a:r>
              <a:rPr lang="en-US" altLang="ko-KR" i="1" dirty="0">
                <a:solidFill>
                  <a:srgbClr val="0070C0"/>
                </a:solidFill>
              </a:rPr>
              <a:t>IMSI*</a:t>
            </a:r>
            <a:r>
              <a:rPr lang="en-US" altLang="ko-KR" dirty="0"/>
              <a:t>, </a:t>
            </a:r>
            <a:r>
              <a:rPr lang="en-US" altLang="ko-KR" i="1" dirty="0">
                <a:solidFill>
                  <a:srgbClr val="0070C0"/>
                </a:solidFill>
              </a:rPr>
              <a:t>ICC-ID</a:t>
            </a:r>
            <a:r>
              <a:rPr lang="en-US" altLang="ko-KR" dirty="0"/>
              <a:t>) to a remote server </a:t>
            </a:r>
            <a:r>
              <a:rPr lang="en-US" altLang="ko-KR" dirty="0">
                <a:solidFill>
                  <a:srgbClr val="FF0000"/>
                </a:solidFill>
              </a:rPr>
              <a:t>without informing the user</a:t>
            </a:r>
            <a:r>
              <a:rPr lang="en-US" altLang="ko-KR" dirty="0" smtClean="0"/>
              <a:t>.</a:t>
            </a:r>
          </a:p>
          <a:p>
            <a:endParaRPr lang="en-US" altLang="ko-KR" dirty="0" smtClean="0"/>
          </a:p>
          <a:p>
            <a:r>
              <a:rPr lang="en-US" altLang="ko-KR" dirty="0" smtClean="0"/>
              <a:t>One app sent phone information every time the phone booted.</a:t>
            </a:r>
          </a:p>
          <a:p>
            <a:pPr marL="800100" lvl="1" indent="-342900"/>
            <a:r>
              <a:rPr lang="en-US" altLang="ko-KR" dirty="0" smtClean="0"/>
              <a:t>This app also transmitted phone data immediately after install, before first use.</a:t>
            </a:r>
          </a:p>
          <a:p>
            <a:endParaRPr lang="en-US" altLang="ko-KR" dirty="0" smtClean="0"/>
          </a:p>
          <a:p>
            <a:r>
              <a:rPr lang="en-US" altLang="ko-KR" dirty="0" smtClean="0"/>
              <a:t>Appeared to be sent to app developers.</a:t>
            </a:r>
          </a:p>
          <a:p>
            <a:endParaRPr lang="en-US" altLang="ko-KR" dirty="0" smtClean="0"/>
          </a:p>
          <a:p>
            <a:endParaRPr lang="en-US" altLang="ko-KR" dirty="0"/>
          </a:p>
          <a:p>
            <a:endParaRPr lang="en-US" altLang="ko-KR" dirty="0"/>
          </a:p>
          <a:p>
            <a:endParaRPr lang="ko-KR" altLang="en-US" dirty="0"/>
          </a:p>
        </p:txBody>
      </p:sp>
    </p:spTree>
    <p:extLst>
      <p:ext uri="{BB962C8B-B14F-4D97-AF65-F5344CB8AC3E}">
        <p14:creationId xmlns:p14="http://schemas.microsoft.com/office/powerpoint/2010/main" val="29842279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t>Findings - Location</a:t>
            </a:r>
            <a:endParaRPr lang="ko-KR" altLang="en-US" dirty="0"/>
          </a:p>
        </p:txBody>
      </p:sp>
      <p:sp>
        <p:nvSpPr>
          <p:cNvPr id="3" name="내용 개체 틀 2"/>
          <p:cNvSpPr>
            <a:spLocks noGrp="1"/>
          </p:cNvSpPr>
          <p:nvPr>
            <p:ph idx="1"/>
          </p:nvPr>
        </p:nvSpPr>
        <p:spPr/>
        <p:txBody>
          <a:bodyPr>
            <a:normAutofit fontScale="92500" lnSpcReduction="10000"/>
          </a:bodyPr>
          <a:lstStyle/>
          <a:p>
            <a:r>
              <a:rPr lang="en-US" altLang="ko-KR" dirty="0" smtClean="0"/>
              <a:t>15 of the 30 applications shared physical location with an ad server</a:t>
            </a:r>
          </a:p>
          <a:p>
            <a:pPr marL="800100" lvl="1" indent="-342900"/>
            <a:r>
              <a:rPr lang="en-US" altLang="ko-KR" dirty="0" smtClean="0"/>
              <a:t>admob.com, </a:t>
            </a:r>
            <a:r>
              <a:rPr lang="en-US" altLang="ko-KR" dirty="0" err="1" smtClean="0"/>
              <a:t>ad,qwapi.com</a:t>
            </a:r>
            <a:r>
              <a:rPr lang="en-US" altLang="ko-KR" dirty="0" smtClean="0"/>
              <a:t>, ads.mobclix.com, data.flurry.com</a:t>
            </a:r>
          </a:p>
          <a:p>
            <a:endParaRPr lang="en-US" altLang="ko-KR" dirty="0"/>
          </a:p>
          <a:p>
            <a:r>
              <a:rPr lang="en-US" altLang="ko-KR" dirty="0" smtClean="0"/>
              <a:t>Most traffic was plaintext(e.g.,</a:t>
            </a:r>
            <a:r>
              <a:rPr lang="en-US" altLang="ko-KR" dirty="0" err="1" smtClean="0"/>
              <a:t>AdMob</a:t>
            </a:r>
            <a:r>
              <a:rPr lang="en-US" altLang="ko-KR" dirty="0" smtClean="0"/>
              <a:t> HTTP GET):</a:t>
            </a:r>
          </a:p>
          <a:p>
            <a:endParaRPr lang="en-US" altLang="ko-KR" dirty="0"/>
          </a:p>
          <a:p>
            <a:endParaRPr lang="en-US" altLang="ko-KR" dirty="0" smtClean="0"/>
          </a:p>
          <a:p>
            <a:endParaRPr lang="en-US" altLang="ko-KR" dirty="0"/>
          </a:p>
          <a:p>
            <a:r>
              <a:rPr lang="en-US" altLang="ko-KR" dirty="0"/>
              <a:t>In no case was sharing obvious to user or in EULA</a:t>
            </a:r>
            <a:endParaRPr lang="en-US" altLang="ko-KR" dirty="0" smtClean="0"/>
          </a:p>
          <a:p>
            <a:endParaRPr lang="en-US" altLang="ko-KR" dirty="0" smtClean="0"/>
          </a:p>
          <a:p>
            <a:endParaRPr lang="ko-KR" altLang="en-US" dirty="0"/>
          </a:p>
        </p:txBody>
      </p:sp>
      <p:sp>
        <p:nvSpPr>
          <p:cNvPr id="4" name="직사각형 3"/>
          <p:cNvSpPr/>
          <p:nvPr/>
        </p:nvSpPr>
        <p:spPr>
          <a:xfrm>
            <a:off x="899592" y="4149080"/>
            <a:ext cx="5976664" cy="92333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altLang="ko-KR" dirty="0">
                <a:solidFill>
                  <a:schemeClr val="tx1"/>
                </a:solidFill>
              </a:rPr>
              <a:t>...&amp;s=a14a4a93f1e4c68&amp;..&amp;t=062A1CB1D476DE85</a:t>
            </a:r>
          </a:p>
          <a:p>
            <a:r>
              <a:rPr lang="en-US" altLang="ko-KR" dirty="0">
                <a:solidFill>
                  <a:schemeClr val="tx1"/>
                </a:solidFill>
              </a:rPr>
              <a:t>B717D9195A6722A9&amp;d%5B</a:t>
            </a:r>
            <a:r>
              <a:rPr lang="en-US" altLang="ko-KR" dirty="0">
                <a:solidFill>
                  <a:srgbClr val="FF0000"/>
                </a:solidFill>
              </a:rPr>
              <a:t>coord</a:t>
            </a:r>
            <a:r>
              <a:rPr lang="en-US" altLang="ko-KR" dirty="0">
                <a:solidFill>
                  <a:schemeClr val="tx1"/>
                </a:solidFill>
              </a:rPr>
              <a:t>%5D=</a:t>
            </a:r>
            <a:r>
              <a:rPr lang="en-US" altLang="ko-KR" dirty="0">
                <a:solidFill>
                  <a:srgbClr val="FF0000"/>
                </a:solidFill>
              </a:rPr>
              <a:t>47.6612278900</a:t>
            </a:r>
          </a:p>
          <a:p>
            <a:r>
              <a:rPr lang="en-US" altLang="ko-KR" dirty="0">
                <a:solidFill>
                  <a:srgbClr val="FF0000"/>
                </a:solidFill>
              </a:rPr>
              <a:t>00006</a:t>
            </a:r>
            <a:r>
              <a:rPr lang="en-US" altLang="ko-KR" dirty="0">
                <a:solidFill>
                  <a:schemeClr val="tx1"/>
                </a:solidFill>
              </a:rPr>
              <a:t>%2C</a:t>
            </a:r>
            <a:r>
              <a:rPr lang="en-US" altLang="ko-KR" dirty="0">
                <a:solidFill>
                  <a:srgbClr val="FF0000"/>
                </a:solidFill>
              </a:rPr>
              <a:t>-122.31589477</a:t>
            </a:r>
            <a:r>
              <a:rPr lang="en-US" altLang="ko-KR" dirty="0" smtClean="0">
                <a:solidFill>
                  <a:schemeClr val="tx1"/>
                </a:solidFill>
              </a:rPr>
              <a:t>&amp;...</a:t>
            </a:r>
            <a:endParaRPr lang="ko-KR" altLang="en-US" dirty="0">
              <a:solidFill>
                <a:schemeClr val="tx1"/>
              </a:solidFill>
            </a:endParaRPr>
          </a:p>
        </p:txBody>
      </p:sp>
    </p:spTree>
    <p:extLst>
      <p:ext uri="{BB962C8B-B14F-4D97-AF65-F5344CB8AC3E}">
        <p14:creationId xmlns:p14="http://schemas.microsoft.com/office/powerpoint/2010/main" val="37562745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 Summary</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solidFill>
                  <a:srgbClr val="464653"/>
                </a:solidFill>
              </a:rPr>
              <a:pPr/>
              <a:t>24</a:t>
            </a:fld>
            <a:endParaRPr lang="en-US">
              <a:solidFill>
                <a:srgbClr val="464653"/>
              </a:solidFill>
            </a:endParaRPr>
          </a:p>
        </p:txBody>
      </p:sp>
      <p:sp>
        <p:nvSpPr>
          <p:cNvPr id="4" name="Content Placeholder 3"/>
          <p:cNvSpPr>
            <a:spLocks noGrp="1"/>
          </p:cNvSpPr>
          <p:nvPr>
            <p:ph sz="quarter" idx="1"/>
          </p:nvPr>
        </p:nvSpPr>
        <p:spPr/>
        <p:txBody>
          <a:bodyPr>
            <a:normAutofit fontScale="92500"/>
          </a:bodyPr>
          <a:lstStyle/>
          <a:p>
            <a:r>
              <a:rPr lang="en-US" dirty="0" smtClean="0"/>
              <a:t>Of 105 ﬂagged connections, only 37 clearly legitimate</a:t>
            </a:r>
          </a:p>
          <a:p>
            <a:endParaRPr lang="en-US" dirty="0"/>
          </a:p>
          <a:p>
            <a:r>
              <a:rPr lang="en-US" dirty="0" smtClean="0"/>
              <a:t>Half of the applications shared user location data with ad servers</a:t>
            </a:r>
          </a:p>
          <a:p>
            <a:endParaRPr lang="en-US" dirty="0"/>
          </a:p>
          <a:p>
            <a:r>
              <a:rPr lang="en-US" dirty="0" smtClean="0"/>
              <a:t>One third of the applications exposed important phone information</a:t>
            </a:r>
          </a:p>
          <a:p>
            <a:endParaRPr lang="en-US" dirty="0"/>
          </a:p>
          <a:p>
            <a:r>
              <a:rPr lang="en-US" dirty="0" smtClean="0"/>
              <a:t>No false positives with </a:t>
            </a:r>
            <a:r>
              <a:rPr lang="en-US" dirty="0" err="1" smtClean="0"/>
              <a:t>TaintDroid</a:t>
            </a:r>
            <a:endParaRPr lang="en-US" dirty="0" smtClean="0"/>
          </a:p>
        </p:txBody>
      </p:sp>
    </p:spTree>
    <p:extLst>
      <p:ext uri="{BB962C8B-B14F-4D97-AF65-F5344CB8AC3E}">
        <p14:creationId xmlns:p14="http://schemas.microsoft.com/office/powerpoint/2010/main" val="306504994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sz="quarter" idx="1"/>
          </p:nvPr>
        </p:nvSpPr>
        <p:spPr/>
        <p:txBody>
          <a:bodyPr>
            <a:normAutofit/>
          </a:bodyPr>
          <a:lstStyle/>
          <a:p>
            <a:r>
              <a:rPr lang="en-US" dirty="0"/>
              <a:t>Background</a:t>
            </a:r>
          </a:p>
          <a:p>
            <a:r>
              <a:rPr lang="en-US" dirty="0" err="1" smtClean="0"/>
              <a:t>TaintDroid</a:t>
            </a:r>
            <a:endParaRPr lang="en-US" dirty="0"/>
          </a:p>
          <a:p>
            <a:pPr lvl="1"/>
            <a:r>
              <a:rPr lang="en-US" dirty="0" smtClean="0"/>
              <a:t>Taint </a:t>
            </a:r>
            <a:r>
              <a:rPr lang="en-US" dirty="0"/>
              <a:t>Tracking </a:t>
            </a:r>
            <a:endParaRPr lang="en-US" dirty="0" smtClean="0"/>
          </a:p>
          <a:p>
            <a:pPr lvl="1"/>
            <a:r>
              <a:rPr lang="en-US" dirty="0" smtClean="0"/>
              <a:t>Taint </a:t>
            </a:r>
            <a:r>
              <a:rPr lang="en-US" dirty="0" smtClean="0"/>
              <a:t>Source</a:t>
            </a:r>
          </a:p>
          <a:p>
            <a:pPr lvl="1"/>
            <a:r>
              <a:rPr lang="en-US" dirty="0" err="1" smtClean="0"/>
              <a:t>TaintDroid</a:t>
            </a:r>
            <a:r>
              <a:rPr lang="en-US" dirty="0" smtClean="0"/>
              <a:t> Architecture</a:t>
            </a:r>
            <a:endParaRPr lang="en-US" dirty="0"/>
          </a:p>
          <a:p>
            <a:pPr lvl="1"/>
            <a:r>
              <a:rPr lang="en-US" dirty="0"/>
              <a:t>Application Study</a:t>
            </a:r>
          </a:p>
          <a:p>
            <a:pPr lvl="1"/>
            <a:r>
              <a:rPr lang="en-US" dirty="0">
                <a:solidFill>
                  <a:srgbClr val="FF0000"/>
                </a:solidFill>
              </a:rPr>
              <a:t>Performance Evaluation</a:t>
            </a:r>
          </a:p>
          <a:p>
            <a:r>
              <a:rPr lang="en-US" dirty="0" smtClean="0"/>
              <a:t>JavaScript</a:t>
            </a:r>
          </a:p>
          <a:p>
            <a:r>
              <a:rPr lang="en-US" dirty="0" smtClean="0"/>
              <a:t>Conclusion</a:t>
            </a:r>
            <a:endParaRPr lang="en-US" dirty="0"/>
          </a:p>
          <a:p>
            <a:endParaRPr lang="en-US" dirty="0"/>
          </a:p>
          <a:p>
            <a:endParaRPr lang="en-US" dirty="0"/>
          </a:p>
        </p:txBody>
      </p:sp>
    </p:spTree>
    <p:extLst>
      <p:ext uri="{BB962C8B-B14F-4D97-AF65-F5344CB8AC3E}">
        <p14:creationId xmlns:p14="http://schemas.microsoft.com/office/powerpoint/2010/main" val="788657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Macrobenchmark</a:t>
            </a:r>
            <a:endParaRPr lang="en-US" dirty="0"/>
          </a:p>
        </p:txBody>
      </p:sp>
      <p:pic>
        <p:nvPicPr>
          <p:cNvPr id="4" name="Content Placeholder 3"/>
          <p:cNvPicPr>
            <a:picLocks noGrp="1" noChangeAspect="1"/>
          </p:cNvPicPr>
          <p:nvPr>
            <p:ph sz="quarter" idx="1"/>
          </p:nvPr>
        </p:nvPicPr>
        <p:blipFill>
          <a:blip r:embed="rId2"/>
          <a:srcRect t="-14647" b="-14647"/>
          <a:stretch>
            <a:fillRect/>
          </a:stretch>
        </p:blipFill>
        <p:spPr>
          <a:xfrm>
            <a:off x="612776" y="1600200"/>
            <a:ext cx="5172462" cy="5257800"/>
          </a:xfrm>
        </p:spPr>
      </p:pic>
      <p:sp>
        <p:nvSpPr>
          <p:cNvPr id="5" name="TextBox 4"/>
          <p:cNvSpPr txBox="1"/>
          <p:nvPr/>
        </p:nvSpPr>
        <p:spPr>
          <a:xfrm>
            <a:off x="5152792" y="3063675"/>
            <a:ext cx="3991208" cy="1938992"/>
          </a:xfrm>
          <a:prstGeom prst="rect">
            <a:avLst/>
          </a:prstGeom>
          <a:noFill/>
        </p:spPr>
        <p:txBody>
          <a:bodyPr wrap="square" rtlCol="0">
            <a:spAutoFit/>
          </a:bodyPr>
          <a:lstStyle/>
          <a:p>
            <a:endParaRPr lang="en-US" sz="2000" dirty="0"/>
          </a:p>
          <a:p>
            <a:pPr marL="914400" lvl="1" indent="-457200">
              <a:buFont typeface="Arial"/>
              <a:buChar char="•"/>
            </a:pPr>
            <a:r>
              <a:rPr lang="en-US" sz="2000" dirty="0" smtClean="0"/>
              <a:t>App </a:t>
            </a:r>
            <a:r>
              <a:rPr lang="en-US" sz="2000" dirty="0"/>
              <a:t>load: 3% (2ms)</a:t>
            </a:r>
          </a:p>
          <a:p>
            <a:pPr marL="800100" lvl="1" indent="-342900">
              <a:buFont typeface="Arial"/>
              <a:buChar char="•"/>
            </a:pPr>
            <a:r>
              <a:rPr lang="en-US" sz="2000" dirty="0"/>
              <a:t>Address book: (&lt; 20 </a:t>
            </a:r>
            <a:r>
              <a:rPr lang="en-US" sz="2000" dirty="0" err="1"/>
              <a:t>ms</a:t>
            </a:r>
            <a:r>
              <a:rPr lang="en-US" sz="2000" dirty="0"/>
              <a:t>) </a:t>
            </a:r>
            <a:br>
              <a:rPr lang="en-US" sz="2000" dirty="0"/>
            </a:br>
            <a:r>
              <a:rPr lang="en-US" sz="2000" dirty="0"/>
              <a:t>5.5% create, 18% read</a:t>
            </a:r>
          </a:p>
          <a:p>
            <a:pPr marL="800100" lvl="1" indent="-342900">
              <a:buFont typeface="Arial"/>
              <a:buChar char="•"/>
            </a:pPr>
            <a:r>
              <a:rPr lang="en-US" sz="2000" dirty="0"/>
              <a:t>Phone call: 10% (10ms)</a:t>
            </a:r>
          </a:p>
          <a:p>
            <a:pPr marL="800100" lvl="1" indent="-342900">
              <a:buFont typeface="Arial"/>
              <a:buChar char="•"/>
            </a:pPr>
            <a:r>
              <a:rPr lang="en-US" sz="2000" dirty="0"/>
              <a:t>Take picture: 29% (0.5s)</a:t>
            </a:r>
          </a:p>
        </p:txBody>
      </p:sp>
    </p:spTree>
    <p:extLst>
      <p:ext uri="{BB962C8B-B14F-4D97-AF65-F5344CB8AC3E}">
        <p14:creationId xmlns:p14="http://schemas.microsoft.com/office/powerpoint/2010/main" val="60448654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Java </a:t>
            </a:r>
            <a:r>
              <a:rPr lang="en-US" altLang="ko-KR" dirty="0" err="1" smtClean="0"/>
              <a:t>Microbenchmark</a:t>
            </a:r>
            <a:endParaRPr lang="ko-KR" altLang="en-US" dirty="0"/>
          </a:p>
        </p:txBody>
      </p:sp>
      <p:sp>
        <p:nvSpPr>
          <p:cNvPr id="3" name="내용 개체 틀 2"/>
          <p:cNvSpPr>
            <a:spLocks noGrp="1"/>
          </p:cNvSpPr>
          <p:nvPr>
            <p:ph idx="1"/>
          </p:nvPr>
        </p:nvSpPr>
        <p:spPr/>
        <p:txBody>
          <a:bodyPr/>
          <a:lstStyle/>
          <a:p>
            <a:pPr marL="0" indent="0">
              <a:buNone/>
            </a:pPr>
            <a:endParaRPr lang="en-US" altLang="ko-KR" dirty="0"/>
          </a:p>
          <a:p>
            <a:pPr marL="0" indent="0">
              <a:buNone/>
            </a:pPr>
            <a:endParaRPr lang="ko-KR" altLang="en-US" dirty="0"/>
          </a:p>
        </p:txBody>
      </p:sp>
      <p:pic>
        <p:nvPicPr>
          <p:cNvPr id="5" name="Picture 2"/>
          <p:cNvPicPr>
            <a:picLocks noChangeAspect="1" noChangeArrowheads="1"/>
          </p:cNvPicPr>
          <p:nvPr/>
        </p:nvPicPr>
        <p:blipFill>
          <a:blip r:embed="rId3" cstate="print"/>
          <a:srcRect/>
          <a:stretch>
            <a:fillRect/>
          </a:stretch>
        </p:blipFill>
        <p:spPr bwMode="auto">
          <a:xfrm>
            <a:off x="457201" y="2060848"/>
            <a:ext cx="4223385" cy="3360420"/>
          </a:xfrm>
          <a:prstGeom prst="rect">
            <a:avLst/>
          </a:prstGeom>
          <a:noFill/>
          <a:ln w="9525">
            <a:noFill/>
            <a:miter lim="800000"/>
            <a:headEnd/>
            <a:tailEnd/>
          </a:ln>
        </p:spPr>
      </p:pic>
      <p:sp>
        <p:nvSpPr>
          <p:cNvPr id="6" name="Content Placeholder 3"/>
          <p:cNvSpPr txBox="1">
            <a:spLocks/>
          </p:cNvSpPr>
          <p:nvPr/>
        </p:nvSpPr>
        <p:spPr>
          <a:xfrm>
            <a:off x="4644008" y="2170379"/>
            <a:ext cx="3657600" cy="3346853"/>
          </a:xfrm>
          <a:prstGeom prst="rect">
            <a:avLst/>
          </a:prstGeom>
        </p:spPr>
        <p:txBody>
          <a:bodyPr vert="horz" lIns="91440" tIns="45720" rIns="91440" bIns="45720" rtlCol="0">
            <a:normAutofit/>
          </a:bodyPr>
          <a:lstStyle>
            <a:lvl1pPr marL="0" indent="0" algn="l" defTabSz="914400" rtl="0" eaLnBrk="1" latinLnBrk="1"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1"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1"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1"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1"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1"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1"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1"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1"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endParaRPr lang="en-US" dirty="0"/>
          </a:p>
        </p:txBody>
      </p:sp>
      <p:sp>
        <p:nvSpPr>
          <p:cNvPr id="7" name="TextBox 6"/>
          <p:cNvSpPr txBox="1"/>
          <p:nvPr/>
        </p:nvSpPr>
        <p:spPr>
          <a:xfrm>
            <a:off x="4680586" y="2317913"/>
            <a:ext cx="4463414" cy="507831"/>
          </a:xfrm>
          <a:prstGeom prst="rect">
            <a:avLst/>
          </a:prstGeom>
          <a:noFill/>
        </p:spPr>
        <p:txBody>
          <a:bodyPr wrap="square" rtlCol="0">
            <a:spAutoFit/>
          </a:bodyPr>
          <a:lstStyle/>
          <a:p>
            <a:pPr marL="457200" indent="-457200">
              <a:buFont typeface="Arial"/>
              <a:buChar char="•"/>
            </a:pPr>
            <a:r>
              <a:rPr lang="en-US" sz="2700" dirty="0" err="1" smtClean="0"/>
              <a:t>TaintDroid</a:t>
            </a:r>
            <a:r>
              <a:rPr lang="en-US" sz="2700" dirty="0" smtClean="0"/>
              <a:t> Overhead: </a:t>
            </a:r>
            <a:r>
              <a:rPr lang="en-US" sz="2700" dirty="0" smtClean="0">
                <a:solidFill>
                  <a:srgbClr val="FF0000"/>
                </a:solidFill>
              </a:rPr>
              <a:t>14%</a:t>
            </a:r>
            <a:endParaRPr lang="en-US" sz="2700" dirty="0">
              <a:solidFill>
                <a:srgbClr val="FF0000"/>
              </a:solidFill>
            </a:endParaRPr>
          </a:p>
        </p:txBody>
      </p:sp>
    </p:spTree>
    <p:extLst>
      <p:ext uri="{BB962C8B-B14F-4D97-AF65-F5344CB8AC3E}">
        <p14:creationId xmlns:p14="http://schemas.microsoft.com/office/powerpoint/2010/main" val="33364822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IPC </a:t>
            </a:r>
            <a:r>
              <a:rPr lang="en-US" dirty="0" err="1" smtClean="0"/>
              <a:t>Microbenchmark</a:t>
            </a:r>
            <a:endParaRPr lang="en-US" dirty="0"/>
          </a:p>
        </p:txBody>
      </p:sp>
      <p:pic>
        <p:nvPicPr>
          <p:cNvPr id="4" name="Content Placeholder 3"/>
          <p:cNvPicPr>
            <a:picLocks noGrp="1" noChangeAspect="1"/>
          </p:cNvPicPr>
          <p:nvPr>
            <p:ph sz="quarter" idx="1"/>
          </p:nvPr>
        </p:nvPicPr>
        <p:blipFill>
          <a:blip r:embed="rId2"/>
          <a:srcRect t="-30757" b="-30757"/>
          <a:stretch>
            <a:fillRect/>
          </a:stretch>
        </p:blipFill>
        <p:spPr>
          <a:xfrm>
            <a:off x="612649" y="1600200"/>
            <a:ext cx="4487230" cy="4495800"/>
          </a:xfrm>
        </p:spPr>
      </p:pic>
      <p:sp>
        <p:nvSpPr>
          <p:cNvPr id="6" name="TextBox 5"/>
          <p:cNvSpPr txBox="1"/>
          <p:nvPr/>
        </p:nvSpPr>
        <p:spPr>
          <a:xfrm>
            <a:off x="7095482" y="3164456"/>
            <a:ext cx="184666" cy="369332"/>
          </a:xfrm>
          <a:prstGeom prst="rect">
            <a:avLst/>
          </a:prstGeom>
          <a:noFill/>
        </p:spPr>
        <p:txBody>
          <a:bodyPr wrap="none" rtlCol="0">
            <a:spAutoFit/>
          </a:bodyPr>
          <a:lstStyle/>
          <a:p>
            <a:endParaRPr lang="en-US" dirty="0"/>
          </a:p>
        </p:txBody>
      </p:sp>
      <p:sp>
        <p:nvSpPr>
          <p:cNvPr id="7" name="TextBox 6"/>
          <p:cNvSpPr txBox="1"/>
          <p:nvPr/>
        </p:nvSpPr>
        <p:spPr>
          <a:xfrm>
            <a:off x="4958774" y="2660560"/>
            <a:ext cx="4185226" cy="1754327"/>
          </a:xfrm>
          <a:prstGeom prst="rect">
            <a:avLst/>
          </a:prstGeom>
          <a:noFill/>
        </p:spPr>
        <p:txBody>
          <a:bodyPr wrap="square" rtlCol="0">
            <a:spAutoFit/>
          </a:bodyPr>
          <a:lstStyle/>
          <a:p>
            <a:pPr marL="457200" indent="-457200">
              <a:buFont typeface="Arial"/>
              <a:buChar char="•"/>
            </a:pPr>
            <a:endParaRPr lang="en-US" sz="2700" dirty="0" smtClean="0"/>
          </a:p>
          <a:p>
            <a:pPr marL="457200" indent="-457200">
              <a:buFont typeface="Arial"/>
              <a:buChar char="•"/>
            </a:pPr>
            <a:r>
              <a:rPr lang="en-US" sz="2700" dirty="0" smtClean="0"/>
              <a:t>IPC overhead: </a:t>
            </a:r>
            <a:r>
              <a:rPr lang="en-US" sz="2700" dirty="0" smtClean="0">
                <a:solidFill>
                  <a:srgbClr val="FF0000"/>
                </a:solidFill>
              </a:rPr>
              <a:t>27%</a:t>
            </a:r>
          </a:p>
          <a:p>
            <a:pPr marL="457200" indent="-457200">
              <a:buFont typeface="Arial"/>
              <a:buChar char="•"/>
            </a:pPr>
            <a:r>
              <a:rPr lang="en-US" sz="2700" dirty="0" smtClean="0"/>
              <a:t>Memory overhead: </a:t>
            </a:r>
            <a:r>
              <a:rPr lang="en-US" sz="2700" dirty="0" smtClean="0">
                <a:solidFill>
                  <a:srgbClr val="FF0000"/>
                </a:solidFill>
              </a:rPr>
              <a:t>3.5%</a:t>
            </a:r>
          </a:p>
          <a:p>
            <a:endParaRPr lang="en-US" sz="2700" dirty="0"/>
          </a:p>
        </p:txBody>
      </p:sp>
    </p:spTree>
    <p:extLst>
      <p:ext uri="{BB962C8B-B14F-4D97-AF65-F5344CB8AC3E}">
        <p14:creationId xmlns:p14="http://schemas.microsoft.com/office/powerpoint/2010/main" val="35290848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sz="quarter" idx="1"/>
          </p:nvPr>
        </p:nvSpPr>
        <p:spPr/>
        <p:txBody>
          <a:bodyPr>
            <a:normAutofit/>
          </a:bodyPr>
          <a:lstStyle/>
          <a:p>
            <a:r>
              <a:rPr lang="en-US" dirty="0" smtClean="0"/>
              <a:t>Background</a:t>
            </a:r>
          </a:p>
          <a:p>
            <a:r>
              <a:rPr lang="en-US" dirty="0" err="1" smtClean="0"/>
              <a:t>TaintDroid</a:t>
            </a:r>
            <a:endParaRPr lang="en-US" dirty="0" smtClean="0"/>
          </a:p>
          <a:p>
            <a:r>
              <a:rPr lang="en-US" dirty="0" smtClean="0">
                <a:solidFill>
                  <a:srgbClr val="FF0000"/>
                </a:solidFill>
              </a:rPr>
              <a:t>JavaScript</a:t>
            </a:r>
          </a:p>
          <a:p>
            <a:pPr lvl="1"/>
            <a:r>
              <a:rPr lang="en-US" dirty="0"/>
              <a:t>Taint Propagation</a:t>
            </a:r>
          </a:p>
          <a:p>
            <a:pPr lvl="1"/>
            <a:r>
              <a:rPr lang="en-US" dirty="0"/>
              <a:t>Static Data Tainting</a:t>
            </a:r>
          </a:p>
          <a:p>
            <a:pPr lvl="1"/>
            <a:r>
              <a:rPr lang="en-US" dirty="0"/>
              <a:t>Implementation</a:t>
            </a:r>
          </a:p>
          <a:p>
            <a:pPr lvl="1"/>
            <a:r>
              <a:rPr lang="en-US" dirty="0"/>
              <a:t>Evaluation</a:t>
            </a:r>
          </a:p>
          <a:p>
            <a:r>
              <a:rPr lang="en-US" dirty="0" smtClean="0"/>
              <a:t>Conclusion</a:t>
            </a:r>
            <a:endParaRPr lang="en-US" dirty="0" smtClean="0"/>
          </a:p>
        </p:txBody>
      </p:sp>
    </p:spTree>
    <p:extLst>
      <p:ext uri="{BB962C8B-B14F-4D97-AF65-F5344CB8AC3E}">
        <p14:creationId xmlns:p14="http://schemas.microsoft.com/office/powerpoint/2010/main" val="3674099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Background</a:t>
            </a:r>
            <a:endParaRPr lang="ko-KR" altLang="en-US" dirty="0"/>
          </a:p>
        </p:txBody>
      </p:sp>
      <p:sp>
        <p:nvSpPr>
          <p:cNvPr id="3" name="내용 개체 틀 2"/>
          <p:cNvSpPr>
            <a:spLocks noGrp="1"/>
          </p:cNvSpPr>
          <p:nvPr>
            <p:ph idx="1"/>
          </p:nvPr>
        </p:nvSpPr>
        <p:spPr/>
        <p:txBody>
          <a:bodyPr>
            <a:normAutofit fontScale="92500" lnSpcReduction="20000"/>
          </a:bodyPr>
          <a:lstStyle/>
          <a:p>
            <a:r>
              <a:rPr lang="en-US" altLang="ko-KR" dirty="0" smtClean="0"/>
              <a:t>In smartphone, we</a:t>
            </a:r>
            <a:r>
              <a:rPr lang="ko-KR" altLang="en-US" dirty="0" smtClean="0"/>
              <a:t> </a:t>
            </a:r>
            <a:r>
              <a:rPr lang="en-US" altLang="ko-KR" dirty="0" smtClean="0"/>
              <a:t>use third-party applications such as </a:t>
            </a:r>
          </a:p>
          <a:p>
            <a:r>
              <a:rPr lang="en-US" altLang="ko-KR" dirty="0" smtClean="0"/>
              <a:t>	- Google map, Angry bird … </a:t>
            </a:r>
            <a:r>
              <a:rPr lang="en-US" altLang="ko-KR" dirty="0" err="1" smtClean="0"/>
              <a:t>etc</a:t>
            </a:r>
            <a:r>
              <a:rPr lang="en-US" altLang="ko-KR" dirty="0" smtClean="0"/>
              <a:t/>
            </a:r>
            <a:br>
              <a:rPr lang="en-US" altLang="ko-KR" dirty="0" smtClean="0"/>
            </a:br>
            <a:endParaRPr lang="en-US" altLang="ko-KR" dirty="0"/>
          </a:p>
          <a:p>
            <a:r>
              <a:rPr lang="en-US" altLang="ko-KR" dirty="0" smtClean="0"/>
              <a:t>More than 10Billion Apps</a:t>
            </a:r>
          </a:p>
          <a:p>
            <a:r>
              <a:rPr lang="en-US" altLang="ko-KR" dirty="0" smtClean="0"/>
              <a:t>Because it’s useful.</a:t>
            </a:r>
          </a:p>
          <a:p>
            <a:endParaRPr lang="en-US" altLang="ko-KR" dirty="0" smtClean="0"/>
          </a:p>
          <a:p>
            <a:r>
              <a:rPr lang="en-US" altLang="ko-KR" dirty="0" smtClean="0"/>
              <a:t>But can you </a:t>
            </a:r>
            <a:r>
              <a:rPr lang="en-US" altLang="ko-KR" dirty="0" smtClean="0">
                <a:solidFill>
                  <a:srgbClr val="FF0000"/>
                </a:solidFill>
              </a:rPr>
              <a:t>trust</a:t>
            </a:r>
            <a:r>
              <a:rPr lang="en-US" altLang="ko-KR" dirty="0" smtClean="0"/>
              <a:t> that</a:t>
            </a:r>
          </a:p>
          <a:p>
            <a:r>
              <a:rPr lang="en-US" altLang="ko-KR" dirty="0" smtClean="0"/>
              <a:t>they don’t use </a:t>
            </a:r>
          </a:p>
          <a:p>
            <a:r>
              <a:rPr lang="en-US" altLang="ko-KR" dirty="0" smtClean="0">
                <a:solidFill>
                  <a:srgbClr val="FF0000"/>
                </a:solidFill>
              </a:rPr>
              <a:t>your privacy Data?</a:t>
            </a:r>
          </a:p>
          <a:p>
            <a:r>
              <a:rPr lang="en-US" altLang="ko-KR" dirty="0" err="1" smtClean="0"/>
              <a:t>phoneNumber,location</a:t>
            </a:r>
            <a:r>
              <a:rPr lang="en-US" altLang="ko-KR" dirty="0" smtClean="0"/>
              <a:t> …</a:t>
            </a:r>
          </a:p>
          <a:p>
            <a:endParaRPr lang="en-US" altLang="ko-KR" dirty="0" smtClean="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924944"/>
            <a:ext cx="3884146" cy="310133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폭발 2 5"/>
          <p:cNvSpPr/>
          <p:nvPr/>
        </p:nvSpPr>
        <p:spPr>
          <a:xfrm>
            <a:off x="1547664" y="7101408"/>
            <a:ext cx="4752528" cy="2222475"/>
          </a:xfrm>
          <a:prstGeom prst="irregularSeal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sz="2400" dirty="0" smtClean="0">
                <a:solidFill>
                  <a:srgbClr val="FF0000"/>
                </a:solidFill>
              </a:rPr>
              <a:t>Absolutely</a:t>
            </a:r>
            <a:br>
              <a:rPr lang="en-US" altLang="ko-KR" sz="2400" dirty="0" smtClean="0">
                <a:solidFill>
                  <a:srgbClr val="FF0000"/>
                </a:solidFill>
              </a:rPr>
            </a:br>
            <a:r>
              <a:rPr lang="en-US" altLang="ko-KR" sz="2400" dirty="0" smtClean="0">
                <a:solidFill>
                  <a:srgbClr val="FF0000"/>
                </a:solidFill>
              </a:rPr>
              <a:t>NOT</a:t>
            </a:r>
            <a:endParaRPr lang="ko-KR" altLang="en-US" sz="2400" dirty="0">
              <a:solidFill>
                <a:srgbClr val="FF0000"/>
              </a:solidFill>
            </a:endParaRPr>
          </a:p>
        </p:txBody>
      </p:sp>
    </p:spTree>
    <p:extLst>
      <p:ext uri="{BB962C8B-B14F-4D97-AF65-F5344CB8AC3E}">
        <p14:creationId xmlns:p14="http://schemas.microsoft.com/office/powerpoint/2010/main" val="1720318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0" nodeType="clickEffect">
                                  <p:stCondLst>
                                    <p:cond delay="0"/>
                                  </p:stCondLst>
                                  <p:childTnLst>
                                    <p:animMotion origin="layout" path="M 3.33333E-6 -3.7037E-6 L 3.33333E-6 -0.44537 " pathEditMode="relative" rAng="0" ptsTypes="AA">
                                      <p:cBhvr>
                                        <p:cTn id="40" dur="1000" fill="hold"/>
                                        <p:tgtEl>
                                          <p:spTgt spid="6"/>
                                        </p:tgtEl>
                                        <p:attrNameLst>
                                          <p:attrName>ppt_x</p:attrName>
                                          <p:attrName>ppt_y</p:attrName>
                                        </p:attrNameLst>
                                      </p:cBhvr>
                                      <p:rCtr x="0" y="-2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proposed solution</a:t>
            </a:r>
            <a:endParaRPr lang="en-US" dirty="0"/>
          </a:p>
        </p:txBody>
      </p:sp>
      <p:sp>
        <p:nvSpPr>
          <p:cNvPr id="3" name="Content Placeholder 2"/>
          <p:cNvSpPr>
            <a:spLocks noGrp="1"/>
          </p:cNvSpPr>
          <p:nvPr>
            <p:ph sz="quarter" idx="1"/>
          </p:nvPr>
        </p:nvSpPr>
        <p:spPr/>
        <p:txBody>
          <a:bodyPr/>
          <a:lstStyle/>
          <a:p>
            <a:r>
              <a:rPr lang="en-US" dirty="0" smtClean="0"/>
              <a:t>Dynamic data tainting of sensitive information on the client-side during script execution</a:t>
            </a:r>
          </a:p>
          <a:p>
            <a:r>
              <a:rPr lang="en-US" dirty="0" smtClean="0"/>
              <a:t>Sensitive information flow is tracked by JavaScript engine of the browser</a:t>
            </a:r>
          </a:p>
          <a:p>
            <a:r>
              <a:rPr lang="en-US" dirty="0" smtClean="0"/>
              <a:t>Warning on detection</a:t>
            </a:r>
          </a:p>
          <a:p>
            <a:r>
              <a:rPr lang="en-US" dirty="0" smtClean="0"/>
              <a:t>Where dynamic analysis is not effective, static analysis is called</a:t>
            </a:r>
            <a:endParaRPr lang="en-US" dirty="0"/>
          </a:p>
        </p:txBody>
      </p:sp>
    </p:spTree>
    <p:extLst>
      <p:ext uri="{BB962C8B-B14F-4D97-AF65-F5344CB8AC3E}">
        <p14:creationId xmlns:p14="http://schemas.microsoft.com/office/powerpoint/2010/main" val="129819767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following subjects</a:t>
            </a:r>
            <a:endParaRPr lang="en-US" dirty="0"/>
          </a:p>
        </p:txBody>
      </p:sp>
      <p:sp>
        <p:nvSpPr>
          <p:cNvPr id="3" name="Content Placeholder 2"/>
          <p:cNvSpPr>
            <a:spLocks noGrp="1"/>
          </p:cNvSpPr>
          <p:nvPr>
            <p:ph sz="quarter" idx="1"/>
          </p:nvPr>
        </p:nvSpPr>
        <p:spPr/>
        <p:txBody>
          <a:bodyPr/>
          <a:lstStyle/>
          <a:p>
            <a:r>
              <a:rPr lang="en-US" dirty="0" smtClean="0"/>
              <a:t>Dynamic Data Tainting + Static Data Tainting</a:t>
            </a:r>
          </a:p>
          <a:p>
            <a:r>
              <a:rPr lang="en-US" dirty="0">
                <a:latin typeface="Calibri" charset="0"/>
              </a:rPr>
              <a:t>Integrated as prototype implementation in Firefox</a:t>
            </a:r>
          </a:p>
          <a:p>
            <a:r>
              <a:rPr lang="en-US" dirty="0" smtClean="0"/>
              <a:t>Use of web crawler for evaluation</a:t>
            </a:r>
            <a:endParaRPr lang="en-US" dirty="0"/>
          </a:p>
        </p:txBody>
      </p:sp>
    </p:spTree>
    <p:extLst>
      <p:ext uri="{BB962C8B-B14F-4D97-AF65-F5344CB8AC3E}">
        <p14:creationId xmlns:p14="http://schemas.microsoft.com/office/powerpoint/2010/main" val="128052461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Data Tainting</a:t>
            </a:r>
            <a:endParaRPr lang="en-US" dirty="0"/>
          </a:p>
        </p:txBody>
      </p:sp>
      <p:sp>
        <p:nvSpPr>
          <p:cNvPr id="3" name="Content Placeholder 2"/>
          <p:cNvSpPr>
            <a:spLocks noGrp="1"/>
          </p:cNvSpPr>
          <p:nvPr>
            <p:ph sz="quarter" idx="1"/>
          </p:nvPr>
        </p:nvSpPr>
        <p:spPr/>
        <p:txBody>
          <a:bodyPr/>
          <a:lstStyle/>
          <a:p>
            <a:r>
              <a:rPr lang="en-US" dirty="0" smtClean="0"/>
              <a:t>Mechanisms that keep track of how sensitive data are used in the browser</a:t>
            </a:r>
          </a:p>
          <a:p>
            <a:r>
              <a:rPr lang="en-US" dirty="0" smtClean="0"/>
              <a:t>Such data are marked and accessed by scripts, tracked by the system</a:t>
            </a:r>
          </a:p>
          <a:p>
            <a:r>
              <a:rPr lang="en-US" dirty="0" smtClean="0"/>
              <a:t>In that case one of the following is chosen:</a:t>
            </a:r>
          </a:p>
          <a:p>
            <a:pPr lvl="1"/>
            <a:r>
              <a:rPr lang="en-US" dirty="0" smtClean="0"/>
              <a:t>Log</a:t>
            </a:r>
          </a:p>
          <a:p>
            <a:pPr lvl="1"/>
            <a:r>
              <a:rPr lang="en-US" dirty="0" smtClean="0"/>
              <a:t>Prevent</a:t>
            </a:r>
          </a:p>
          <a:p>
            <a:pPr lvl="1"/>
            <a:r>
              <a:rPr lang="en-US" dirty="0" smtClean="0"/>
              <a:t>Exit program execution</a:t>
            </a:r>
          </a:p>
        </p:txBody>
      </p:sp>
    </p:spTree>
    <p:extLst>
      <p:ext uri="{BB962C8B-B14F-4D97-AF65-F5344CB8AC3E}">
        <p14:creationId xmlns:p14="http://schemas.microsoft.com/office/powerpoint/2010/main" val="425574950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dependences	</a:t>
            </a:r>
            <a:endParaRPr lang="en-US" dirty="0"/>
          </a:p>
        </p:txBody>
      </p:sp>
      <p:sp>
        <p:nvSpPr>
          <p:cNvPr id="3" name="Content Placeholder 2"/>
          <p:cNvSpPr>
            <a:spLocks noGrp="1"/>
          </p:cNvSpPr>
          <p:nvPr>
            <p:ph sz="quarter" idx="1"/>
          </p:nvPr>
        </p:nvSpPr>
        <p:spPr/>
        <p:txBody>
          <a:bodyPr/>
          <a:lstStyle/>
          <a:p>
            <a:r>
              <a:rPr lang="en-US" dirty="0" smtClean="0"/>
              <a:t>Assignment of a tainted value or an operation using it results a tainted value</a:t>
            </a:r>
          </a:p>
          <a:p>
            <a:endParaRPr lang="en-US" dirty="0" smtClean="0"/>
          </a:p>
          <a:p>
            <a:r>
              <a:rPr lang="en-US" dirty="0" smtClean="0"/>
              <a:t>When a variable is </a:t>
            </a:r>
          </a:p>
          <a:p>
            <a:pPr marL="0" indent="0">
              <a:buNone/>
            </a:pPr>
            <a:r>
              <a:rPr lang="en-US" dirty="0"/>
              <a:t> </a:t>
            </a:r>
            <a:r>
              <a:rPr lang="en-US" dirty="0" smtClean="0"/>
              <a:t>  stored and retrieved </a:t>
            </a:r>
          </a:p>
          <a:p>
            <a:pPr marL="0" indent="0">
              <a:buNone/>
            </a:pPr>
            <a:r>
              <a:rPr lang="en-US" dirty="0"/>
              <a:t> </a:t>
            </a:r>
            <a:r>
              <a:rPr lang="en-US" dirty="0" smtClean="0"/>
              <a:t>  to and from the Document</a:t>
            </a:r>
          </a:p>
          <a:p>
            <a:pPr marL="0" indent="0">
              <a:buNone/>
            </a:pPr>
            <a:r>
              <a:rPr lang="en-US" dirty="0"/>
              <a:t> </a:t>
            </a:r>
            <a:r>
              <a:rPr lang="en-US" dirty="0" smtClean="0"/>
              <a:t>  Object Model (DOM) tree </a:t>
            </a:r>
          </a:p>
          <a:p>
            <a:pPr marL="0" indent="0">
              <a:buNone/>
            </a:pPr>
            <a:r>
              <a:rPr lang="en-US" dirty="0"/>
              <a:t> </a:t>
            </a:r>
            <a:r>
              <a:rPr lang="en-US" dirty="0" smtClean="0"/>
              <a:t>  must retain its status</a:t>
            </a:r>
            <a:endParaRPr lang="en-US" dirty="0"/>
          </a:p>
        </p:txBody>
      </p:sp>
      <p:pic>
        <p:nvPicPr>
          <p:cNvPr id="4" name="Picture 3" descr="D:\Users\favoritas\Desktop\Taint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226" y="3107654"/>
            <a:ext cx="3916748" cy="263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73713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Sensitive Data Sources</a:t>
            </a:r>
            <a:endParaRPr lang="en-US" dirty="0"/>
          </a:p>
        </p:txBody>
      </p:sp>
      <p:pic>
        <p:nvPicPr>
          <p:cNvPr id="4" name="Content Placeholder 3" descr="D:\Users\favoritas\Desktop\SensitiveData.pn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t="-16996" b="-16996"/>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75216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Interaction between JavaScript engine &amp;browser</a:t>
            </a:r>
            <a:endParaRPr lang="en-US" dirty="0"/>
          </a:p>
        </p:txBody>
      </p:sp>
      <p:pic>
        <p:nvPicPr>
          <p:cNvPr id="4" name="Picture 2" descr="D:\Users\favoritas\Desktop\JavaScriptBrowserInteraction.pn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t="-4567" b="-4567"/>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34161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sz="quarter" idx="1"/>
          </p:nvPr>
        </p:nvSpPr>
        <p:spPr/>
        <p:txBody>
          <a:bodyPr>
            <a:normAutofit/>
          </a:bodyPr>
          <a:lstStyle/>
          <a:p>
            <a:r>
              <a:rPr lang="en-US" dirty="0" smtClean="0"/>
              <a:t>Background</a:t>
            </a:r>
          </a:p>
          <a:p>
            <a:r>
              <a:rPr lang="en-US" dirty="0" err="1" smtClean="0"/>
              <a:t>TaintDroid</a:t>
            </a:r>
            <a:endParaRPr lang="en-US" dirty="0" smtClean="0"/>
          </a:p>
          <a:p>
            <a:r>
              <a:rPr lang="en-US" dirty="0" smtClean="0">
                <a:solidFill>
                  <a:srgbClr val="000000"/>
                </a:solidFill>
              </a:rPr>
              <a:t>JavaScript</a:t>
            </a:r>
          </a:p>
          <a:p>
            <a:pPr lvl="1"/>
            <a:r>
              <a:rPr lang="en-US" dirty="0">
                <a:solidFill>
                  <a:srgbClr val="FF0000"/>
                </a:solidFill>
              </a:rPr>
              <a:t>Taint Propagation</a:t>
            </a:r>
          </a:p>
          <a:p>
            <a:pPr lvl="1"/>
            <a:r>
              <a:rPr lang="en-US" dirty="0"/>
              <a:t>Static Data Tainting</a:t>
            </a:r>
          </a:p>
          <a:p>
            <a:pPr lvl="1"/>
            <a:r>
              <a:rPr lang="en-US" dirty="0"/>
              <a:t>Implementation</a:t>
            </a:r>
          </a:p>
          <a:p>
            <a:pPr lvl="1"/>
            <a:r>
              <a:rPr lang="en-US" dirty="0"/>
              <a:t>Evaluation</a:t>
            </a:r>
          </a:p>
          <a:p>
            <a:r>
              <a:rPr lang="en-US" dirty="0" smtClean="0"/>
              <a:t>Conclusion</a:t>
            </a:r>
            <a:endParaRPr lang="en-US" dirty="0" smtClean="0"/>
          </a:p>
        </p:txBody>
      </p:sp>
    </p:spTree>
    <p:extLst>
      <p:ext uri="{BB962C8B-B14F-4D97-AF65-F5344CB8AC3E}">
        <p14:creationId xmlns:p14="http://schemas.microsoft.com/office/powerpoint/2010/main" val="358924472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Taint Propagation</a:t>
            </a:r>
            <a:endParaRPr lang="en-US" dirty="0"/>
          </a:p>
        </p:txBody>
      </p:sp>
      <p:sp>
        <p:nvSpPr>
          <p:cNvPr id="3" name="Content Placeholder 2"/>
          <p:cNvSpPr>
            <a:spLocks noGrp="1"/>
          </p:cNvSpPr>
          <p:nvPr>
            <p:ph sz="quarter" idx="1"/>
          </p:nvPr>
        </p:nvSpPr>
        <p:spPr/>
        <p:txBody>
          <a:bodyPr/>
          <a:lstStyle/>
          <a:p>
            <a:r>
              <a:rPr lang="en-US" dirty="0" smtClean="0"/>
              <a:t>Extended the JavaScript engine to track the use of sensitive info</a:t>
            </a:r>
          </a:p>
          <a:p>
            <a:r>
              <a:rPr lang="en-US" dirty="0" smtClean="0"/>
              <a:t>Extended the semantics of bytecode instructions</a:t>
            </a:r>
          </a:p>
          <a:p>
            <a:r>
              <a:rPr lang="en-US" dirty="0" smtClean="0"/>
              <a:t>Can be divided into:</a:t>
            </a:r>
          </a:p>
          <a:p>
            <a:pPr lvl="1"/>
            <a:r>
              <a:rPr lang="en-US" dirty="0" smtClean="0"/>
              <a:t>Assignments</a:t>
            </a:r>
          </a:p>
          <a:p>
            <a:pPr lvl="1"/>
            <a:r>
              <a:rPr lang="en-US" dirty="0" smtClean="0"/>
              <a:t>Arithmetic and logic operations</a:t>
            </a:r>
          </a:p>
          <a:p>
            <a:pPr lvl="1"/>
            <a:r>
              <a:rPr lang="en-US" dirty="0" smtClean="0"/>
              <a:t>Control structures and loops</a:t>
            </a:r>
          </a:p>
          <a:p>
            <a:pPr lvl="1"/>
            <a:r>
              <a:rPr lang="en-US" dirty="0" smtClean="0"/>
              <a:t>Function call end </a:t>
            </a:r>
            <a:r>
              <a:rPr lang="en-US" i="1" dirty="0" err="1" smtClean="0"/>
              <a:t>eval</a:t>
            </a:r>
            <a:endParaRPr lang="en-US" i="1" dirty="0"/>
          </a:p>
        </p:txBody>
      </p:sp>
    </p:spTree>
    <p:extLst>
      <p:ext uri="{BB962C8B-B14F-4D97-AF65-F5344CB8AC3E}">
        <p14:creationId xmlns:p14="http://schemas.microsoft.com/office/powerpoint/2010/main" val="79782202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Assignments, Arithmetic &amp; Logic Operations</a:t>
            </a:r>
            <a:endParaRPr lang="en-US" dirty="0"/>
          </a:p>
        </p:txBody>
      </p:sp>
      <p:sp>
        <p:nvSpPr>
          <p:cNvPr id="3" name="Content Placeholder 2"/>
          <p:cNvSpPr>
            <a:spLocks noGrp="1"/>
          </p:cNvSpPr>
          <p:nvPr>
            <p:ph sz="quarter" idx="1"/>
          </p:nvPr>
        </p:nvSpPr>
        <p:spPr/>
        <p:txBody>
          <a:bodyPr/>
          <a:lstStyle/>
          <a:p>
            <a:r>
              <a:rPr lang="en-US" dirty="0" smtClean="0"/>
              <a:t>If right value of operation is tainted the left value is marked</a:t>
            </a:r>
          </a:p>
          <a:p>
            <a:r>
              <a:rPr lang="en-US" dirty="0" smtClean="0"/>
              <a:t>If array element gets tainted =&gt; the whole array is marked (</a:t>
            </a:r>
            <a:r>
              <a:rPr lang="en-US" dirty="0" err="1" smtClean="0"/>
              <a:t>arr.lenth</a:t>
            </a:r>
            <a:r>
              <a:rPr lang="en-US" dirty="0" smtClean="0"/>
              <a:t> results tainted value)</a:t>
            </a:r>
            <a:endParaRPr lang="en-US" dirty="0"/>
          </a:p>
        </p:txBody>
      </p:sp>
      <p:pic>
        <p:nvPicPr>
          <p:cNvPr id="4" name="Picture 2" descr="D:\Users\favoritas\Desktop\enchangedSemanti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89" y="4320940"/>
            <a:ext cx="5600241"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840805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Calls and </a:t>
            </a:r>
            <a:r>
              <a:rPr lang="en-US" i="1" dirty="0" err="1" smtClean="0"/>
              <a:t>eval</a:t>
            </a:r>
            <a:endParaRPr lang="en-US" i="1" dirty="0"/>
          </a:p>
        </p:txBody>
      </p:sp>
      <p:sp>
        <p:nvSpPr>
          <p:cNvPr id="3" name="Content Placeholder 2"/>
          <p:cNvSpPr>
            <a:spLocks noGrp="1"/>
          </p:cNvSpPr>
          <p:nvPr>
            <p:ph sz="quarter" idx="1"/>
          </p:nvPr>
        </p:nvSpPr>
        <p:spPr/>
        <p:txBody>
          <a:bodyPr/>
          <a:lstStyle/>
          <a:p>
            <a:r>
              <a:rPr lang="en-US" dirty="0" smtClean="0"/>
              <a:t>Function is tainted if:</a:t>
            </a:r>
          </a:p>
          <a:p>
            <a:pPr lvl="1"/>
            <a:r>
              <a:rPr lang="en-US" dirty="0" smtClean="0"/>
              <a:t>Defined in a tainted scope</a:t>
            </a:r>
          </a:p>
          <a:p>
            <a:pPr lvl="1"/>
            <a:r>
              <a:rPr lang="en-US" dirty="0" smtClean="0"/>
              <a:t>Called with tainted actual arguments</a:t>
            </a:r>
            <a:endParaRPr lang="en-US" dirty="0"/>
          </a:p>
          <a:p>
            <a:r>
              <a:rPr lang="en-US" i="1" dirty="0" err="1" smtClean="0"/>
              <a:t>Eval</a:t>
            </a:r>
            <a:r>
              <a:rPr lang="en-US" dirty="0" smtClean="0"/>
              <a:t> is tainted is:</a:t>
            </a:r>
          </a:p>
          <a:p>
            <a:pPr lvl="1"/>
            <a:r>
              <a:rPr lang="en-US" dirty="0" smtClean="0"/>
              <a:t>Called in tainted scope</a:t>
            </a:r>
          </a:p>
          <a:p>
            <a:pPr lvl="1"/>
            <a:r>
              <a:rPr lang="en-US" dirty="0" smtClean="0"/>
              <a:t>Its parameters are tainted</a:t>
            </a:r>
          </a:p>
          <a:p>
            <a:pPr marL="365760" lvl="1" indent="0">
              <a:buNone/>
            </a:pPr>
            <a:r>
              <a:rPr lang="en-US" dirty="0" smtClean="0"/>
              <a:t>Note: in </a:t>
            </a:r>
            <a:r>
              <a:rPr lang="en-US" i="1" dirty="0" err="1" smtClean="0"/>
              <a:t>eval</a:t>
            </a:r>
            <a:r>
              <a:rPr lang="en-US" dirty="0" smtClean="0"/>
              <a:t>, its argument is tainted as JavaScript program so every operation in this program is tainted</a:t>
            </a:r>
          </a:p>
        </p:txBody>
      </p:sp>
      <p:pic>
        <p:nvPicPr>
          <p:cNvPr id="4" name="Picture 3" descr="function_tai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081" y="3623449"/>
            <a:ext cx="5438374" cy="2771623"/>
          </a:xfrm>
          <a:prstGeom prst="rect">
            <a:avLst/>
          </a:prstGeom>
        </p:spPr>
      </p:pic>
    </p:spTree>
    <p:extLst>
      <p:ext uri="{BB962C8B-B14F-4D97-AF65-F5344CB8AC3E}">
        <p14:creationId xmlns:p14="http://schemas.microsoft.com/office/powerpoint/2010/main" val="3627024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a:t>
            </a:r>
            <a:endParaRPr lang="en-US" dirty="0"/>
          </a:p>
        </p:txBody>
      </p:sp>
      <p:sp>
        <p:nvSpPr>
          <p:cNvPr id="3" name="Content Placeholder 2"/>
          <p:cNvSpPr>
            <a:spLocks noGrp="1"/>
          </p:cNvSpPr>
          <p:nvPr>
            <p:ph sz="quarter" idx="1"/>
          </p:nvPr>
        </p:nvSpPr>
        <p:spPr/>
        <p:txBody>
          <a:bodyPr/>
          <a:lstStyle/>
          <a:p>
            <a:r>
              <a:rPr lang="en-US" dirty="0"/>
              <a:t>Cross-Site scripting (XSS): an attack against web applications. Scripting code is injected into the application output. Executed on client-side to extract sensitive data</a:t>
            </a:r>
          </a:p>
          <a:p>
            <a:r>
              <a:rPr lang="en-US" dirty="0" smtClean="0"/>
              <a:t>Extensive use of client-side scripts (mostly JavaScript)</a:t>
            </a:r>
          </a:p>
          <a:p>
            <a:r>
              <a:rPr lang="en-US" dirty="0" smtClean="0"/>
              <a:t>Script code injection due to:</a:t>
            </a:r>
          </a:p>
          <a:p>
            <a:pPr lvl="1"/>
            <a:r>
              <a:rPr lang="en-US" dirty="0" smtClean="0"/>
              <a:t>Lacking security awareness of the developers</a:t>
            </a:r>
          </a:p>
          <a:p>
            <a:pPr lvl="1"/>
            <a:r>
              <a:rPr lang="en-US" dirty="0" smtClean="0"/>
              <a:t>Programming mistakes (financial or time constraints)</a:t>
            </a:r>
          </a:p>
          <a:p>
            <a:endParaRPr lang="en-US" dirty="0"/>
          </a:p>
        </p:txBody>
      </p:sp>
      <p:pic>
        <p:nvPicPr>
          <p:cNvPr id="4" name="Picture 3" descr="xss-simple-tutor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663" y="3495167"/>
            <a:ext cx="4405867" cy="3151584"/>
          </a:xfrm>
          <a:prstGeom prst="rect">
            <a:avLst/>
          </a:prstGeom>
        </p:spPr>
      </p:pic>
    </p:spTree>
    <p:extLst>
      <p:ext uri="{BB962C8B-B14F-4D97-AF65-F5344CB8AC3E}">
        <p14:creationId xmlns:p14="http://schemas.microsoft.com/office/powerpoint/2010/main" val="1783059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3" presetClass="entr" presetSubtype="1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animEffect transition="in" filter="blinds(horizontal)">
                                      <p:cBhvr>
                                        <p:cTn id="9" dur="500"/>
                                        <p:tgtEl>
                                          <p:spTgt spid="3">
                                            <p:txEl>
                                              <p:pRg st="1" end="1"/>
                                            </p:txEl>
                                          </p:spTgt>
                                        </p:tgtEl>
                                      </p:cBhvr>
                                    </p:animEffect>
                                  </p:childTnLst>
                                </p:cTn>
                              </p:par>
                              <p:par>
                                <p:cTn id="10" presetID="3" presetClass="entr" presetSubtype="1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Document Object Model (DOM) tree</a:t>
            </a:r>
            <a:endParaRPr lang="en-US" dirty="0"/>
          </a:p>
        </p:txBody>
      </p:sp>
      <p:sp>
        <p:nvSpPr>
          <p:cNvPr id="3" name="Content Placeholder 2"/>
          <p:cNvSpPr>
            <a:spLocks noGrp="1"/>
          </p:cNvSpPr>
          <p:nvPr>
            <p:ph sz="quarter" idx="1"/>
          </p:nvPr>
        </p:nvSpPr>
        <p:spPr/>
        <p:txBody>
          <a:bodyPr/>
          <a:lstStyle/>
          <a:p>
            <a:r>
              <a:rPr lang="en-US" dirty="0" smtClean="0"/>
              <a:t>Taint info mush not be lost while storing and loading DOM nodes</a:t>
            </a:r>
          </a:p>
          <a:p>
            <a:endParaRPr lang="en-US" dirty="0"/>
          </a:p>
        </p:txBody>
      </p:sp>
      <p:pic>
        <p:nvPicPr>
          <p:cNvPr id="4" name="Picture 2" descr="D:\Users\favoritas\Desktop\DO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67" y="3778284"/>
            <a:ext cx="8668971" cy="122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61979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sz="quarter" idx="1"/>
          </p:nvPr>
        </p:nvSpPr>
        <p:spPr/>
        <p:txBody>
          <a:bodyPr>
            <a:normAutofit/>
          </a:bodyPr>
          <a:lstStyle/>
          <a:p>
            <a:r>
              <a:rPr lang="en-US" dirty="0" smtClean="0"/>
              <a:t>Background</a:t>
            </a:r>
          </a:p>
          <a:p>
            <a:r>
              <a:rPr lang="en-US" dirty="0" err="1" smtClean="0"/>
              <a:t>TaintDroid</a:t>
            </a:r>
            <a:endParaRPr lang="en-US" dirty="0" smtClean="0"/>
          </a:p>
          <a:p>
            <a:r>
              <a:rPr lang="en-US" dirty="0" smtClean="0"/>
              <a:t>JavaScript</a:t>
            </a:r>
          </a:p>
          <a:p>
            <a:pPr lvl="1"/>
            <a:r>
              <a:rPr lang="en-US" dirty="0"/>
              <a:t>Taint Propagation</a:t>
            </a:r>
          </a:p>
          <a:p>
            <a:pPr lvl="1"/>
            <a:r>
              <a:rPr lang="en-US" dirty="0">
                <a:solidFill>
                  <a:srgbClr val="FF0000"/>
                </a:solidFill>
              </a:rPr>
              <a:t>Static Data Tainting</a:t>
            </a:r>
          </a:p>
          <a:p>
            <a:pPr lvl="1"/>
            <a:r>
              <a:rPr lang="en-US" dirty="0"/>
              <a:t>Implementation</a:t>
            </a:r>
          </a:p>
          <a:p>
            <a:pPr lvl="1"/>
            <a:r>
              <a:rPr lang="en-US" dirty="0"/>
              <a:t>Evaluation</a:t>
            </a:r>
          </a:p>
          <a:p>
            <a:r>
              <a:rPr lang="en-US" dirty="0" smtClean="0"/>
              <a:t>Conclusion</a:t>
            </a:r>
            <a:endParaRPr lang="en-US" dirty="0" smtClean="0"/>
          </a:p>
        </p:txBody>
      </p:sp>
    </p:spTree>
    <p:extLst>
      <p:ext uri="{BB962C8B-B14F-4D97-AF65-F5344CB8AC3E}">
        <p14:creationId xmlns:p14="http://schemas.microsoft.com/office/powerpoint/2010/main" val="358924472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Data Tainting</a:t>
            </a:r>
            <a:endParaRPr lang="en-US" dirty="0"/>
          </a:p>
        </p:txBody>
      </p:sp>
      <p:sp>
        <p:nvSpPr>
          <p:cNvPr id="3" name="Content Placeholder 2"/>
          <p:cNvSpPr>
            <a:spLocks noGrp="1"/>
          </p:cNvSpPr>
          <p:nvPr>
            <p:ph sz="quarter" idx="1"/>
          </p:nvPr>
        </p:nvSpPr>
        <p:spPr/>
        <p:txBody>
          <a:bodyPr/>
          <a:lstStyle/>
          <a:p>
            <a:r>
              <a:rPr lang="en-US" dirty="0" smtClean="0"/>
              <a:t>Dynamic data tainting:</a:t>
            </a:r>
          </a:p>
          <a:p>
            <a:pPr marL="365760" lvl="1" indent="0">
              <a:buNone/>
            </a:pPr>
            <a:r>
              <a:rPr lang="en-US" dirty="0" smtClean="0"/>
              <a:t>	Efficient and precise</a:t>
            </a:r>
          </a:p>
          <a:p>
            <a:pPr marL="365760" lvl="1" indent="0">
              <a:buNone/>
            </a:pPr>
            <a:r>
              <a:rPr lang="en-US" dirty="0"/>
              <a:t>	</a:t>
            </a:r>
            <a:r>
              <a:rPr lang="en-US" dirty="0" smtClean="0"/>
              <a:t>Cannot detect all kinds of control dependences</a:t>
            </a:r>
            <a:endParaRPr lang="en-US" dirty="0"/>
          </a:p>
          <a:p>
            <a:r>
              <a:rPr lang="en-US" dirty="0" smtClean="0"/>
              <a:t>Indirect control dependences =&gt; static analysis</a:t>
            </a:r>
          </a:p>
          <a:p>
            <a:r>
              <a:rPr lang="en-US" dirty="0" smtClean="0"/>
              <a:t>All possible paths in a scope need to be examined</a:t>
            </a:r>
          </a:p>
          <a:p>
            <a:r>
              <a:rPr lang="en-US" dirty="0" smtClean="0"/>
              <a:t>All variables that could receive a new value on any program path within a tainted scope, is tainted</a:t>
            </a:r>
            <a:endParaRPr lang="en-US" dirty="0"/>
          </a:p>
        </p:txBody>
      </p:sp>
      <p:sp>
        <p:nvSpPr>
          <p:cNvPr id="4" name="Up Arrow 3"/>
          <p:cNvSpPr/>
          <p:nvPr/>
        </p:nvSpPr>
        <p:spPr>
          <a:xfrm>
            <a:off x="1144213" y="2214563"/>
            <a:ext cx="285750" cy="2857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5" name="Down Arrow 4"/>
          <p:cNvSpPr/>
          <p:nvPr/>
        </p:nvSpPr>
        <p:spPr>
          <a:xfrm>
            <a:off x="1144212" y="2714625"/>
            <a:ext cx="285750" cy="28575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extLst>
      <p:ext uri="{BB962C8B-B14F-4D97-AF65-F5344CB8AC3E}">
        <p14:creationId xmlns:p14="http://schemas.microsoft.com/office/powerpoint/2010/main" val="151269919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Data Tainting</a:t>
            </a:r>
            <a:endParaRPr lang="en-US" dirty="0"/>
          </a:p>
        </p:txBody>
      </p:sp>
      <p:sp>
        <p:nvSpPr>
          <p:cNvPr id="3" name="Content Placeholder 2"/>
          <p:cNvSpPr>
            <a:spLocks noGrp="1"/>
          </p:cNvSpPr>
          <p:nvPr>
            <p:ph sz="quarter" idx="1"/>
          </p:nvPr>
        </p:nvSpPr>
        <p:spPr/>
        <p:txBody>
          <a:bodyPr/>
          <a:lstStyle/>
          <a:p>
            <a:r>
              <a:rPr lang="en-US" dirty="0" smtClean="0"/>
              <a:t>Example problem:</a:t>
            </a:r>
            <a:endParaRPr lang="en-US" dirty="0"/>
          </a:p>
        </p:txBody>
      </p:sp>
      <p:pic>
        <p:nvPicPr>
          <p:cNvPr id="4" name="Picture 2" descr="D:\Users\favoritas\Desktop\staticAnalysicProble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366" y="2643187"/>
            <a:ext cx="6175004" cy="313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34702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Static Taint Analysis</a:t>
            </a:r>
            <a:endParaRPr lang="en-US" dirty="0"/>
          </a:p>
        </p:txBody>
      </p:sp>
      <p:sp>
        <p:nvSpPr>
          <p:cNvPr id="3" name="Content Placeholder 2"/>
          <p:cNvSpPr>
            <a:spLocks noGrp="1"/>
          </p:cNvSpPr>
          <p:nvPr>
            <p:ph sz="quarter" idx="1"/>
          </p:nvPr>
        </p:nvSpPr>
        <p:spPr/>
        <p:txBody>
          <a:bodyPr/>
          <a:lstStyle/>
          <a:p>
            <a:r>
              <a:rPr lang="en-US" dirty="0" smtClean="0"/>
              <a:t>For every branch in the control flow that depends on tainted value</a:t>
            </a:r>
          </a:p>
          <a:p>
            <a:pPr marL="0" indent="0">
              <a:buNone/>
            </a:pPr>
            <a:r>
              <a:rPr lang="en-US" dirty="0"/>
              <a:t> </a:t>
            </a:r>
            <a:r>
              <a:rPr lang="en-US" dirty="0" smtClean="0"/>
              <a:t>  =&gt; static analyze, All values are tainted as long as </a:t>
            </a:r>
          </a:p>
          <a:p>
            <a:pPr marL="0" indent="0">
              <a:buNone/>
            </a:pPr>
            <a:r>
              <a:rPr lang="en-US" dirty="0"/>
              <a:t>	</a:t>
            </a:r>
            <a:r>
              <a:rPr lang="en-US" dirty="0" smtClean="0"/>
              <a:t>they change value in the scope</a:t>
            </a:r>
            <a:endParaRPr lang="en-US" dirty="0"/>
          </a:p>
          <a:p>
            <a:r>
              <a:rPr lang="en-US" dirty="0" smtClean="0"/>
              <a:t>Difficulty: Requires info about the possible stack-contents</a:t>
            </a:r>
            <a:endParaRPr lang="en-US" dirty="0"/>
          </a:p>
        </p:txBody>
      </p:sp>
    </p:spTree>
    <p:extLst>
      <p:ext uri="{BB962C8B-B14F-4D97-AF65-F5344CB8AC3E}">
        <p14:creationId xmlns:p14="http://schemas.microsoft.com/office/powerpoint/2010/main" val="117114802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Analysis</a:t>
            </a:r>
            <a:endParaRPr lang="en-US" dirty="0"/>
          </a:p>
        </p:txBody>
      </p:sp>
      <p:sp>
        <p:nvSpPr>
          <p:cNvPr id="3" name="Content Placeholder 2"/>
          <p:cNvSpPr>
            <a:spLocks noGrp="1"/>
          </p:cNvSpPr>
          <p:nvPr>
            <p:ph sz="quarter" idx="1"/>
          </p:nvPr>
        </p:nvSpPr>
        <p:spPr/>
        <p:txBody>
          <a:bodyPr/>
          <a:lstStyle/>
          <a:p>
            <a:r>
              <a:rPr lang="en-US" dirty="0" smtClean="0"/>
              <a:t>To determine for every program point which elements the stack contains</a:t>
            </a:r>
          </a:p>
          <a:p>
            <a:r>
              <a:rPr lang="en-US" dirty="0" smtClean="0"/>
              <a:t>Simulate the effect of an operation on the real stack by modifying an abstract stack</a:t>
            </a:r>
            <a:endParaRPr lang="en-US" dirty="0"/>
          </a:p>
        </p:txBody>
      </p:sp>
    </p:spTree>
    <p:extLst>
      <p:ext uri="{BB962C8B-B14F-4D97-AF65-F5344CB8AC3E}">
        <p14:creationId xmlns:p14="http://schemas.microsoft.com/office/powerpoint/2010/main" val="348880013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sz="quarter" idx="1"/>
          </p:nvPr>
        </p:nvSpPr>
        <p:spPr/>
        <p:txBody>
          <a:bodyPr>
            <a:normAutofit/>
          </a:bodyPr>
          <a:lstStyle/>
          <a:p>
            <a:r>
              <a:rPr lang="en-US" dirty="0" smtClean="0"/>
              <a:t>Background</a:t>
            </a:r>
          </a:p>
          <a:p>
            <a:r>
              <a:rPr lang="en-US" dirty="0" err="1" smtClean="0"/>
              <a:t>TaintDroid</a:t>
            </a:r>
            <a:endParaRPr lang="en-US" dirty="0" smtClean="0"/>
          </a:p>
          <a:p>
            <a:r>
              <a:rPr lang="en-US" dirty="0" smtClean="0"/>
              <a:t>JavaScript</a:t>
            </a:r>
          </a:p>
          <a:p>
            <a:pPr lvl="1"/>
            <a:r>
              <a:rPr lang="en-US" dirty="0"/>
              <a:t>Taint Propagation</a:t>
            </a:r>
          </a:p>
          <a:p>
            <a:pPr lvl="1"/>
            <a:r>
              <a:rPr lang="en-US" dirty="0"/>
              <a:t>Static Data Tainting</a:t>
            </a:r>
          </a:p>
          <a:p>
            <a:pPr lvl="1"/>
            <a:r>
              <a:rPr lang="en-US" dirty="0">
                <a:solidFill>
                  <a:srgbClr val="FF0000"/>
                </a:solidFill>
              </a:rPr>
              <a:t>Implementation</a:t>
            </a:r>
          </a:p>
          <a:p>
            <a:pPr lvl="1"/>
            <a:r>
              <a:rPr lang="en-US" dirty="0"/>
              <a:t>Evaluation</a:t>
            </a:r>
          </a:p>
          <a:p>
            <a:r>
              <a:rPr lang="en-US" dirty="0" smtClean="0"/>
              <a:t>Conclusion</a:t>
            </a:r>
            <a:endParaRPr lang="en-US" dirty="0" smtClean="0"/>
          </a:p>
        </p:txBody>
      </p:sp>
    </p:spTree>
    <p:extLst>
      <p:ext uri="{BB962C8B-B14F-4D97-AF65-F5344CB8AC3E}">
        <p14:creationId xmlns:p14="http://schemas.microsoft.com/office/powerpoint/2010/main" val="358924472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Transmission</a:t>
            </a:r>
            <a:endParaRPr lang="en-US" dirty="0"/>
          </a:p>
        </p:txBody>
      </p:sp>
      <p:sp>
        <p:nvSpPr>
          <p:cNvPr id="3" name="Content Placeholder 2"/>
          <p:cNvSpPr>
            <a:spLocks noGrp="1"/>
          </p:cNvSpPr>
          <p:nvPr>
            <p:ph sz="quarter" idx="1"/>
          </p:nvPr>
        </p:nvSpPr>
        <p:spPr/>
        <p:txBody>
          <a:bodyPr/>
          <a:lstStyle/>
          <a:p>
            <a:r>
              <a:rPr lang="en-US" dirty="0" smtClean="0"/>
              <a:t>Until now no actions to prevent leakage is made, only to notify</a:t>
            </a:r>
          </a:p>
          <a:p>
            <a:r>
              <a:rPr lang="en-US" dirty="0" smtClean="0"/>
              <a:t>Leakage to attacker site</a:t>
            </a:r>
          </a:p>
          <a:p>
            <a:pPr lvl="1"/>
            <a:r>
              <a:rPr lang="en-US" dirty="0" smtClean="0"/>
              <a:t>Changing the location of the current web page by setting “</a:t>
            </a:r>
            <a:r>
              <a:rPr lang="en-US" dirty="0" err="1" smtClean="0"/>
              <a:t>document.location</a:t>
            </a:r>
            <a:r>
              <a:rPr lang="en-US" dirty="0" smtClean="0"/>
              <a:t>”</a:t>
            </a:r>
          </a:p>
          <a:p>
            <a:pPr lvl="1"/>
            <a:r>
              <a:rPr lang="en-US" dirty="0" smtClean="0"/>
              <a:t>Changing the source of an image in the website</a:t>
            </a:r>
          </a:p>
          <a:p>
            <a:pPr lvl="1"/>
            <a:r>
              <a:rPr lang="en-US" dirty="0" smtClean="0"/>
              <a:t>Automatically submitting a form in the web page</a:t>
            </a:r>
          </a:p>
          <a:p>
            <a:pPr lvl="1"/>
            <a:r>
              <a:rPr lang="en-US" dirty="0" smtClean="0"/>
              <a:t>Using special objects, such as </a:t>
            </a:r>
            <a:r>
              <a:rPr lang="en-US" dirty="0" err="1" smtClean="0"/>
              <a:t>XMLHttpRequest</a:t>
            </a:r>
            <a:endParaRPr lang="en-US" dirty="0"/>
          </a:p>
        </p:txBody>
      </p:sp>
    </p:spTree>
    <p:extLst>
      <p:ext uri="{BB962C8B-B14F-4D97-AF65-F5344CB8AC3E}">
        <p14:creationId xmlns:p14="http://schemas.microsoft.com/office/powerpoint/2010/main" val="57865291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sz="quarter" idx="1"/>
          </p:nvPr>
        </p:nvSpPr>
        <p:spPr/>
        <p:txBody>
          <a:bodyPr/>
          <a:lstStyle/>
          <a:p>
            <a:r>
              <a:rPr lang="en-US" dirty="0" smtClean="0"/>
              <a:t>The prototype extends Mozilla Firefox 1.03pre</a:t>
            </a:r>
          </a:p>
          <a:p>
            <a:r>
              <a:rPr lang="en-US" dirty="0" smtClean="0"/>
              <a:t>Tainted data objects are contained in:</a:t>
            </a:r>
          </a:p>
          <a:p>
            <a:pPr lvl="1"/>
            <a:r>
              <a:rPr lang="en-US" dirty="0" smtClean="0"/>
              <a:t>JavaScript engine (SpiderMonkey)</a:t>
            </a:r>
          </a:p>
          <a:p>
            <a:r>
              <a:rPr lang="en-US" dirty="0" smtClean="0"/>
              <a:t>Modified the data structures in both parts to hold the tainting flag</a:t>
            </a:r>
          </a:p>
          <a:p>
            <a:endParaRPr lang="en-US" dirty="0" smtClean="0"/>
          </a:p>
        </p:txBody>
      </p:sp>
    </p:spTree>
    <p:extLst>
      <p:ext uri="{BB962C8B-B14F-4D97-AF65-F5344CB8AC3E}">
        <p14:creationId xmlns:p14="http://schemas.microsoft.com/office/powerpoint/2010/main" val="145944577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sz="quarter" idx="1"/>
          </p:nvPr>
        </p:nvSpPr>
        <p:spPr/>
        <p:txBody>
          <a:bodyPr>
            <a:normAutofit/>
          </a:bodyPr>
          <a:lstStyle/>
          <a:p>
            <a:r>
              <a:rPr lang="en-US" dirty="0" smtClean="0"/>
              <a:t>Background</a:t>
            </a:r>
          </a:p>
          <a:p>
            <a:r>
              <a:rPr lang="en-US" dirty="0" err="1" smtClean="0"/>
              <a:t>TaintDroid</a:t>
            </a:r>
            <a:endParaRPr lang="en-US" dirty="0" smtClean="0"/>
          </a:p>
          <a:p>
            <a:r>
              <a:rPr lang="en-US" dirty="0" smtClean="0"/>
              <a:t>JavaScript</a:t>
            </a:r>
          </a:p>
          <a:p>
            <a:pPr lvl="1"/>
            <a:r>
              <a:rPr lang="en-US" dirty="0"/>
              <a:t>Taint Propagation</a:t>
            </a:r>
          </a:p>
          <a:p>
            <a:pPr lvl="1"/>
            <a:r>
              <a:rPr lang="en-US" dirty="0"/>
              <a:t>Static Data Tainting</a:t>
            </a:r>
          </a:p>
          <a:p>
            <a:pPr lvl="1"/>
            <a:r>
              <a:rPr lang="en-US" dirty="0"/>
              <a:t>Implementation</a:t>
            </a:r>
          </a:p>
          <a:p>
            <a:pPr lvl="1"/>
            <a:r>
              <a:rPr lang="en-US" dirty="0">
                <a:solidFill>
                  <a:srgbClr val="FF0000"/>
                </a:solidFill>
              </a:rPr>
              <a:t>Evaluation</a:t>
            </a:r>
          </a:p>
          <a:p>
            <a:r>
              <a:rPr lang="en-US" dirty="0" smtClean="0"/>
              <a:t>Conclusion</a:t>
            </a:r>
            <a:endParaRPr lang="en-US" dirty="0" smtClean="0"/>
          </a:p>
        </p:txBody>
      </p:sp>
    </p:spTree>
    <p:extLst>
      <p:ext uri="{BB962C8B-B14F-4D97-AF65-F5344CB8AC3E}">
        <p14:creationId xmlns:p14="http://schemas.microsoft.com/office/powerpoint/2010/main" val="35892447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Methods for injecting malicious code</a:t>
            </a:r>
            <a:endParaRPr lang="en-US" dirty="0"/>
          </a:p>
        </p:txBody>
      </p:sp>
      <p:sp>
        <p:nvSpPr>
          <p:cNvPr id="3" name="Content Placeholder 2"/>
          <p:cNvSpPr>
            <a:spLocks noGrp="1"/>
          </p:cNvSpPr>
          <p:nvPr>
            <p:ph sz="quarter" idx="1"/>
          </p:nvPr>
        </p:nvSpPr>
        <p:spPr>
          <a:xfrm>
            <a:off x="612648" y="1600199"/>
            <a:ext cx="8153400" cy="5075043"/>
          </a:xfrm>
        </p:spPr>
        <p:txBody>
          <a:bodyPr>
            <a:normAutofit/>
          </a:bodyPr>
          <a:lstStyle/>
          <a:p>
            <a:r>
              <a:rPr lang="en-US" dirty="0" smtClean="0"/>
              <a:t>Stored XSS: stores malicious code in database records (ex. forum), when a user requests a dynamic page, the record is loaded, therefore injected</a:t>
            </a:r>
          </a:p>
          <a:p>
            <a:endParaRPr lang="en-US" dirty="0" smtClean="0"/>
          </a:p>
          <a:p>
            <a:endParaRPr lang="en-US" dirty="0"/>
          </a:p>
          <a:p>
            <a:pPr marL="0" indent="0">
              <a:buNone/>
            </a:pPr>
            <a:endParaRPr lang="en-US" dirty="0"/>
          </a:p>
          <a:p>
            <a:r>
              <a:rPr lang="en-US" dirty="0" smtClean="0"/>
              <a:t>Reflected XSS: assume a search form that includes the search query to the result page. Upon clicking search =&gt; JavaScript code is sent as the query =&gt; injected response page</a:t>
            </a:r>
            <a:endParaRPr lang="en-US" dirty="0"/>
          </a:p>
        </p:txBody>
      </p:sp>
      <p:pic>
        <p:nvPicPr>
          <p:cNvPr id="4" name="Picture 2" descr="D:\Users\favoritas\Desktop\cookieRetriv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590" y="3177594"/>
            <a:ext cx="6068496" cy="128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17633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5" name="Content Placeholder 4"/>
          <p:cNvSpPr>
            <a:spLocks noGrp="1"/>
          </p:cNvSpPr>
          <p:nvPr>
            <p:ph sz="quarter" idx="1"/>
          </p:nvPr>
        </p:nvSpPr>
        <p:spPr/>
        <p:txBody>
          <a:bodyPr>
            <a:normAutofit fontScale="92500"/>
          </a:bodyPr>
          <a:lstStyle/>
          <a:p>
            <a:r>
              <a:rPr lang="en-US" dirty="0"/>
              <a:t>Initial tests where against exploitation of small XSS vulnerabilities (known from the past to the group member of the paper)</a:t>
            </a:r>
          </a:p>
          <a:p>
            <a:r>
              <a:rPr lang="en-US" dirty="0"/>
              <a:t>Tested against intentionally vulnerable </a:t>
            </a:r>
            <a:r>
              <a:rPr lang="en-US" dirty="0" smtClean="0"/>
              <a:t>web </a:t>
            </a:r>
            <a:r>
              <a:rPr lang="en-US" dirty="0"/>
              <a:t>applications (</a:t>
            </a:r>
            <a:r>
              <a:rPr lang="en-US" dirty="0" err="1"/>
              <a:t>phpBB</a:t>
            </a:r>
            <a:r>
              <a:rPr lang="en-US" dirty="0"/>
              <a:t> 2.0.18, </a:t>
            </a:r>
            <a:r>
              <a:rPr lang="en-US" dirty="0" err="1"/>
              <a:t>myBB</a:t>
            </a:r>
            <a:r>
              <a:rPr lang="en-US" dirty="0"/>
              <a:t> 1.0.2, </a:t>
            </a:r>
            <a:r>
              <a:rPr lang="en-US" dirty="0" err="1"/>
              <a:t>WebCal</a:t>
            </a:r>
            <a:r>
              <a:rPr lang="en-US" dirty="0"/>
              <a:t> 3.04)</a:t>
            </a:r>
          </a:p>
          <a:p>
            <a:r>
              <a:rPr lang="en-US" dirty="0"/>
              <a:t>The extended browser was manually used by the authors </a:t>
            </a:r>
            <a:r>
              <a:rPr lang="en-US" dirty="0" smtClean="0"/>
              <a:t>daily (negligible overhead)</a:t>
            </a:r>
            <a:endParaRPr lang="en-US" dirty="0"/>
          </a:p>
          <a:p>
            <a:r>
              <a:rPr lang="en-US" dirty="0"/>
              <a:t>Many warnings were about attempts to transfer sensitive info across domain borders (statistics sites &amp; user traces)</a:t>
            </a:r>
            <a:endParaRPr lang="el-GR" dirty="0"/>
          </a:p>
          <a:p>
            <a:endParaRPr lang="en-US" dirty="0"/>
          </a:p>
        </p:txBody>
      </p:sp>
    </p:spTree>
    <p:extLst>
      <p:ext uri="{BB962C8B-B14F-4D97-AF65-F5344CB8AC3E}">
        <p14:creationId xmlns:p14="http://schemas.microsoft.com/office/powerpoint/2010/main" val="185851168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manually</a:t>
            </a:r>
            <a:endParaRPr lang="en-US" dirty="0"/>
          </a:p>
        </p:txBody>
      </p:sp>
      <p:sp>
        <p:nvSpPr>
          <p:cNvPr id="3" name="Content Placeholder 2"/>
          <p:cNvSpPr>
            <a:spLocks noGrp="1"/>
          </p:cNvSpPr>
          <p:nvPr>
            <p:ph sz="quarter" idx="1"/>
          </p:nvPr>
        </p:nvSpPr>
        <p:spPr/>
        <p:txBody>
          <a:bodyPr/>
          <a:lstStyle/>
          <a:p>
            <a:r>
              <a:rPr lang="en-US" dirty="0" smtClean="0"/>
              <a:t>Depends on the users right decisions about connection attempts</a:t>
            </a:r>
          </a:p>
          <a:p>
            <a:r>
              <a:rPr lang="en-US" dirty="0" smtClean="0"/>
              <a:t>Policies were created</a:t>
            </a:r>
          </a:p>
          <a:p>
            <a:pPr lvl="1"/>
            <a:r>
              <a:rPr lang="en-US" dirty="0" smtClean="0"/>
              <a:t>By default a black-list is included to the browser</a:t>
            </a:r>
          </a:p>
          <a:p>
            <a:pPr lvl="1"/>
            <a:r>
              <a:rPr lang="en-US" dirty="0" smtClean="0"/>
              <a:t>User can freely edit that list</a:t>
            </a:r>
          </a:p>
          <a:p>
            <a:r>
              <a:rPr lang="en-US" dirty="0" smtClean="0"/>
              <a:t>The default configuration is reasonable and sage alternative for technically unsophisticated users</a:t>
            </a:r>
            <a:endParaRPr lang="en-US" dirty="0"/>
          </a:p>
        </p:txBody>
      </p:sp>
    </p:spTree>
    <p:extLst>
      <p:ext uri="{BB962C8B-B14F-4D97-AF65-F5344CB8AC3E}">
        <p14:creationId xmlns:p14="http://schemas.microsoft.com/office/powerpoint/2010/main" val="29142563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automatically</a:t>
            </a:r>
            <a:endParaRPr lang="en-US" dirty="0"/>
          </a:p>
        </p:txBody>
      </p:sp>
      <p:sp>
        <p:nvSpPr>
          <p:cNvPr id="3" name="Content Placeholder 2"/>
          <p:cNvSpPr>
            <a:spLocks noGrp="1"/>
          </p:cNvSpPr>
          <p:nvPr>
            <p:ph sz="quarter" idx="1"/>
          </p:nvPr>
        </p:nvSpPr>
        <p:spPr/>
        <p:txBody>
          <a:bodyPr/>
          <a:lstStyle/>
          <a:p>
            <a:r>
              <a:rPr lang="en-US" dirty="0" smtClean="0"/>
              <a:t>Web crawling engine created based on Firefox</a:t>
            </a:r>
          </a:p>
          <a:p>
            <a:pPr lvl="1"/>
            <a:r>
              <a:rPr lang="en-US" dirty="0" smtClean="0"/>
              <a:t>Capable of interpreting JavaScript code</a:t>
            </a:r>
          </a:p>
          <a:p>
            <a:pPr lvl="1"/>
            <a:r>
              <a:rPr lang="en-US" dirty="0" smtClean="0"/>
              <a:t>Any form found is filled and submitted (typing into forms recreation)</a:t>
            </a:r>
          </a:p>
          <a:p>
            <a:pPr lvl="1"/>
            <a:r>
              <a:rPr lang="en-US" dirty="0" smtClean="0"/>
              <a:t>JavaScript events (on-click) are supported</a:t>
            </a:r>
            <a:endParaRPr lang="en-US" dirty="0"/>
          </a:p>
        </p:txBody>
      </p:sp>
    </p:spTree>
    <p:extLst>
      <p:ext uri="{BB962C8B-B14F-4D97-AF65-F5344CB8AC3E}">
        <p14:creationId xmlns:p14="http://schemas.microsoft.com/office/powerpoint/2010/main" val="3568708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web crawler results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Visited 1,033,000 unique sites =&gt;</a:t>
            </a:r>
          </a:p>
          <a:p>
            <a:pPr marL="0" indent="0">
              <a:buNone/>
            </a:pPr>
            <a:r>
              <a:rPr lang="en-US" dirty="0" smtClean="0"/>
              <a:t>    88,589(8.585%) triggered XSS</a:t>
            </a:r>
            <a:endParaRPr lang="en-US" dirty="0"/>
          </a:p>
          <a:p>
            <a:r>
              <a:rPr lang="en-US" dirty="0" smtClean="0"/>
              <a:t>When applying results to the </a:t>
            </a:r>
          </a:p>
          <a:p>
            <a:pPr marL="0" indent="0">
              <a:buNone/>
            </a:pPr>
            <a:r>
              <a:rPr lang="en-US" dirty="0" smtClean="0"/>
              <a:t>    top 30 domains the number is </a:t>
            </a:r>
          </a:p>
          <a:p>
            <a:pPr marL="0" indent="0">
              <a:buNone/>
            </a:pPr>
            <a:r>
              <a:rPr lang="en-US" dirty="0" smtClean="0"/>
              <a:t>    reduced to 13,964 (1.35%)</a:t>
            </a:r>
            <a:endParaRPr lang="en-US" dirty="0"/>
          </a:p>
          <a:p>
            <a:r>
              <a:rPr lang="en-US" dirty="0" smtClean="0"/>
              <a:t>If we become less restricted of what is considered “sensitive data” (info only stored in cookies) =&gt; narrow down to 5,289 cookie transferring to less-known tracking sites  </a:t>
            </a:r>
            <a:endParaRPr lang="en-US" dirty="0"/>
          </a:p>
        </p:txBody>
      </p:sp>
      <p:pic>
        <p:nvPicPr>
          <p:cNvPr id="4" name="Picture 2" descr="D:\Users\favoritas\Desktop\payloa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438" y="1911157"/>
            <a:ext cx="3357562"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338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web crawler results</a:t>
            </a:r>
          </a:p>
        </p:txBody>
      </p:sp>
      <p:sp>
        <p:nvSpPr>
          <p:cNvPr id="3" name="Content Placeholder 2"/>
          <p:cNvSpPr>
            <a:spLocks noGrp="1"/>
          </p:cNvSpPr>
          <p:nvPr>
            <p:ph sz="quarter" idx="1"/>
          </p:nvPr>
        </p:nvSpPr>
        <p:spPr/>
        <p:txBody>
          <a:bodyPr/>
          <a:lstStyle/>
          <a:p>
            <a:endParaRPr lang="en-US"/>
          </a:p>
        </p:txBody>
      </p:sp>
      <p:pic>
        <p:nvPicPr>
          <p:cNvPr id="4" name="Picture 2" descr="D:\Users\favoritas\Desktop\resul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234" y="1219200"/>
            <a:ext cx="4661647" cy="539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3376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False positive</a:t>
            </a:r>
            <a:endParaRPr lang="en-US" dirty="0"/>
          </a:p>
        </p:txBody>
      </p:sp>
      <p:sp>
        <p:nvSpPr>
          <p:cNvPr id="3" name="Content Placeholder 2"/>
          <p:cNvSpPr>
            <a:spLocks noGrp="1"/>
          </p:cNvSpPr>
          <p:nvPr>
            <p:ph sz="quarter" idx="1"/>
          </p:nvPr>
        </p:nvSpPr>
        <p:spPr/>
        <p:txBody>
          <a:bodyPr/>
          <a:lstStyle/>
          <a:p>
            <a:r>
              <a:rPr lang="en-US" dirty="0" smtClean="0"/>
              <a:t>Low rate</a:t>
            </a:r>
          </a:p>
          <a:p>
            <a:r>
              <a:rPr lang="en-US" dirty="0" smtClean="0"/>
              <a:t>Most common false positives:</a:t>
            </a:r>
          </a:p>
          <a:p>
            <a:pPr lvl="1"/>
            <a:r>
              <a:rPr lang="en-US" dirty="0" smtClean="0"/>
              <a:t>Transferring cookies within the boundaries of </a:t>
            </a:r>
            <a:r>
              <a:rPr lang="en-US" dirty="0" err="1" smtClean="0"/>
              <a:t>acompany</a:t>
            </a:r>
            <a:endParaRPr lang="en-US" dirty="0" smtClean="0"/>
          </a:p>
          <a:p>
            <a:pPr lvl="1"/>
            <a:r>
              <a:rPr lang="en-US" dirty="0" smtClean="0"/>
              <a:t>Due to conservative tainting approach (Sites that want to confirm that cookies are enabled)</a:t>
            </a:r>
            <a:endParaRPr lang="en-US" dirty="0"/>
          </a:p>
        </p:txBody>
      </p:sp>
    </p:spTree>
    <p:extLst>
      <p:ext uri="{BB962C8B-B14F-4D97-AF65-F5344CB8AC3E}">
        <p14:creationId xmlns:p14="http://schemas.microsoft.com/office/powerpoint/2010/main" val="40387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sz="quarter" idx="1"/>
          </p:nvPr>
        </p:nvSpPr>
        <p:spPr/>
        <p:txBody>
          <a:bodyPr>
            <a:normAutofit/>
          </a:bodyPr>
          <a:lstStyle/>
          <a:p>
            <a:r>
              <a:rPr lang="en-US" dirty="0" smtClean="0"/>
              <a:t>Background</a:t>
            </a:r>
          </a:p>
          <a:p>
            <a:r>
              <a:rPr lang="en-US" dirty="0" err="1" smtClean="0"/>
              <a:t>TaintDroid</a:t>
            </a:r>
            <a:endParaRPr lang="en-US" dirty="0" smtClean="0"/>
          </a:p>
          <a:p>
            <a:r>
              <a:rPr lang="en-US" dirty="0" smtClean="0"/>
              <a:t>JavaScript</a:t>
            </a:r>
          </a:p>
          <a:p>
            <a:r>
              <a:rPr lang="en-US" dirty="0" smtClean="0">
                <a:solidFill>
                  <a:srgbClr val="FF0000"/>
                </a:solidFill>
              </a:rPr>
              <a:t>Conclusion</a:t>
            </a:r>
            <a:endParaRPr lang="en-US" dirty="0" smtClean="0">
              <a:solidFill>
                <a:srgbClr val="FF0000"/>
              </a:solidFill>
            </a:endParaRPr>
          </a:p>
        </p:txBody>
      </p:sp>
    </p:spTree>
    <p:extLst>
      <p:ext uri="{BB962C8B-B14F-4D97-AF65-F5344CB8AC3E}">
        <p14:creationId xmlns:p14="http://schemas.microsoft.com/office/powerpoint/2010/main" val="358924472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(XSS)</a:t>
            </a:r>
            <a:endParaRPr lang="en-US" dirty="0"/>
          </a:p>
        </p:txBody>
      </p:sp>
      <p:sp>
        <p:nvSpPr>
          <p:cNvPr id="3" name="Content Placeholder 2"/>
          <p:cNvSpPr>
            <a:spLocks noGrp="1"/>
          </p:cNvSpPr>
          <p:nvPr>
            <p:ph sz="quarter" idx="1"/>
          </p:nvPr>
        </p:nvSpPr>
        <p:spPr/>
        <p:txBody>
          <a:bodyPr/>
          <a:lstStyle/>
          <a:p>
            <a:r>
              <a:rPr lang="en-US" dirty="0" smtClean="0"/>
              <a:t>XSS is one of the most frequent vulnerabilities in modern web applications</a:t>
            </a:r>
          </a:p>
          <a:p>
            <a:r>
              <a:rPr lang="en-US" dirty="0" smtClean="0"/>
              <a:t>Many service providers are either not willing or not able to provide sufficient protection to their users</a:t>
            </a:r>
          </a:p>
          <a:p>
            <a:r>
              <a:rPr lang="en-US" dirty="0" smtClean="0"/>
              <a:t>Client-side protection is a better solution</a:t>
            </a:r>
          </a:p>
          <a:p>
            <a:pPr lvl="1"/>
            <a:r>
              <a:rPr lang="en-US" dirty="0" smtClean="0"/>
              <a:t>By modifying a web browser they managed to detect (and stop if needed) leakage of sensitive data</a:t>
            </a:r>
            <a:endParaRPr lang="en-US" dirty="0"/>
          </a:p>
        </p:txBody>
      </p:sp>
    </p:spTree>
    <p:extLst>
      <p:ext uri="{BB962C8B-B14F-4D97-AF65-F5344CB8AC3E}">
        <p14:creationId xmlns:p14="http://schemas.microsoft.com/office/powerpoint/2010/main" val="10407551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Conclusion (</a:t>
            </a:r>
            <a:r>
              <a:rPr lang="en-US" altLang="ko-KR" dirty="0" err="1" smtClean="0"/>
              <a:t>TaintDroid</a:t>
            </a:r>
            <a:r>
              <a:rPr lang="en-US" altLang="ko-KR" dirty="0" smtClean="0"/>
              <a:t>)</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err="1" smtClean="0"/>
              <a:t>TaintDroid</a:t>
            </a:r>
            <a:r>
              <a:rPr lang="en-US" altLang="ko-KR" dirty="0" smtClean="0"/>
              <a:t> </a:t>
            </a:r>
            <a:r>
              <a:rPr lang="en-US" altLang="ko-KR" dirty="0"/>
              <a:t>provides efficient, system-wide, </a:t>
            </a:r>
            <a:r>
              <a:rPr lang="en-US" altLang="ko-KR" dirty="0" smtClean="0"/>
              <a:t>dynamic taint </a:t>
            </a:r>
            <a:r>
              <a:rPr lang="en-US" altLang="ko-KR" dirty="0"/>
              <a:t>tracking and analysis for Android</a:t>
            </a:r>
            <a:endParaRPr lang="en-US" altLang="ko-KR" dirty="0" smtClean="0"/>
          </a:p>
          <a:p>
            <a:endParaRPr lang="en-US" altLang="ko-KR" dirty="0" smtClean="0"/>
          </a:p>
          <a:p>
            <a:r>
              <a:rPr lang="en-US" altLang="ko-KR" dirty="0" err="1"/>
              <a:t>TaintDroid</a:t>
            </a:r>
            <a:r>
              <a:rPr lang="en-US" altLang="ko-KR" dirty="0"/>
              <a:t> </a:t>
            </a:r>
            <a:r>
              <a:rPr lang="en-US" altLang="ko-KR" dirty="0" smtClean="0"/>
              <a:t>is </a:t>
            </a:r>
            <a:r>
              <a:rPr lang="en-US" altLang="ko-KR" dirty="0" err="1" smtClean="0"/>
              <a:t>intergrated</a:t>
            </a:r>
            <a:r>
              <a:rPr lang="en-US" altLang="ko-KR" dirty="0" smtClean="0"/>
              <a:t> four granularities of taint propagation(variable-level, message-level, method-level, and file-level) to achieve a 14% performance </a:t>
            </a:r>
            <a:r>
              <a:rPr lang="en-US" altLang="ko-KR" dirty="0"/>
              <a:t>overhead. </a:t>
            </a:r>
            <a:endParaRPr lang="en-US" altLang="ko-KR" dirty="0" smtClean="0"/>
          </a:p>
          <a:p>
            <a:endParaRPr lang="en-US" altLang="ko-KR" dirty="0"/>
          </a:p>
          <a:p>
            <a:r>
              <a:rPr lang="en-US" altLang="ko-KR" dirty="0" smtClean="0"/>
              <a:t>20 </a:t>
            </a:r>
            <a:r>
              <a:rPr lang="en-US" altLang="ko-KR" dirty="0"/>
              <a:t>of the 30 studied applications </a:t>
            </a:r>
            <a:r>
              <a:rPr lang="en-US" altLang="ko-KR" dirty="0" smtClean="0"/>
              <a:t>share information </a:t>
            </a:r>
            <a:r>
              <a:rPr lang="en-US" altLang="ko-KR" dirty="0"/>
              <a:t>in a way that was not expected</a:t>
            </a:r>
            <a:r>
              <a:rPr lang="en-US" altLang="ko-KR" dirty="0" smtClean="0"/>
              <a:t>.</a:t>
            </a:r>
          </a:p>
        </p:txBody>
      </p:sp>
    </p:spTree>
    <p:extLst>
      <p:ext uri="{BB962C8B-B14F-4D97-AF65-F5344CB8AC3E}">
        <p14:creationId xmlns:p14="http://schemas.microsoft.com/office/powerpoint/2010/main" val="372003570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a:t>
            </a:r>
            <a:endParaRPr lang="en-US" dirty="0"/>
          </a:p>
        </p:txBody>
      </p:sp>
      <p:sp>
        <p:nvSpPr>
          <p:cNvPr id="3" name="Content Placeholder 2"/>
          <p:cNvSpPr>
            <a:spLocks noGrp="1"/>
          </p:cNvSpPr>
          <p:nvPr>
            <p:ph sz="quarter" idx="1"/>
          </p:nvPr>
        </p:nvSpPr>
        <p:spPr/>
        <p:txBody>
          <a:bodyPr/>
          <a:lstStyle/>
          <a:p>
            <a:r>
              <a:rPr lang="en-US" dirty="0" smtClean="0"/>
              <a:t>Taint Tracking</a:t>
            </a:r>
          </a:p>
          <a:p>
            <a:pPr lvl="1"/>
            <a:r>
              <a:rPr lang="en-US" dirty="0" err="1" smtClean="0"/>
              <a:t>TaintDroid</a:t>
            </a:r>
            <a:r>
              <a:rPr lang="en-US" dirty="0" smtClean="0"/>
              <a:t>: Only dynamic</a:t>
            </a:r>
          </a:p>
          <a:p>
            <a:pPr lvl="1"/>
            <a:r>
              <a:rPr lang="en-US" dirty="0" smtClean="0"/>
              <a:t>JavaScript: Hybrid Dynamic + Static</a:t>
            </a:r>
          </a:p>
          <a:p>
            <a:pPr lvl="2"/>
            <a:r>
              <a:rPr lang="en-US" dirty="0" smtClean="0"/>
              <a:t>For the leakage in indirect control dependencies </a:t>
            </a:r>
            <a:endParaRPr lang="en-US" dirty="0"/>
          </a:p>
          <a:p>
            <a:r>
              <a:rPr lang="en-US" dirty="0" smtClean="0"/>
              <a:t>Modification</a:t>
            </a:r>
          </a:p>
          <a:p>
            <a:pPr lvl="1"/>
            <a:r>
              <a:rPr lang="en-US" dirty="0" err="1" smtClean="0"/>
              <a:t>TaintDroid</a:t>
            </a:r>
            <a:r>
              <a:rPr lang="en-US" dirty="0" smtClean="0"/>
              <a:t>: Android OS</a:t>
            </a:r>
          </a:p>
          <a:p>
            <a:pPr lvl="1"/>
            <a:r>
              <a:rPr lang="en-US" dirty="0" smtClean="0"/>
              <a:t>JavaScript: JavaScript engine, </a:t>
            </a:r>
            <a:r>
              <a:rPr lang="en-US" smtClean="0"/>
              <a:t>DOM Tree</a:t>
            </a:r>
            <a:endParaRPr lang="en-US" dirty="0" smtClean="0"/>
          </a:p>
          <a:p>
            <a:endParaRPr lang="en-US" dirty="0"/>
          </a:p>
        </p:txBody>
      </p:sp>
    </p:spTree>
    <p:extLst>
      <p:ext uri="{BB962C8B-B14F-4D97-AF65-F5344CB8AC3E}">
        <p14:creationId xmlns:p14="http://schemas.microsoft.com/office/powerpoint/2010/main" val="281013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sz="quarter" idx="1"/>
          </p:nvPr>
        </p:nvSpPr>
        <p:spPr/>
        <p:txBody>
          <a:bodyPr>
            <a:normAutofit/>
          </a:bodyPr>
          <a:lstStyle/>
          <a:p>
            <a:r>
              <a:rPr lang="en-US" dirty="0"/>
              <a:t>Background</a:t>
            </a:r>
          </a:p>
          <a:p>
            <a:r>
              <a:rPr lang="en-US" dirty="0" err="1" smtClean="0">
                <a:solidFill>
                  <a:srgbClr val="FF0000"/>
                </a:solidFill>
              </a:rPr>
              <a:t>TaintDroid</a:t>
            </a:r>
            <a:endParaRPr lang="en-US" dirty="0">
              <a:solidFill>
                <a:srgbClr val="FF0000"/>
              </a:solidFill>
            </a:endParaRPr>
          </a:p>
          <a:p>
            <a:pPr lvl="1"/>
            <a:r>
              <a:rPr lang="en-US" dirty="0" smtClean="0"/>
              <a:t>Taint </a:t>
            </a:r>
            <a:r>
              <a:rPr lang="en-US" dirty="0"/>
              <a:t>Tracking </a:t>
            </a:r>
            <a:endParaRPr lang="en-US" dirty="0" smtClean="0"/>
          </a:p>
          <a:p>
            <a:pPr lvl="1"/>
            <a:r>
              <a:rPr lang="en-US" dirty="0" smtClean="0"/>
              <a:t>Taint </a:t>
            </a:r>
            <a:r>
              <a:rPr lang="en-US" dirty="0" smtClean="0"/>
              <a:t>Source</a:t>
            </a:r>
          </a:p>
          <a:p>
            <a:pPr lvl="1"/>
            <a:r>
              <a:rPr lang="en-US" dirty="0" err="1" smtClean="0"/>
              <a:t>TaintDroid</a:t>
            </a:r>
            <a:r>
              <a:rPr lang="en-US" dirty="0" smtClean="0"/>
              <a:t> Architecture</a:t>
            </a:r>
            <a:endParaRPr lang="en-US" dirty="0"/>
          </a:p>
          <a:p>
            <a:pPr lvl="1"/>
            <a:r>
              <a:rPr lang="en-US" dirty="0"/>
              <a:t>Application Study</a:t>
            </a:r>
          </a:p>
          <a:p>
            <a:pPr lvl="1"/>
            <a:r>
              <a:rPr lang="en-US" dirty="0"/>
              <a:t>Performance Evaluation</a:t>
            </a:r>
          </a:p>
          <a:p>
            <a:r>
              <a:rPr lang="en-US" dirty="0" smtClean="0"/>
              <a:t>JavaScript</a:t>
            </a:r>
          </a:p>
          <a:p>
            <a:r>
              <a:rPr lang="en-US" dirty="0" smtClean="0"/>
              <a:t>Conclusion</a:t>
            </a:r>
            <a:endParaRPr lang="en-US" dirty="0"/>
          </a:p>
          <a:p>
            <a:endParaRPr lang="en-US" dirty="0"/>
          </a:p>
          <a:p>
            <a:endParaRPr lang="en-US" dirty="0"/>
          </a:p>
        </p:txBody>
      </p:sp>
    </p:spTree>
    <p:extLst>
      <p:ext uri="{BB962C8B-B14F-4D97-AF65-F5344CB8AC3E}">
        <p14:creationId xmlns:p14="http://schemas.microsoft.com/office/powerpoint/2010/main" val="17439257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lgn="ctr">
              <a:buNone/>
            </a:pP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Question?</a:t>
            </a:r>
            <a:endPar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589633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Data </a:t>
            </a:r>
            <a:r>
              <a:rPr lang="en-US" dirty="0" smtClean="0"/>
              <a:t>Tainting - </a:t>
            </a:r>
            <a:r>
              <a:rPr lang="en-US" dirty="0" err="1" smtClean="0"/>
              <a:t>TaintDroid</a:t>
            </a:r>
            <a:r>
              <a:rPr lang="en-US" dirty="0" smtClean="0"/>
              <a:t>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Dynamic taint tracking system (Android)</a:t>
            </a:r>
          </a:p>
          <a:p>
            <a:r>
              <a:rPr lang="en-US" dirty="0" smtClean="0"/>
              <a:t>Application in Android Market</a:t>
            </a:r>
          </a:p>
          <a:p>
            <a:pPr lvl="1"/>
            <a:r>
              <a:rPr lang="en-US" dirty="0" smtClean="0"/>
              <a:t>Not verified by </a:t>
            </a:r>
            <a:r>
              <a:rPr lang="en-US" dirty="0" err="1" smtClean="0"/>
              <a:t>google</a:t>
            </a:r>
            <a:endParaRPr lang="en-US" dirty="0" smtClean="0"/>
          </a:p>
          <a:p>
            <a:pPr lvl="1"/>
            <a:r>
              <a:rPr lang="en-US" dirty="0" smtClean="0"/>
              <a:t>Users rarely reads or understands</a:t>
            </a:r>
            <a:endParaRPr lang="en-US" dirty="0"/>
          </a:p>
          <a:p>
            <a:r>
              <a:rPr lang="en-US" dirty="0" smtClean="0"/>
              <a:t>General Challenge: </a:t>
            </a:r>
            <a:r>
              <a:rPr lang="en-US" altLang="ko-KR" dirty="0"/>
              <a:t>Balance fun and utility of apps with privacy</a:t>
            </a:r>
            <a:r>
              <a:rPr lang="en-US" altLang="ko-KR" dirty="0" smtClean="0"/>
              <a:t>.</a:t>
            </a:r>
          </a:p>
          <a:p>
            <a:r>
              <a:rPr lang="en-US" altLang="ko-KR" dirty="0"/>
              <a:t>For this purpose, we can </a:t>
            </a:r>
            <a:r>
              <a:rPr lang="en-US" altLang="ko-KR" dirty="0">
                <a:solidFill>
                  <a:srgbClr val="FF0000"/>
                </a:solidFill>
              </a:rPr>
              <a:t>look inside of applications </a:t>
            </a:r>
            <a:r>
              <a:rPr lang="en-US" altLang="ko-KR" dirty="0"/>
              <a:t>to watch how applications use privacy sensitive data.</a:t>
            </a:r>
          </a:p>
          <a:p>
            <a:pPr marL="342900" indent="-342900">
              <a:buFontTx/>
              <a:buChar char="-"/>
            </a:pPr>
            <a:r>
              <a:rPr lang="en-US" altLang="ko-KR" dirty="0"/>
              <a:t>locations, phone identifiers, microphone…</a:t>
            </a:r>
          </a:p>
          <a:p>
            <a:endParaRPr lang="en-US" dirty="0"/>
          </a:p>
          <a:p>
            <a:endParaRPr lang="en-US" dirty="0"/>
          </a:p>
        </p:txBody>
      </p:sp>
    </p:spTree>
    <p:extLst>
      <p:ext uri="{BB962C8B-B14F-4D97-AF65-F5344CB8AC3E}">
        <p14:creationId xmlns:p14="http://schemas.microsoft.com/office/powerpoint/2010/main" val="3720925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G</a:t>
            </a:r>
            <a:r>
              <a:rPr lang="en-US" altLang="ko-KR" dirty="0" smtClean="0"/>
              <a:t>oal</a:t>
            </a:r>
            <a:endParaRPr lang="ko-KR" altLang="en-US" dirty="0"/>
          </a:p>
        </p:txBody>
      </p:sp>
      <p:sp>
        <p:nvSpPr>
          <p:cNvPr id="3" name="내용 개체 틀 2"/>
          <p:cNvSpPr>
            <a:spLocks noGrp="1"/>
          </p:cNvSpPr>
          <p:nvPr>
            <p:ph idx="1"/>
          </p:nvPr>
        </p:nvSpPr>
        <p:spPr/>
        <p:txBody>
          <a:bodyPr>
            <a:noAutofit/>
          </a:bodyPr>
          <a:lstStyle/>
          <a:p>
            <a:pPr marL="342900" indent="-342900">
              <a:buFont typeface="Wingdings" pitchFamily="2" charset="2"/>
              <a:buChar char="u"/>
            </a:pPr>
            <a:r>
              <a:rPr lang="en-US" altLang="ko-KR" dirty="0" smtClean="0"/>
              <a:t>General Goal : Monitor application behavior to determine when privacy sensitive information leaves the phone.</a:t>
            </a:r>
            <a:br>
              <a:rPr lang="en-US" altLang="ko-KR" dirty="0" smtClean="0"/>
            </a:br>
            <a:r>
              <a:rPr lang="en-US" altLang="ko-KR" dirty="0" smtClean="0"/>
              <a:t>- </a:t>
            </a:r>
            <a:r>
              <a:rPr lang="en-US" altLang="ko-KR" dirty="0" smtClean="0">
                <a:solidFill>
                  <a:srgbClr val="0070C0"/>
                </a:solidFill>
              </a:rPr>
              <a:t>MONITOR SENSTIVIE INFORMATION</a:t>
            </a:r>
          </a:p>
          <a:p>
            <a:pPr marL="0" indent="0">
              <a:buNone/>
            </a:pPr>
            <a:endParaRPr lang="en-US" altLang="ko-KR" dirty="0" smtClean="0"/>
          </a:p>
          <a:p>
            <a:endParaRPr lang="en-US" altLang="ko-KR" dirty="0" smtClean="0"/>
          </a:p>
          <a:p>
            <a:pPr marL="342900" indent="-342900">
              <a:buFont typeface="Wingdings" pitchFamily="2" charset="2"/>
              <a:buChar char="u"/>
            </a:pPr>
            <a:r>
              <a:rPr lang="en-US" altLang="ko-KR" dirty="0" smtClean="0"/>
              <a:t>Solution : Track data with taint marking.</a:t>
            </a:r>
          </a:p>
          <a:p>
            <a:r>
              <a:rPr lang="en-US" altLang="ko-KR" dirty="0" smtClean="0"/>
              <a:t>			It’s called </a:t>
            </a:r>
            <a:r>
              <a:rPr lang="en-US" altLang="ko-KR" dirty="0" smtClean="0">
                <a:solidFill>
                  <a:srgbClr val="FF0000"/>
                </a:solidFill>
              </a:rPr>
              <a:t>Taint Tracking.</a:t>
            </a:r>
            <a:endParaRPr lang="en-US" altLang="ko-KR" dirty="0" smtClean="0"/>
          </a:p>
        </p:txBody>
      </p:sp>
    </p:spTree>
    <p:extLst>
      <p:ext uri="{BB962C8B-B14F-4D97-AF65-F5344CB8AC3E}">
        <p14:creationId xmlns:p14="http://schemas.microsoft.com/office/powerpoint/2010/main" val="4079158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sz="quarter" idx="1"/>
          </p:nvPr>
        </p:nvSpPr>
        <p:spPr/>
        <p:txBody>
          <a:bodyPr>
            <a:normAutofit/>
          </a:bodyPr>
          <a:lstStyle/>
          <a:p>
            <a:r>
              <a:rPr lang="en-US" dirty="0"/>
              <a:t>Background</a:t>
            </a:r>
          </a:p>
          <a:p>
            <a:r>
              <a:rPr lang="en-US" dirty="0" err="1" smtClean="0"/>
              <a:t>TaintDroid</a:t>
            </a:r>
            <a:endParaRPr lang="en-US" dirty="0"/>
          </a:p>
          <a:p>
            <a:pPr lvl="1"/>
            <a:r>
              <a:rPr lang="en-US" dirty="0" smtClean="0">
                <a:solidFill>
                  <a:srgbClr val="FF0000"/>
                </a:solidFill>
              </a:rPr>
              <a:t>Taint </a:t>
            </a:r>
            <a:r>
              <a:rPr lang="en-US" dirty="0">
                <a:solidFill>
                  <a:srgbClr val="FF0000"/>
                </a:solidFill>
              </a:rPr>
              <a:t>Tracking </a:t>
            </a:r>
            <a:endParaRPr lang="en-US" dirty="0" smtClean="0">
              <a:solidFill>
                <a:srgbClr val="FF0000"/>
              </a:solidFill>
            </a:endParaRPr>
          </a:p>
          <a:p>
            <a:pPr lvl="1"/>
            <a:r>
              <a:rPr lang="en-US" dirty="0" smtClean="0"/>
              <a:t>Taint </a:t>
            </a:r>
            <a:r>
              <a:rPr lang="en-US" dirty="0" smtClean="0"/>
              <a:t>Source</a:t>
            </a:r>
          </a:p>
          <a:p>
            <a:pPr lvl="1"/>
            <a:r>
              <a:rPr lang="en-US" dirty="0" err="1" smtClean="0"/>
              <a:t>TaintDroid</a:t>
            </a:r>
            <a:r>
              <a:rPr lang="en-US" dirty="0" smtClean="0"/>
              <a:t> Architecture</a:t>
            </a:r>
            <a:endParaRPr lang="en-US" dirty="0"/>
          </a:p>
          <a:p>
            <a:pPr lvl="1"/>
            <a:r>
              <a:rPr lang="en-US" dirty="0"/>
              <a:t>Application Study</a:t>
            </a:r>
          </a:p>
          <a:p>
            <a:pPr lvl="1"/>
            <a:r>
              <a:rPr lang="en-US" dirty="0"/>
              <a:t>Performance Evaluation</a:t>
            </a:r>
          </a:p>
          <a:p>
            <a:r>
              <a:rPr lang="en-US" dirty="0" smtClean="0"/>
              <a:t>JavaScript</a:t>
            </a:r>
          </a:p>
          <a:p>
            <a:r>
              <a:rPr lang="en-US" dirty="0" smtClean="0"/>
              <a:t>Conclusion</a:t>
            </a:r>
            <a:endParaRPr lang="en-US" dirty="0"/>
          </a:p>
          <a:p>
            <a:endParaRPr lang="en-US" dirty="0"/>
          </a:p>
          <a:p>
            <a:endParaRPr lang="en-US" dirty="0"/>
          </a:p>
        </p:txBody>
      </p:sp>
    </p:spTree>
    <p:extLst>
      <p:ext uri="{BB962C8B-B14F-4D97-AF65-F5344CB8AC3E}">
        <p14:creationId xmlns:p14="http://schemas.microsoft.com/office/powerpoint/2010/main" val="7886576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4702</TotalTime>
  <Words>5403</Words>
  <Application>Microsoft Macintosh PowerPoint</Application>
  <PresentationFormat>On-screen Show (4:3)</PresentationFormat>
  <Paragraphs>571</Paragraphs>
  <Slides>60</Slides>
  <Notes>34</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Median</vt:lpstr>
      <vt:lpstr>dynamic Data tainting and analysis</vt:lpstr>
      <vt:lpstr>Roadmap</vt:lpstr>
      <vt:lpstr>Background</vt:lpstr>
      <vt:lpstr>Background</vt:lpstr>
      <vt:lpstr>Methods for injecting malicious code</vt:lpstr>
      <vt:lpstr>Roadmap</vt:lpstr>
      <vt:lpstr>Dynamic Data Tainting - TaintDroid </vt:lpstr>
      <vt:lpstr>Goal</vt:lpstr>
      <vt:lpstr>Roadmap</vt:lpstr>
      <vt:lpstr>Taint Tracking</vt:lpstr>
      <vt:lpstr>Taint Tracking</vt:lpstr>
      <vt:lpstr>Taint Tracking</vt:lpstr>
      <vt:lpstr>Roadmap</vt:lpstr>
      <vt:lpstr>Taint Sources </vt:lpstr>
      <vt:lpstr>Taint Sources (continue…)</vt:lpstr>
      <vt:lpstr>Roadmap</vt:lpstr>
      <vt:lpstr>TaintDroid Architecture (tracking)</vt:lpstr>
      <vt:lpstr>TaintDroid Architecture </vt:lpstr>
      <vt:lpstr>DEMO</vt:lpstr>
      <vt:lpstr>Roadmap</vt:lpstr>
      <vt:lpstr>Application study</vt:lpstr>
      <vt:lpstr>Findings - Phone Indentifiers</vt:lpstr>
      <vt:lpstr>Findings - Location</vt:lpstr>
      <vt:lpstr>Findings – Summary</vt:lpstr>
      <vt:lpstr>Roadmap</vt:lpstr>
      <vt:lpstr>Macrobenchmark</vt:lpstr>
      <vt:lpstr>Java Microbenchmark</vt:lpstr>
      <vt:lpstr>IPC Microbenchmark</vt:lpstr>
      <vt:lpstr>Roadmap</vt:lpstr>
      <vt:lpstr>Paper proposed solution</vt:lpstr>
      <vt:lpstr>The following subjects</vt:lpstr>
      <vt:lpstr>Dynamic Data Tainting</vt:lpstr>
      <vt:lpstr>Data dependences </vt:lpstr>
      <vt:lpstr>Sensitive Data Sources</vt:lpstr>
      <vt:lpstr>Interaction between JavaScript engine &amp;browser</vt:lpstr>
      <vt:lpstr>Roadmap</vt:lpstr>
      <vt:lpstr>Taint Propagation</vt:lpstr>
      <vt:lpstr>Assignments, Arithmetic &amp; Logic Operations</vt:lpstr>
      <vt:lpstr>Function Calls and eval</vt:lpstr>
      <vt:lpstr>Document Object Model (DOM) tree</vt:lpstr>
      <vt:lpstr>Roadmap</vt:lpstr>
      <vt:lpstr>Static Data Tainting</vt:lpstr>
      <vt:lpstr>Static Data Tainting</vt:lpstr>
      <vt:lpstr>Linear Static Taint Analysis</vt:lpstr>
      <vt:lpstr>Stack Analysis</vt:lpstr>
      <vt:lpstr>Roadmap</vt:lpstr>
      <vt:lpstr>Data Transmission</vt:lpstr>
      <vt:lpstr>Implementation</vt:lpstr>
      <vt:lpstr>Roadmap</vt:lpstr>
      <vt:lpstr>Evaluation</vt:lpstr>
      <vt:lpstr>Evaluation: manually</vt:lpstr>
      <vt:lpstr>Evaluation: automatically</vt:lpstr>
      <vt:lpstr>Evaluation: web crawler results</vt:lpstr>
      <vt:lpstr>Evaluation: web crawler results</vt:lpstr>
      <vt:lpstr>False positive</vt:lpstr>
      <vt:lpstr>Roadmap</vt:lpstr>
      <vt:lpstr>Conclusion (XSS)</vt:lpstr>
      <vt:lpstr>Conclusion (TaintDroid)</vt:lpstr>
      <vt:lpstr>Comparison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PScout: Analyzing the Android   Permission Specification</dc:title>
  <dc:creator>Peng</dc:creator>
  <cp:lastModifiedBy>zhengyang qu</cp:lastModifiedBy>
  <cp:revision>256</cp:revision>
  <dcterms:created xsi:type="dcterms:W3CDTF">2013-03-07T22:00:50Z</dcterms:created>
  <dcterms:modified xsi:type="dcterms:W3CDTF">2013-04-28T23:36:48Z</dcterms:modified>
</cp:coreProperties>
</file>