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326" r:id="rId2"/>
    <p:sldId id="327" r:id="rId3"/>
    <p:sldId id="259" r:id="rId4"/>
    <p:sldId id="260" r:id="rId5"/>
    <p:sldId id="261" r:id="rId6"/>
    <p:sldId id="262" r:id="rId7"/>
    <p:sldId id="263" r:id="rId8"/>
    <p:sldId id="264" r:id="rId9"/>
    <p:sldId id="265" r:id="rId10"/>
    <p:sldId id="266" r:id="rId11"/>
    <p:sldId id="269" r:id="rId12"/>
    <p:sldId id="271" r:id="rId13"/>
    <p:sldId id="270" r:id="rId14"/>
    <p:sldId id="272" r:id="rId15"/>
    <p:sldId id="273" r:id="rId16"/>
    <p:sldId id="274" r:id="rId17"/>
    <p:sldId id="275" r:id="rId18"/>
    <p:sldId id="276" r:id="rId19"/>
    <p:sldId id="277" r:id="rId20"/>
    <p:sldId id="278" r:id="rId21"/>
    <p:sldId id="330" r:id="rId22"/>
    <p:sldId id="348" r:id="rId23"/>
    <p:sldId id="349" r:id="rId24"/>
    <p:sldId id="287" r:id="rId25"/>
    <p:sldId id="336" r:id="rId26"/>
    <p:sldId id="328" r:id="rId27"/>
    <p:sldId id="289" r:id="rId28"/>
    <p:sldId id="290" r:id="rId29"/>
    <p:sldId id="291" r:id="rId30"/>
    <p:sldId id="292" r:id="rId31"/>
    <p:sldId id="293" r:id="rId32"/>
    <p:sldId id="294" r:id="rId33"/>
    <p:sldId id="295"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2" r:id="rId49"/>
    <p:sldId id="313" r:id="rId50"/>
    <p:sldId id="314" r:id="rId51"/>
    <p:sldId id="315" r:id="rId52"/>
    <p:sldId id="316" r:id="rId53"/>
    <p:sldId id="317" r:id="rId54"/>
    <p:sldId id="320" r:id="rId55"/>
    <p:sldId id="321" r:id="rId56"/>
    <p:sldId id="322" r:id="rId57"/>
    <p:sldId id="323" r:id="rId58"/>
    <p:sldId id="324" r:id="rId59"/>
    <p:sldId id="325" r:id="rId60"/>
    <p:sldId id="337" r:id="rId61"/>
    <p:sldId id="338" r:id="rId62"/>
    <p:sldId id="339" r:id="rId63"/>
    <p:sldId id="340" r:id="rId64"/>
    <p:sldId id="342" r:id="rId65"/>
    <p:sldId id="346" r:id="rId66"/>
    <p:sldId id="347" r:id="rId67"/>
    <p:sldId id="344" r:id="rId68"/>
    <p:sldId id="345" r:id="rId6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0536" autoAdjust="0"/>
  </p:normalViewPr>
  <p:slideViewPr>
    <p:cSldViewPr>
      <p:cViewPr varScale="1">
        <p:scale>
          <a:sx n="47" d="100"/>
          <a:sy n="47" d="100"/>
        </p:scale>
        <p:origin x="979" y="4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9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bar"/>
        <c:grouping val="clustered"/>
        <c:varyColors val="0"/>
        <c:ser>
          <c:idx val="0"/>
          <c:order val="0"/>
          <c:tx>
            <c:v>Time</c:v>
          </c:tx>
          <c:spPr>
            <a:solidFill>
              <a:schemeClr val="accent1"/>
            </a:solidFill>
          </c:spPr>
          <c:invertIfNegative val="0"/>
          <c:cat>
            <c:strRef>
              <c:f>Sheet1!$A$1:$A$29</c:f>
              <c:strCache>
                <c:ptCount val="29"/>
                <c:pt idx="0">
                  <c:v>a2ps</c:v>
                </c:pt>
                <c:pt idx="1">
                  <c:v>aeon</c:v>
                </c:pt>
                <c:pt idx="2">
                  <c:v>aspell</c:v>
                </c:pt>
                <c:pt idx="3">
                  <c:v>atphttpd</c:v>
                </c:pt>
                <c:pt idx="4">
                  <c:v>freeradius</c:v>
                </c:pt>
                <c:pt idx="5">
                  <c:v>ghostscript</c:v>
                </c:pt>
                <c:pt idx="6">
                  <c:v>glftpd</c:v>
                </c:pt>
                <c:pt idx="7">
                  <c:v>gnugol</c:v>
                </c:pt>
                <c:pt idx="8">
                  <c:v>htget</c:v>
                </c:pt>
                <c:pt idx="9">
                  <c:v>htpasswd</c:v>
                </c:pt>
                <c:pt idx="10">
                  <c:v>iwconfig</c:v>
                </c:pt>
                <c:pt idx="11">
                  <c:v>mbse-bbs</c:v>
                </c:pt>
                <c:pt idx="12">
                  <c:v>nCompress</c:v>
                </c:pt>
                <c:pt idx="13">
                  <c:v>orzHttpd</c:v>
                </c:pt>
                <c:pt idx="14">
                  <c:v>psUtils</c:v>
                </c:pt>
                <c:pt idx="15">
                  <c:v>rsync</c:v>
                </c:pt>
                <c:pt idx="16">
                  <c:v>sharutils</c:v>
                </c:pt>
                <c:pt idx="17">
                  <c:v>socat</c:v>
                </c:pt>
                <c:pt idx="18">
                  <c:v>squirrel mail</c:v>
                </c:pt>
                <c:pt idx="19">
                  <c:v>tipxd</c:v>
                </c:pt>
                <c:pt idx="20">
                  <c:v>xgalaga</c:v>
                </c:pt>
                <c:pt idx="21">
                  <c:v>xtokkaetama</c:v>
                </c:pt>
                <c:pt idx="22">
                  <c:v>coolplayer</c:v>
                </c:pt>
                <c:pt idx="23">
                  <c:v>destiny</c:v>
                </c:pt>
                <c:pt idx="24">
                  <c:v>dizzy</c:v>
                </c:pt>
                <c:pt idx="25">
                  <c:v>galan</c:v>
                </c:pt>
                <c:pt idx="26">
                  <c:v>gsplayer</c:v>
                </c:pt>
                <c:pt idx="27">
                  <c:v>muse</c:v>
                </c:pt>
                <c:pt idx="28">
                  <c:v>soritong</c:v>
                </c:pt>
              </c:strCache>
            </c:strRef>
          </c:cat>
          <c:val>
            <c:numRef>
              <c:f>Sheet1!$B$1:$B$29</c:f>
              <c:numCache>
                <c:formatCode>General</c:formatCode>
                <c:ptCount val="29"/>
                <c:pt idx="0">
                  <c:v>189</c:v>
                </c:pt>
                <c:pt idx="1">
                  <c:v>10</c:v>
                </c:pt>
                <c:pt idx="2">
                  <c:v>82</c:v>
                </c:pt>
                <c:pt idx="3">
                  <c:v>209</c:v>
                </c:pt>
                <c:pt idx="4">
                  <c:v>133</c:v>
                </c:pt>
                <c:pt idx="5">
                  <c:v>18</c:v>
                </c:pt>
                <c:pt idx="6">
                  <c:v>4</c:v>
                </c:pt>
                <c:pt idx="7">
                  <c:v>22</c:v>
                </c:pt>
                <c:pt idx="8">
                  <c:v>7</c:v>
                </c:pt>
                <c:pt idx="9">
                  <c:v>4</c:v>
                </c:pt>
                <c:pt idx="10">
                  <c:v>2</c:v>
                </c:pt>
                <c:pt idx="11">
                  <c:v>362</c:v>
                </c:pt>
                <c:pt idx="12">
                  <c:v>11</c:v>
                </c:pt>
                <c:pt idx="13">
                  <c:v>6</c:v>
                </c:pt>
                <c:pt idx="14">
                  <c:v>46</c:v>
                </c:pt>
                <c:pt idx="15">
                  <c:v>8</c:v>
                </c:pt>
                <c:pt idx="16">
                  <c:v>17</c:v>
                </c:pt>
                <c:pt idx="17">
                  <c:v>47</c:v>
                </c:pt>
                <c:pt idx="18">
                  <c:v>2</c:v>
                </c:pt>
                <c:pt idx="19">
                  <c:v>10</c:v>
                </c:pt>
                <c:pt idx="20">
                  <c:v>3</c:v>
                </c:pt>
                <c:pt idx="21">
                  <c:v>10</c:v>
                </c:pt>
                <c:pt idx="22">
                  <c:v>164</c:v>
                </c:pt>
                <c:pt idx="23">
                  <c:v>963</c:v>
                </c:pt>
                <c:pt idx="24">
                  <c:v>13260</c:v>
                </c:pt>
                <c:pt idx="25">
                  <c:v>831</c:v>
                </c:pt>
                <c:pt idx="26">
                  <c:v>120</c:v>
                </c:pt>
                <c:pt idx="27">
                  <c:v>481</c:v>
                </c:pt>
                <c:pt idx="28">
                  <c:v>845</c:v>
                </c:pt>
              </c:numCache>
            </c:numRef>
          </c:val>
        </c:ser>
        <c:dLbls>
          <c:showLegendKey val="0"/>
          <c:showVal val="0"/>
          <c:showCatName val="0"/>
          <c:showSerName val="0"/>
          <c:showPercent val="0"/>
          <c:showBubbleSize val="0"/>
        </c:dLbls>
        <c:gapWidth val="150"/>
        <c:axId val="258702488"/>
        <c:axId val="258702880"/>
      </c:barChart>
      <c:catAx>
        <c:axId val="258702488"/>
        <c:scaling>
          <c:orientation val="minMax"/>
        </c:scaling>
        <c:delete val="0"/>
        <c:axPos val="l"/>
        <c:numFmt formatCode="General" sourceLinked="0"/>
        <c:majorTickMark val="out"/>
        <c:minorTickMark val="none"/>
        <c:tickLblPos val="nextTo"/>
        <c:crossAx val="258702880"/>
        <c:crosses val="autoZero"/>
        <c:auto val="1"/>
        <c:lblAlgn val="ctr"/>
        <c:lblOffset val="100"/>
        <c:noMultiLvlLbl val="0"/>
      </c:catAx>
      <c:valAx>
        <c:axId val="258702880"/>
        <c:scaling>
          <c:logBase val="10"/>
          <c:orientation val="minMax"/>
        </c:scaling>
        <c:delete val="0"/>
        <c:axPos val="b"/>
        <c:majorGridlines/>
        <c:numFmt formatCode="General" sourceLinked="1"/>
        <c:majorTickMark val="out"/>
        <c:minorTickMark val="none"/>
        <c:tickLblPos val="nextTo"/>
        <c:crossAx val="25870248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bar"/>
        <c:grouping val="clustered"/>
        <c:varyColors val="0"/>
        <c:ser>
          <c:idx val="0"/>
          <c:order val="0"/>
          <c:tx>
            <c:v>Time</c:v>
          </c:tx>
          <c:spPr>
            <a:solidFill>
              <a:schemeClr val="accent1"/>
            </a:solidFill>
          </c:spPr>
          <c:invertIfNegative val="0"/>
          <c:dPt>
            <c:idx val="4"/>
            <c:invertIfNegative val="0"/>
            <c:bubble3D val="0"/>
            <c:spPr>
              <a:solidFill>
                <a:srgbClr val="009446"/>
              </a:solidFill>
            </c:spPr>
          </c:dPt>
          <c:dPt>
            <c:idx val="7"/>
            <c:invertIfNegative val="0"/>
            <c:bubble3D val="0"/>
            <c:spPr>
              <a:solidFill>
                <a:schemeClr val="accent5"/>
              </a:solidFill>
            </c:spPr>
          </c:dPt>
          <c:cat>
            <c:strRef>
              <c:f>Sheet1!$A$1:$A$29</c:f>
              <c:strCache>
                <c:ptCount val="29"/>
                <c:pt idx="0">
                  <c:v>a2ps</c:v>
                </c:pt>
                <c:pt idx="1">
                  <c:v>aeon</c:v>
                </c:pt>
                <c:pt idx="2">
                  <c:v>aspell</c:v>
                </c:pt>
                <c:pt idx="3">
                  <c:v>atphttpd</c:v>
                </c:pt>
                <c:pt idx="4">
                  <c:v>freeradius</c:v>
                </c:pt>
                <c:pt idx="5">
                  <c:v>ghostscript</c:v>
                </c:pt>
                <c:pt idx="6">
                  <c:v>glftpd</c:v>
                </c:pt>
                <c:pt idx="7">
                  <c:v>gnugol</c:v>
                </c:pt>
                <c:pt idx="8">
                  <c:v>htget</c:v>
                </c:pt>
                <c:pt idx="9">
                  <c:v>htpasswd</c:v>
                </c:pt>
                <c:pt idx="10">
                  <c:v>iwconfig</c:v>
                </c:pt>
                <c:pt idx="11">
                  <c:v>mbse-bbs</c:v>
                </c:pt>
                <c:pt idx="12">
                  <c:v>nCompress</c:v>
                </c:pt>
                <c:pt idx="13">
                  <c:v>orzHttpd</c:v>
                </c:pt>
                <c:pt idx="14">
                  <c:v>psUtils</c:v>
                </c:pt>
                <c:pt idx="15">
                  <c:v>rsync</c:v>
                </c:pt>
                <c:pt idx="16">
                  <c:v>sharutils</c:v>
                </c:pt>
                <c:pt idx="17">
                  <c:v>socat</c:v>
                </c:pt>
                <c:pt idx="18">
                  <c:v>squirrel mail</c:v>
                </c:pt>
                <c:pt idx="19">
                  <c:v>tipxd</c:v>
                </c:pt>
                <c:pt idx="20">
                  <c:v>xgalaga</c:v>
                </c:pt>
                <c:pt idx="21">
                  <c:v>xtokkaetama</c:v>
                </c:pt>
                <c:pt idx="22">
                  <c:v>coolplayer</c:v>
                </c:pt>
                <c:pt idx="23">
                  <c:v>destiny</c:v>
                </c:pt>
                <c:pt idx="24">
                  <c:v>dizzy</c:v>
                </c:pt>
                <c:pt idx="25">
                  <c:v>galan</c:v>
                </c:pt>
                <c:pt idx="26">
                  <c:v>gsplayer</c:v>
                </c:pt>
                <c:pt idx="27">
                  <c:v>muse</c:v>
                </c:pt>
                <c:pt idx="28">
                  <c:v>soritong</c:v>
                </c:pt>
              </c:strCache>
            </c:strRef>
          </c:cat>
          <c:val>
            <c:numRef>
              <c:f>Sheet1!$B$1:$B$29</c:f>
              <c:numCache>
                <c:formatCode>General</c:formatCode>
                <c:ptCount val="29"/>
                <c:pt idx="0">
                  <c:v>189</c:v>
                </c:pt>
                <c:pt idx="1">
                  <c:v>10</c:v>
                </c:pt>
                <c:pt idx="2">
                  <c:v>82</c:v>
                </c:pt>
                <c:pt idx="3">
                  <c:v>209</c:v>
                </c:pt>
                <c:pt idx="4">
                  <c:v>133</c:v>
                </c:pt>
                <c:pt idx="5">
                  <c:v>18</c:v>
                </c:pt>
                <c:pt idx="6">
                  <c:v>4</c:v>
                </c:pt>
                <c:pt idx="7">
                  <c:v>22</c:v>
                </c:pt>
                <c:pt idx="8">
                  <c:v>7</c:v>
                </c:pt>
                <c:pt idx="9">
                  <c:v>4</c:v>
                </c:pt>
                <c:pt idx="10">
                  <c:v>2</c:v>
                </c:pt>
                <c:pt idx="11">
                  <c:v>362</c:v>
                </c:pt>
                <c:pt idx="12">
                  <c:v>11</c:v>
                </c:pt>
                <c:pt idx="13">
                  <c:v>6</c:v>
                </c:pt>
                <c:pt idx="14">
                  <c:v>46</c:v>
                </c:pt>
                <c:pt idx="15">
                  <c:v>8</c:v>
                </c:pt>
                <c:pt idx="16">
                  <c:v>17</c:v>
                </c:pt>
                <c:pt idx="17">
                  <c:v>47</c:v>
                </c:pt>
                <c:pt idx="18">
                  <c:v>2</c:v>
                </c:pt>
                <c:pt idx="19">
                  <c:v>10</c:v>
                </c:pt>
                <c:pt idx="20">
                  <c:v>3</c:v>
                </c:pt>
                <c:pt idx="21">
                  <c:v>10</c:v>
                </c:pt>
                <c:pt idx="22">
                  <c:v>164</c:v>
                </c:pt>
                <c:pt idx="23">
                  <c:v>963</c:v>
                </c:pt>
                <c:pt idx="24">
                  <c:v>13260</c:v>
                </c:pt>
                <c:pt idx="25">
                  <c:v>831</c:v>
                </c:pt>
                <c:pt idx="26">
                  <c:v>120</c:v>
                </c:pt>
                <c:pt idx="27">
                  <c:v>481</c:v>
                </c:pt>
                <c:pt idx="28">
                  <c:v>845</c:v>
                </c:pt>
              </c:numCache>
            </c:numRef>
          </c:val>
        </c:ser>
        <c:dLbls>
          <c:showLegendKey val="0"/>
          <c:showVal val="0"/>
          <c:showCatName val="0"/>
          <c:showSerName val="0"/>
          <c:showPercent val="0"/>
          <c:showBubbleSize val="0"/>
        </c:dLbls>
        <c:gapWidth val="150"/>
        <c:axId val="480472248"/>
        <c:axId val="480471072"/>
      </c:barChart>
      <c:catAx>
        <c:axId val="480472248"/>
        <c:scaling>
          <c:orientation val="minMax"/>
        </c:scaling>
        <c:delete val="0"/>
        <c:axPos val="l"/>
        <c:numFmt formatCode="General" sourceLinked="0"/>
        <c:majorTickMark val="out"/>
        <c:minorTickMark val="none"/>
        <c:tickLblPos val="nextTo"/>
        <c:crossAx val="480471072"/>
        <c:crosses val="autoZero"/>
        <c:auto val="1"/>
        <c:lblAlgn val="ctr"/>
        <c:lblOffset val="100"/>
        <c:noMultiLvlLbl val="0"/>
      </c:catAx>
      <c:valAx>
        <c:axId val="480471072"/>
        <c:scaling>
          <c:logBase val="10"/>
          <c:orientation val="minMax"/>
        </c:scaling>
        <c:delete val="0"/>
        <c:axPos val="b"/>
        <c:majorGridlines/>
        <c:numFmt formatCode="General" sourceLinked="1"/>
        <c:majorTickMark val="out"/>
        <c:minorTickMark val="none"/>
        <c:tickLblPos val="nextTo"/>
        <c:crossAx val="48047224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Time</c:v>
          </c:tx>
          <c:invertIfNegative val="0"/>
          <c:cat>
            <c:strRef>
              <c:f>Sheet1!$A$1:$A$3</c:f>
              <c:strCache>
                <c:ptCount val="3"/>
                <c:pt idx="0">
                  <c:v>Fully Symbolic</c:v>
                </c:pt>
                <c:pt idx="1">
                  <c:v>Index-based</c:v>
                </c:pt>
                <c:pt idx="2">
                  <c:v>Piecewise Opt.</c:v>
                </c:pt>
              </c:strCache>
            </c:strRef>
          </c:cat>
          <c:val>
            <c:numRef>
              <c:f>Sheet1!$B$1:$B$3</c:f>
              <c:numCache>
                <c:formatCode>General</c:formatCode>
                <c:ptCount val="3"/>
                <c:pt idx="0">
                  <c:v>9999</c:v>
                </c:pt>
                <c:pt idx="1">
                  <c:v>425</c:v>
                </c:pt>
                <c:pt idx="2">
                  <c:v>192</c:v>
                </c:pt>
              </c:numCache>
            </c:numRef>
          </c:val>
        </c:ser>
        <c:dLbls>
          <c:showLegendKey val="0"/>
          <c:showVal val="0"/>
          <c:showCatName val="0"/>
          <c:showSerName val="0"/>
          <c:showPercent val="0"/>
          <c:showBubbleSize val="0"/>
        </c:dLbls>
        <c:gapWidth val="150"/>
        <c:axId val="480475776"/>
        <c:axId val="480476952"/>
      </c:barChart>
      <c:catAx>
        <c:axId val="480475776"/>
        <c:scaling>
          <c:orientation val="minMax"/>
        </c:scaling>
        <c:delete val="0"/>
        <c:axPos val="b"/>
        <c:numFmt formatCode="General" sourceLinked="0"/>
        <c:majorTickMark val="out"/>
        <c:minorTickMark val="none"/>
        <c:tickLblPos val="nextTo"/>
        <c:txPr>
          <a:bodyPr/>
          <a:lstStyle/>
          <a:p>
            <a:pPr>
              <a:defRPr sz="2400"/>
            </a:pPr>
            <a:endParaRPr lang="en-US"/>
          </a:p>
        </c:txPr>
        <c:crossAx val="480476952"/>
        <c:crosses val="autoZero"/>
        <c:auto val="1"/>
        <c:lblAlgn val="ctr"/>
        <c:lblOffset val="100"/>
        <c:noMultiLvlLbl val="0"/>
      </c:catAx>
      <c:valAx>
        <c:axId val="480476952"/>
        <c:scaling>
          <c:orientation val="minMax"/>
          <c:max val="10000"/>
        </c:scaling>
        <c:delete val="0"/>
        <c:axPos val="l"/>
        <c:majorGridlines/>
        <c:numFmt formatCode="General" sourceLinked="1"/>
        <c:majorTickMark val="out"/>
        <c:minorTickMark val="none"/>
        <c:tickLblPos val="nextTo"/>
        <c:crossAx val="480475776"/>
        <c:crosses val="autoZero"/>
        <c:crossBetween val="between"/>
        <c:majorUnit val="5000"/>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CFA7F9-067A-453A-BF95-D36741039A7E}" type="datetimeFigureOut">
              <a:rPr lang="en-US" smtClean="0"/>
              <a:pPr/>
              <a:t>5/14/2013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9CD42C-D494-4141-8A43-567F20103322}" type="slidenum">
              <a:rPr lang="en-US" smtClean="0"/>
              <a:pPr/>
              <a:t>‹#›</a:t>
            </a:fld>
            <a:endParaRPr lang="en-US"/>
          </a:p>
        </p:txBody>
      </p:sp>
    </p:spTree>
    <p:extLst>
      <p:ext uri="{BB962C8B-B14F-4D97-AF65-F5344CB8AC3E}">
        <p14:creationId xmlns:p14="http://schemas.microsoft.com/office/powerpoint/2010/main" val="324383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a:t>
            </a:r>
            <a:r>
              <a:rPr lang="en-US" baseline="0" dirty="0" smtClean="0"/>
              <a:t>, a buffer-overrun vulnerability in a network service may be triggered by many different protocol messages. </a:t>
            </a:r>
          </a:p>
          <a:p>
            <a:r>
              <a:rPr lang="en-US" baseline="0" dirty="0" smtClean="0"/>
              <a:t>For example, an exploit could use different assembly instructions that have the same effect. </a:t>
            </a:r>
          </a:p>
          <a:p>
            <a:endParaRPr lang="en-US" dirty="0"/>
          </a:p>
        </p:txBody>
      </p:sp>
      <p:sp>
        <p:nvSpPr>
          <p:cNvPr id="4" name="Slide Number Placeholder 3"/>
          <p:cNvSpPr>
            <a:spLocks noGrp="1"/>
          </p:cNvSpPr>
          <p:nvPr>
            <p:ph type="sldNum" sz="quarter" idx="10"/>
          </p:nvPr>
        </p:nvSpPr>
        <p:spPr/>
        <p:txBody>
          <a:bodyPr/>
          <a:lstStyle/>
          <a:p>
            <a:fld id="{659CD42C-D494-4141-8A43-567F20103322}" type="slidenum">
              <a:rPr lang="en-US" smtClean="0"/>
              <a:pPr/>
              <a:t>7</a:t>
            </a:fld>
            <a:endParaRPr lang="en-US"/>
          </a:p>
        </p:txBody>
      </p:sp>
    </p:spTree>
    <p:extLst>
      <p:ext uri="{BB962C8B-B14F-4D97-AF65-F5344CB8AC3E}">
        <p14:creationId xmlns:p14="http://schemas.microsoft.com/office/powerpoint/2010/main" val="1052642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They presented</a:t>
            </a:r>
            <a:r>
              <a:rPr lang="en-US" baseline="0" dirty="0" smtClean="0"/>
              <a:t> a general framework for obtaining a new type of signature called vulnerability signature. Given a single sample exploit, they presented techniques for automatically generating a signature of higher quality than previous approaches. </a:t>
            </a:r>
            <a:endParaRPr lang="en-US" dirty="0"/>
          </a:p>
        </p:txBody>
      </p:sp>
      <p:sp>
        <p:nvSpPr>
          <p:cNvPr id="4" name="Slide Number Placeholder 3"/>
          <p:cNvSpPr>
            <a:spLocks noGrp="1"/>
          </p:cNvSpPr>
          <p:nvPr>
            <p:ph type="sldNum" sz="quarter" idx="10"/>
          </p:nvPr>
        </p:nvSpPr>
        <p:spPr/>
        <p:txBody>
          <a:bodyPr/>
          <a:lstStyle/>
          <a:p>
            <a:fld id="{659CD42C-D494-4141-8A43-567F20103322}" type="slidenum">
              <a:rPr lang="en-US" smtClean="0"/>
              <a:pPr/>
              <a:t>25</a:t>
            </a:fld>
            <a:endParaRPr lang="en-US"/>
          </a:p>
        </p:txBody>
      </p:sp>
    </p:spTree>
    <p:extLst>
      <p:ext uri="{BB962C8B-B14F-4D97-AF65-F5344CB8AC3E}">
        <p14:creationId xmlns:p14="http://schemas.microsoft.com/office/powerpoint/2010/main" val="1822723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28</a:t>
            </a:fld>
            <a:endParaRPr lang="en-US"/>
          </a:p>
        </p:txBody>
      </p:sp>
    </p:spTree>
    <p:extLst>
      <p:ext uri="{BB962C8B-B14F-4D97-AF65-F5344CB8AC3E}">
        <p14:creationId xmlns:p14="http://schemas.microsoft.com/office/powerpoint/2010/main" val="526141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need to consider</a:t>
            </a:r>
            <a:r>
              <a:rPr lang="en-US" baseline="0" dirty="0" smtClean="0"/>
              <a:t> multiple path</a:t>
            </a:r>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29</a:t>
            </a:fld>
            <a:endParaRPr lang="en-US"/>
          </a:p>
        </p:txBody>
      </p:sp>
    </p:spTree>
    <p:extLst>
      <p:ext uri="{BB962C8B-B14F-4D97-AF65-F5344CB8AC3E}">
        <p14:creationId xmlns:p14="http://schemas.microsoft.com/office/powerpoint/2010/main" val="526141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Raw binary</a:t>
            </a:r>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33</a:t>
            </a:fld>
            <a:endParaRPr lang="en-US"/>
          </a:p>
        </p:txBody>
      </p:sp>
    </p:spTree>
    <p:extLst>
      <p:ext uri="{BB962C8B-B14F-4D97-AF65-F5344CB8AC3E}">
        <p14:creationId xmlns:p14="http://schemas.microsoft.com/office/powerpoint/2010/main" val="29742909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exploration, mayhem will detect</a:t>
            </a:r>
            <a:r>
              <a:rPr lang="en-US" baseline="0" dirty="0" smtClean="0"/>
              <a:t> bug when it sees safety policy violation</a:t>
            </a:r>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36</a:t>
            </a:fld>
            <a:endParaRPr lang="en-US"/>
          </a:p>
        </p:txBody>
      </p:sp>
    </p:spTree>
    <p:extLst>
      <p:ext uri="{BB962C8B-B14F-4D97-AF65-F5344CB8AC3E}">
        <p14:creationId xmlns:p14="http://schemas.microsoft.com/office/powerpoint/2010/main" val="16995438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we know</a:t>
            </a:r>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38</a:t>
            </a:fld>
            <a:endParaRPr lang="en-US"/>
          </a:p>
        </p:txBody>
      </p:sp>
    </p:spTree>
    <p:extLst>
      <p:ext uri="{BB962C8B-B14F-4D97-AF65-F5344CB8AC3E}">
        <p14:creationId xmlns:p14="http://schemas.microsoft.com/office/powerpoint/2010/main" val="27712380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39</a:t>
            </a:fld>
            <a:endParaRPr lang="en-US"/>
          </a:p>
        </p:txBody>
      </p:sp>
    </p:spTree>
    <p:extLst>
      <p:ext uri="{BB962C8B-B14F-4D97-AF65-F5344CB8AC3E}">
        <p14:creationId xmlns:p14="http://schemas.microsoft.com/office/powerpoint/2010/main" val="18001794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a:t>
            </a:r>
            <a:r>
              <a:rPr lang="en-US" baseline="0" dirty="0" smtClean="0"/>
              <a:t> re-running a program from scratch for every path, we only need to consider a single program state at at time</a:t>
            </a:r>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42</a:t>
            </a:fld>
            <a:endParaRPr lang="en-US"/>
          </a:p>
        </p:txBody>
      </p:sp>
    </p:spTree>
    <p:extLst>
      <p:ext uri="{BB962C8B-B14F-4D97-AF65-F5344CB8AC3E}">
        <p14:creationId xmlns:p14="http://schemas.microsoft.com/office/powerpoint/2010/main" val="18054212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solidFill>
                  <a:schemeClr val="bg1"/>
                </a:solidFill>
              </a:rPr>
              <a:t>Our Idea:</a:t>
            </a:r>
            <a:r>
              <a:rPr lang="en-US" sz="1200" dirty="0" smtClean="0">
                <a:solidFill>
                  <a:schemeClr val="bg1"/>
                </a:solidFill>
              </a:rPr>
              <a:t/>
            </a:r>
            <a:br>
              <a:rPr lang="en-US" sz="1200" dirty="0" smtClean="0">
                <a:solidFill>
                  <a:schemeClr val="bg1"/>
                </a:solidFill>
              </a:rPr>
            </a:br>
            <a:r>
              <a:rPr lang="en-US" sz="1200" dirty="0" smtClean="0">
                <a:solidFill>
                  <a:schemeClr val="bg1"/>
                </a:solidFill>
              </a:rPr>
              <a:t>Path predicate is a succinct state representation  that allows you to suspend and resume</a:t>
            </a:r>
          </a:p>
          <a:p>
            <a:endParaRPr lang="en-US" dirty="0" smtClean="0"/>
          </a:p>
          <a:p>
            <a:r>
              <a:rPr lang="en-US" dirty="0" smtClean="0"/>
              <a:t>Suspend</a:t>
            </a:r>
            <a:r>
              <a:rPr lang="en-US" baseline="0" dirty="0" smtClean="0"/>
              <a:t> and resume using Path Predicate</a:t>
            </a:r>
            <a:endParaRPr lang="en-US" dirty="0" smtClean="0"/>
          </a:p>
        </p:txBody>
      </p:sp>
      <p:sp>
        <p:nvSpPr>
          <p:cNvPr id="4" name="Slide Number Placeholder 3"/>
          <p:cNvSpPr>
            <a:spLocks noGrp="1"/>
          </p:cNvSpPr>
          <p:nvPr>
            <p:ph type="sldNum" sz="quarter" idx="10"/>
          </p:nvPr>
        </p:nvSpPr>
        <p:spPr/>
        <p:txBody>
          <a:bodyPr/>
          <a:lstStyle/>
          <a:p>
            <a:fld id="{CC45A8A3-9FBB-431D-AAA8-BEEA360F5701}" type="slidenum">
              <a:rPr lang="en-US" smtClean="0"/>
              <a:pPr/>
              <a:t>44</a:t>
            </a:fld>
            <a:endParaRPr lang="en-US"/>
          </a:p>
        </p:txBody>
      </p:sp>
    </p:spTree>
    <p:extLst>
      <p:ext uri="{BB962C8B-B14F-4D97-AF65-F5344CB8AC3E}">
        <p14:creationId xmlns:p14="http://schemas.microsoft.com/office/powerpoint/2010/main" val="756323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30KB</a:t>
            </a:r>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45</a:t>
            </a:fld>
            <a:endParaRPr lang="en-US"/>
          </a:p>
        </p:txBody>
      </p:sp>
    </p:spTree>
    <p:extLst>
      <p:ext uri="{BB962C8B-B14F-4D97-AF65-F5344CB8AC3E}">
        <p14:creationId xmlns:p14="http://schemas.microsoft.com/office/powerpoint/2010/main" val="658013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Their</a:t>
            </a:r>
            <a:r>
              <a:rPr lang="en-US" baseline="0" dirty="0" smtClean="0"/>
              <a:t> approach departs from previous work by analyzing the vulnerability uncovered by a new exploit attach instead of analyzing the exploit. </a:t>
            </a:r>
            <a:endParaRPr lang="en-US" dirty="0"/>
          </a:p>
        </p:txBody>
      </p:sp>
      <p:sp>
        <p:nvSpPr>
          <p:cNvPr id="4" name="Slide Number Placeholder 3"/>
          <p:cNvSpPr>
            <a:spLocks noGrp="1"/>
          </p:cNvSpPr>
          <p:nvPr>
            <p:ph type="sldNum" sz="quarter" idx="10"/>
          </p:nvPr>
        </p:nvSpPr>
        <p:spPr/>
        <p:txBody>
          <a:bodyPr/>
          <a:lstStyle/>
          <a:p>
            <a:fld id="{659CD42C-D494-4141-8A43-567F20103322}" type="slidenum">
              <a:rPr lang="en-US" smtClean="0"/>
              <a:pPr/>
              <a:t>9</a:t>
            </a:fld>
            <a:endParaRPr lang="en-US"/>
          </a:p>
        </p:txBody>
      </p:sp>
    </p:spTree>
    <p:extLst>
      <p:ext uri="{BB962C8B-B14F-4D97-AF65-F5344CB8AC3E}">
        <p14:creationId xmlns:p14="http://schemas.microsoft.com/office/powerpoint/2010/main" val="31903397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2"/>
                </a:solidFill>
              </a:rPr>
              <a:t>There are more causes…</a:t>
            </a:r>
          </a:p>
          <a:p>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47</a:t>
            </a:fld>
            <a:endParaRPr lang="en-US"/>
          </a:p>
        </p:txBody>
      </p:sp>
    </p:spTree>
    <p:extLst>
      <p:ext uri="{BB962C8B-B14F-4D97-AF65-F5344CB8AC3E}">
        <p14:creationId xmlns:p14="http://schemas.microsoft.com/office/powerpoint/2010/main" val="23072113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smtClean="0">
              <a:solidFill>
                <a:schemeClr val="tx2"/>
              </a:solidFill>
            </a:endParaRPr>
          </a:p>
        </p:txBody>
      </p:sp>
      <p:sp>
        <p:nvSpPr>
          <p:cNvPr id="4" name="Slide Number Placeholder 3"/>
          <p:cNvSpPr>
            <a:spLocks noGrp="1"/>
          </p:cNvSpPr>
          <p:nvPr>
            <p:ph type="sldNum" sz="quarter" idx="10"/>
          </p:nvPr>
        </p:nvSpPr>
        <p:spPr/>
        <p:txBody>
          <a:bodyPr/>
          <a:lstStyle/>
          <a:p>
            <a:fld id="{CC45A8A3-9FBB-431D-AAA8-BEEA360F5701}" type="slidenum">
              <a:rPr lang="en-US" smtClean="0"/>
              <a:pPr/>
              <a:t>48</a:t>
            </a:fld>
            <a:endParaRPr lang="en-US"/>
          </a:p>
        </p:txBody>
      </p:sp>
    </p:spTree>
    <p:extLst>
      <p:ext uri="{BB962C8B-B14F-4D97-AF65-F5344CB8AC3E}">
        <p14:creationId xmlns:p14="http://schemas.microsoft.com/office/powerpoint/2010/main" val="33840999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49</a:t>
            </a:fld>
            <a:endParaRPr lang="en-US"/>
          </a:p>
        </p:txBody>
      </p:sp>
    </p:spTree>
    <p:extLst>
      <p:ext uri="{BB962C8B-B14F-4D97-AF65-F5344CB8AC3E}">
        <p14:creationId xmlns:p14="http://schemas.microsoft.com/office/powerpoint/2010/main" val="32773004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err="1" smtClean="0">
                <a:solidFill>
                  <a:schemeClr val="bg1"/>
                </a:solidFill>
              </a:rPr>
              <a:t>mem</a:t>
            </a:r>
            <a:r>
              <a:rPr lang="en-US" sz="1200" dirty="0" smtClean="0">
                <a:solidFill>
                  <a:schemeClr val="bg1"/>
                </a:solidFill>
              </a:rPr>
              <a:t>[2] = v</a:t>
            </a:r>
            <a:r>
              <a:rPr lang="en-US" sz="1200" baseline="-25000" dirty="0" smtClean="0">
                <a:solidFill>
                  <a:schemeClr val="bg1"/>
                </a:solidFill>
              </a:rPr>
              <a:t>2 </a:t>
            </a:r>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50</a:t>
            </a:fld>
            <a:endParaRPr lang="en-US"/>
          </a:p>
        </p:txBody>
      </p:sp>
    </p:spTree>
    <p:extLst>
      <p:ext uri="{BB962C8B-B14F-4D97-AF65-F5344CB8AC3E}">
        <p14:creationId xmlns:p14="http://schemas.microsoft.com/office/powerpoint/2010/main" val="32773004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Without </a:t>
            </a:r>
            <a:r>
              <a:rPr lang="en-US" dirty="0" err="1" smtClean="0"/>
              <a:t>vsa</a:t>
            </a:r>
            <a:r>
              <a:rPr lang="en-US" dirty="0" smtClean="0"/>
              <a:t> 54</a:t>
            </a:r>
            <a:r>
              <a:rPr lang="en-US" baseline="0" dirty="0" smtClean="0"/>
              <a:t> -&gt; with </a:t>
            </a:r>
            <a:r>
              <a:rPr lang="en-US" baseline="0" dirty="0" err="1" smtClean="0"/>
              <a:t>vsa</a:t>
            </a:r>
            <a:r>
              <a:rPr lang="en-US" baseline="0" dirty="0" smtClean="0"/>
              <a:t> 14</a:t>
            </a:r>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52</a:t>
            </a:fld>
            <a:endParaRPr lang="en-US"/>
          </a:p>
        </p:txBody>
      </p:sp>
    </p:spTree>
    <p:extLst>
      <p:ext uri="{BB962C8B-B14F-4D97-AF65-F5344CB8AC3E}">
        <p14:creationId xmlns:p14="http://schemas.microsoft.com/office/powerpoint/2010/main" val="38449116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54</a:t>
            </a:fld>
            <a:endParaRPr lang="en-US"/>
          </a:p>
        </p:txBody>
      </p:sp>
    </p:spTree>
    <p:extLst>
      <p:ext uri="{BB962C8B-B14F-4D97-AF65-F5344CB8AC3E}">
        <p14:creationId xmlns:p14="http://schemas.microsoft.com/office/powerpoint/2010/main" val="13265736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find many</a:t>
            </a:r>
            <a:r>
              <a:rPr lang="en-US" baseline="0" dirty="0" smtClean="0"/>
              <a:t> more details in the paper</a:t>
            </a:r>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59</a:t>
            </a:fld>
            <a:endParaRPr lang="en-US"/>
          </a:p>
        </p:txBody>
      </p:sp>
    </p:spTree>
    <p:extLst>
      <p:ext uri="{BB962C8B-B14F-4D97-AF65-F5344CB8AC3E}">
        <p14:creationId xmlns:p14="http://schemas.microsoft.com/office/powerpoint/2010/main" val="2678755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result of the chop is a smaller program P’ in which every path begins at the read statement in the trace and ends at the vulnerability point. We can then select in the signature generation step any set of paths in P’ and compute a signature. </a:t>
            </a:r>
            <a:endParaRPr lang="en-US" dirty="0" smtClean="0"/>
          </a:p>
          <a:p>
            <a:endParaRPr lang="en-US" dirty="0"/>
          </a:p>
        </p:txBody>
      </p:sp>
      <p:sp>
        <p:nvSpPr>
          <p:cNvPr id="4" name="Slide Number Placeholder 3"/>
          <p:cNvSpPr>
            <a:spLocks noGrp="1"/>
          </p:cNvSpPr>
          <p:nvPr>
            <p:ph type="sldNum" sz="quarter" idx="10"/>
          </p:nvPr>
        </p:nvSpPr>
        <p:spPr/>
        <p:txBody>
          <a:bodyPr/>
          <a:lstStyle/>
          <a:p>
            <a:fld id="{EDED8441-B114-403C-BF76-4F698F075267}" type="slidenum">
              <a:rPr lang="en-US" smtClean="0"/>
              <a:pPr/>
              <a:t>61</a:t>
            </a:fld>
            <a:endParaRPr lang="en-US"/>
          </a:p>
        </p:txBody>
      </p:sp>
    </p:spTree>
    <p:extLst>
      <p:ext uri="{BB962C8B-B14F-4D97-AF65-F5344CB8AC3E}">
        <p14:creationId xmlns:p14="http://schemas.microsoft.com/office/powerpoint/2010/main" val="23499312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9CD42C-D494-4141-8A43-567F20103322}" type="slidenum">
              <a:rPr lang="en-US" smtClean="0"/>
              <a:pPr/>
              <a:t>63</a:t>
            </a:fld>
            <a:endParaRPr lang="en-US"/>
          </a:p>
        </p:txBody>
      </p:sp>
    </p:spTree>
    <p:extLst>
      <p:ext uri="{BB962C8B-B14F-4D97-AF65-F5344CB8AC3E}">
        <p14:creationId xmlns:p14="http://schemas.microsoft.com/office/powerpoint/2010/main" val="905205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Symbolic execution runs on symbolic input</a:t>
            </a:r>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65</a:t>
            </a:fld>
            <a:endParaRPr lang="en-US"/>
          </a:p>
        </p:txBody>
      </p:sp>
    </p:spTree>
    <p:extLst>
      <p:ext uri="{BB962C8B-B14F-4D97-AF65-F5344CB8AC3E}">
        <p14:creationId xmlns:p14="http://schemas.microsoft.com/office/powerpoint/2010/main" val="2891113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design space of vulnerability signature has two important dimensions: how the signature is represented, in which there is a trade-off between matching accuracy and efficiency. And signature creation, in which there is a trade-off between creation time and coverage.  </a:t>
            </a:r>
          </a:p>
          <a:p>
            <a:endParaRPr lang="en-US" dirty="0" smtClean="0"/>
          </a:p>
          <a:p>
            <a:r>
              <a:rPr lang="en-US" dirty="0" smtClean="0"/>
              <a:t>An</a:t>
            </a:r>
            <a:r>
              <a:rPr lang="en-US" baseline="0" dirty="0" smtClean="0"/>
              <a:t> new exploit is just released for an unknown vulnerability. A site has detected the exploit through some means such as dynamic taint analysis, and wishes to create a signature that recognized any further exploits. The site can use our analysis with the tuple {P, T, x, c} where P is the program, x is the exploit string, c is a vulnerability condition , and T is the execution trace of P on x.  So our goal is to create a vulnerability signature which will match future malicious inputs x by examining them without running P. </a:t>
            </a:r>
            <a:endParaRPr lang="en-US" dirty="0" smtClean="0"/>
          </a:p>
          <a:p>
            <a:endParaRPr lang="en-US" dirty="0"/>
          </a:p>
        </p:txBody>
      </p:sp>
      <p:sp>
        <p:nvSpPr>
          <p:cNvPr id="4" name="Slide Number Placeholder 3"/>
          <p:cNvSpPr>
            <a:spLocks noGrp="1"/>
          </p:cNvSpPr>
          <p:nvPr>
            <p:ph type="sldNum" sz="quarter" idx="10"/>
          </p:nvPr>
        </p:nvSpPr>
        <p:spPr/>
        <p:txBody>
          <a:bodyPr/>
          <a:lstStyle/>
          <a:p>
            <a:fld id="{659CD42C-D494-4141-8A43-567F20103322}" type="slidenum">
              <a:rPr lang="en-US" smtClean="0"/>
              <a:pPr/>
              <a:t>11</a:t>
            </a:fld>
            <a:endParaRPr lang="en-US"/>
          </a:p>
        </p:txBody>
      </p:sp>
    </p:spTree>
    <p:extLst>
      <p:ext uri="{BB962C8B-B14F-4D97-AF65-F5344CB8AC3E}">
        <p14:creationId xmlns:p14="http://schemas.microsoft.com/office/powerpoint/2010/main" val="31713663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following stack diagram contains a buffer and a local pointer. And the local pointer points to a memory object.</a:t>
            </a:r>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66</a:t>
            </a:fld>
            <a:endParaRPr lang="en-US"/>
          </a:p>
        </p:txBody>
      </p:sp>
    </p:spTree>
    <p:extLst>
      <p:ext uri="{BB962C8B-B14F-4D97-AF65-F5344CB8AC3E}">
        <p14:creationId xmlns:p14="http://schemas.microsoft.com/office/powerpoint/2010/main" val="14563037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a:t>
            </a:r>
            <a:r>
              <a:rPr lang="en-US" baseline="0" dirty="0" smtClean="0"/>
              <a:t> Paper for Details</a:t>
            </a:r>
            <a:endParaRPr lang="en-US" dirty="0"/>
          </a:p>
        </p:txBody>
      </p:sp>
      <p:sp>
        <p:nvSpPr>
          <p:cNvPr id="4" name="Slide Number Placeholder 3"/>
          <p:cNvSpPr>
            <a:spLocks noGrp="1"/>
          </p:cNvSpPr>
          <p:nvPr>
            <p:ph type="sldNum" sz="quarter" idx="10"/>
          </p:nvPr>
        </p:nvSpPr>
        <p:spPr/>
        <p:txBody>
          <a:bodyPr/>
          <a:lstStyle/>
          <a:p>
            <a:fld id="{CC45A8A3-9FBB-431D-AAA8-BEEA360F5701}" type="slidenum">
              <a:rPr lang="en-US" smtClean="0"/>
              <a:pPr/>
              <a:t>67</a:t>
            </a:fld>
            <a:endParaRPr lang="en-US"/>
          </a:p>
        </p:txBody>
      </p:sp>
    </p:spTree>
    <p:extLst>
      <p:ext uri="{BB962C8B-B14F-4D97-AF65-F5344CB8AC3E}">
        <p14:creationId xmlns:p14="http://schemas.microsoft.com/office/powerpoint/2010/main" val="3698683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vulnerability</a:t>
            </a:r>
            <a:r>
              <a:rPr lang="en-US" baseline="0" dirty="0" smtClean="0"/>
              <a:t> is represented as 2-tuple, </a:t>
            </a:r>
            <a:r>
              <a:rPr lang="tr-TR" sz="1200" kern="1200" dirty="0" err="1" smtClean="0">
                <a:solidFill>
                  <a:schemeClr val="tx1"/>
                </a:solidFill>
                <a:latin typeface="+mn-lt"/>
                <a:ea typeface="+mn-ea"/>
                <a:cs typeface="+mn-cs"/>
              </a:rPr>
              <a:t>where</a:t>
            </a:r>
            <a:r>
              <a:rPr lang="tr-TR" sz="1200" kern="1200" baseline="0" dirty="0" smtClean="0">
                <a:solidFill>
                  <a:schemeClr val="tx1"/>
                </a:solidFill>
                <a:latin typeface="+mn-lt"/>
                <a:ea typeface="+mn-ea"/>
                <a:cs typeface="+mn-cs"/>
              </a:rPr>
              <a:t> P is a program (</a:t>
            </a:r>
            <a:r>
              <a:rPr lang="tr-TR" sz="1200" kern="1200" baseline="0" dirty="0" err="1" smtClean="0">
                <a:solidFill>
                  <a:schemeClr val="tx1"/>
                </a:solidFill>
                <a:latin typeface="+mn-lt"/>
                <a:ea typeface="+mn-ea"/>
                <a:cs typeface="+mn-cs"/>
              </a:rPr>
              <a:t>which</a:t>
            </a:r>
            <a:r>
              <a:rPr lang="tr-TR" sz="1200" kern="1200" baseline="0" dirty="0" smtClean="0">
                <a:solidFill>
                  <a:schemeClr val="tx1"/>
                </a:solidFill>
                <a:latin typeface="+mn-lt"/>
                <a:ea typeface="+mn-ea"/>
                <a:cs typeface="+mn-cs"/>
              </a:rPr>
              <a:t> is a </a:t>
            </a:r>
            <a:r>
              <a:rPr lang="tr-TR" sz="1200" kern="1200" baseline="0" dirty="0" err="1" smtClean="0">
                <a:solidFill>
                  <a:schemeClr val="tx1"/>
                </a:solidFill>
                <a:latin typeface="+mn-lt"/>
                <a:ea typeface="+mn-ea"/>
                <a:cs typeface="+mn-cs"/>
              </a:rPr>
              <a:t>sequence</a:t>
            </a:r>
            <a:r>
              <a:rPr lang="tr-TR" sz="1200" kern="1200" baseline="0" dirty="0" smtClean="0">
                <a:solidFill>
                  <a:schemeClr val="tx1"/>
                </a:solidFill>
                <a:latin typeface="+mn-lt"/>
                <a:ea typeface="+mn-ea"/>
                <a:cs typeface="+mn-cs"/>
              </a:rPr>
              <a:t> of </a:t>
            </a:r>
            <a:r>
              <a:rPr lang="tr-TR" sz="1200" kern="1200" baseline="0" dirty="0" err="1" smtClean="0">
                <a:solidFill>
                  <a:schemeClr val="tx1"/>
                </a:solidFill>
                <a:latin typeface="+mn-lt"/>
                <a:ea typeface="+mn-ea"/>
                <a:cs typeface="+mn-cs"/>
              </a:rPr>
              <a:t>instructions</a:t>
            </a:r>
            <a:r>
              <a:rPr lang="tr-TR" sz="1200" kern="1200" baseline="0" dirty="0" smtClean="0">
                <a:solidFill>
                  <a:schemeClr val="tx1"/>
                </a:solidFill>
                <a:latin typeface="+mn-lt"/>
                <a:ea typeface="+mn-ea"/>
                <a:cs typeface="+mn-cs"/>
              </a:rPr>
              <a:t> &lt;i1....,</a:t>
            </a:r>
            <a:r>
              <a:rPr lang="tr-TR" sz="1200" kern="1200" baseline="0" dirty="0" err="1" smtClean="0">
                <a:solidFill>
                  <a:schemeClr val="tx1"/>
                </a:solidFill>
                <a:latin typeface="+mn-lt"/>
                <a:ea typeface="+mn-ea"/>
                <a:cs typeface="+mn-cs"/>
              </a:rPr>
              <a:t>ik</a:t>
            </a:r>
            <a:r>
              <a:rPr lang="tr-TR" sz="1200" kern="1200" baseline="0" dirty="0" smtClean="0">
                <a:solidFill>
                  <a:schemeClr val="tx1"/>
                </a:solidFill>
                <a:latin typeface="+mn-lt"/>
                <a:ea typeface="+mn-ea"/>
                <a:cs typeface="+mn-cs"/>
              </a:rPr>
              <a:t>&gt;), </a:t>
            </a:r>
            <a:r>
              <a:rPr lang="tr-TR" sz="1200" kern="1200" baseline="0" dirty="0" err="1" smtClean="0">
                <a:solidFill>
                  <a:schemeClr val="tx1"/>
                </a:solidFill>
                <a:latin typeface="+mn-lt"/>
                <a:ea typeface="+mn-ea"/>
                <a:cs typeface="+mn-cs"/>
              </a:rPr>
              <a:t>and</a:t>
            </a:r>
            <a:r>
              <a:rPr lang="tr-TR" sz="1200" kern="1200" baseline="0" dirty="0" smtClean="0">
                <a:solidFill>
                  <a:schemeClr val="tx1"/>
                </a:solidFill>
                <a:latin typeface="+mn-lt"/>
                <a:ea typeface="+mn-ea"/>
                <a:cs typeface="+mn-cs"/>
              </a:rPr>
              <a:t> c is a </a:t>
            </a:r>
            <a:r>
              <a:rPr lang="tr-TR" sz="1200" kern="1200" baseline="0" dirty="0" err="1" smtClean="0">
                <a:solidFill>
                  <a:schemeClr val="tx1"/>
                </a:solidFill>
                <a:latin typeface="+mn-lt"/>
                <a:ea typeface="+mn-ea"/>
                <a:cs typeface="+mn-cs"/>
              </a:rPr>
              <a:t>vulnerability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condition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execution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trace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obtained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by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executing</a:t>
            </a:r>
            <a:r>
              <a:rPr lang="tr-TR" sz="1200" kern="1200" baseline="0" dirty="0" smtClean="0">
                <a:solidFill>
                  <a:schemeClr val="tx1"/>
                </a:solidFill>
                <a:latin typeface="+mn-lt"/>
                <a:ea typeface="+mn-ea"/>
                <a:cs typeface="+mn-cs"/>
              </a:rPr>
              <a:t> a program p on </a:t>
            </a:r>
            <a:r>
              <a:rPr lang="tr-TR" sz="1200" kern="1200" baseline="0" dirty="0" err="1" smtClean="0">
                <a:solidFill>
                  <a:schemeClr val="tx1"/>
                </a:solidFill>
                <a:latin typeface="+mn-lt"/>
                <a:ea typeface="+mn-ea"/>
                <a:cs typeface="+mn-cs"/>
              </a:rPr>
              <a:t>input</a:t>
            </a:r>
            <a:r>
              <a:rPr lang="tr-TR" sz="1200" kern="1200" baseline="0" dirty="0" smtClean="0">
                <a:solidFill>
                  <a:schemeClr val="tx1"/>
                </a:solidFill>
                <a:latin typeface="+mn-lt"/>
                <a:ea typeface="+mn-ea"/>
                <a:cs typeface="+mn-cs"/>
              </a:rPr>
              <a:t> x. </a:t>
            </a:r>
          </a:p>
          <a:p>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language</a:t>
            </a:r>
            <a:r>
              <a:rPr lang="tr-TR" sz="1200" kern="1200" baseline="0" dirty="0" smtClean="0">
                <a:solidFill>
                  <a:schemeClr val="tx1"/>
                </a:solidFill>
                <a:latin typeface="+mn-lt"/>
                <a:ea typeface="+mn-ea"/>
                <a:cs typeface="+mn-cs"/>
              </a:rPr>
              <a:t> of a </a:t>
            </a:r>
            <a:r>
              <a:rPr lang="tr-TR" sz="1200" kern="1200" baseline="0" dirty="0" err="1" smtClean="0">
                <a:solidFill>
                  <a:schemeClr val="tx1"/>
                </a:solidFill>
                <a:latin typeface="+mn-lt"/>
                <a:ea typeface="+mn-ea"/>
                <a:cs typeface="+mn-cs"/>
              </a:rPr>
              <a:t>vulnerability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Lp,c</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consist</a:t>
            </a:r>
            <a:r>
              <a:rPr lang="tr-TR" sz="1200" kern="1200" baseline="0" dirty="0" smtClean="0">
                <a:solidFill>
                  <a:schemeClr val="tx1"/>
                </a:solidFill>
                <a:latin typeface="+mn-lt"/>
                <a:ea typeface="+mn-ea"/>
                <a:cs typeface="+mn-cs"/>
              </a:rPr>
              <a:t> of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set of </a:t>
            </a:r>
            <a:r>
              <a:rPr lang="tr-TR" sz="1200" kern="1200" baseline="0" dirty="0" err="1" smtClean="0">
                <a:solidFill>
                  <a:schemeClr val="tx1"/>
                </a:solidFill>
                <a:latin typeface="+mn-lt"/>
                <a:ea typeface="+mn-ea"/>
                <a:cs typeface="+mn-cs"/>
              </a:rPr>
              <a:t>all</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inputs</a:t>
            </a:r>
            <a:r>
              <a:rPr lang="tr-TR" sz="1200" kern="1200" baseline="0" dirty="0" smtClean="0">
                <a:solidFill>
                  <a:schemeClr val="tx1"/>
                </a:solidFill>
                <a:latin typeface="+mn-lt"/>
                <a:ea typeface="+mn-ea"/>
                <a:cs typeface="+mn-cs"/>
              </a:rPr>
              <a:t> x </a:t>
            </a:r>
            <a:r>
              <a:rPr lang="tr-TR" sz="1200" kern="1200" baseline="0" dirty="0" err="1" smtClean="0">
                <a:solidFill>
                  <a:schemeClr val="tx1"/>
                </a:solidFill>
                <a:latin typeface="+mn-lt"/>
                <a:ea typeface="+mn-ea"/>
                <a:cs typeface="+mn-cs"/>
              </a:rPr>
              <a:t>to</a:t>
            </a:r>
            <a:r>
              <a:rPr lang="tr-TR" sz="1200" kern="1200" baseline="0" dirty="0" smtClean="0">
                <a:solidFill>
                  <a:schemeClr val="tx1"/>
                </a:solidFill>
                <a:latin typeface="+mn-lt"/>
                <a:ea typeface="+mn-ea"/>
                <a:cs typeface="+mn-cs"/>
              </a:rPr>
              <a:t> a program p </a:t>
            </a:r>
            <a:r>
              <a:rPr lang="tr-TR" sz="1200" kern="1200" baseline="0" dirty="0" err="1" smtClean="0">
                <a:solidFill>
                  <a:schemeClr val="tx1"/>
                </a:solidFill>
                <a:latin typeface="+mn-lt"/>
                <a:ea typeface="+mn-ea"/>
                <a:cs typeface="+mn-cs"/>
              </a:rPr>
              <a:t>such</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that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resulting</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execution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trace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satisfies</a:t>
            </a:r>
            <a:r>
              <a:rPr lang="tr-TR" sz="1200" kern="1200" baseline="0" dirty="0" smtClean="0">
                <a:solidFill>
                  <a:schemeClr val="tx1"/>
                </a:solidFill>
                <a:latin typeface="+mn-lt"/>
                <a:ea typeface="+mn-ea"/>
                <a:cs typeface="+mn-cs"/>
              </a:rPr>
              <a:t> c. </a:t>
            </a:r>
          </a:p>
          <a:p>
            <a:r>
              <a:rPr lang="tr-TR" sz="1200" kern="1200" baseline="0" dirty="0" smtClean="0">
                <a:solidFill>
                  <a:schemeClr val="tx1"/>
                </a:solidFill>
                <a:latin typeface="+mn-lt"/>
                <a:ea typeface="+mn-ea"/>
                <a:cs typeface="+mn-cs"/>
              </a:rPr>
              <a:t>Domain of </a:t>
            </a:r>
            <a:r>
              <a:rPr lang="tr-TR" sz="1200" kern="1200" baseline="0" dirty="0" err="1" smtClean="0">
                <a:solidFill>
                  <a:schemeClr val="tx1"/>
                </a:solidFill>
                <a:latin typeface="+mn-lt"/>
                <a:ea typeface="+mn-ea"/>
                <a:cs typeface="+mn-cs"/>
              </a:rPr>
              <a:t>inputs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to</a:t>
            </a:r>
            <a:r>
              <a:rPr lang="tr-TR" sz="1200" kern="1200" baseline="0" dirty="0" smtClean="0">
                <a:solidFill>
                  <a:schemeClr val="tx1"/>
                </a:solidFill>
                <a:latin typeface="+mn-lt"/>
                <a:ea typeface="+mn-ea"/>
                <a:cs typeface="+mn-cs"/>
              </a:rPr>
              <a:t> p. </a:t>
            </a:r>
          </a:p>
          <a:p>
            <a:endParaRPr lang="en-US" dirty="0"/>
          </a:p>
        </p:txBody>
      </p:sp>
      <p:sp>
        <p:nvSpPr>
          <p:cNvPr id="4" name="Slide Number Placeholder 3"/>
          <p:cNvSpPr>
            <a:spLocks noGrp="1"/>
          </p:cNvSpPr>
          <p:nvPr>
            <p:ph type="sldNum" sz="quarter" idx="10"/>
          </p:nvPr>
        </p:nvSpPr>
        <p:spPr/>
        <p:txBody>
          <a:bodyPr/>
          <a:lstStyle/>
          <a:p>
            <a:fld id="{659CD42C-D494-4141-8A43-567F20103322}" type="slidenum">
              <a:rPr lang="en-US" smtClean="0"/>
              <a:pPr/>
              <a:t>12</a:t>
            </a:fld>
            <a:endParaRPr lang="en-US"/>
          </a:p>
        </p:txBody>
      </p:sp>
    </p:spTree>
    <p:extLst>
      <p:ext uri="{BB962C8B-B14F-4D97-AF65-F5344CB8AC3E}">
        <p14:creationId xmlns:p14="http://schemas.microsoft.com/office/powerpoint/2010/main" val="873564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example, line 6 in the sample exploit is semantically a no-op with respect to the vulnerability. </a:t>
            </a:r>
            <a:endParaRPr lang="en-US" dirty="0" smtClean="0"/>
          </a:p>
        </p:txBody>
      </p:sp>
      <p:sp>
        <p:nvSpPr>
          <p:cNvPr id="4" name="Slide Number Placeholder 3"/>
          <p:cNvSpPr>
            <a:spLocks noGrp="1"/>
          </p:cNvSpPr>
          <p:nvPr>
            <p:ph type="sldNum" sz="quarter" idx="10"/>
          </p:nvPr>
        </p:nvSpPr>
        <p:spPr/>
        <p:txBody>
          <a:bodyPr/>
          <a:lstStyle/>
          <a:p>
            <a:fld id="{659CD42C-D494-4141-8A43-567F20103322}" type="slidenum">
              <a:rPr lang="en-US" smtClean="0"/>
              <a:pPr/>
              <a:t>13</a:t>
            </a:fld>
            <a:endParaRPr lang="en-US"/>
          </a:p>
        </p:txBody>
      </p:sp>
    </p:spTree>
    <p:extLst>
      <p:ext uri="{BB962C8B-B14F-4D97-AF65-F5344CB8AC3E}">
        <p14:creationId xmlns:p14="http://schemas.microsoft.com/office/powerpoint/2010/main" val="467281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symbolic constraint signature is a set of </a:t>
            </a:r>
            <a:r>
              <a:rPr lang="en-US" dirty="0" err="1" smtClean="0"/>
              <a:t>boolean</a:t>
            </a:r>
            <a:r>
              <a:rPr lang="en-US" dirty="0" smtClean="0"/>
              <a:t> formulas which approximate a Turing</a:t>
            </a:r>
            <a:r>
              <a:rPr lang="en-US" baseline="0" dirty="0" smtClean="0"/>
              <a:t> machine signature.  Unlike Turing machine signatures which have loops, matching a symbolic constraint signature on an input x will always terminate because there are no loops. </a:t>
            </a:r>
          </a:p>
          <a:p>
            <a:endParaRPr lang="en-US" baseline="0" dirty="0" smtClean="0"/>
          </a:p>
          <a:p>
            <a:r>
              <a:rPr lang="en-US" baseline="0" dirty="0" smtClean="0"/>
              <a:t>Symbolic constraint signatures only approximate constructs loops and memory updates statically. </a:t>
            </a:r>
          </a:p>
          <a:p>
            <a:r>
              <a:rPr lang="en-US" baseline="0" dirty="0" smtClean="0"/>
              <a:t>As a result, symbolic constraint signatures may not be as precise as the Turing machine signature. </a:t>
            </a:r>
            <a:endParaRPr lang="en-US" dirty="0"/>
          </a:p>
        </p:txBody>
      </p:sp>
      <p:sp>
        <p:nvSpPr>
          <p:cNvPr id="4" name="Slide Number Placeholder 3"/>
          <p:cNvSpPr>
            <a:spLocks noGrp="1"/>
          </p:cNvSpPr>
          <p:nvPr>
            <p:ph type="sldNum" sz="quarter" idx="10"/>
          </p:nvPr>
        </p:nvSpPr>
        <p:spPr/>
        <p:txBody>
          <a:bodyPr/>
          <a:lstStyle/>
          <a:p>
            <a:fld id="{659CD42C-D494-4141-8A43-567F20103322}" type="slidenum">
              <a:rPr lang="en-US" smtClean="0"/>
              <a:pPr/>
              <a:t>18</a:t>
            </a:fld>
            <a:endParaRPr lang="en-US"/>
          </a:p>
        </p:txBody>
      </p:sp>
    </p:spTree>
    <p:extLst>
      <p:ext uri="{BB962C8B-B14F-4D97-AF65-F5344CB8AC3E}">
        <p14:creationId xmlns:p14="http://schemas.microsoft.com/office/powerpoint/2010/main" val="1231364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Matching</a:t>
            </a:r>
            <a:r>
              <a:rPr lang="en-US" baseline="0" dirty="0" smtClean="0"/>
              <a:t> efficiency is likely a primary concern when picking a signature representation. Turing machine </a:t>
            </a:r>
            <a:endParaRPr lang="en-US" dirty="0"/>
          </a:p>
        </p:txBody>
      </p:sp>
      <p:sp>
        <p:nvSpPr>
          <p:cNvPr id="4" name="Slide Number Placeholder 3"/>
          <p:cNvSpPr>
            <a:spLocks noGrp="1"/>
          </p:cNvSpPr>
          <p:nvPr>
            <p:ph type="sldNum" sz="quarter" idx="10"/>
          </p:nvPr>
        </p:nvSpPr>
        <p:spPr/>
        <p:txBody>
          <a:bodyPr/>
          <a:lstStyle/>
          <a:p>
            <a:fld id="{659CD42C-D494-4141-8A43-567F20103322}" type="slidenum">
              <a:rPr lang="en-US" smtClean="0"/>
              <a:pPr/>
              <a:t>20</a:t>
            </a:fld>
            <a:endParaRPr lang="en-US"/>
          </a:p>
        </p:txBody>
      </p:sp>
    </p:spTree>
    <p:extLst>
      <p:ext uri="{BB962C8B-B14F-4D97-AF65-F5344CB8AC3E}">
        <p14:creationId xmlns:p14="http://schemas.microsoft.com/office/powerpoint/2010/main" val="15381742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figure</a:t>
            </a:r>
            <a:r>
              <a:rPr lang="en-US" baseline="0" dirty="0" smtClean="0"/>
              <a:t> is a high level view of the steps to compute a vulnerability signature. </a:t>
            </a:r>
          </a:p>
          <a:p>
            <a:endParaRPr lang="en-US" dirty="0" smtClean="0"/>
          </a:p>
          <a:p>
            <a:r>
              <a:rPr lang="en-US" dirty="0" smtClean="0"/>
              <a:t>1.Pre-process the program before any exploit is received by:</a:t>
            </a:r>
            <a:r>
              <a:rPr lang="en-US" baseline="0" dirty="0" smtClean="0"/>
              <a:t> disassembling the program p. b)converting the assembly into an intermediate representation(IR)</a:t>
            </a:r>
          </a:p>
          <a:p>
            <a:r>
              <a:rPr lang="en-US" dirty="0" smtClean="0"/>
              <a:t>2.Then</a:t>
            </a:r>
            <a:r>
              <a:rPr lang="en-US" baseline="0" dirty="0" smtClean="0"/>
              <a:t> compute a chop with respect to the trace T. the chop includes all paths to the vulnerability point.</a:t>
            </a:r>
          </a:p>
          <a:p>
            <a:r>
              <a:rPr lang="en-US" baseline="0" dirty="0" smtClean="0"/>
              <a:t>3.Then compute the signature. First compute the Turing machine signature, stop if this is the final representation. then compute the symbolic constraint signature from the Turing machine signature, stop if this is the final representation, then compute the regular expression from the symbolic constraint signature. </a:t>
            </a:r>
            <a:endParaRPr lang="en-US" dirty="0" smtClean="0"/>
          </a:p>
        </p:txBody>
      </p:sp>
      <p:sp>
        <p:nvSpPr>
          <p:cNvPr id="4" name="Slide Number Placeholder 3"/>
          <p:cNvSpPr>
            <a:spLocks noGrp="1"/>
          </p:cNvSpPr>
          <p:nvPr>
            <p:ph type="sldNum" sz="quarter" idx="10"/>
          </p:nvPr>
        </p:nvSpPr>
        <p:spPr/>
        <p:txBody>
          <a:bodyPr/>
          <a:lstStyle/>
          <a:p>
            <a:fld id="{659CD42C-D494-4141-8A43-567F20103322}" type="slidenum">
              <a:rPr lang="en-US" smtClean="0"/>
              <a:pPr/>
              <a:t>21</a:t>
            </a:fld>
            <a:endParaRPr lang="en-US"/>
          </a:p>
        </p:txBody>
      </p:sp>
    </p:spTree>
    <p:extLst>
      <p:ext uri="{BB962C8B-B14F-4D97-AF65-F5344CB8AC3E}">
        <p14:creationId xmlns:p14="http://schemas.microsoft.com/office/powerpoint/2010/main" val="152741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initial MEP path is usually</a:t>
            </a:r>
            <a:r>
              <a:rPr lang="en-US" baseline="0" dirty="0" smtClean="0"/>
              <a:t> the path taken by the sample exploit.  And MEP covers only those program instructions executed by an exploit on a single path to the vulnerability point, excluding statements with no effect on the computation. For example…</a:t>
            </a:r>
          </a:p>
          <a:p>
            <a:r>
              <a:rPr lang="en-US" dirty="0" smtClean="0"/>
              <a:t>Note that,</a:t>
            </a:r>
            <a:r>
              <a:rPr lang="en-US" baseline="0" dirty="0" smtClean="0"/>
              <a:t> straight-line programs do not imply that only a single input leads to the vulnerability point: there usually exists many other inputs that also reach the vulnerability point. </a:t>
            </a:r>
          </a:p>
          <a:p>
            <a:endParaRPr lang="en-US" baseline="0" dirty="0" smtClean="0"/>
          </a:p>
          <a:p>
            <a:r>
              <a:rPr lang="en-US" baseline="0" dirty="0" err="1" smtClean="0"/>
              <a:t>Vfinal</a:t>
            </a:r>
            <a:r>
              <a:rPr lang="en-US" baseline="0" dirty="0" smtClean="0"/>
              <a:t>-corresponds to the inline vulnerability condition branch returning EXPLOIT.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They initially</a:t>
            </a:r>
            <a:r>
              <a:rPr lang="en-US" baseline="0" dirty="0" smtClean="0"/>
              <a:t> begin with the MEP path consisting of those instructions executing in the exploit trace T. Then compute a program chop of Vulnerability, where </a:t>
            </a:r>
            <a:r>
              <a:rPr lang="en-US" baseline="0" dirty="0" err="1" smtClean="0"/>
              <a:t>Vinit</a:t>
            </a:r>
            <a:r>
              <a:rPr lang="en-US" baseline="0" dirty="0" smtClean="0"/>
              <a:t> is the initial read of the sample exploit, and </a:t>
            </a:r>
            <a:r>
              <a:rPr lang="en-US" baseline="0" dirty="0" err="1" smtClean="0"/>
              <a:t>Vfinal</a:t>
            </a:r>
            <a:r>
              <a:rPr lang="en-US" baseline="0" dirty="0" smtClean="0"/>
              <a:t> is the vulnerability point. The chop contains all possible execution paths from where an exploit was read (in the trace) to the vulnerability point. Then initially create signature S for the MEP path given by the execution trace, and then iteratively improve S by considering other path. </a:t>
            </a:r>
          </a:p>
          <a:p>
            <a:endParaRPr lang="en-US" dirty="0"/>
          </a:p>
        </p:txBody>
      </p:sp>
      <p:sp>
        <p:nvSpPr>
          <p:cNvPr id="4" name="Slide Number Placeholder 3"/>
          <p:cNvSpPr>
            <a:spLocks noGrp="1"/>
          </p:cNvSpPr>
          <p:nvPr>
            <p:ph type="sldNum" sz="quarter" idx="10"/>
          </p:nvPr>
        </p:nvSpPr>
        <p:spPr/>
        <p:txBody>
          <a:bodyPr/>
          <a:lstStyle/>
          <a:p>
            <a:fld id="{659CD42C-D494-4141-8A43-567F20103322}" type="slidenum">
              <a:rPr lang="en-US" smtClean="0"/>
              <a:pPr/>
              <a:t>22</a:t>
            </a:fld>
            <a:endParaRPr lang="en-US"/>
          </a:p>
        </p:txBody>
      </p:sp>
    </p:spTree>
    <p:extLst>
      <p:ext uri="{BB962C8B-B14F-4D97-AF65-F5344CB8AC3E}">
        <p14:creationId xmlns:p14="http://schemas.microsoft.com/office/powerpoint/2010/main" val="30068900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标题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grpSp>
        <p:nvGrpSpPr>
          <p:cNvPr id="2" name="组合 1"/>
          <p:cNvGrpSpPr/>
          <p:nvPr/>
        </p:nvGrpSpPr>
        <p:grpSpPr>
          <a:xfrm>
            <a:off x="-3765" y="4953000"/>
            <a:ext cx="9147765" cy="1912088"/>
            <a:chOff x="-3765" y="4832896"/>
            <a:chExt cx="9147765" cy="2032192"/>
          </a:xfrm>
        </p:grpSpPr>
        <p:sp>
          <p:nvSpPr>
            <p:cNvPr id="7" name="任意多边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任意多边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任意多边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p:txBody>
          <a:bodyPr/>
          <a:lstStyle>
            <a:lvl1pPr>
              <a:defRPr>
                <a:solidFill>
                  <a:srgbClr val="FFFFFF"/>
                </a:solidFill>
              </a:defRPr>
            </a:lvl1pPr>
            <a:extLst/>
          </a:lstStyle>
          <a:p>
            <a:fld id="{530820CF-B880-4189-942D-D702A7CBA730}" type="datetimeFigureOut">
              <a:rPr lang="zh-CN" altLang="en-US" smtClean="0"/>
              <a:pPr/>
              <a:t>2013/5/14</a:t>
            </a:fld>
            <a:endParaRPr lang="zh-CN" altLang="en-US"/>
          </a:p>
        </p:txBody>
      </p:sp>
      <p:sp>
        <p:nvSpPr>
          <p:cNvPr id="19" name="页脚占位符 18"/>
          <p:cNvSpPr>
            <a:spLocks noGrp="1"/>
          </p:cNvSpPr>
          <p:nvPr>
            <p:ph type="ftr" sz="quarter" idx="11"/>
          </p:nvPr>
        </p:nvSpPr>
        <p:spPr/>
        <p:txBody>
          <a:bodyPr/>
          <a:lstStyle>
            <a:lvl1pPr>
              <a:defRPr>
                <a:solidFill>
                  <a:schemeClr val="accent1">
                    <a:tint val="20000"/>
                  </a:schemeClr>
                </a:solidFill>
              </a:defRPr>
            </a:lvl1pPr>
            <a:extLst/>
          </a:lstStyle>
          <a:p>
            <a:endParaRPr lang="zh-CN" altLang="en-US"/>
          </a:p>
        </p:txBody>
      </p:sp>
      <p:sp>
        <p:nvSpPr>
          <p:cNvPr id="27" name="灯片编号占位符 26"/>
          <p:cNvSpPr>
            <a:spLocks noGrp="1"/>
          </p:cNvSpPr>
          <p:nvPr>
            <p:ph type="sldNum" sz="quarter" idx="12"/>
          </p:nvPr>
        </p:nvSpPr>
        <p:spPr/>
        <p:txBody>
          <a:bodyPr/>
          <a:lstStyle>
            <a:lvl1pPr>
              <a:defRPr>
                <a:solidFill>
                  <a:srgbClr val="FFFFFF"/>
                </a:solidFill>
              </a:defRPr>
            </a:lvl1pPr>
            <a:extLst/>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481329"/>
            <a:ext cx="8229600" cy="4386071"/>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2013/5/14</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74640"/>
            <a:ext cx="1777470" cy="5592761"/>
          </a:xfrm>
        </p:spPr>
        <p:txBody>
          <a:bodyPr vert="eaVe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41"/>
            <a:ext cx="6324600" cy="5592760"/>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2013/5/14</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2013/5/14</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7" name="标题 6"/>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pPr/>
              <a:t>2013/5/14</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7" name="燕尾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燕尾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530820CF-B880-4189-942D-D702A7CBA730}" type="datetimeFigureOut">
              <a:rPr lang="zh-CN" altLang="en-US" smtClean="0"/>
              <a:pPr/>
              <a:t>2013/5/14</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8" name="标题 7"/>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8229600" cy="1143000"/>
          </a:xfrm>
        </p:spPr>
        <p:txBody>
          <a:bodyPr anchor="ctr"/>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530820CF-B880-4189-942D-D702A7CBA730}" type="datetimeFigureOut">
              <a:rPr lang="zh-CN" altLang="en-US" smtClean="0"/>
              <a:pPr/>
              <a:t>2013/5/14</a:t>
            </a:fld>
            <a:endParaRPr lang="zh-CN" altLang="en-US"/>
          </a:p>
        </p:txBody>
      </p:sp>
      <p:sp>
        <p:nvSpPr>
          <p:cNvPr id="8" name="页脚占位符 7"/>
          <p:cNvSpPr>
            <a:spLocks noGrp="1"/>
          </p:cNvSpPr>
          <p:nvPr>
            <p:ph type="ftr" sz="quarter" idx="11"/>
          </p:nvPr>
        </p:nvSpPr>
        <p:spPr/>
        <p:txBody>
          <a:bodyPr/>
          <a:lstStyle>
            <a:extLst/>
          </a:lstStyle>
          <a:p>
            <a:endParaRPr lang="zh-CN" altLang="en-US"/>
          </a:p>
        </p:txBody>
      </p:sp>
      <p:sp>
        <p:nvSpPr>
          <p:cNvPr id="9" name="灯片编号占位符 8"/>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extLst/>
          </a:lstStyle>
          <a:p>
            <a:fld id="{530820CF-B880-4189-942D-D702A7CBA730}" type="datetimeFigureOut">
              <a:rPr lang="zh-CN" altLang="en-US" smtClean="0"/>
              <a:pPr/>
              <a:t>2013/5/14</a:t>
            </a:fld>
            <a:endParaRPr lang="zh-CN" altLang="en-US"/>
          </a:p>
        </p:txBody>
      </p:sp>
      <p:sp>
        <p:nvSpPr>
          <p:cNvPr id="4" name="页脚占位符 3"/>
          <p:cNvSpPr>
            <a:spLocks noGrp="1"/>
          </p:cNvSpPr>
          <p:nvPr>
            <p:ph type="ftr" sz="quarter" idx="11"/>
          </p:nvPr>
        </p:nvSpPr>
        <p:spPr/>
        <p:txBody>
          <a:bodyPr/>
          <a:lstStyle>
            <a:extLst/>
          </a:lstStyle>
          <a:p>
            <a:endParaRPr lang="zh-CN" altLang="en-US"/>
          </a:p>
        </p:txBody>
      </p:sp>
      <p:sp>
        <p:nvSpPr>
          <p:cNvPr id="5" name="灯片编号占位符 4"/>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
        <p:nvSpPr>
          <p:cNvPr id="6" name="标题 5"/>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extLst/>
          </a:lstStyle>
          <a:p>
            <a:fld id="{530820CF-B880-4189-942D-D702A7CBA730}" type="datetimeFigureOut">
              <a:rPr lang="zh-CN" altLang="en-US" smtClean="0"/>
              <a:pPr/>
              <a:t>2013/5/14</a:t>
            </a:fld>
            <a:endParaRPr lang="zh-CN" altLang="en-US"/>
          </a:p>
        </p:txBody>
      </p:sp>
      <p:sp>
        <p:nvSpPr>
          <p:cNvPr id="3" name="页脚占位符 2"/>
          <p:cNvSpPr>
            <a:spLocks noGrp="1"/>
          </p:cNvSpPr>
          <p:nvPr>
            <p:ph type="ftr" sz="quarter" idx="11"/>
          </p:nvPr>
        </p:nvSpPr>
        <p:spPr/>
        <p:txBody>
          <a:bodyPr/>
          <a:lstStyle>
            <a:extLst/>
          </a:lstStyle>
          <a:p>
            <a:endParaRPr lang="zh-CN" altLang="en-US"/>
          </a:p>
        </p:txBody>
      </p:sp>
      <p:sp>
        <p:nvSpPr>
          <p:cNvPr id="4" name="灯片编号占位符 3"/>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6727032" y="6407944"/>
            <a:ext cx="1920240" cy="365760"/>
          </a:xfrm>
        </p:spPr>
        <p:txBody>
          <a:bodyPr/>
          <a:lstStyle>
            <a:extLst/>
          </a:lstStyle>
          <a:p>
            <a:fld id="{530820CF-B880-4189-942D-D702A7CBA730}" type="datetimeFigureOut">
              <a:rPr lang="zh-CN" altLang="en-US" smtClean="0"/>
              <a:pPr/>
              <a:t>2013/5/14</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CN" altLang="en-US" smtClean="0"/>
              <a:t>单击此处编辑母版文本样式</a:t>
            </a:r>
          </a:p>
        </p:txBody>
      </p:sp>
      <p:sp>
        <p:nvSpPr>
          <p:cNvPr id="3" name="图片占位符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CN" altLang="en-US" smtClean="0"/>
              <a:t>单击图标添加图片</a:t>
            </a:r>
            <a:endParaRPr kumimoji="0" lang="en-US" dirty="0"/>
          </a:p>
        </p:txBody>
      </p:sp>
      <p:sp>
        <p:nvSpPr>
          <p:cNvPr id="5" name="日期占位符 4"/>
          <p:cNvSpPr>
            <a:spLocks noGrp="1"/>
          </p:cNvSpPr>
          <p:nvPr>
            <p:ph type="dt" sz="half" idx="10"/>
          </p:nvPr>
        </p:nvSpPr>
        <p:spPr/>
        <p:txBody>
          <a:bodyPr/>
          <a:lstStyle>
            <a:lvl1pPr>
              <a:defRPr>
                <a:solidFill>
                  <a:schemeClr val="tx1"/>
                </a:solidFill>
              </a:defRPr>
            </a:lvl1pPr>
            <a:extLst/>
          </a:lstStyle>
          <a:p>
            <a:fld id="{530820CF-B880-4189-942D-D702A7CBA730}" type="datetimeFigureOut">
              <a:rPr lang="zh-CN" altLang="en-US" smtClean="0"/>
              <a:pPr/>
              <a:t>2013/5/14</a:t>
            </a:fld>
            <a:endParaRPr lang="zh-CN" altLang="en-US"/>
          </a:p>
        </p:txBody>
      </p:sp>
      <p:sp>
        <p:nvSpPr>
          <p:cNvPr id="6" name="页脚占位符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zh-CN" altLang="en-US"/>
          </a:p>
        </p:txBody>
      </p:sp>
      <p:sp>
        <p:nvSpPr>
          <p:cNvPr id="7" name="灯片编号占位符 6"/>
          <p:cNvSpPr>
            <a:spLocks noGrp="1"/>
          </p:cNvSpPr>
          <p:nvPr>
            <p:ph type="sldNum" sz="quarter" idx="12"/>
          </p:nvPr>
        </p:nvSpPr>
        <p:spPr/>
        <p:txBody>
          <a:bodyPr/>
          <a:lstStyle>
            <a:lvl1pPr>
              <a:defRPr>
                <a:solidFill>
                  <a:schemeClr val="tx1"/>
                </a:solidFill>
              </a:defRPr>
            </a:lvl1pPr>
            <a:extLst/>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CN" altLang="en-US" smtClean="0"/>
              <a:t>单击此处编辑母版标题样式</a:t>
            </a:r>
            <a:endParaRPr kumimoji="0" lang="en-US"/>
          </a:p>
        </p:txBody>
      </p:sp>
      <p:sp>
        <p:nvSpPr>
          <p:cNvPr id="8" name="任意多边形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任意多边形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接连接符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燕尾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燕尾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任意多边形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接连接符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30820CF-B880-4189-942D-D702A7CBA730}" type="datetimeFigureOut">
              <a:rPr lang="zh-CN" altLang="en-US" smtClean="0"/>
              <a:pPr/>
              <a:t>2013/5/14</a:t>
            </a:fld>
            <a:endParaRPr lang="zh-CN" altLang="en-US"/>
          </a:p>
        </p:txBody>
      </p:sp>
      <p:sp>
        <p:nvSpPr>
          <p:cNvPr id="22" name="页脚占位符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zh-CN" altLang="en-US"/>
          </a:p>
        </p:txBody>
      </p:sp>
      <p:sp>
        <p:nvSpPr>
          <p:cNvPr id="18" name="灯片编号占位符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sz="2800" dirty="0" smtClean="0"/>
              <a:t>Static Analysis</a:t>
            </a:r>
          </a:p>
          <a:p>
            <a:pPr lvl="1"/>
            <a:r>
              <a:rPr lang="en-US" altLang="zh-CN" sz="2400" dirty="0" smtClean="0"/>
              <a:t>Towards Automatic Signature Generation</a:t>
            </a:r>
            <a:br>
              <a:rPr lang="en-US" altLang="zh-CN" sz="2400" dirty="0" smtClean="0"/>
            </a:br>
            <a:r>
              <a:rPr lang="en-US" altLang="zh-CN" sz="2400" dirty="0" smtClean="0"/>
              <a:t> of Vulnerability-based Signature</a:t>
            </a:r>
          </a:p>
          <a:p>
            <a:r>
              <a:rPr lang="en-US" sz="2800" dirty="0" smtClean="0"/>
              <a:t>Dynamic Analysis</a:t>
            </a:r>
          </a:p>
          <a:p>
            <a:pPr lvl="1"/>
            <a:r>
              <a:rPr lang="en-US" sz="2400" dirty="0" smtClean="0"/>
              <a:t>Unleashing Mayhem on Binary Code</a:t>
            </a:r>
          </a:p>
          <a:p>
            <a:endParaRPr lang="en-US" sz="2800" dirty="0" smtClean="0"/>
          </a:p>
          <a:p>
            <a:r>
              <a:rPr lang="en-US" dirty="0" smtClean="0"/>
              <a:t>Automatic exploit detection: attack and defense</a:t>
            </a:r>
            <a:endParaRPr lang="en-US" dirty="0"/>
          </a:p>
        </p:txBody>
      </p:sp>
      <p:sp>
        <p:nvSpPr>
          <p:cNvPr id="3" name="Title 2"/>
          <p:cNvSpPr>
            <a:spLocks noGrp="1"/>
          </p:cNvSpPr>
          <p:nvPr>
            <p:ph type="title"/>
          </p:nvPr>
        </p:nvSpPr>
        <p:spPr/>
        <p:txBody>
          <a:bodyPr/>
          <a:lstStyle/>
          <a:p>
            <a:r>
              <a:rPr lang="en-US" dirty="0" smtClean="0"/>
              <a:t>Static and Dynamic Analysis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sz="2800" i="1" dirty="0" smtClean="0"/>
              <a:t>vulnerability signature</a:t>
            </a:r>
          </a:p>
          <a:p>
            <a:pPr lvl="1"/>
            <a:r>
              <a:rPr lang="en-US" altLang="zh-CN" sz="2400" i="1" dirty="0" smtClean="0"/>
              <a:t>whether executing an input </a:t>
            </a:r>
            <a:r>
              <a:rPr lang="en-US" altLang="zh-CN" sz="2400" dirty="0" smtClean="0"/>
              <a:t>potentially results in an unsafe program state</a:t>
            </a:r>
            <a:endParaRPr lang="en-US" altLang="zh-CN" sz="1400" dirty="0" smtClean="0"/>
          </a:p>
          <a:p>
            <a:r>
              <a:rPr lang="en-US" altLang="zh-CN" i="1" dirty="0" smtClean="0"/>
              <a:t>T(P, x) </a:t>
            </a:r>
          </a:p>
          <a:p>
            <a:pPr lvl="1"/>
            <a:r>
              <a:rPr lang="en-US" altLang="zh-CN" dirty="0" smtClean="0"/>
              <a:t>the execution trace obtained by executing a program P on input x</a:t>
            </a:r>
          </a:p>
          <a:p>
            <a:r>
              <a:rPr lang="en-US" altLang="zh-CN" i="1" dirty="0" smtClean="0"/>
              <a:t>Vulnerability condition</a:t>
            </a:r>
          </a:p>
          <a:p>
            <a:pPr lvl="1"/>
            <a:r>
              <a:rPr lang="en-US" altLang="zh-CN" dirty="0" smtClean="0"/>
              <a:t>representation (how to express a vulnerability as a signature)</a:t>
            </a:r>
          </a:p>
          <a:p>
            <a:pPr lvl="1"/>
            <a:r>
              <a:rPr lang="en-US" altLang="zh-CN" dirty="0" smtClean="0"/>
              <a:t>coverage (measured by false positive rate)</a:t>
            </a:r>
            <a:endParaRPr lang="zh-CN" altLang="en-US" dirty="0"/>
          </a:p>
        </p:txBody>
      </p:sp>
      <p:sp>
        <p:nvSpPr>
          <p:cNvPr id="3" name="标题 2"/>
          <p:cNvSpPr>
            <a:spLocks noGrp="1"/>
          </p:cNvSpPr>
          <p:nvPr>
            <p:ph type="title"/>
          </p:nvPr>
        </p:nvSpPr>
        <p:spPr/>
        <p:txBody>
          <a:bodyPr/>
          <a:lstStyle/>
          <a:p>
            <a:r>
              <a:rPr lang="en-US" altLang="zh-CN" dirty="0" smtClean="0"/>
              <a:t>Overview</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lnSpcReduction="10000"/>
          </a:bodyPr>
          <a:lstStyle/>
          <a:p>
            <a:r>
              <a:rPr lang="en-US" altLang="zh-CN" dirty="0" smtClean="0"/>
              <a:t>vulnerability signature</a:t>
            </a:r>
          </a:p>
          <a:p>
            <a:pPr lvl="1"/>
            <a:r>
              <a:rPr lang="en-US" altLang="zh-CN" sz="2400" dirty="0" smtClean="0"/>
              <a:t>representation for set of inputs that define a specified vulnerability condition</a:t>
            </a:r>
            <a:endParaRPr lang="en-US" altLang="zh-CN" dirty="0" smtClean="0"/>
          </a:p>
          <a:p>
            <a:pPr lvl="1"/>
            <a:endParaRPr lang="en-US" altLang="zh-CN" sz="2400" dirty="0" smtClean="0"/>
          </a:p>
          <a:p>
            <a:r>
              <a:rPr lang="en-US" altLang="zh-CN" sz="2800" dirty="0" smtClean="0"/>
              <a:t>trade-offs</a:t>
            </a:r>
          </a:p>
          <a:p>
            <a:pPr lvl="1"/>
            <a:r>
              <a:rPr lang="en-US" altLang="zh-CN" sz="2400" dirty="0" smtClean="0"/>
              <a:t>representation: matching accuracy vs. efficiency</a:t>
            </a:r>
          </a:p>
          <a:p>
            <a:pPr lvl="1"/>
            <a:r>
              <a:rPr lang="en-US" altLang="zh-CN" sz="2400" dirty="0" smtClean="0"/>
              <a:t>signature creation: creation time vs. coverage</a:t>
            </a:r>
          </a:p>
          <a:p>
            <a:pPr lvl="1"/>
            <a:endParaRPr lang="en-US" altLang="zh-CN" sz="2400" dirty="0" smtClean="0"/>
          </a:p>
          <a:p>
            <a:r>
              <a:rPr lang="en-US" altLang="zh-CN" sz="2800" dirty="0" smtClean="0"/>
              <a:t>Tuple {</a:t>
            </a:r>
            <a:r>
              <a:rPr lang="en-US" altLang="zh-CN" sz="2800" dirty="0" err="1" smtClean="0"/>
              <a:t>P,T,x,c</a:t>
            </a:r>
            <a:r>
              <a:rPr lang="en-US" altLang="zh-CN" sz="2800" dirty="0" smtClean="0"/>
              <a:t>} </a:t>
            </a:r>
          </a:p>
          <a:p>
            <a:pPr lvl="1"/>
            <a:r>
              <a:rPr lang="en-US" altLang="zh-CN" sz="2400" dirty="0" smtClean="0"/>
              <a:t> binary program (P), instruction trace </a:t>
            </a:r>
            <a:r>
              <a:rPr lang="fr-FR" altLang="zh-CN" sz="2400" dirty="0" smtClean="0"/>
              <a:t>(T), exploit string (x), vulnerability condition (c)</a:t>
            </a:r>
            <a:endParaRPr lang="en-US" altLang="zh-CN" sz="2400" dirty="0" smtClean="0"/>
          </a:p>
        </p:txBody>
      </p:sp>
      <p:sp>
        <p:nvSpPr>
          <p:cNvPr id="3" name="标题 2"/>
          <p:cNvSpPr>
            <a:spLocks noGrp="1"/>
          </p:cNvSpPr>
          <p:nvPr>
            <p:ph type="title"/>
          </p:nvPr>
        </p:nvSpPr>
        <p:spPr/>
        <p:txBody>
          <a:bodyPr/>
          <a:lstStyle/>
          <a:p>
            <a:r>
              <a:rPr lang="en-US" altLang="zh-CN" dirty="0" smtClean="0"/>
              <a:t>Vulnerability Signature</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en-US" altLang="zh-CN" dirty="0" smtClean="0"/>
              <a:t>(</a:t>
            </a:r>
            <a:r>
              <a:rPr lang="en-US" altLang="zh-CN" i="1" dirty="0" err="1" smtClean="0"/>
              <a:t>P,c</a:t>
            </a:r>
            <a:r>
              <a:rPr lang="en-US" altLang="zh-CN" i="1" dirty="0" smtClean="0"/>
              <a:t>) = (&lt; i</a:t>
            </a:r>
            <a:r>
              <a:rPr lang="en-US" altLang="zh-CN" sz="1600" i="1" dirty="0" smtClean="0"/>
              <a:t>1</a:t>
            </a:r>
            <a:r>
              <a:rPr lang="en-US" altLang="zh-CN" i="1" dirty="0" smtClean="0"/>
              <a:t>, . . . , </a:t>
            </a:r>
            <a:r>
              <a:rPr lang="en-US" altLang="zh-CN" i="1" dirty="0" err="1" smtClean="0"/>
              <a:t>i</a:t>
            </a:r>
            <a:r>
              <a:rPr lang="en-US" altLang="zh-CN" sz="1600" i="1" dirty="0" err="1" smtClean="0"/>
              <a:t>k</a:t>
            </a:r>
            <a:r>
              <a:rPr lang="en-US" altLang="zh-CN" i="1" dirty="0" smtClean="0"/>
              <a:t> &gt;,c)</a:t>
            </a:r>
          </a:p>
          <a:p>
            <a:r>
              <a:rPr lang="en-US" altLang="zh-CN" dirty="0" smtClean="0"/>
              <a:t>T(</a:t>
            </a:r>
            <a:r>
              <a:rPr lang="en-US" altLang="zh-CN" dirty="0" err="1" smtClean="0"/>
              <a:t>P,x</a:t>
            </a:r>
            <a:r>
              <a:rPr lang="en-US" altLang="zh-CN" dirty="0" smtClean="0"/>
              <a:t>) is the execution trace of running P with input x means </a:t>
            </a:r>
            <a:r>
              <a:rPr lang="en-US" altLang="zh-CN" i="1" dirty="0" smtClean="0"/>
              <a:t>T satisfies vulnerability condition c</a:t>
            </a:r>
          </a:p>
          <a:p>
            <a:r>
              <a:rPr lang="en-US" altLang="zh-CN" i="1" dirty="0" err="1" smtClean="0"/>
              <a:t>L</a:t>
            </a:r>
            <a:r>
              <a:rPr lang="en-US" altLang="zh-CN" sz="1800" i="1" dirty="0" err="1" smtClean="0"/>
              <a:t>P,c</a:t>
            </a:r>
            <a:r>
              <a:rPr lang="en-US" altLang="zh-CN" i="1" dirty="0" smtClean="0"/>
              <a:t> consists of the set of all inputs x to a program P </a:t>
            </a:r>
            <a:r>
              <a:rPr lang="en-US" altLang="zh-CN" dirty="0" smtClean="0"/>
              <a:t>such that</a:t>
            </a:r>
          </a:p>
          <a:p>
            <a:r>
              <a:rPr lang="en-US" altLang="zh-CN" dirty="0" smtClean="0"/>
              <a:t>Formally: </a:t>
            </a:r>
          </a:p>
          <a:p>
            <a:r>
              <a:rPr lang="en-US" altLang="zh-CN" dirty="0" smtClean="0"/>
              <a:t>An exploit for a vulnerability (</a:t>
            </a:r>
            <a:r>
              <a:rPr lang="en-US" altLang="zh-CN" i="1" dirty="0" err="1" smtClean="0"/>
              <a:t>P,c</a:t>
            </a:r>
            <a:r>
              <a:rPr lang="en-US" altLang="zh-CN" i="1" dirty="0" smtClean="0"/>
              <a:t>) is an input</a:t>
            </a:r>
          </a:p>
          <a:p>
            <a:endParaRPr lang="en-US" altLang="zh-CN" i="1" dirty="0" smtClean="0"/>
          </a:p>
          <a:p>
            <a:endParaRPr lang="en-US" altLang="zh-CN" i="1" dirty="0" smtClean="0"/>
          </a:p>
          <a:p>
            <a:endParaRPr lang="en-US" altLang="zh-CN" i="1" dirty="0" smtClean="0"/>
          </a:p>
          <a:p>
            <a:endParaRPr lang="en-US" altLang="zh-CN" i="1" dirty="0" smtClean="0"/>
          </a:p>
        </p:txBody>
      </p:sp>
      <p:sp>
        <p:nvSpPr>
          <p:cNvPr id="3" name="标题 2"/>
          <p:cNvSpPr>
            <a:spLocks noGrp="1"/>
          </p:cNvSpPr>
          <p:nvPr>
            <p:ph type="title"/>
          </p:nvPr>
        </p:nvSpPr>
        <p:spPr/>
        <p:txBody>
          <a:bodyPr>
            <a:normAutofit fontScale="90000"/>
          </a:bodyPr>
          <a:lstStyle/>
          <a:p>
            <a:r>
              <a:rPr lang="en-US" altLang="zh-CN" dirty="0" smtClean="0"/>
              <a:t>Vulnerability Signature Notation</a:t>
            </a:r>
            <a:endParaRPr lang="zh-CN" altLang="en-US" dirty="0"/>
          </a:p>
        </p:txBody>
      </p:sp>
      <p:pic>
        <p:nvPicPr>
          <p:cNvPr id="6" name="图片 5" descr="bbb.png"/>
          <p:cNvPicPr>
            <a:picLocks noChangeAspect="1"/>
          </p:cNvPicPr>
          <p:nvPr/>
        </p:nvPicPr>
        <p:blipFill>
          <a:blip r:embed="rId3" cstate="print"/>
          <a:stretch>
            <a:fillRect/>
          </a:stretch>
        </p:blipFill>
        <p:spPr>
          <a:xfrm>
            <a:off x="2643174" y="4143380"/>
            <a:ext cx="3638095" cy="409524"/>
          </a:xfrm>
          <a:prstGeom prst="rect">
            <a:avLst/>
          </a:prstGeom>
        </p:spPr>
      </p:pic>
      <p:pic>
        <p:nvPicPr>
          <p:cNvPr id="9" name="Picture 8"/>
          <p:cNvPicPr>
            <a:picLocks noChangeAspect="1"/>
          </p:cNvPicPr>
          <p:nvPr/>
        </p:nvPicPr>
        <p:blipFill>
          <a:blip r:embed="rId4" cstate="print"/>
          <a:stretch>
            <a:fillRect/>
          </a:stretch>
        </p:blipFill>
        <p:spPr>
          <a:xfrm>
            <a:off x="755576" y="5229200"/>
            <a:ext cx="1104900" cy="2921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aaa.png"/>
          <p:cNvPicPr>
            <a:picLocks noChangeAspect="1"/>
          </p:cNvPicPr>
          <p:nvPr/>
        </p:nvPicPr>
        <p:blipFill>
          <a:blip r:embed="rId3" cstate="print"/>
          <a:stretch>
            <a:fillRect/>
          </a:stretch>
        </p:blipFill>
        <p:spPr>
          <a:xfrm>
            <a:off x="3534476" y="1071546"/>
            <a:ext cx="5609524" cy="4295238"/>
          </a:xfrm>
          <a:prstGeom prst="rect">
            <a:avLst/>
          </a:prstGeom>
        </p:spPr>
      </p:pic>
      <p:sp>
        <p:nvSpPr>
          <p:cNvPr id="2" name="内容占位符 1"/>
          <p:cNvSpPr>
            <a:spLocks noGrp="1"/>
          </p:cNvSpPr>
          <p:nvPr>
            <p:ph idx="1"/>
          </p:nvPr>
        </p:nvSpPr>
        <p:spPr/>
        <p:txBody>
          <a:bodyPr/>
          <a:lstStyle/>
          <a:p>
            <a:r>
              <a:rPr lang="en-US" altLang="zh-CN" dirty="0" smtClean="0"/>
              <a:t>P given in box</a:t>
            </a:r>
          </a:p>
          <a:p>
            <a:r>
              <a:rPr lang="en-US" altLang="zh-CN" dirty="0" smtClean="0"/>
              <a:t>x = g/AAAA</a:t>
            </a:r>
          </a:p>
          <a:p>
            <a:r>
              <a:rPr lang="en-US" altLang="zh-CN" dirty="0" smtClean="0"/>
              <a:t>T={1,2,3,4,6,7,</a:t>
            </a:r>
          </a:p>
          <a:p>
            <a:pPr>
              <a:buNone/>
            </a:pPr>
            <a:r>
              <a:rPr lang="en-US" altLang="zh-CN" dirty="0" smtClean="0"/>
              <a:t>   8,9,8,10,11,10,</a:t>
            </a:r>
          </a:p>
          <a:p>
            <a:pPr>
              <a:buNone/>
            </a:pPr>
            <a:r>
              <a:rPr lang="en-US" altLang="zh-CN" dirty="0" smtClean="0"/>
              <a:t>   11,10,11,10,</a:t>
            </a:r>
          </a:p>
          <a:p>
            <a:pPr>
              <a:buNone/>
            </a:pPr>
            <a:r>
              <a:rPr lang="en-US" altLang="zh-CN" dirty="0" smtClean="0"/>
              <a:t>   11,10,11}</a:t>
            </a:r>
          </a:p>
          <a:p>
            <a:r>
              <a:rPr lang="en-US" altLang="zh-CN" dirty="0" smtClean="0"/>
              <a:t>c = heap </a:t>
            </a:r>
          </a:p>
          <a:p>
            <a:pPr>
              <a:buNone/>
            </a:pPr>
            <a:r>
              <a:rPr lang="en-US" altLang="zh-CN" dirty="0" smtClean="0"/>
              <a:t>   overflow </a:t>
            </a:r>
          </a:p>
          <a:p>
            <a:pPr>
              <a:buNone/>
            </a:pPr>
            <a:r>
              <a:rPr lang="en-US" altLang="zh-CN" dirty="0" smtClean="0"/>
              <a:t>   (on 5th iteration of line 11)</a:t>
            </a:r>
          </a:p>
          <a:p>
            <a:pPr>
              <a:buNone/>
            </a:pPr>
            <a:endParaRPr lang="zh-CN" altLang="en-US" dirty="0"/>
          </a:p>
        </p:txBody>
      </p:sp>
      <p:sp>
        <p:nvSpPr>
          <p:cNvPr id="3" name="标题 2"/>
          <p:cNvSpPr>
            <a:spLocks noGrp="1"/>
          </p:cNvSpPr>
          <p:nvPr>
            <p:ph type="title"/>
          </p:nvPr>
        </p:nvSpPr>
        <p:spPr/>
        <p:txBody>
          <a:bodyPr/>
          <a:lstStyle/>
          <a:p>
            <a:r>
              <a:rPr lang="en-US" altLang="zh-CN" dirty="0" smtClean="0"/>
              <a:t>Example</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A </a:t>
            </a:r>
            <a:r>
              <a:rPr lang="en-US" altLang="zh-CN" i="1" dirty="0" smtClean="0"/>
              <a:t>vulnerability signature is a matching function </a:t>
            </a:r>
            <a:r>
              <a:rPr lang="en-US" altLang="zh-CN" dirty="0" smtClean="0"/>
              <a:t>MATCH which for an input </a:t>
            </a:r>
            <a:r>
              <a:rPr lang="en-US" altLang="zh-CN" i="1" dirty="0" smtClean="0"/>
              <a:t>x returns either </a:t>
            </a:r>
            <a:r>
              <a:rPr lang="en-US" altLang="zh-CN" dirty="0" smtClean="0"/>
              <a:t>EXPLOIT or BENIGN for a program P without running the program</a:t>
            </a:r>
          </a:p>
          <a:p>
            <a:r>
              <a:rPr lang="en-US" altLang="zh-CN" dirty="0" smtClean="0"/>
              <a:t>A </a:t>
            </a:r>
            <a:r>
              <a:rPr lang="en-US" altLang="zh-CN" i="1" dirty="0" smtClean="0"/>
              <a:t>perfect vulnerability signature satisfies</a:t>
            </a:r>
          </a:p>
          <a:p>
            <a:endParaRPr lang="en-US" altLang="zh-CN" i="1" dirty="0" smtClean="0"/>
          </a:p>
          <a:p>
            <a:endParaRPr lang="en-US" altLang="zh-CN" i="1" dirty="0" smtClean="0"/>
          </a:p>
          <a:p>
            <a:endParaRPr lang="en-US" altLang="zh-CN" i="1" dirty="0" smtClean="0"/>
          </a:p>
          <a:p>
            <a:r>
              <a:rPr lang="en-US" altLang="zh-CN" dirty="0" smtClean="0"/>
              <a:t>Completeness: </a:t>
            </a:r>
          </a:p>
          <a:p>
            <a:r>
              <a:rPr lang="en-US" altLang="zh-CN" dirty="0" smtClean="0"/>
              <a:t>Soundness: </a:t>
            </a:r>
            <a:endParaRPr lang="en-US" altLang="zh-CN" i="1" dirty="0" smtClean="0"/>
          </a:p>
          <a:p>
            <a:pPr>
              <a:buNone/>
            </a:pPr>
            <a:endParaRPr lang="zh-CN" altLang="en-US" dirty="0"/>
          </a:p>
        </p:txBody>
      </p:sp>
      <p:sp>
        <p:nvSpPr>
          <p:cNvPr id="3" name="标题 2"/>
          <p:cNvSpPr>
            <a:spLocks noGrp="1"/>
          </p:cNvSpPr>
          <p:nvPr>
            <p:ph type="title"/>
          </p:nvPr>
        </p:nvSpPr>
        <p:spPr/>
        <p:txBody>
          <a:bodyPr>
            <a:normAutofit fontScale="90000"/>
          </a:bodyPr>
          <a:lstStyle/>
          <a:p>
            <a:r>
              <a:rPr lang="en-US" altLang="zh-CN" dirty="0" smtClean="0"/>
              <a:t>Vulnerability Signature Definition</a:t>
            </a:r>
            <a:endParaRPr lang="zh-CN" altLang="en-US" dirty="0"/>
          </a:p>
        </p:txBody>
      </p:sp>
      <p:pic>
        <p:nvPicPr>
          <p:cNvPr id="4" name="图片 3" descr="ccc.png"/>
          <p:cNvPicPr>
            <a:picLocks noChangeAspect="1"/>
          </p:cNvPicPr>
          <p:nvPr/>
        </p:nvPicPr>
        <p:blipFill>
          <a:blip r:embed="rId2" cstate="print"/>
          <a:stretch>
            <a:fillRect/>
          </a:stretch>
        </p:blipFill>
        <p:spPr>
          <a:xfrm>
            <a:off x="1428728" y="3714752"/>
            <a:ext cx="5723810" cy="1028571"/>
          </a:xfrm>
          <a:prstGeom prst="rect">
            <a:avLst/>
          </a:prstGeom>
        </p:spPr>
      </p:pic>
      <p:pic>
        <p:nvPicPr>
          <p:cNvPr id="5" name="图片 4" descr="d.png"/>
          <p:cNvPicPr>
            <a:picLocks noChangeAspect="1"/>
          </p:cNvPicPr>
          <p:nvPr/>
        </p:nvPicPr>
        <p:blipFill>
          <a:blip r:embed="rId3" cstate="print"/>
          <a:stretch>
            <a:fillRect/>
          </a:stretch>
        </p:blipFill>
        <p:spPr>
          <a:xfrm>
            <a:off x="3382095" y="5072074"/>
            <a:ext cx="5761905" cy="409524"/>
          </a:xfrm>
          <a:prstGeom prst="rect">
            <a:avLst/>
          </a:prstGeom>
        </p:spPr>
      </p:pic>
      <p:pic>
        <p:nvPicPr>
          <p:cNvPr id="6" name="图片 5" descr="e.png"/>
          <p:cNvPicPr>
            <a:picLocks noChangeAspect="1"/>
          </p:cNvPicPr>
          <p:nvPr/>
        </p:nvPicPr>
        <p:blipFill>
          <a:blip r:embed="rId4" cstate="print"/>
          <a:stretch>
            <a:fillRect/>
          </a:stretch>
        </p:blipFill>
        <p:spPr>
          <a:xfrm>
            <a:off x="2857488" y="5572140"/>
            <a:ext cx="5590477" cy="342857"/>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C: </a:t>
            </a:r>
            <a:r>
              <a:rPr lang="az-Cyrl-AZ" altLang="zh-CN" dirty="0" smtClean="0"/>
              <a:t>Ґ</a:t>
            </a:r>
            <a:r>
              <a:rPr lang="en-US" altLang="zh-CN" i="1" dirty="0" smtClean="0"/>
              <a:t>×D×M×K×I -&gt;{BENIGN, EXPLOIT}</a:t>
            </a:r>
          </a:p>
          <a:p>
            <a:endParaRPr lang="en-US" altLang="zh-CN" dirty="0" smtClean="0"/>
          </a:p>
          <a:p>
            <a:r>
              <a:rPr lang="az-Cyrl-AZ" altLang="zh-CN" dirty="0" smtClean="0"/>
              <a:t>Ґ </a:t>
            </a:r>
            <a:r>
              <a:rPr lang="en-US" altLang="zh-CN" dirty="0" smtClean="0"/>
              <a:t>is a memory</a:t>
            </a:r>
          </a:p>
          <a:p>
            <a:r>
              <a:rPr lang="en-US" altLang="zh-CN" dirty="0" smtClean="0"/>
              <a:t>D is the set of variables defined</a:t>
            </a:r>
          </a:p>
          <a:p>
            <a:r>
              <a:rPr lang="en-US" altLang="zh-CN" dirty="0" smtClean="0"/>
              <a:t>M is the program’s map from memory to values</a:t>
            </a:r>
          </a:p>
          <a:p>
            <a:r>
              <a:rPr lang="en-US" altLang="zh-CN" dirty="0" smtClean="0"/>
              <a:t>K is the continuation stack</a:t>
            </a:r>
          </a:p>
          <a:p>
            <a:r>
              <a:rPr lang="en-US" altLang="zh-CN" dirty="0" smtClean="0"/>
              <a:t>I is the next instruction to execute</a:t>
            </a:r>
            <a:endParaRPr lang="zh-CN" altLang="en-US" dirty="0"/>
          </a:p>
        </p:txBody>
      </p:sp>
      <p:sp>
        <p:nvSpPr>
          <p:cNvPr id="3" name="标题 2"/>
          <p:cNvSpPr>
            <a:spLocks noGrp="1"/>
          </p:cNvSpPr>
          <p:nvPr>
            <p:ph type="title"/>
          </p:nvPr>
        </p:nvSpPr>
        <p:spPr/>
        <p:txBody>
          <a:bodyPr/>
          <a:lstStyle/>
          <a:p>
            <a:r>
              <a:rPr lang="en-US" altLang="zh-CN" dirty="0" smtClean="0"/>
              <a:t>Vulnerability Condition</a:t>
            </a: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i="1" dirty="0" smtClean="0"/>
              <a:t>Turing machine signatures</a:t>
            </a:r>
          </a:p>
          <a:p>
            <a:pPr lvl="1"/>
            <a:r>
              <a:rPr lang="en-US" altLang="zh-CN" dirty="0" smtClean="0"/>
              <a:t>precise (no false positive or negatives)</a:t>
            </a:r>
          </a:p>
          <a:p>
            <a:pPr lvl="1"/>
            <a:r>
              <a:rPr lang="en-US" altLang="zh-CN" dirty="0" smtClean="0"/>
              <a:t>may not terminate (in presence of loops, e.g.)</a:t>
            </a:r>
          </a:p>
          <a:p>
            <a:r>
              <a:rPr lang="en-US" altLang="zh-CN" i="1" dirty="0" smtClean="0"/>
              <a:t>symbolic constraint signatures</a:t>
            </a:r>
          </a:p>
          <a:p>
            <a:pPr lvl="1"/>
            <a:r>
              <a:rPr lang="en-US" altLang="zh-CN" dirty="0" smtClean="0"/>
              <a:t>approximates looping, aliasing</a:t>
            </a:r>
          </a:p>
          <a:p>
            <a:pPr lvl="1"/>
            <a:r>
              <a:rPr lang="en-US" altLang="zh-CN" dirty="0" smtClean="0"/>
              <a:t>guaranteed to terminate</a:t>
            </a:r>
          </a:p>
          <a:p>
            <a:r>
              <a:rPr lang="en-US" altLang="zh-CN" i="1" dirty="0" smtClean="0"/>
              <a:t>regular expression signatures</a:t>
            </a:r>
          </a:p>
          <a:p>
            <a:pPr lvl="1"/>
            <a:r>
              <a:rPr lang="en-US" altLang="zh-CN" dirty="0" smtClean="0"/>
              <a:t>approximates elementary constructs (counting)</a:t>
            </a:r>
          </a:p>
          <a:p>
            <a:pPr lvl="1"/>
            <a:r>
              <a:rPr lang="en-US" altLang="zh-CN" dirty="0" smtClean="0"/>
              <a:t>very efficient</a:t>
            </a:r>
            <a:endParaRPr lang="zh-CN" altLang="en-US" dirty="0"/>
          </a:p>
        </p:txBody>
      </p:sp>
      <p:sp>
        <p:nvSpPr>
          <p:cNvPr id="3" name="标题 2"/>
          <p:cNvSpPr>
            <a:spLocks noGrp="1"/>
          </p:cNvSpPr>
          <p:nvPr>
            <p:ph type="title"/>
          </p:nvPr>
        </p:nvSpPr>
        <p:spPr/>
        <p:txBody>
          <a:bodyPr>
            <a:normAutofit fontScale="90000"/>
          </a:bodyPr>
          <a:lstStyle/>
          <a:p>
            <a:r>
              <a:rPr lang="en-US" altLang="zh-CN" dirty="0" smtClean="0"/>
              <a:t>Signature Representation Classes</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Can provide a precise, even exact, characterization of the vulnerability condition in a particular program</a:t>
            </a:r>
          </a:p>
          <a:p>
            <a:r>
              <a:rPr lang="en-US" altLang="zh-CN" dirty="0" smtClean="0"/>
              <a:t>A TM that exactly emulates the program has no error rate</a:t>
            </a:r>
          </a:p>
          <a:p>
            <a:pPr>
              <a:buNone/>
            </a:pPr>
            <a:endParaRPr lang="zh-CN" altLang="en-US" dirty="0"/>
          </a:p>
        </p:txBody>
      </p:sp>
      <p:sp>
        <p:nvSpPr>
          <p:cNvPr id="3" name="标题 2"/>
          <p:cNvSpPr>
            <a:spLocks noGrp="1"/>
          </p:cNvSpPr>
          <p:nvPr>
            <p:ph type="title"/>
          </p:nvPr>
        </p:nvSpPr>
        <p:spPr/>
        <p:txBody>
          <a:bodyPr/>
          <a:lstStyle/>
          <a:p>
            <a:r>
              <a:rPr lang="en-US" altLang="zh-CN" dirty="0" smtClean="0"/>
              <a:t>Turing Machine Sig.</a:t>
            </a:r>
            <a:endParaRPr lang="zh-CN" altLang="en-US" dirty="0"/>
          </a:p>
        </p:txBody>
      </p:sp>
      <p:pic>
        <p:nvPicPr>
          <p:cNvPr id="4" name="图片 3" descr="asd.png"/>
          <p:cNvPicPr>
            <a:picLocks noChangeAspect="1"/>
          </p:cNvPicPr>
          <p:nvPr/>
        </p:nvPicPr>
        <p:blipFill>
          <a:blip r:embed="rId2" cstate="print"/>
          <a:stretch>
            <a:fillRect/>
          </a:stretch>
        </p:blipFill>
        <p:spPr>
          <a:xfrm>
            <a:off x="2143108" y="3857628"/>
            <a:ext cx="4133334" cy="2495238"/>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says that for 10-char input, the first char is ‘g’ or ‘G’, up to four of the next chars may be spaces and at least 5 chars are non-spaces</a:t>
            </a:r>
          </a:p>
          <a:p>
            <a:endParaRPr lang="en-US" altLang="zh-CN" dirty="0" smtClean="0"/>
          </a:p>
          <a:p>
            <a:pPr>
              <a:buNone/>
            </a:pPr>
            <a:endParaRPr lang="zh-CN" altLang="en-US" dirty="0"/>
          </a:p>
        </p:txBody>
      </p:sp>
      <p:sp>
        <p:nvSpPr>
          <p:cNvPr id="3" name="标题 2"/>
          <p:cNvSpPr>
            <a:spLocks noGrp="1"/>
          </p:cNvSpPr>
          <p:nvPr>
            <p:ph type="title"/>
          </p:nvPr>
        </p:nvSpPr>
        <p:spPr/>
        <p:txBody>
          <a:bodyPr/>
          <a:lstStyle/>
          <a:p>
            <a:r>
              <a:rPr lang="en-US" altLang="zh-CN" dirty="0" smtClean="0"/>
              <a:t>Symbolic Constraint Sig.</a:t>
            </a:r>
            <a:endParaRPr lang="zh-CN" altLang="en-US" dirty="0"/>
          </a:p>
        </p:txBody>
      </p:sp>
      <p:pic>
        <p:nvPicPr>
          <p:cNvPr id="4" name="图片 3" descr="aaa.png"/>
          <p:cNvPicPr>
            <a:picLocks noChangeAspect="1"/>
          </p:cNvPicPr>
          <p:nvPr/>
        </p:nvPicPr>
        <p:blipFill>
          <a:blip r:embed="rId3" cstate="print"/>
          <a:stretch>
            <a:fillRect/>
          </a:stretch>
        </p:blipFill>
        <p:spPr>
          <a:xfrm>
            <a:off x="2291358" y="3429000"/>
            <a:ext cx="4638096" cy="2209524"/>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says ‘g’ or ‘G’ followed by 0 or more spaces and at least 5 non-spaces</a:t>
            </a:r>
          </a:p>
          <a:p>
            <a:endParaRPr lang="en-US" altLang="zh-CN" dirty="0" smtClean="0"/>
          </a:p>
          <a:p>
            <a:r>
              <a:rPr lang="en-US" altLang="zh-CN" dirty="0" err="1" smtClean="0"/>
              <a:t>E.g</a:t>
            </a:r>
            <a:r>
              <a:rPr lang="en-US" altLang="zh-CN" dirty="0" smtClean="0"/>
              <a:t>: [</a:t>
            </a:r>
            <a:r>
              <a:rPr lang="en-US" altLang="zh-CN" dirty="0" err="1" smtClean="0"/>
              <a:t>g|G</a:t>
            </a:r>
            <a:r>
              <a:rPr lang="en-US" altLang="zh-CN" dirty="0" smtClean="0"/>
              <a:t>][ ]*[ˆ ]{5,}</a:t>
            </a:r>
            <a:endParaRPr lang="zh-CN" altLang="en-US" dirty="0"/>
          </a:p>
        </p:txBody>
      </p:sp>
      <p:sp>
        <p:nvSpPr>
          <p:cNvPr id="3" name="标题 2"/>
          <p:cNvSpPr>
            <a:spLocks noGrp="1"/>
          </p:cNvSpPr>
          <p:nvPr>
            <p:ph type="title"/>
          </p:nvPr>
        </p:nvSpPr>
        <p:spPr/>
        <p:txBody>
          <a:bodyPr/>
          <a:lstStyle/>
          <a:p>
            <a:r>
              <a:rPr lang="en-US" altLang="zh-CN" dirty="0" smtClean="0"/>
              <a:t>Regular Expression Sig.</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zh-CN" sz="2800" dirty="0"/>
              <a:t>Towards Automatic Signature Generation</a:t>
            </a:r>
            <a:br>
              <a:rPr lang="en-US" altLang="zh-CN" sz="2800" dirty="0"/>
            </a:br>
            <a:r>
              <a:rPr lang="en-US" altLang="zh-CN" sz="2800" dirty="0"/>
              <a:t> of Vulnerability-based Signature</a:t>
            </a:r>
            <a:endParaRPr lang="en-US" dirty="0"/>
          </a:p>
        </p:txBody>
      </p:sp>
      <p:sp>
        <p:nvSpPr>
          <p:cNvPr id="3" name="Title 2"/>
          <p:cNvSpPr>
            <a:spLocks noGrp="1"/>
          </p:cNvSpPr>
          <p:nvPr>
            <p:ph type="title"/>
          </p:nvPr>
        </p:nvSpPr>
        <p:spPr/>
        <p:txBody>
          <a:bodyPr>
            <a:normAutofit/>
          </a:bodyPr>
          <a:lstStyle/>
          <a:p>
            <a:r>
              <a:rPr lang="en-US" dirty="0" smtClean="0"/>
              <a:t>Defense: Static Analysis</a:t>
            </a:r>
            <a:endParaRPr lang="en-US" dirty="0"/>
          </a:p>
        </p:txBody>
      </p:sp>
    </p:spTree>
    <p:extLst>
      <p:ext uri="{BB962C8B-B14F-4D97-AF65-F5344CB8AC3E}">
        <p14:creationId xmlns:p14="http://schemas.microsoft.com/office/powerpoint/2010/main" val="2268207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TM - </a:t>
            </a:r>
            <a:r>
              <a:rPr lang="en-US" altLang="zh-CN" dirty="0" err="1" smtClean="0"/>
              <a:t>inlining</a:t>
            </a:r>
            <a:r>
              <a:rPr lang="en-US" altLang="zh-CN" dirty="0" smtClean="0"/>
              <a:t> vulnerability condition takes poly time</a:t>
            </a:r>
          </a:p>
          <a:p>
            <a:r>
              <a:rPr lang="en-US" altLang="zh-CN" dirty="0" err="1" smtClean="0"/>
              <a:t>Symb</a:t>
            </a:r>
            <a:r>
              <a:rPr lang="en-US" altLang="zh-CN" dirty="0" smtClean="0"/>
              <a:t>. Constraint - poly-time transformations on TM</a:t>
            </a:r>
          </a:p>
          <a:p>
            <a:r>
              <a:rPr lang="en-US" altLang="zh-CN" dirty="0" err="1" smtClean="0"/>
              <a:t>Regexp</a:t>
            </a:r>
            <a:r>
              <a:rPr lang="en-US" altLang="zh-CN" dirty="0" smtClean="0"/>
              <a:t> - solve constraint (exp time; PSPACE-complete)</a:t>
            </a:r>
          </a:p>
          <a:p>
            <a:r>
              <a:rPr lang="en-US" altLang="zh-CN" dirty="0" smtClean="0"/>
              <a:t>or data-flow on TM (poly time)</a:t>
            </a:r>
          </a:p>
          <a:p>
            <a:pPr>
              <a:buNone/>
            </a:pPr>
            <a:endParaRPr lang="zh-CN" altLang="en-US" dirty="0"/>
          </a:p>
        </p:txBody>
      </p:sp>
      <p:sp>
        <p:nvSpPr>
          <p:cNvPr id="3" name="标题 2"/>
          <p:cNvSpPr>
            <a:spLocks noGrp="1"/>
          </p:cNvSpPr>
          <p:nvPr>
            <p:ph type="title"/>
          </p:nvPr>
        </p:nvSpPr>
        <p:spPr/>
        <p:txBody>
          <a:bodyPr/>
          <a:lstStyle/>
          <a:p>
            <a:r>
              <a:rPr lang="en-US" altLang="zh-CN" dirty="0" smtClean="0"/>
              <a:t>Accuracy VS. Efficiency</a:t>
            </a:r>
            <a:endParaRPr lang="zh-CN" altLang="en-US" dirty="0"/>
          </a:p>
        </p:txBody>
      </p:sp>
      <p:pic>
        <p:nvPicPr>
          <p:cNvPr id="4" name="图片 3" descr="bbb.png"/>
          <p:cNvPicPr>
            <a:picLocks noChangeAspect="1"/>
          </p:cNvPicPr>
          <p:nvPr/>
        </p:nvPicPr>
        <p:blipFill>
          <a:blip r:embed="rId3" cstate="print"/>
          <a:stretch>
            <a:fillRect/>
          </a:stretch>
        </p:blipFill>
        <p:spPr>
          <a:xfrm>
            <a:off x="0" y="4714884"/>
            <a:ext cx="9144000" cy="1000970"/>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Algorithm Overview</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smtClean="0"/>
          </a:p>
          <a:p>
            <a:endParaRPr lang="en-US" dirty="0" smtClean="0"/>
          </a:p>
          <a:p>
            <a:endParaRPr lang="en-US" dirty="0"/>
          </a:p>
          <a:p>
            <a:endParaRPr lang="en-US" dirty="0" smtClean="0"/>
          </a:p>
          <a:p>
            <a:endParaRPr lang="en-US" dirty="0"/>
          </a:p>
          <a:p>
            <a:pPr marL="109728" indent="0">
              <a:buNone/>
            </a:pPr>
            <a:endParaRPr lang="en-US" dirty="0"/>
          </a:p>
          <a:p>
            <a:r>
              <a:rPr lang="en-US" dirty="0" smtClean="0"/>
              <a:t>Input:</a:t>
            </a:r>
          </a:p>
          <a:p>
            <a:pPr lvl="1"/>
            <a:r>
              <a:rPr lang="en-US" dirty="0" smtClean="0"/>
              <a:t>Vulnerable program </a:t>
            </a:r>
            <a:r>
              <a:rPr lang="en-US" i="1" dirty="0" smtClean="0"/>
              <a:t>P</a:t>
            </a:r>
          </a:p>
          <a:p>
            <a:pPr lvl="1"/>
            <a:r>
              <a:rPr lang="en-US" dirty="0" err="1" smtClean="0"/>
              <a:t>Vul</a:t>
            </a:r>
            <a:r>
              <a:rPr lang="en-US" dirty="0" smtClean="0"/>
              <a:t> condition </a:t>
            </a:r>
            <a:r>
              <a:rPr lang="en-US" i="1" dirty="0" smtClean="0"/>
              <a:t>c</a:t>
            </a:r>
          </a:p>
          <a:p>
            <a:pPr lvl="1"/>
            <a:r>
              <a:rPr lang="en-US" dirty="0" smtClean="0"/>
              <a:t>Sample exploit </a:t>
            </a:r>
            <a:r>
              <a:rPr lang="en-US" i="1" dirty="0" smtClean="0"/>
              <a:t>x</a:t>
            </a:r>
          </a:p>
          <a:p>
            <a:pPr lvl="1"/>
            <a:r>
              <a:rPr lang="en-US" dirty="0" smtClean="0"/>
              <a:t>Instruction trace </a:t>
            </a:r>
            <a:r>
              <a:rPr lang="en-US" i="1" dirty="0" smtClean="0"/>
              <a:t>T</a:t>
            </a:r>
            <a:endParaRPr lang="en-US" i="1" dirty="0"/>
          </a:p>
          <a:p>
            <a:r>
              <a:rPr lang="en-US" dirty="0" smtClean="0"/>
              <a:t>Output:</a:t>
            </a:r>
          </a:p>
          <a:p>
            <a:pPr lvl="1"/>
            <a:r>
              <a:rPr lang="en-US" dirty="0" smtClean="0"/>
              <a:t>TM sig</a:t>
            </a:r>
          </a:p>
          <a:p>
            <a:pPr lvl="1"/>
            <a:r>
              <a:rPr lang="en-US" dirty="0" smtClean="0"/>
              <a:t>Symbolic constraint sig</a:t>
            </a:r>
          </a:p>
          <a:p>
            <a:pPr lvl="1"/>
            <a:r>
              <a:rPr lang="en-US" dirty="0" err="1" smtClean="0"/>
              <a:t>RegEx</a:t>
            </a:r>
            <a:r>
              <a:rPr lang="en-US" dirty="0" smtClean="0"/>
              <a:t> sig</a:t>
            </a:r>
          </a:p>
          <a:p>
            <a:endParaRPr lang="en-US" dirty="0"/>
          </a:p>
        </p:txBody>
      </p:sp>
      <p:pic>
        <p:nvPicPr>
          <p:cNvPr id="5" name="Content Placeholder 3"/>
          <p:cNvPicPr>
            <a:picLocks noChangeAspect="1"/>
          </p:cNvPicPr>
          <p:nvPr/>
        </p:nvPicPr>
        <p:blipFill>
          <a:blip r:embed="rId3" cstate="print"/>
          <a:srcRect t="-71838" b="-71838"/>
          <a:stretch>
            <a:fillRect/>
          </a:stretch>
        </p:blipFill>
        <p:spPr>
          <a:xfrm>
            <a:off x="-180528" y="-315416"/>
            <a:ext cx="9427162" cy="5184576"/>
          </a:xfrm>
          <a:prstGeom prst="rect">
            <a:avLst/>
          </a:prstGeom>
        </p:spPr>
      </p:pic>
    </p:spTree>
    <p:extLst>
      <p:ext uri="{BB962C8B-B14F-4D97-AF65-F5344CB8AC3E}">
        <p14:creationId xmlns:p14="http://schemas.microsoft.com/office/powerpoint/2010/main" val="17973424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a:bodyPr>
          <a:lstStyle/>
          <a:p>
            <a:r>
              <a:rPr lang="en-US" altLang="zh-CN" dirty="0" smtClean="0"/>
              <a:t>MEP is a straight-line program -- e.g. the path that the exploit took to reach the vulnerability</a:t>
            </a:r>
          </a:p>
          <a:p>
            <a:r>
              <a:rPr lang="en-US" altLang="zh-CN" dirty="0" smtClean="0"/>
              <a:t>PEP includes different paths to the vulnerability</a:t>
            </a:r>
          </a:p>
          <a:p>
            <a:r>
              <a:rPr lang="en-US" altLang="zh-CN" dirty="0" smtClean="0"/>
              <a:t>a </a:t>
            </a:r>
            <a:r>
              <a:rPr lang="en-US" altLang="zh-CN" i="1" dirty="0" smtClean="0"/>
              <a:t>complete PEP coverage signature accepts all inputs </a:t>
            </a:r>
            <a:r>
              <a:rPr lang="en-US" altLang="zh-CN" dirty="0" smtClean="0"/>
              <a:t>in </a:t>
            </a:r>
            <a:r>
              <a:rPr lang="en-US" altLang="zh-CN" dirty="0" err="1" smtClean="0"/>
              <a:t>L</a:t>
            </a:r>
            <a:r>
              <a:rPr lang="en-US" altLang="zh-CN" sz="1800" dirty="0" err="1" smtClean="0"/>
              <a:t>P,c</a:t>
            </a:r>
            <a:endParaRPr lang="en-US" altLang="zh-CN" sz="1800" dirty="0" smtClean="0"/>
          </a:p>
          <a:p>
            <a:r>
              <a:rPr lang="en-US" altLang="zh-CN" dirty="0" smtClean="0"/>
              <a:t>complete coverage through a </a:t>
            </a:r>
            <a:r>
              <a:rPr lang="en-US" altLang="zh-CN" i="1" dirty="0" smtClean="0"/>
              <a:t>chop of the program </a:t>
            </a:r>
            <a:r>
              <a:rPr lang="en-US" altLang="zh-CN" dirty="0" smtClean="0"/>
              <a:t>includes all paths from the input read (</a:t>
            </a:r>
            <a:r>
              <a:rPr lang="en-US" altLang="zh-CN" i="1" dirty="0" err="1" smtClean="0"/>
              <a:t>v</a:t>
            </a:r>
            <a:r>
              <a:rPr lang="en-US" altLang="zh-CN" sz="1600" i="1" dirty="0" err="1" smtClean="0"/>
              <a:t>init</a:t>
            </a:r>
            <a:r>
              <a:rPr lang="en-US" altLang="zh-CN" i="1" dirty="0" smtClean="0"/>
              <a:t>) to the </a:t>
            </a:r>
            <a:r>
              <a:rPr lang="en-US" altLang="zh-CN" dirty="0" smtClean="0"/>
              <a:t>vulnerability point (</a:t>
            </a:r>
            <a:r>
              <a:rPr lang="en-US" altLang="zh-CN" i="1" dirty="0" err="1" smtClean="0"/>
              <a:t>v</a:t>
            </a:r>
            <a:r>
              <a:rPr lang="en-US" altLang="zh-CN" sz="1600" i="1" dirty="0" err="1" smtClean="0"/>
              <a:t>final</a:t>
            </a:r>
            <a:r>
              <a:rPr lang="en-US" altLang="zh-CN" i="1" dirty="0" smtClean="0"/>
              <a:t>)</a:t>
            </a:r>
            <a:endParaRPr lang="zh-CN" altLang="en-US" dirty="0"/>
          </a:p>
        </p:txBody>
      </p:sp>
      <p:sp>
        <p:nvSpPr>
          <p:cNvPr id="3" name="标题 2"/>
          <p:cNvSpPr>
            <a:spLocks noGrp="1"/>
          </p:cNvSpPr>
          <p:nvPr>
            <p:ph type="title"/>
          </p:nvPr>
        </p:nvSpPr>
        <p:spPr/>
        <p:txBody>
          <a:bodyPr/>
          <a:lstStyle/>
          <a:p>
            <a:r>
              <a:rPr lang="en-US" altLang="zh-CN" dirty="0" smtClean="0"/>
              <a:t>MEP and PEP</a:t>
            </a:r>
            <a:endParaRPr lang="zh-CN" altLang="en-US" dirty="0"/>
          </a:p>
        </p:txBody>
      </p:sp>
    </p:spTree>
    <p:extLst>
      <p:ext uri="{BB962C8B-B14F-4D97-AF65-F5344CB8AC3E}">
        <p14:creationId xmlns:p14="http://schemas.microsoft.com/office/powerpoint/2010/main" val="6868190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 -&gt; Symbolic Constraint</a:t>
            </a:r>
            <a:endParaRPr lang="en-US" dirty="0"/>
          </a:p>
        </p:txBody>
      </p:sp>
      <p:sp>
        <p:nvSpPr>
          <p:cNvPr id="4" name="Content Placeholder 3"/>
          <p:cNvSpPr>
            <a:spLocks noGrp="1"/>
          </p:cNvSpPr>
          <p:nvPr>
            <p:ph idx="1"/>
          </p:nvPr>
        </p:nvSpPr>
        <p:spPr/>
        <p:txBody>
          <a:bodyPr/>
          <a:lstStyle/>
          <a:p>
            <a:r>
              <a:rPr lang="en-US" dirty="0" smtClean="0"/>
              <a:t>Statically estimate effects of </a:t>
            </a:r>
            <a:r>
              <a:rPr lang="en-US" dirty="0" smtClean="0">
                <a:solidFill>
                  <a:srgbClr val="FF0000"/>
                </a:solidFill>
              </a:rPr>
              <a:t>memory updates</a:t>
            </a:r>
            <a:r>
              <a:rPr lang="en-US" dirty="0" smtClean="0"/>
              <a:t> and </a:t>
            </a:r>
            <a:r>
              <a:rPr lang="en-US" dirty="0" smtClean="0">
                <a:solidFill>
                  <a:srgbClr val="FF0000"/>
                </a:solidFill>
              </a:rPr>
              <a:t>loops</a:t>
            </a:r>
          </a:p>
          <a:p>
            <a:r>
              <a:rPr lang="en-US" dirty="0" smtClean="0"/>
              <a:t>Memory updates: SSA analysis</a:t>
            </a:r>
          </a:p>
          <a:p>
            <a:r>
              <a:rPr lang="en-US" dirty="0" smtClean="0"/>
              <a:t>Loops: static unrolling</a:t>
            </a:r>
            <a:endParaRPr lang="en-US" dirty="0"/>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5830" y="533400"/>
            <a:ext cx="5062537" cy="3281423"/>
          </a:xfrm>
          <a:prstGeom prst="rect">
            <a:avLst/>
          </a:prstGeom>
          <a:noFill/>
          <a:ln w="31750">
            <a:solidFill>
              <a:schemeClr val="tx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0" y="4114800"/>
            <a:ext cx="5953125" cy="2219325"/>
          </a:xfrm>
          <a:prstGeom prst="rect">
            <a:avLst/>
          </a:prstGeom>
          <a:noFill/>
          <a:ln w="31750">
            <a:solidFill>
              <a:schemeClr val="tx2"/>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Bent-Up Arrow 2"/>
          <p:cNvSpPr/>
          <p:nvPr/>
        </p:nvSpPr>
        <p:spPr>
          <a:xfrm flipV="1">
            <a:off x="5672869" y="1695157"/>
            <a:ext cx="2356266" cy="1828800"/>
          </a:xfrm>
          <a:prstGeom prst="bentUpArrow">
            <a:avLst>
              <a:gd name="adj1" fmla="val 27242"/>
              <a:gd name="adj2" fmla="val 36211"/>
              <a:gd name="adj3" fmla="val 26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45830" y="2057400"/>
            <a:ext cx="4149970" cy="3048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701032" y="4495800"/>
            <a:ext cx="5833368" cy="17526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178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2051"/>
                                        </p:tgtEl>
                                        <p:attrNameLst>
                                          <p:attrName>style.visibility</p:attrName>
                                        </p:attrNameLst>
                                      </p:cBhvr>
                                      <p:to>
                                        <p:strVal val="visible"/>
                                      </p:to>
                                    </p:set>
                                    <p:animEffect transition="in" filter="fade">
                                      <p:cBhvr>
                                        <p:cTn id="10" dur="500"/>
                                        <p:tgtEl>
                                          <p:spTgt spid="2051"/>
                                        </p:tgtEl>
                                      </p:cBhvr>
                                    </p:animEffect>
                                  </p:childTnLst>
                                </p:cTn>
                              </p:par>
                              <p:par>
                                <p:cTn id="11" presetID="10" presetClass="entr" presetSubtype="0" fill="hold" nodeType="withEffect">
                                  <p:stCondLst>
                                    <p:cond delay="0"/>
                                  </p:stCondLst>
                                  <p:childTnLst>
                                    <p:set>
                                      <p:cBhvr>
                                        <p:cTn id="12" dur="1" fill="hold">
                                          <p:stCondLst>
                                            <p:cond delay="0"/>
                                          </p:stCondLst>
                                        </p:cTn>
                                        <p:tgtEl>
                                          <p:spTgt spid="2052"/>
                                        </p:tgtEl>
                                        <p:attrNameLst>
                                          <p:attrName>style.visibility</p:attrName>
                                        </p:attrNameLst>
                                      </p:cBhvr>
                                      <p:to>
                                        <p:strVal val="visible"/>
                                      </p:to>
                                    </p:set>
                                    <p:animEffect transition="in" filter="fade">
                                      <p:cBhvr>
                                        <p:cTn id="13" dur="500"/>
                                        <p:tgtEl>
                                          <p:spTgt spid="205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9000 lines C++ code</a:t>
            </a:r>
          </a:p>
          <a:p>
            <a:pPr lvl="1"/>
            <a:r>
              <a:rPr lang="en-US" dirty="0" smtClean="0"/>
              <a:t>CBMC model checker to build/solve symbolic constraints, generate </a:t>
            </a:r>
            <a:r>
              <a:rPr lang="en-US" dirty="0" err="1"/>
              <a:t>R</a:t>
            </a:r>
            <a:r>
              <a:rPr lang="en-US" dirty="0" err="1" smtClean="0"/>
              <a:t>egEx’s</a:t>
            </a:r>
            <a:endParaRPr lang="en-US" dirty="0"/>
          </a:p>
          <a:p>
            <a:pPr lvl="1"/>
            <a:r>
              <a:rPr lang="en-US" dirty="0" smtClean="0"/>
              <a:t>disassembler based on </a:t>
            </a:r>
            <a:r>
              <a:rPr lang="en-US" dirty="0" err="1" smtClean="0"/>
              <a:t>Kruegel</a:t>
            </a:r>
            <a:r>
              <a:rPr lang="en-US" dirty="0" smtClean="0"/>
              <a:t>; IR new</a:t>
            </a:r>
          </a:p>
          <a:p>
            <a:r>
              <a:rPr lang="en-US" dirty="0" err="1" smtClean="0"/>
              <a:t>ATPhttpd</a:t>
            </a:r>
            <a:endParaRPr lang="en-US" dirty="0" smtClean="0"/>
          </a:p>
          <a:p>
            <a:pPr lvl="1"/>
            <a:r>
              <a:rPr lang="en-US" dirty="0" smtClean="0"/>
              <a:t>various vulnerabilities; </a:t>
            </a:r>
            <a:r>
              <a:rPr lang="en-US" dirty="0" err="1" smtClean="0"/>
              <a:t>sprintf</a:t>
            </a:r>
            <a:r>
              <a:rPr lang="en-US" dirty="0" smtClean="0"/>
              <a:t>-style string too long</a:t>
            </a:r>
          </a:p>
          <a:p>
            <a:pPr lvl="1"/>
            <a:r>
              <a:rPr lang="en-US" dirty="0" smtClean="0"/>
              <a:t>10 distinct </a:t>
            </a:r>
            <a:r>
              <a:rPr lang="en-US" dirty="0" err="1" smtClean="0"/>
              <a:t>subpaths</a:t>
            </a:r>
            <a:r>
              <a:rPr lang="en-US" dirty="0" smtClean="0"/>
              <a:t> to </a:t>
            </a:r>
            <a:r>
              <a:rPr lang="en-US" dirty="0" err="1"/>
              <a:t>R</a:t>
            </a:r>
            <a:r>
              <a:rPr lang="en-US" dirty="0" err="1" smtClean="0"/>
              <a:t>egEx</a:t>
            </a:r>
            <a:r>
              <a:rPr lang="en-US" dirty="0" smtClean="0"/>
              <a:t> in 0.1216sec</a:t>
            </a:r>
          </a:p>
          <a:p>
            <a:r>
              <a:rPr lang="en-US" dirty="0" smtClean="0"/>
              <a:t>BIND</a:t>
            </a:r>
          </a:p>
          <a:p>
            <a:pPr lvl="1"/>
            <a:r>
              <a:rPr lang="en-US" dirty="0" smtClean="0"/>
              <a:t>stack overﬂow vulnerability; TSIG vulnerability</a:t>
            </a:r>
          </a:p>
          <a:p>
            <a:pPr lvl="1"/>
            <a:r>
              <a:rPr lang="en-US" dirty="0" smtClean="0"/>
              <a:t>10 distinct graphs in symbolic constraint</a:t>
            </a:r>
          </a:p>
          <a:p>
            <a:pPr lvl="1"/>
            <a:r>
              <a:rPr lang="en-US" dirty="0" smtClean="0"/>
              <a:t>30ms for chopping</a:t>
            </a:r>
          </a:p>
          <a:p>
            <a:pPr lvl="1"/>
            <a:r>
              <a:rPr lang="en-US" dirty="0" smtClean="0"/>
              <a:t>88% of functions were reachable between entry and vulnerability</a:t>
            </a:r>
            <a:endParaRPr lang="en-US" dirty="0"/>
          </a:p>
        </p:txBody>
      </p:sp>
    </p:spTree>
    <p:extLst>
      <p:ext uri="{BB962C8B-B14F-4D97-AF65-F5344CB8AC3E}">
        <p14:creationId xmlns:p14="http://schemas.microsoft.com/office/powerpoint/2010/main" val="8397305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Propose a framework on automatically generate vulnerability signatures</a:t>
            </a:r>
          </a:p>
          <a:p>
            <a:pPr lvl="1"/>
            <a:r>
              <a:rPr lang="en-US" dirty="0" smtClean="0"/>
              <a:t>Turing Machine</a:t>
            </a:r>
          </a:p>
          <a:p>
            <a:pPr lvl="1"/>
            <a:r>
              <a:rPr lang="en-US" dirty="0" smtClean="0"/>
              <a:t>Symbolic Constraints</a:t>
            </a:r>
          </a:p>
          <a:p>
            <a:pPr lvl="1"/>
            <a:r>
              <a:rPr lang="en-US" dirty="0" smtClean="0"/>
              <a:t>Regular Expressions</a:t>
            </a:r>
          </a:p>
          <a:p>
            <a:r>
              <a:rPr lang="en-US" dirty="0" smtClean="0"/>
              <a:t>Preliminary work on the feasibility of a grand challenge problem </a:t>
            </a:r>
            <a:r>
              <a:rPr lang="en-US" smtClean="0"/>
              <a:t>for decades</a:t>
            </a:r>
            <a:endParaRPr lang="en-US" dirty="0" smtClean="0"/>
          </a:p>
        </p:txBody>
      </p:sp>
      <p:sp>
        <p:nvSpPr>
          <p:cNvPr id="3" name="Title 2"/>
          <p:cNvSpPr>
            <a:spLocks noGrp="1"/>
          </p:cNvSpPr>
          <p:nvPr>
            <p:ph type="title"/>
          </p:nvPr>
        </p:nvSpPr>
        <p:spPr/>
        <p:txBody>
          <a:bodyPr/>
          <a:lstStyle/>
          <a:p>
            <a:r>
              <a:rPr lang="en-US" dirty="0" smtClean="0"/>
              <a:t>Conclusion </a:t>
            </a:r>
            <a:endParaRPr lang="en-US" dirty="0"/>
          </a:p>
        </p:txBody>
      </p:sp>
    </p:spTree>
    <p:extLst>
      <p:ext uri="{BB962C8B-B14F-4D97-AF65-F5344CB8AC3E}">
        <p14:creationId xmlns:p14="http://schemas.microsoft.com/office/powerpoint/2010/main" val="2473918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a:p>
          <a:p>
            <a:endParaRPr lang="en-US" dirty="0" smtClean="0"/>
          </a:p>
          <a:p>
            <a:endParaRPr lang="en-US" dirty="0"/>
          </a:p>
          <a:p>
            <a:pPr marL="109728" indent="0" algn="ctr">
              <a:buNone/>
            </a:pPr>
            <a:r>
              <a:rPr lang="en-US" sz="4000" dirty="0"/>
              <a:t>Attack: Dynamic Analysis </a:t>
            </a:r>
          </a:p>
        </p:txBody>
      </p:sp>
      <p:sp>
        <p:nvSpPr>
          <p:cNvPr id="3" name="Title 2"/>
          <p:cNvSpPr>
            <a:spLocks noGrp="1"/>
          </p:cNvSpPr>
          <p:nvPr>
            <p:ph type="title"/>
          </p:nvPr>
        </p:nvSpPr>
        <p:spPr/>
        <p:txBody>
          <a:bodyPr>
            <a:normAutofit fontScale="90000"/>
          </a:bodyPr>
          <a:lstStyle/>
          <a:p>
            <a:r>
              <a:rPr lang="en-US" sz="4400" dirty="0"/>
              <a:t>Unleashing Mayhem on Binary Code</a:t>
            </a:r>
            <a:endParaRPr lang="en-US" dirty="0"/>
          </a:p>
        </p:txBody>
      </p:sp>
    </p:spTree>
    <p:extLst>
      <p:ext uri="{BB962C8B-B14F-4D97-AF65-F5344CB8AC3E}">
        <p14:creationId xmlns:p14="http://schemas.microsoft.com/office/powerpoint/2010/main" val="3969689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Automatic Exploit Generation Challenge</a:t>
            </a:r>
          </a:p>
        </p:txBody>
      </p:sp>
      <p:sp>
        <p:nvSpPr>
          <p:cNvPr id="3" name="Content Placeholder 2"/>
          <p:cNvSpPr>
            <a:spLocks noGrp="1"/>
          </p:cNvSpPr>
          <p:nvPr>
            <p:ph idx="1"/>
          </p:nvPr>
        </p:nvSpPr>
        <p:spPr>
          <a:xfrm>
            <a:off x="304800" y="1371600"/>
            <a:ext cx="8534400" cy="4754563"/>
          </a:xfrm>
        </p:spPr>
        <p:txBody>
          <a:bodyPr/>
          <a:lstStyle/>
          <a:p>
            <a:pPr marL="0" indent="0" algn="ctr">
              <a:buNone/>
            </a:pPr>
            <a:r>
              <a:rPr lang="en-US" b="1" dirty="0"/>
              <a:t>Automatically </a:t>
            </a:r>
            <a:r>
              <a:rPr lang="en-US" b="1" u="sng" dirty="0"/>
              <a:t>Find Bugs</a:t>
            </a:r>
            <a:r>
              <a:rPr lang="en-US" b="1" dirty="0"/>
              <a:t> &amp; Generate Exploits</a:t>
            </a:r>
          </a:p>
        </p:txBody>
      </p:sp>
      <p:sp>
        <p:nvSpPr>
          <p:cNvPr id="4" name="Slide Number Placeholder 3"/>
          <p:cNvSpPr>
            <a:spLocks noGrp="1"/>
          </p:cNvSpPr>
          <p:nvPr>
            <p:ph type="sldNum" sz="quarter" idx="12"/>
          </p:nvPr>
        </p:nvSpPr>
        <p:spPr/>
        <p:txBody>
          <a:bodyPr/>
          <a:lstStyle/>
          <a:p>
            <a:fld id="{B747839D-A323-47F3-909F-548499399628}" type="slidenum">
              <a:rPr lang="en-US" smtClean="0"/>
              <a:pPr/>
              <a:t>27</a:t>
            </a:fld>
            <a:endParaRPr lang="en-US"/>
          </a:p>
        </p:txBody>
      </p:sp>
      <p:sp>
        <p:nvSpPr>
          <p:cNvPr id="6" name="Rounded Rectangular Callout 5"/>
          <p:cNvSpPr/>
          <p:nvPr/>
        </p:nvSpPr>
        <p:spPr>
          <a:xfrm>
            <a:off x="609600" y="2368096"/>
            <a:ext cx="3886200" cy="1447800"/>
          </a:xfrm>
          <a:prstGeom prst="wedgeRoundRectCallout">
            <a:avLst>
              <a:gd name="adj1" fmla="val 33148"/>
              <a:gd name="adj2" fmla="val -75467"/>
              <a:gd name="adj3" fmla="val 16667"/>
            </a:avLst>
          </a:prstGeom>
          <a:solidFill>
            <a:schemeClr val="accent1"/>
          </a:solidFill>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1">
            <a:noAutofit/>
          </a:bodyPr>
          <a:lstStyle/>
          <a:p>
            <a:pPr algn="ctr"/>
            <a:r>
              <a:rPr lang="en-US" sz="3200" dirty="0" smtClean="0">
                <a:solidFill>
                  <a:schemeClr val="bg1"/>
                </a:solidFill>
              </a:rPr>
              <a:t>Explore Program</a:t>
            </a:r>
          </a:p>
        </p:txBody>
      </p:sp>
      <p:grpSp>
        <p:nvGrpSpPr>
          <p:cNvPr id="5" name="Group 11"/>
          <p:cNvGrpSpPr/>
          <p:nvPr/>
        </p:nvGrpSpPr>
        <p:grpSpPr>
          <a:xfrm>
            <a:off x="6525659" y="2915070"/>
            <a:ext cx="1672009" cy="1902224"/>
            <a:chOff x="6401141" y="2915070"/>
            <a:chExt cx="1672009" cy="1902224"/>
          </a:xfrm>
        </p:grpSpPr>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01141" y="3505179"/>
              <a:ext cx="452135" cy="542562"/>
            </a:xfrm>
            <a:prstGeom prst="rect">
              <a:avLst/>
            </a:prstGeom>
          </p:spPr>
        </p:pic>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19592" y="3776460"/>
              <a:ext cx="452135" cy="542562"/>
            </a:xfrm>
            <a:prstGeom prst="rect">
              <a:avLst/>
            </a:prstGeom>
          </p:spPr>
        </p:pic>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88167" y="2915070"/>
              <a:ext cx="452135" cy="542562"/>
            </a:xfrm>
            <a:prstGeom prst="rect">
              <a:avLst/>
            </a:prstGeom>
          </p:spPr>
        </p:pic>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29433" y="4274732"/>
              <a:ext cx="452135" cy="542562"/>
            </a:xfrm>
            <a:prstGeom prst="rect">
              <a:avLst/>
            </a:prstGeom>
          </p:spPr>
        </p:pic>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1015" y="3186351"/>
              <a:ext cx="452135" cy="542562"/>
            </a:xfrm>
            <a:prstGeom prst="rect">
              <a:avLst/>
            </a:prstGeom>
          </p:spPr>
        </p:pic>
      </p:grpSp>
    </p:spTree>
    <p:extLst>
      <p:ext uri="{BB962C8B-B14F-4D97-AF65-F5344CB8AC3E}">
        <p14:creationId xmlns:p14="http://schemas.microsoft.com/office/powerpoint/2010/main" val="15485114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err="1" smtClean="0"/>
              <a:t>Ghostscript</a:t>
            </a:r>
            <a:r>
              <a:rPr lang="en-US" dirty="0" smtClean="0"/>
              <a:t> v8.62 Bug</a:t>
            </a:r>
            <a:endParaRPr lang="en-US" dirty="0"/>
          </a:p>
        </p:txBody>
      </p:sp>
      <p:sp>
        <p:nvSpPr>
          <p:cNvPr id="4" name="Content Placeholder 3"/>
          <p:cNvSpPr>
            <a:spLocks noGrp="1"/>
          </p:cNvSpPr>
          <p:nvPr>
            <p:ph idx="1"/>
          </p:nvPr>
        </p:nvSpPr>
        <p:spPr>
          <a:xfrm>
            <a:off x="685800" y="1066800"/>
            <a:ext cx="7086600" cy="5791200"/>
          </a:xfrm>
        </p:spPr>
        <p:txBody>
          <a:bodyPr>
            <a:normAutofit fontScale="62500" lnSpcReduction="20000"/>
          </a:bodyPr>
          <a:lstStyle/>
          <a:p>
            <a:pPr marL="0" indent="0">
              <a:buNone/>
            </a:pPr>
            <a:r>
              <a:rPr lang="en-US" sz="2400" b="1" dirty="0" err="1">
                <a:latin typeface="Consolas"/>
                <a:cs typeface="Consolas"/>
              </a:rPr>
              <a:t>int</a:t>
            </a:r>
            <a:r>
              <a:rPr lang="en-US" sz="2400" dirty="0">
                <a:latin typeface="Consolas"/>
                <a:cs typeface="Consolas"/>
              </a:rPr>
              <a:t> </a:t>
            </a:r>
            <a:r>
              <a:rPr lang="en-US" sz="2400" dirty="0" err="1">
                <a:latin typeface="Consolas"/>
                <a:cs typeface="Consolas"/>
              </a:rPr>
              <a:t>outprintf</a:t>
            </a:r>
            <a:r>
              <a:rPr lang="en-US" sz="2400" dirty="0">
                <a:latin typeface="Consolas"/>
                <a:cs typeface="Consolas"/>
              </a:rPr>
              <a:t>( </a:t>
            </a:r>
            <a:r>
              <a:rPr lang="en-US" sz="2400" b="1" dirty="0" err="1">
                <a:latin typeface="Consolas"/>
                <a:cs typeface="Consolas"/>
              </a:rPr>
              <a:t>const</a:t>
            </a:r>
            <a:r>
              <a:rPr lang="en-US" sz="2400" dirty="0">
                <a:latin typeface="Consolas"/>
                <a:cs typeface="Consolas"/>
              </a:rPr>
              <a: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fmt</a:t>
            </a:r>
            <a:r>
              <a:rPr lang="en-US" sz="2400" dirty="0">
                <a:latin typeface="Consolas"/>
                <a:cs typeface="Consolas"/>
              </a:rPr>
              <a:t>, … )</a:t>
            </a:r>
          </a:p>
          <a:p>
            <a:pPr marL="0" indent="0">
              <a:buNone/>
            </a:pPr>
            <a:r>
              <a:rPr lang="en-US" sz="2400" dirty="0">
                <a:latin typeface="Consolas"/>
                <a:cs typeface="Consolas"/>
              </a:rPr>
              <a:t>{</a:t>
            </a:r>
          </a:p>
          <a:p>
            <a:pPr marL="0" indent="0">
              <a:buNone/>
            </a:pPr>
            <a:r>
              <a:rPr lang="en-US" sz="2400" dirty="0">
                <a:latin typeface="Consolas"/>
                <a:cs typeface="Consolas"/>
              </a:rPr>
              <a:t>  </a:t>
            </a:r>
            <a:r>
              <a:rPr lang="en-US" sz="2400" b="1" dirty="0" err="1">
                <a:latin typeface="Consolas"/>
                <a:cs typeface="Consolas"/>
              </a:rPr>
              <a:t>int</a:t>
            </a:r>
            <a:r>
              <a:rPr lang="en-US" sz="2400" dirty="0">
                <a:latin typeface="Consolas"/>
                <a:cs typeface="Consolas"/>
              </a:rPr>
              <a:t> count;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buf</a:t>
            </a:r>
            <a:r>
              <a:rPr lang="en-US" sz="2400" dirty="0">
                <a:latin typeface="Consolas"/>
                <a:cs typeface="Consolas"/>
              </a:rPr>
              <a:t>[1024]; </a:t>
            </a:r>
            <a:r>
              <a:rPr lang="en-US" sz="2400" b="1" dirty="0" err="1">
                <a:latin typeface="Consolas"/>
                <a:cs typeface="Consolas"/>
              </a:rPr>
              <a:t>va_list</a:t>
            </a:r>
            <a:r>
              <a:rPr lang="en-US" sz="2400" dirty="0">
                <a:latin typeface="Consolas"/>
                <a:cs typeface="Consolas"/>
              </a:rPr>
              <a:t> </a:t>
            </a:r>
            <a:r>
              <a:rPr lang="en-US" sz="2400" dirty="0" err="1">
                <a:latin typeface="Consolas"/>
                <a:cs typeface="Consolas"/>
              </a:rPr>
              <a:t>args</a:t>
            </a:r>
            <a:r>
              <a:rPr lang="en-US" sz="2400" dirty="0">
                <a:latin typeface="Consolas"/>
                <a:cs typeface="Consolas"/>
              </a:rPr>
              <a:t>;</a:t>
            </a:r>
          </a:p>
          <a:p>
            <a:pPr marL="0" indent="0">
              <a:buNone/>
            </a:pPr>
            <a:r>
              <a:rPr lang="en-US" sz="2400" dirty="0">
                <a:latin typeface="Consolas"/>
                <a:cs typeface="Consolas"/>
              </a:rPr>
              <a:t>  </a:t>
            </a:r>
            <a:r>
              <a:rPr lang="en-US" sz="2400" dirty="0" err="1">
                <a:latin typeface="Consolas"/>
                <a:cs typeface="Consolas"/>
              </a:rPr>
              <a:t>va_start</a:t>
            </a:r>
            <a:r>
              <a:rPr lang="en-US" sz="2400" dirty="0">
                <a:latin typeface="Consolas"/>
                <a:cs typeface="Consolas"/>
              </a:rPr>
              <a:t>( </a:t>
            </a:r>
            <a:r>
              <a:rPr lang="en-US" sz="2400" dirty="0" err="1">
                <a:latin typeface="Consolas"/>
                <a:cs typeface="Consolas"/>
              </a:rPr>
              <a:t>args</a:t>
            </a:r>
            <a:r>
              <a:rPr lang="en-US" sz="2400" dirty="0">
                <a:latin typeface="Consolas"/>
                <a:cs typeface="Consolas"/>
              </a:rPr>
              <a:t>, </a:t>
            </a:r>
            <a:r>
              <a:rPr lang="en-US" sz="2400" dirty="0" err="1">
                <a:latin typeface="Consolas"/>
                <a:cs typeface="Consolas"/>
              </a:rPr>
              <a:t>fmt</a:t>
            </a:r>
            <a:r>
              <a:rPr lang="en-US" sz="2400" dirty="0">
                <a:latin typeface="Consolas"/>
                <a:cs typeface="Consolas"/>
              </a:rPr>
              <a:t> );</a:t>
            </a:r>
          </a:p>
          <a:p>
            <a:pPr marL="0" indent="0">
              <a:buNone/>
            </a:pPr>
            <a:r>
              <a:rPr lang="en-US" sz="2400" dirty="0">
                <a:latin typeface="Consolas"/>
                <a:cs typeface="Consolas"/>
              </a:rPr>
              <a:t>  count = </a:t>
            </a:r>
            <a:r>
              <a:rPr lang="en-US" sz="2400" dirty="0" err="1">
                <a:latin typeface="Consolas"/>
                <a:cs typeface="Consolas"/>
              </a:rPr>
              <a:t>vsprintf</a:t>
            </a:r>
            <a:r>
              <a:rPr lang="en-US" sz="2400" dirty="0">
                <a:latin typeface="Consolas"/>
                <a:cs typeface="Consolas"/>
              </a:rPr>
              <a:t>( </a:t>
            </a:r>
            <a:r>
              <a:rPr lang="en-US" sz="2400" dirty="0" err="1">
                <a:latin typeface="Consolas"/>
                <a:cs typeface="Consolas"/>
              </a:rPr>
              <a:t>buf</a:t>
            </a:r>
            <a:r>
              <a:rPr lang="en-US" sz="2400" dirty="0">
                <a:latin typeface="Consolas"/>
                <a:cs typeface="Consolas"/>
              </a:rPr>
              <a:t>, </a:t>
            </a:r>
            <a:r>
              <a:rPr lang="en-US" sz="2400" dirty="0" err="1">
                <a:latin typeface="Consolas"/>
                <a:cs typeface="Consolas"/>
              </a:rPr>
              <a:t>fmt</a:t>
            </a:r>
            <a:r>
              <a:rPr lang="en-US" sz="2400" dirty="0">
                <a:latin typeface="Consolas"/>
                <a:cs typeface="Consolas"/>
              </a:rPr>
              <a:t>, </a:t>
            </a:r>
            <a:r>
              <a:rPr lang="en-US" sz="2400" dirty="0" err="1">
                <a:latin typeface="Consolas"/>
                <a:cs typeface="Consolas"/>
              </a:rPr>
              <a:t>args</a:t>
            </a:r>
            <a:r>
              <a:rPr lang="en-US" sz="2400" dirty="0">
                <a:latin typeface="Consolas"/>
                <a:cs typeface="Consolas"/>
              </a:rPr>
              <a:t> );</a:t>
            </a:r>
          </a:p>
          <a:p>
            <a:pPr marL="0" indent="0">
              <a:buNone/>
            </a:pPr>
            <a:r>
              <a:rPr lang="en-US" sz="2400" dirty="0">
                <a:latin typeface="Consolas"/>
                <a:cs typeface="Consolas"/>
              </a:rPr>
              <a:t>  </a:t>
            </a:r>
            <a:r>
              <a:rPr lang="en-US" sz="2400" dirty="0" err="1">
                <a:latin typeface="Consolas"/>
                <a:cs typeface="Consolas"/>
              </a:rPr>
              <a:t>outwrite</a:t>
            </a:r>
            <a:r>
              <a:rPr lang="en-US" sz="2400" dirty="0">
                <a:latin typeface="Consolas"/>
                <a:cs typeface="Consolas"/>
              </a:rPr>
              <a:t>( </a:t>
            </a:r>
            <a:r>
              <a:rPr lang="en-US" sz="2400" dirty="0" err="1">
                <a:latin typeface="Consolas"/>
                <a:cs typeface="Consolas"/>
              </a:rPr>
              <a:t>buf</a:t>
            </a:r>
            <a:r>
              <a:rPr lang="en-US" sz="2400" dirty="0">
                <a:latin typeface="Consolas"/>
                <a:cs typeface="Consolas"/>
              </a:rPr>
              <a:t>, count ); // print out</a:t>
            </a:r>
          </a:p>
          <a:p>
            <a:pPr marL="0" indent="0">
              <a:buNone/>
            </a:pPr>
            <a:r>
              <a:rPr lang="en-US" sz="2400" dirty="0">
                <a:latin typeface="Consolas"/>
                <a:cs typeface="Consolas"/>
              </a:rPr>
              <a:t>}</a:t>
            </a:r>
          </a:p>
          <a:p>
            <a:pPr marL="0" indent="0">
              <a:buNone/>
            </a:pPr>
            <a:r>
              <a:rPr lang="en-US" sz="2400" b="1" dirty="0" err="1">
                <a:latin typeface="Consolas"/>
                <a:cs typeface="Consolas"/>
              </a:rPr>
              <a:t>int</a:t>
            </a:r>
            <a:r>
              <a:rPr lang="en-US" sz="2400" dirty="0">
                <a:latin typeface="Consolas"/>
                <a:cs typeface="Consolas"/>
              </a:rPr>
              <a:t> main( </a:t>
            </a:r>
            <a:r>
              <a:rPr lang="en-US" sz="2400" b="1" dirty="0" err="1">
                <a:latin typeface="Consolas"/>
                <a:cs typeface="Consolas"/>
              </a:rPr>
              <a:t>int</a:t>
            </a:r>
            <a:r>
              <a:rPr lang="en-US" sz="2400" dirty="0">
                <a:latin typeface="Consolas"/>
                <a:cs typeface="Consolas"/>
              </a:rPr>
              <a:t> </a:t>
            </a:r>
            <a:r>
              <a:rPr lang="en-US" sz="2400" dirty="0" err="1">
                <a:latin typeface="Consolas"/>
                <a:cs typeface="Consolas"/>
              </a:rPr>
              <a:t>argc</a:t>
            </a:r>
            <a:r>
              <a:rPr lang="en-US" sz="2400" dirty="0">
                <a:latin typeface="Consolas"/>
                <a:cs typeface="Consolas"/>
              </a:rPr>
              <a: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argv</a:t>
            </a:r>
            <a:r>
              <a:rPr lang="en-US" sz="2400" dirty="0">
                <a:latin typeface="Consolas"/>
                <a:cs typeface="Consolas"/>
              </a:rPr>
              <a:t>[] )</a:t>
            </a:r>
          </a:p>
          <a:p>
            <a:pPr marL="0" indent="0">
              <a:buNone/>
            </a:pPr>
            <a:r>
              <a:rPr lang="en-US" sz="2400" dirty="0">
                <a:latin typeface="Consolas"/>
                <a:cs typeface="Consolas"/>
              </a:rPr>
              <a:t>{</a:t>
            </a:r>
          </a:p>
          <a:p>
            <a:pPr marL="0" indent="0">
              <a:buNone/>
            </a:pPr>
            <a:r>
              <a:rPr lang="en-US" sz="2400" dirty="0">
                <a:latin typeface="Consolas"/>
                <a:cs typeface="Consolas"/>
              </a:rPr>
              <a:t>  </a:t>
            </a:r>
            <a:r>
              <a:rPr lang="en-US" sz="2400" b="1" dirty="0" err="1">
                <a:latin typeface="Consolas"/>
                <a:cs typeface="Consolas"/>
              </a:rPr>
              <a:t>const</a:t>
            </a:r>
            <a:r>
              <a:rPr lang="en-US" sz="2400" dirty="0">
                <a:latin typeface="Consolas"/>
                <a:cs typeface="Consolas"/>
              </a:rPr>
              <a: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arg</a:t>
            </a:r>
            <a:r>
              <a:rPr lang="en-US" sz="2400" dirty="0">
                <a:latin typeface="Consolas"/>
                <a:cs typeface="Consolas"/>
              </a:rPr>
              <a:t>;</a:t>
            </a:r>
          </a:p>
          <a:p>
            <a:pPr marL="0" indent="0">
              <a:buNone/>
            </a:pPr>
            <a:r>
              <a:rPr lang="en-US" sz="2400" dirty="0">
                <a:latin typeface="Consolas"/>
                <a:cs typeface="Consolas"/>
              </a:rPr>
              <a:t>  </a:t>
            </a:r>
            <a:r>
              <a:rPr lang="en-US" sz="2400" b="1" dirty="0">
                <a:latin typeface="Consolas"/>
                <a:cs typeface="Consolas"/>
              </a:rPr>
              <a:t>while</a:t>
            </a:r>
            <a:r>
              <a:rPr lang="en-US" sz="2400" dirty="0">
                <a:latin typeface="Consolas"/>
                <a:cs typeface="Consolas"/>
              </a:rPr>
              <a:t>( (</a:t>
            </a:r>
            <a:r>
              <a:rPr lang="en-US" sz="2400" dirty="0" err="1">
                <a:latin typeface="Consolas"/>
                <a:cs typeface="Consolas"/>
              </a:rPr>
              <a:t>arg</a:t>
            </a:r>
            <a:r>
              <a:rPr lang="en-US" sz="2400" dirty="0">
                <a:latin typeface="Consolas"/>
                <a:cs typeface="Consolas"/>
              </a:rPr>
              <a:t> = *</a:t>
            </a:r>
            <a:r>
              <a:rPr lang="en-US" sz="2400" dirty="0" err="1">
                <a:latin typeface="Consolas"/>
                <a:cs typeface="Consolas"/>
              </a:rPr>
              <a:t>argv</a:t>
            </a:r>
            <a:r>
              <a:rPr lang="en-US" sz="2400" dirty="0">
                <a:latin typeface="Consolas"/>
                <a:cs typeface="Consolas"/>
              </a:rPr>
              <a:t>++) != 0 ) {</a:t>
            </a:r>
          </a:p>
          <a:p>
            <a:pPr marL="0" indent="0">
              <a:buNone/>
            </a:pPr>
            <a:r>
              <a:rPr lang="en-US" sz="2400" dirty="0">
                <a:latin typeface="Consolas"/>
                <a:cs typeface="Consolas"/>
              </a:rPr>
              <a:t>    </a:t>
            </a:r>
            <a:r>
              <a:rPr lang="en-US" sz="2400" b="1" dirty="0">
                <a:latin typeface="Consolas"/>
                <a:cs typeface="Consolas"/>
              </a:rPr>
              <a:t>switch</a:t>
            </a:r>
            <a:r>
              <a:rPr lang="en-US" sz="2400" dirty="0">
                <a:latin typeface="Consolas"/>
                <a:cs typeface="Consolas"/>
              </a:rPr>
              <a:t> ( </a:t>
            </a:r>
            <a:r>
              <a:rPr lang="en-US" sz="2400" dirty="0" err="1">
                <a:latin typeface="Consolas"/>
                <a:cs typeface="Consolas"/>
              </a:rPr>
              <a:t>arg</a:t>
            </a:r>
            <a:r>
              <a:rPr lang="en-US" sz="2400" dirty="0">
                <a:latin typeface="Consolas"/>
                <a:cs typeface="Consolas"/>
              </a:rPr>
              <a:t>[0] ) {</a:t>
            </a:r>
          </a:p>
          <a:p>
            <a:pPr marL="0" indent="0">
              <a:buNone/>
            </a:pPr>
            <a:r>
              <a:rPr lang="en-US" sz="2400" dirty="0">
                <a:latin typeface="Consolas"/>
                <a:cs typeface="Consolas"/>
              </a:rPr>
              <a:t>    </a:t>
            </a:r>
            <a:r>
              <a:rPr lang="en-US" sz="2400" b="1" dirty="0">
                <a:latin typeface="Consolas"/>
                <a:cs typeface="Consolas"/>
              </a:rPr>
              <a:t>case</a:t>
            </a:r>
            <a:r>
              <a:rPr lang="en-US" sz="2400" dirty="0">
                <a:latin typeface="Consolas"/>
                <a:cs typeface="Consolas"/>
              </a:rPr>
              <a:t> ‘-’: {</a:t>
            </a:r>
          </a:p>
          <a:p>
            <a:pPr marL="0" indent="0">
              <a:buNone/>
            </a:pPr>
            <a:r>
              <a:rPr lang="en-US" sz="2400" dirty="0">
                <a:latin typeface="Consolas"/>
                <a:cs typeface="Consolas"/>
              </a:rPr>
              <a:t>      </a:t>
            </a:r>
            <a:r>
              <a:rPr lang="en-US" sz="2400" b="1" dirty="0">
                <a:latin typeface="Consolas"/>
                <a:cs typeface="Consolas"/>
              </a:rPr>
              <a:t>switch</a:t>
            </a:r>
            <a:r>
              <a:rPr lang="en-US" sz="2400" dirty="0">
                <a:latin typeface="Consolas"/>
                <a:cs typeface="Consolas"/>
              </a:rPr>
              <a:t> ( </a:t>
            </a:r>
            <a:r>
              <a:rPr lang="en-US" sz="2400" dirty="0" err="1">
                <a:latin typeface="Consolas"/>
                <a:cs typeface="Consolas"/>
              </a:rPr>
              <a:t>arg</a:t>
            </a:r>
            <a:r>
              <a:rPr lang="en-US" sz="2400" dirty="0">
                <a:latin typeface="Consolas"/>
                <a:cs typeface="Consolas"/>
              </a:rPr>
              <a:t>[1] ) {</a:t>
            </a:r>
          </a:p>
          <a:p>
            <a:pPr marL="0" indent="0">
              <a:buNone/>
            </a:pPr>
            <a:r>
              <a:rPr lang="en-US" sz="2400" dirty="0">
                <a:latin typeface="Consolas"/>
                <a:cs typeface="Consolas"/>
              </a:rPr>
              <a:t>      </a:t>
            </a:r>
            <a:r>
              <a:rPr lang="en-US" sz="2400" b="1" dirty="0">
                <a:latin typeface="Consolas"/>
                <a:cs typeface="Consolas"/>
              </a:rPr>
              <a:t>case</a:t>
            </a:r>
            <a:r>
              <a:rPr lang="en-US" sz="2400" dirty="0">
                <a:latin typeface="Consolas"/>
                <a:cs typeface="Consolas"/>
              </a:rPr>
              <a:t> </a:t>
            </a:r>
            <a:r>
              <a:rPr lang="en-US" sz="2400" dirty="0" smtClean="0">
                <a:latin typeface="Consolas"/>
                <a:cs typeface="Consolas"/>
              </a:rPr>
              <a:t>0:</a:t>
            </a:r>
            <a:endParaRPr lang="en-US" sz="2400" dirty="0">
              <a:latin typeface="Consolas"/>
              <a:cs typeface="Consolas"/>
            </a:endParaRPr>
          </a:p>
          <a:p>
            <a:pPr marL="0" indent="0">
              <a:buNone/>
            </a:pPr>
            <a:r>
              <a:rPr lang="en-US" sz="2400" dirty="0">
                <a:latin typeface="Consolas"/>
                <a:cs typeface="Consolas"/>
              </a:rPr>
              <a:t>      …</a:t>
            </a:r>
          </a:p>
          <a:p>
            <a:pPr marL="0" indent="0">
              <a:buNone/>
            </a:pPr>
            <a:r>
              <a:rPr lang="en-US" sz="2400" dirty="0">
                <a:latin typeface="Consolas"/>
                <a:cs typeface="Consolas"/>
              </a:rPr>
              <a:t>      </a:t>
            </a:r>
            <a:r>
              <a:rPr lang="en-US" sz="2400" b="1" dirty="0">
                <a:latin typeface="Consolas"/>
                <a:cs typeface="Consolas"/>
              </a:rPr>
              <a:t>default</a:t>
            </a:r>
            <a:r>
              <a:rPr lang="en-US" sz="2400" dirty="0">
                <a:latin typeface="Consolas"/>
                <a:cs typeface="Consolas"/>
              </a:rPr>
              <a:t>: </a:t>
            </a:r>
            <a:r>
              <a:rPr lang="en-US" sz="2400" dirty="0" err="1">
                <a:latin typeface="Consolas"/>
                <a:cs typeface="Consolas"/>
              </a:rPr>
              <a:t>outprintf</a:t>
            </a:r>
            <a:r>
              <a:rPr lang="en-US" sz="2400" dirty="0">
                <a:latin typeface="Consolas"/>
                <a:cs typeface="Consolas"/>
              </a:rPr>
              <a:t>( “unknown switch %s\n”, </a:t>
            </a:r>
            <a:r>
              <a:rPr lang="en-US" sz="2400" dirty="0" err="1">
                <a:latin typeface="Consolas"/>
                <a:cs typeface="Consolas"/>
              </a:rPr>
              <a:t>arg</a:t>
            </a:r>
            <a:r>
              <a:rPr lang="en-US" sz="2400" dirty="0">
                <a:latin typeface="Consolas"/>
                <a:cs typeface="Consolas"/>
              </a:rPr>
              <a:t>[1] );</a:t>
            </a:r>
          </a:p>
          <a:p>
            <a:pPr marL="0" indent="0">
              <a:buNone/>
            </a:pPr>
            <a:r>
              <a:rPr lang="en-US" sz="2400" dirty="0">
                <a:latin typeface="Consolas"/>
                <a:cs typeface="Consolas"/>
              </a:rPr>
              <a:t>      }</a:t>
            </a:r>
          </a:p>
          <a:p>
            <a:pPr marL="0" indent="0">
              <a:buNone/>
            </a:pPr>
            <a:r>
              <a:rPr lang="en-US" sz="2400" dirty="0">
                <a:latin typeface="Consolas"/>
                <a:cs typeface="Consolas"/>
              </a:rPr>
              <a:t>    }</a:t>
            </a:r>
          </a:p>
          <a:p>
            <a:pPr marL="0" indent="0">
              <a:buNone/>
            </a:pPr>
            <a:r>
              <a:rPr lang="en-US" sz="2400" dirty="0">
                <a:latin typeface="Consolas"/>
                <a:cs typeface="Consolas"/>
              </a:rPr>
              <a:t>    </a:t>
            </a:r>
            <a:r>
              <a:rPr lang="en-US" sz="2400" b="1" dirty="0">
                <a:latin typeface="Consolas"/>
                <a:cs typeface="Consolas"/>
              </a:rPr>
              <a:t>default</a:t>
            </a:r>
            <a:r>
              <a:rPr lang="en-US" sz="2400" dirty="0">
                <a:latin typeface="Consolas"/>
                <a:cs typeface="Consolas"/>
              </a:rPr>
              <a:t>: …</a:t>
            </a:r>
          </a:p>
          <a:p>
            <a:pPr marL="0" indent="0">
              <a:buNone/>
            </a:pPr>
            <a:r>
              <a:rPr lang="en-US" sz="2400" dirty="0" smtClean="0">
                <a:latin typeface="Consolas"/>
                <a:cs typeface="Consolas"/>
              </a:rPr>
              <a:t>    }</a:t>
            </a:r>
          </a:p>
          <a:p>
            <a:pPr marL="0" indent="0">
              <a:buNone/>
            </a:pPr>
            <a:r>
              <a:rPr lang="en-US" sz="2400" dirty="0" smtClean="0">
                <a:latin typeface="Consolas"/>
                <a:cs typeface="Consolas"/>
              </a:rPr>
              <a:t>  …</a:t>
            </a:r>
            <a:endParaRPr lang="en-US" sz="2400" dirty="0">
              <a:latin typeface="Consolas"/>
              <a:cs typeface="Consolas"/>
            </a:endParaRPr>
          </a:p>
        </p:txBody>
      </p:sp>
      <p:sp>
        <p:nvSpPr>
          <p:cNvPr id="3" name="Slide Number Placeholder 2"/>
          <p:cNvSpPr>
            <a:spLocks noGrp="1"/>
          </p:cNvSpPr>
          <p:nvPr>
            <p:ph type="sldNum" sz="quarter" idx="12"/>
          </p:nvPr>
        </p:nvSpPr>
        <p:spPr/>
        <p:txBody>
          <a:bodyPr/>
          <a:lstStyle/>
          <a:p>
            <a:fld id="{B747839D-A323-47F3-909F-548499399628}" type="slidenum">
              <a:rPr lang="en-US" smtClean="0"/>
              <a:pPr/>
              <a:t>28</a:t>
            </a:fld>
            <a:endParaRPr lang="en-US"/>
          </a:p>
        </p:txBody>
      </p:sp>
      <p:sp>
        <p:nvSpPr>
          <p:cNvPr id="22" name="Right Arrow 21"/>
          <p:cNvSpPr/>
          <p:nvPr/>
        </p:nvSpPr>
        <p:spPr>
          <a:xfrm>
            <a:off x="56388" y="2791968"/>
            <a:ext cx="629412" cy="484632"/>
          </a:xfrm>
          <a:prstGeom prst="rightArrow">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9" name="Rounded Rectangular Callout 8"/>
          <p:cNvSpPr/>
          <p:nvPr/>
        </p:nvSpPr>
        <p:spPr>
          <a:xfrm>
            <a:off x="5410200" y="2940844"/>
            <a:ext cx="3200400" cy="1021556"/>
          </a:xfrm>
          <a:prstGeom prst="wedgeRoundRectCallout">
            <a:avLst>
              <a:gd name="adj1" fmla="val -67559"/>
              <a:gd name="adj2" fmla="val 34708"/>
              <a:gd name="adj3" fmla="val 16667"/>
            </a:avLst>
          </a:prstGeom>
          <a:solidFill>
            <a:schemeClr val="accent1"/>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tIns="91440" bIns="91440" rtlCol="0" anchor="ctr" anchorCtr="1">
            <a:spAutoFit/>
          </a:bodyPr>
          <a:lstStyle/>
          <a:p>
            <a:r>
              <a:rPr lang="en-US" sz="2400" dirty="0" smtClean="0">
                <a:solidFill>
                  <a:schemeClr val="bg1"/>
                </a:solidFill>
              </a:rPr>
              <a:t>Reading user input from command line</a:t>
            </a:r>
          </a:p>
        </p:txBody>
      </p:sp>
      <p:sp>
        <p:nvSpPr>
          <p:cNvPr id="13" name="Rounded Rectangular Callout 12"/>
          <p:cNvSpPr/>
          <p:nvPr/>
        </p:nvSpPr>
        <p:spPr>
          <a:xfrm>
            <a:off x="5791200" y="1600200"/>
            <a:ext cx="2819400" cy="728314"/>
          </a:xfrm>
          <a:prstGeom prst="wedgeRoundRectCallout">
            <a:avLst>
              <a:gd name="adj1" fmla="val -65379"/>
              <a:gd name="adj2" fmla="val 34708"/>
              <a:gd name="adj3" fmla="val 16667"/>
            </a:avLst>
          </a:prstGeom>
          <a:solidFill>
            <a:schemeClr val="accent1"/>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2400" dirty="0" smtClean="0">
                <a:solidFill>
                  <a:schemeClr val="bg1"/>
                </a:solidFill>
              </a:rPr>
              <a:t>Buffer overflow</a:t>
            </a:r>
          </a:p>
        </p:txBody>
      </p:sp>
      <p:sp>
        <p:nvSpPr>
          <p:cNvPr id="6" name="Rectangle 5"/>
          <p:cNvSpPr/>
          <p:nvPr/>
        </p:nvSpPr>
        <p:spPr>
          <a:xfrm>
            <a:off x="990600" y="2110254"/>
            <a:ext cx="4267200" cy="274320"/>
          </a:xfrm>
          <a:prstGeom prst="rect">
            <a:avLst/>
          </a:prstGeom>
          <a:solidFill>
            <a:schemeClr val="accent1">
              <a:alpha val="30000"/>
            </a:schemeClr>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12" name="Rectangle 11"/>
          <p:cNvSpPr/>
          <p:nvPr/>
        </p:nvSpPr>
        <p:spPr>
          <a:xfrm>
            <a:off x="990600" y="3653422"/>
            <a:ext cx="3733800" cy="274320"/>
          </a:xfrm>
          <a:prstGeom prst="rect">
            <a:avLst/>
          </a:prstGeom>
          <a:solidFill>
            <a:schemeClr val="accent1">
              <a:alpha val="30000"/>
            </a:schemeClr>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14" name="Rectangle 13"/>
          <p:cNvSpPr/>
          <p:nvPr/>
        </p:nvSpPr>
        <p:spPr>
          <a:xfrm>
            <a:off x="2285999" y="1600200"/>
            <a:ext cx="1752601" cy="274320"/>
          </a:xfrm>
          <a:prstGeom prst="rect">
            <a:avLst/>
          </a:prstGeom>
          <a:solidFill>
            <a:schemeClr val="accent1">
              <a:alpha val="30000"/>
            </a:schemeClr>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15" name="Folded Corner 14"/>
          <p:cNvSpPr/>
          <p:nvPr/>
        </p:nvSpPr>
        <p:spPr>
          <a:xfrm>
            <a:off x="6538680" y="5791200"/>
            <a:ext cx="2071920" cy="762000"/>
          </a:xfrm>
          <a:prstGeom prst="foldedCorner">
            <a:avLst/>
          </a:prstGeom>
          <a:solidFill>
            <a:schemeClr val="accent5"/>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tIns="137160" bIns="0" rtlCol="0" anchor="ctr" anchorCtr="1">
            <a:noAutofit/>
          </a:bodyPr>
          <a:lstStyle/>
          <a:p>
            <a:pPr algn="ctr"/>
            <a:r>
              <a:rPr lang="en-US" sz="2000" dirty="0" smtClean="0">
                <a:solidFill>
                  <a:schemeClr val="bg1"/>
                </a:solidFill>
              </a:rPr>
              <a:t>CVE</a:t>
            </a:r>
            <a:r>
              <a:rPr lang="en-US" sz="2000" dirty="0">
                <a:solidFill>
                  <a:schemeClr val="bg1"/>
                </a:solidFill>
              </a:rPr>
              <a:t>-2009-</a:t>
            </a:r>
            <a:r>
              <a:rPr lang="en-US" sz="2000" dirty="0" smtClean="0">
                <a:solidFill>
                  <a:schemeClr val="bg1"/>
                </a:solidFill>
              </a:rPr>
              <a:t>4270</a:t>
            </a:r>
          </a:p>
        </p:txBody>
      </p:sp>
    </p:spTree>
    <p:extLst>
      <p:ext uri="{BB962C8B-B14F-4D97-AF65-F5344CB8AC3E}">
        <p14:creationId xmlns:p14="http://schemas.microsoft.com/office/powerpoint/2010/main" val="409261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5E-6 -1.85185E-6 L 0.00035 0.10926 " pathEditMode="relative" rAng="0" ptsTypes="AA">
                                      <p:cBhvr>
                                        <p:cTn id="6" dur="500" fill="hold"/>
                                        <p:tgtEl>
                                          <p:spTgt spid="22"/>
                                        </p:tgtEl>
                                        <p:attrNameLst>
                                          <p:attrName>ppt_x</p:attrName>
                                          <p:attrName>ppt_y</p:attrName>
                                        </p:attrNameLst>
                                      </p:cBhvr>
                                      <p:rCtr x="17" y="5463"/>
                                    </p:animMotion>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0"/>
                                          </p:stCondLst>
                                        </p:cTn>
                                        <p:tgtEl>
                                          <p:spTgt spid="9"/>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0" presetClass="path" presetSubtype="0" accel="50000" decel="50000" fill="hold" grpId="1" nodeType="clickEffect">
                                  <p:stCondLst>
                                    <p:cond delay="0"/>
                                  </p:stCondLst>
                                  <p:childTnLst>
                                    <p:animMotion origin="layout" path="M 0.00035 0.10926 L 0.00035 0.34259 " pathEditMode="relative" rAng="0" ptsTypes="AA">
                                      <p:cBhvr>
                                        <p:cTn id="15" dur="500" fill="hold"/>
                                        <p:tgtEl>
                                          <p:spTgt spid="22"/>
                                        </p:tgtEl>
                                        <p:attrNameLst>
                                          <p:attrName>ppt_x</p:attrName>
                                          <p:attrName>ppt_y</p:attrName>
                                        </p:attrNameLst>
                                      </p:cBhvr>
                                      <p:rCtr x="0" y="11667"/>
                                    </p:animMotion>
                                  </p:childTnLst>
                                </p:cTn>
                              </p:par>
                            </p:childTnLst>
                          </p:cTn>
                        </p:par>
                      </p:childTnLst>
                    </p:cTn>
                  </p:par>
                  <p:par>
                    <p:cTn id="16" fill="hold">
                      <p:stCondLst>
                        <p:cond delay="indefinite"/>
                      </p:stCondLst>
                      <p:childTnLst>
                        <p:par>
                          <p:cTn id="17" fill="hold">
                            <p:stCondLst>
                              <p:cond delay="0"/>
                            </p:stCondLst>
                            <p:childTnLst>
                              <p:par>
                                <p:cTn id="18" presetID="0" presetClass="path" presetSubtype="0" accel="50000" decel="50000" fill="hold" grpId="2" nodeType="clickEffect">
                                  <p:stCondLst>
                                    <p:cond delay="0"/>
                                  </p:stCondLst>
                                  <p:childTnLst>
                                    <p:animMotion origin="layout" path="M 0.00035 0.34259 L 0.00053 -0.26458 " pathEditMode="relative" rAng="0" ptsTypes="AA">
                                      <p:cBhvr>
                                        <p:cTn id="19" dur="500" fill="hold"/>
                                        <p:tgtEl>
                                          <p:spTgt spid="22"/>
                                        </p:tgtEl>
                                        <p:attrNameLst>
                                          <p:attrName>ppt_x</p:attrName>
                                          <p:attrName>ppt_y</p:attrName>
                                        </p:attrNameLst>
                                      </p:cBhvr>
                                      <p:rCtr x="0" y="-30370"/>
                                    </p:animMotion>
                                  </p:childTnLst>
                                </p:cTn>
                              </p:par>
                            </p:childTnLst>
                          </p:cTn>
                        </p:par>
                      </p:childTnLst>
                    </p:cTn>
                  </p:par>
                  <p:par>
                    <p:cTn id="20" fill="hold">
                      <p:stCondLst>
                        <p:cond delay="indefinite"/>
                      </p:stCondLst>
                      <p:childTnLst>
                        <p:par>
                          <p:cTn id="21" fill="hold">
                            <p:stCondLst>
                              <p:cond delay="0"/>
                            </p:stCondLst>
                            <p:childTnLst>
                              <p:par>
                                <p:cTn id="22" presetID="0" presetClass="path" presetSubtype="0" accel="50000" decel="50000" fill="hold" grpId="3" nodeType="clickEffect">
                                  <p:stCondLst>
                                    <p:cond delay="0"/>
                                  </p:stCondLst>
                                  <p:childTnLst>
                                    <p:animMotion origin="layout" path="M 0.00052 -0.26458 L 0.00017 -0.10903 " pathEditMode="relative" rAng="0" ptsTypes="AA">
                                      <p:cBhvr>
                                        <p:cTn id="23" dur="500" fill="hold"/>
                                        <p:tgtEl>
                                          <p:spTgt spid="22"/>
                                        </p:tgtEl>
                                        <p:attrNameLst>
                                          <p:attrName>ppt_x</p:attrName>
                                          <p:attrName>ppt_y</p:attrName>
                                        </p:attrNameLst>
                                      </p:cBhvr>
                                      <p:rCtr x="-17" y="7778"/>
                                    </p:animMotion>
                                  </p:childTnLst>
                                </p:cTn>
                              </p:par>
                              <p:par>
                                <p:cTn id="24" presetID="1"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2" grpId="1" animBg="1"/>
      <p:bldP spid="22" grpId="2" animBg="1"/>
      <p:bldP spid="22" grpId="3" animBg="1"/>
      <p:bldP spid="9" grpId="0" animBg="1"/>
      <p:bldP spid="13" grpId="0" animBg="1"/>
      <p:bldP spid="6" grpId="0" animBg="1"/>
      <p:bldP spid="12" grpId="0" animBg="1"/>
      <p:bldP spid="1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Multiple Paths</a:t>
            </a:r>
            <a:endParaRPr lang="en-US" dirty="0"/>
          </a:p>
        </p:txBody>
      </p:sp>
      <p:sp>
        <p:nvSpPr>
          <p:cNvPr id="4" name="Content Placeholder 3"/>
          <p:cNvSpPr>
            <a:spLocks noGrp="1"/>
          </p:cNvSpPr>
          <p:nvPr>
            <p:ph idx="1"/>
          </p:nvPr>
        </p:nvSpPr>
        <p:spPr>
          <a:xfrm>
            <a:off x="685800" y="1066800"/>
            <a:ext cx="7086600" cy="5791200"/>
          </a:xfrm>
        </p:spPr>
        <p:txBody>
          <a:bodyPr>
            <a:normAutofit fontScale="62500" lnSpcReduction="20000"/>
          </a:bodyPr>
          <a:lstStyle/>
          <a:p>
            <a:pPr marL="0" indent="0">
              <a:buNone/>
            </a:pPr>
            <a:r>
              <a:rPr lang="en-US" sz="2400" b="1" dirty="0" err="1" smtClean="0">
                <a:latin typeface="Consolas"/>
                <a:cs typeface="Consolas"/>
              </a:rPr>
              <a:t>int</a:t>
            </a:r>
            <a:r>
              <a:rPr lang="en-US" sz="2400" dirty="0" smtClean="0">
                <a:latin typeface="Consolas"/>
                <a:cs typeface="Consolas"/>
              </a:rPr>
              <a:t> </a:t>
            </a:r>
            <a:r>
              <a:rPr lang="en-US" sz="2400" dirty="0" err="1" smtClean="0">
                <a:latin typeface="Consolas"/>
                <a:cs typeface="Consolas"/>
              </a:rPr>
              <a:t>outprintf</a:t>
            </a:r>
            <a:r>
              <a:rPr lang="en-US" sz="2400" dirty="0" smtClean="0">
                <a:latin typeface="Consolas"/>
                <a:cs typeface="Consolas"/>
              </a:rPr>
              <a:t>( </a:t>
            </a:r>
            <a:r>
              <a:rPr lang="en-US" sz="2400" b="1" dirty="0" err="1" smtClean="0">
                <a:latin typeface="Consolas"/>
                <a:cs typeface="Consolas"/>
              </a:rPr>
              <a:t>const</a:t>
            </a:r>
            <a:r>
              <a:rPr lang="en-US" sz="2400" dirty="0" smtClean="0">
                <a:latin typeface="Consolas"/>
                <a:cs typeface="Consolas"/>
              </a:rPr>
              <a:t> </a:t>
            </a:r>
            <a:r>
              <a:rPr lang="en-US" sz="2400" b="1" dirty="0" smtClean="0">
                <a:latin typeface="Consolas"/>
                <a:cs typeface="Consolas"/>
              </a:rPr>
              <a:t>char</a:t>
            </a:r>
            <a:r>
              <a:rPr lang="en-US" sz="2400" dirty="0" smtClean="0">
                <a:latin typeface="Consolas"/>
                <a:cs typeface="Consolas"/>
              </a:rPr>
              <a:t> *</a:t>
            </a:r>
            <a:r>
              <a:rPr lang="en-US" sz="2400" dirty="0" err="1" smtClean="0">
                <a:latin typeface="Consolas"/>
                <a:cs typeface="Consolas"/>
              </a:rPr>
              <a:t>fmt</a:t>
            </a:r>
            <a:r>
              <a:rPr lang="en-US" sz="2400" dirty="0" smtClean="0">
                <a:latin typeface="Consolas"/>
                <a:cs typeface="Consolas"/>
              </a:rPr>
              <a:t>, … )</a:t>
            </a:r>
          </a:p>
          <a:p>
            <a:pPr marL="0" indent="0">
              <a:buNone/>
            </a:pPr>
            <a:r>
              <a:rPr lang="en-US" sz="2400" dirty="0" smtClean="0">
                <a:latin typeface="Consolas"/>
                <a:cs typeface="Consolas"/>
              </a:rPr>
              <a:t>{</a:t>
            </a:r>
          </a:p>
          <a:p>
            <a:pPr marL="0" indent="0">
              <a:buNone/>
            </a:pPr>
            <a:r>
              <a:rPr lang="en-US" sz="2400" dirty="0">
                <a:latin typeface="Consolas"/>
                <a:cs typeface="Consolas"/>
              </a:rPr>
              <a:t> </a:t>
            </a:r>
            <a:r>
              <a:rPr lang="en-US" sz="2400" dirty="0" smtClean="0">
                <a:latin typeface="Consolas"/>
                <a:cs typeface="Consolas"/>
              </a:rPr>
              <a:t> </a:t>
            </a:r>
            <a:r>
              <a:rPr lang="en-US" sz="2400" b="1" dirty="0" err="1" smtClean="0">
                <a:latin typeface="Consolas"/>
                <a:cs typeface="Consolas"/>
              </a:rPr>
              <a:t>int</a:t>
            </a:r>
            <a:r>
              <a:rPr lang="en-US" sz="2400" dirty="0" smtClean="0">
                <a:latin typeface="Consolas"/>
                <a:cs typeface="Consolas"/>
              </a:rPr>
              <a:t> count; </a:t>
            </a:r>
            <a:r>
              <a:rPr lang="en-US" sz="2400" b="1" dirty="0" smtClean="0">
                <a:latin typeface="Consolas"/>
                <a:cs typeface="Consolas"/>
              </a:rPr>
              <a:t>char</a:t>
            </a:r>
            <a:r>
              <a:rPr lang="en-US" sz="2400" dirty="0" smtClean="0">
                <a:latin typeface="Consolas"/>
                <a:cs typeface="Consolas"/>
              </a:rPr>
              <a:t> </a:t>
            </a:r>
            <a:r>
              <a:rPr lang="en-US" sz="2400" dirty="0" err="1" smtClean="0">
                <a:latin typeface="Consolas"/>
                <a:cs typeface="Consolas"/>
              </a:rPr>
              <a:t>buf</a:t>
            </a:r>
            <a:r>
              <a:rPr lang="en-US" sz="2400" dirty="0" smtClean="0">
                <a:latin typeface="Consolas"/>
                <a:cs typeface="Consolas"/>
              </a:rPr>
              <a:t>[1024]; </a:t>
            </a:r>
            <a:r>
              <a:rPr lang="en-US" sz="2400" b="1" dirty="0" err="1" smtClean="0">
                <a:latin typeface="Consolas"/>
                <a:cs typeface="Consolas"/>
              </a:rPr>
              <a:t>va_list</a:t>
            </a:r>
            <a:r>
              <a:rPr lang="en-US" sz="2400" dirty="0" smtClean="0">
                <a:latin typeface="Consolas"/>
                <a:cs typeface="Consolas"/>
              </a:rPr>
              <a:t> </a:t>
            </a:r>
            <a:r>
              <a:rPr lang="en-US" sz="2400" dirty="0" err="1" smtClean="0">
                <a:latin typeface="Consolas"/>
                <a:cs typeface="Consolas"/>
              </a:rPr>
              <a:t>args</a:t>
            </a:r>
            <a:r>
              <a:rPr lang="en-US" sz="2400" dirty="0" smtClean="0">
                <a:latin typeface="Consolas"/>
                <a:cs typeface="Consolas"/>
              </a:rPr>
              <a:t>;</a:t>
            </a:r>
          </a:p>
          <a:p>
            <a:pPr marL="0" indent="0">
              <a:buNone/>
            </a:pPr>
            <a:r>
              <a:rPr lang="en-US" sz="2400" dirty="0">
                <a:latin typeface="Consolas"/>
                <a:cs typeface="Consolas"/>
              </a:rPr>
              <a:t> </a:t>
            </a:r>
            <a:r>
              <a:rPr lang="en-US" sz="2400" dirty="0" smtClean="0">
                <a:latin typeface="Consolas"/>
                <a:cs typeface="Consolas"/>
              </a:rPr>
              <a:t> </a:t>
            </a:r>
            <a:r>
              <a:rPr lang="en-US" sz="2400" dirty="0" err="1" smtClean="0">
                <a:latin typeface="Consolas"/>
                <a:cs typeface="Consolas"/>
              </a:rPr>
              <a:t>va_start</a:t>
            </a:r>
            <a:r>
              <a:rPr lang="en-US" sz="2400" dirty="0" smtClean="0">
                <a:latin typeface="Consolas"/>
                <a:cs typeface="Consolas"/>
              </a:rPr>
              <a:t>( </a:t>
            </a:r>
            <a:r>
              <a:rPr lang="en-US" sz="2400" dirty="0" err="1" smtClean="0">
                <a:latin typeface="Consolas"/>
                <a:cs typeface="Consolas"/>
              </a:rPr>
              <a:t>args</a:t>
            </a:r>
            <a:r>
              <a:rPr lang="en-US" sz="2400" dirty="0" smtClean="0">
                <a:latin typeface="Consolas"/>
                <a:cs typeface="Consolas"/>
              </a:rPr>
              <a:t>, </a:t>
            </a:r>
            <a:r>
              <a:rPr lang="en-US" sz="2400" dirty="0" err="1" smtClean="0">
                <a:latin typeface="Consolas"/>
                <a:cs typeface="Consolas"/>
              </a:rPr>
              <a:t>fmt</a:t>
            </a:r>
            <a:r>
              <a:rPr lang="en-US" sz="2400" dirty="0" smtClean="0">
                <a:latin typeface="Consolas"/>
                <a:cs typeface="Consolas"/>
              </a:rPr>
              <a:t> );</a:t>
            </a:r>
          </a:p>
          <a:p>
            <a:pPr marL="0" indent="0">
              <a:buNone/>
            </a:pPr>
            <a:r>
              <a:rPr lang="en-US" sz="2400" dirty="0" smtClean="0">
                <a:latin typeface="Consolas"/>
                <a:cs typeface="Consolas"/>
              </a:rPr>
              <a:t>  count = </a:t>
            </a:r>
            <a:r>
              <a:rPr lang="en-US" sz="2400" dirty="0" err="1" smtClean="0">
                <a:latin typeface="Consolas"/>
                <a:cs typeface="Consolas"/>
              </a:rPr>
              <a:t>vsprintf</a:t>
            </a:r>
            <a:r>
              <a:rPr lang="en-US" sz="2400" dirty="0" smtClean="0">
                <a:latin typeface="Consolas"/>
                <a:cs typeface="Consolas"/>
              </a:rPr>
              <a:t>( </a:t>
            </a:r>
            <a:r>
              <a:rPr lang="en-US" sz="2400" dirty="0" err="1" smtClean="0">
                <a:latin typeface="Consolas"/>
                <a:cs typeface="Consolas"/>
              </a:rPr>
              <a:t>buf</a:t>
            </a:r>
            <a:r>
              <a:rPr lang="en-US" sz="2400" dirty="0" smtClean="0">
                <a:latin typeface="Consolas"/>
                <a:cs typeface="Consolas"/>
              </a:rPr>
              <a:t>, </a:t>
            </a:r>
            <a:r>
              <a:rPr lang="en-US" sz="2400" dirty="0" err="1" smtClean="0">
                <a:latin typeface="Consolas"/>
                <a:cs typeface="Consolas"/>
              </a:rPr>
              <a:t>fmt</a:t>
            </a:r>
            <a:r>
              <a:rPr lang="en-US" sz="2400" dirty="0" smtClean="0">
                <a:latin typeface="Consolas"/>
                <a:cs typeface="Consolas"/>
              </a:rPr>
              <a:t>, </a:t>
            </a:r>
            <a:r>
              <a:rPr lang="en-US" sz="2400" dirty="0" err="1" smtClean="0">
                <a:latin typeface="Consolas"/>
                <a:cs typeface="Consolas"/>
              </a:rPr>
              <a:t>args</a:t>
            </a:r>
            <a:r>
              <a:rPr lang="en-US" sz="2400" dirty="0" smtClean="0">
                <a:latin typeface="Consolas"/>
                <a:cs typeface="Consolas"/>
              </a:rPr>
              <a:t> );</a:t>
            </a:r>
          </a:p>
          <a:p>
            <a:pPr marL="0" indent="0">
              <a:buNone/>
            </a:pPr>
            <a:r>
              <a:rPr lang="en-US" sz="2400" dirty="0">
                <a:latin typeface="Consolas"/>
                <a:cs typeface="Consolas"/>
              </a:rPr>
              <a:t> </a:t>
            </a:r>
            <a:r>
              <a:rPr lang="en-US" sz="2400" dirty="0" smtClean="0">
                <a:latin typeface="Consolas"/>
                <a:cs typeface="Consolas"/>
              </a:rPr>
              <a:t> </a:t>
            </a:r>
            <a:r>
              <a:rPr lang="en-US" sz="2400" dirty="0" err="1" smtClean="0">
                <a:latin typeface="Consolas"/>
                <a:cs typeface="Consolas"/>
              </a:rPr>
              <a:t>outwrite</a:t>
            </a:r>
            <a:r>
              <a:rPr lang="en-US" sz="2400" dirty="0" smtClean="0">
                <a:latin typeface="Consolas"/>
                <a:cs typeface="Consolas"/>
              </a:rPr>
              <a:t>( </a:t>
            </a:r>
            <a:r>
              <a:rPr lang="en-US" sz="2400" dirty="0" err="1" smtClean="0">
                <a:latin typeface="Consolas"/>
                <a:cs typeface="Consolas"/>
              </a:rPr>
              <a:t>buf</a:t>
            </a:r>
            <a:r>
              <a:rPr lang="en-US" sz="2400" dirty="0" smtClean="0">
                <a:latin typeface="Consolas"/>
                <a:cs typeface="Consolas"/>
              </a:rPr>
              <a:t>, count ); // print out</a:t>
            </a:r>
          </a:p>
          <a:p>
            <a:pPr marL="0" indent="0">
              <a:buNone/>
            </a:pPr>
            <a:r>
              <a:rPr lang="en-US" sz="2400" dirty="0">
                <a:latin typeface="Consolas"/>
                <a:cs typeface="Consolas"/>
              </a:rPr>
              <a:t>}</a:t>
            </a:r>
            <a:endParaRPr lang="en-US" sz="2400" dirty="0" smtClean="0">
              <a:latin typeface="Consolas"/>
              <a:cs typeface="Consolas"/>
            </a:endParaRPr>
          </a:p>
          <a:p>
            <a:pPr marL="0" indent="0">
              <a:buNone/>
            </a:pPr>
            <a:r>
              <a:rPr lang="en-US" sz="2400" b="1" dirty="0" err="1" smtClean="0">
                <a:latin typeface="Consolas"/>
                <a:cs typeface="Consolas"/>
              </a:rPr>
              <a:t>int</a:t>
            </a:r>
            <a:r>
              <a:rPr lang="en-US" sz="2400" dirty="0" smtClean="0">
                <a:latin typeface="Consolas"/>
                <a:cs typeface="Consolas"/>
              </a:rPr>
              <a:t> main( </a:t>
            </a:r>
            <a:r>
              <a:rPr lang="en-US" sz="2400" b="1" dirty="0" err="1" smtClean="0">
                <a:latin typeface="Consolas"/>
                <a:cs typeface="Consolas"/>
              </a:rPr>
              <a:t>int</a:t>
            </a:r>
            <a:r>
              <a:rPr lang="en-US" sz="2400" dirty="0" smtClean="0">
                <a:latin typeface="Consolas"/>
                <a:cs typeface="Consolas"/>
              </a:rPr>
              <a:t> </a:t>
            </a:r>
            <a:r>
              <a:rPr lang="en-US" sz="2400" dirty="0" err="1" smtClean="0">
                <a:latin typeface="Consolas"/>
                <a:cs typeface="Consolas"/>
              </a:rPr>
              <a:t>argc</a:t>
            </a:r>
            <a:r>
              <a:rPr lang="en-US" sz="2400" dirty="0" smtClean="0">
                <a:latin typeface="Consolas"/>
                <a:cs typeface="Consolas"/>
              </a:rPr>
              <a:t>, </a:t>
            </a:r>
            <a:r>
              <a:rPr lang="en-US" sz="2400" b="1" dirty="0" smtClean="0">
                <a:latin typeface="Consolas"/>
                <a:cs typeface="Consolas"/>
              </a:rPr>
              <a:t>char</a:t>
            </a:r>
            <a:r>
              <a:rPr lang="en-US" sz="2400" dirty="0" smtClean="0">
                <a:latin typeface="Consolas"/>
                <a:cs typeface="Consolas"/>
              </a:rPr>
              <a:t>* </a:t>
            </a:r>
            <a:r>
              <a:rPr lang="en-US" sz="2400" dirty="0" err="1" smtClean="0">
                <a:latin typeface="Consolas"/>
                <a:cs typeface="Consolas"/>
              </a:rPr>
              <a:t>argv</a:t>
            </a:r>
            <a:r>
              <a:rPr lang="en-US" sz="2400" dirty="0" smtClean="0">
                <a:latin typeface="Consolas"/>
                <a:cs typeface="Consolas"/>
              </a:rPr>
              <a:t>[] )</a:t>
            </a:r>
          </a:p>
          <a:p>
            <a:pPr marL="0" indent="0">
              <a:buNone/>
            </a:pPr>
            <a:r>
              <a:rPr lang="en-US" sz="2400" dirty="0" smtClean="0">
                <a:latin typeface="Consolas"/>
                <a:cs typeface="Consolas"/>
              </a:rPr>
              <a:t>{</a:t>
            </a:r>
          </a:p>
          <a:p>
            <a:pPr marL="0" indent="0">
              <a:buNone/>
            </a:pPr>
            <a:r>
              <a:rPr lang="en-US" sz="2400" dirty="0">
                <a:latin typeface="Consolas"/>
                <a:cs typeface="Consolas"/>
              </a:rPr>
              <a:t> </a:t>
            </a:r>
            <a:r>
              <a:rPr lang="en-US" sz="2400" dirty="0" smtClean="0">
                <a:latin typeface="Consolas"/>
                <a:cs typeface="Consolas"/>
              </a:rPr>
              <a:t> </a:t>
            </a:r>
            <a:r>
              <a:rPr lang="en-US" sz="2400" b="1" dirty="0" err="1" smtClean="0">
                <a:latin typeface="Consolas"/>
                <a:cs typeface="Consolas"/>
              </a:rPr>
              <a:t>const</a:t>
            </a:r>
            <a:r>
              <a:rPr lang="en-US" sz="2400" dirty="0" smtClean="0">
                <a:latin typeface="Consolas"/>
                <a:cs typeface="Consolas"/>
              </a:rPr>
              <a:t> </a:t>
            </a:r>
            <a:r>
              <a:rPr lang="en-US" sz="2400" b="1" dirty="0" smtClean="0">
                <a:latin typeface="Consolas"/>
                <a:cs typeface="Consolas"/>
              </a:rPr>
              <a:t>char</a:t>
            </a:r>
            <a:r>
              <a:rPr lang="en-US" sz="2400" dirty="0" smtClean="0">
                <a:latin typeface="Consolas"/>
                <a:cs typeface="Consolas"/>
              </a:rPr>
              <a:t> *</a:t>
            </a:r>
            <a:r>
              <a:rPr lang="en-US" sz="2400" dirty="0" err="1" smtClean="0">
                <a:latin typeface="Consolas"/>
                <a:cs typeface="Consolas"/>
              </a:rPr>
              <a:t>arg</a:t>
            </a:r>
            <a:r>
              <a:rPr lang="en-US" sz="2400" dirty="0">
                <a:latin typeface="Consolas"/>
                <a:cs typeface="Consolas"/>
              </a:rPr>
              <a:t>;</a:t>
            </a:r>
            <a:endParaRPr lang="en-US" sz="2400" dirty="0" smtClean="0">
              <a:latin typeface="Consolas"/>
              <a:cs typeface="Consolas"/>
            </a:endParaRPr>
          </a:p>
          <a:p>
            <a:pPr marL="0" indent="0">
              <a:buNone/>
            </a:pPr>
            <a:r>
              <a:rPr lang="en-US" sz="2400" dirty="0" smtClean="0">
                <a:latin typeface="Consolas"/>
                <a:cs typeface="Consolas"/>
              </a:rPr>
              <a:t>  </a:t>
            </a:r>
            <a:r>
              <a:rPr lang="en-US" sz="2400" b="1" dirty="0" smtClean="0">
                <a:latin typeface="Consolas"/>
                <a:cs typeface="Consolas"/>
              </a:rPr>
              <a:t>while</a:t>
            </a:r>
            <a:r>
              <a:rPr lang="en-US" sz="2400" dirty="0" smtClean="0">
                <a:latin typeface="Consolas"/>
                <a:cs typeface="Consolas"/>
              </a:rPr>
              <a:t>( (</a:t>
            </a:r>
            <a:r>
              <a:rPr lang="en-US" sz="2400" dirty="0" err="1" smtClean="0">
                <a:latin typeface="Consolas"/>
                <a:cs typeface="Consolas"/>
              </a:rPr>
              <a:t>arg</a:t>
            </a:r>
            <a:r>
              <a:rPr lang="en-US" sz="2400" dirty="0" smtClean="0">
                <a:latin typeface="Consolas"/>
                <a:cs typeface="Consolas"/>
              </a:rPr>
              <a:t> = *</a:t>
            </a:r>
            <a:r>
              <a:rPr lang="en-US" sz="2400" dirty="0" err="1" smtClean="0">
                <a:latin typeface="Consolas"/>
                <a:cs typeface="Consolas"/>
              </a:rPr>
              <a:t>argv</a:t>
            </a:r>
            <a:r>
              <a:rPr lang="en-US" sz="2400" dirty="0" smtClean="0">
                <a:latin typeface="Consolas"/>
                <a:cs typeface="Consolas"/>
              </a:rPr>
              <a:t>++) != 0 ) {</a:t>
            </a:r>
          </a:p>
          <a:p>
            <a:pPr marL="0" indent="0">
              <a:buNone/>
            </a:pPr>
            <a:r>
              <a:rPr lang="en-US" sz="2400" dirty="0">
                <a:latin typeface="Consolas"/>
                <a:cs typeface="Consolas"/>
              </a:rPr>
              <a:t> </a:t>
            </a:r>
            <a:r>
              <a:rPr lang="en-US" sz="2400" dirty="0" smtClean="0">
                <a:latin typeface="Consolas"/>
                <a:cs typeface="Consolas"/>
              </a:rPr>
              <a:t>   </a:t>
            </a:r>
            <a:r>
              <a:rPr lang="en-US" sz="2400" b="1" dirty="0" smtClean="0">
                <a:latin typeface="Consolas"/>
                <a:cs typeface="Consolas"/>
              </a:rPr>
              <a:t>switch</a:t>
            </a:r>
            <a:r>
              <a:rPr lang="en-US" sz="2400" dirty="0" smtClean="0">
                <a:latin typeface="Consolas"/>
                <a:cs typeface="Consolas"/>
              </a:rPr>
              <a:t> ( </a:t>
            </a:r>
            <a:r>
              <a:rPr lang="en-US" sz="2400" dirty="0" err="1" smtClean="0">
                <a:latin typeface="Consolas"/>
                <a:cs typeface="Consolas"/>
              </a:rPr>
              <a:t>arg</a:t>
            </a:r>
            <a:r>
              <a:rPr lang="en-US" sz="2400" dirty="0" smtClean="0">
                <a:latin typeface="Consolas"/>
                <a:cs typeface="Consolas"/>
              </a:rPr>
              <a:t>[0] ) {</a:t>
            </a:r>
          </a:p>
          <a:p>
            <a:pPr marL="0" indent="0">
              <a:buNone/>
            </a:pPr>
            <a:r>
              <a:rPr lang="en-US" sz="2400" dirty="0">
                <a:latin typeface="Consolas"/>
                <a:cs typeface="Consolas"/>
              </a:rPr>
              <a:t> </a:t>
            </a:r>
            <a:r>
              <a:rPr lang="en-US" sz="2400" dirty="0" smtClean="0">
                <a:latin typeface="Consolas"/>
                <a:cs typeface="Consolas"/>
              </a:rPr>
              <a:t>   </a:t>
            </a:r>
            <a:r>
              <a:rPr lang="en-US" sz="2400" b="1" dirty="0" smtClean="0">
                <a:latin typeface="Consolas"/>
                <a:cs typeface="Consolas"/>
              </a:rPr>
              <a:t>case</a:t>
            </a:r>
            <a:r>
              <a:rPr lang="en-US" sz="2400" dirty="0" smtClean="0">
                <a:latin typeface="Consolas"/>
                <a:cs typeface="Consolas"/>
              </a:rPr>
              <a:t> ‘-’: {</a:t>
            </a:r>
          </a:p>
          <a:p>
            <a:pPr marL="0" indent="0">
              <a:buNone/>
            </a:pPr>
            <a:r>
              <a:rPr lang="en-US" sz="2400" dirty="0">
                <a:latin typeface="Consolas"/>
                <a:cs typeface="Consolas"/>
              </a:rPr>
              <a:t> </a:t>
            </a:r>
            <a:r>
              <a:rPr lang="en-US" sz="2400" dirty="0" smtClean="0">
                <a:latin typeface="Consolas"/>
                <a:cs typeface="Consolas"/>
              </a:rPr>
              <a:t>     </a:t>
            </a:r>
            <a:r>
              <a:rPr lang="en-US" sz="2400" b="1" dirty="0" smtClean="0">
                <a:latin typeface="Consolas"/>
                <a:cs typeface="Consolas"/>
              </a:rPr>
              <a:t>switch</a:t>
            </a:r>
            <a:r>
              <a:rPr lang="en-US" sz="2400" dirty="0" smtClean="0">
                <a:latin typeface="Consolas"/>
                <a:cs typeface="Consolas"/>
              </a:rPr>
              <a:t> ( </a:t>
            </a:r>
            <a:r>
              <a:rPr lang="en-US" sz="2400" dirty="0" err="1" smtClean="0">
                <a:latin typeface="Consolas"/>
                <a:cs typeface="Consolas"/>
              </a:rPr>
              <a:t>arg</a:t>
            </a:r>
            <a:r>
              <a:rPr lang="en-US" sz="2400" dirty="0" smtClean="0">
                <a:latin typeface="Consolas"/>
                <a:cs typeface="Consolas"/>
              </a:rPr>
              <a:t>[1] ) {</a:t>
            </a:r>
          </a:p>
          <a:p>
            <a:pPr marL="0" indent="0">
              <a:buNone/>
            </a:pPr>
            <a:r>
              <a:rPr lang="en-US" sz="2400" dirty="0" smtClean="0">
                <a:latin typeface="Consolas"/>
                <a:cs typeface="Consolas"/>
              </a:rPr>
              <a:t>      </a:t>
            </a:r>
            <a:r>
              <a:rPr lang="en-US" sz="2400" b="1" dirty="0" smtClean="0">
                <a:latin typeface="Consolas"/>
                <a:cs typeface="Consolas"/>
              </a:rPr>
              <a:t>case</a:t>
            </a:r>
            <a:r>
              <a:rPr lang="en-US" sz="2400" dirty="0" smtClean="0">
                <a:latin typeface="Consolas"/>
                <a:cs typeface="Consolas"/>
              </a:rPr>
              <a:t> 0:</a:t>
            </a:r>
          </a:p>
          <a:p>
            <a:pPr marL="0" indent="0">
              <a:buNone/>
            </a:pPr>
            <a:r>
              <a:rPr lang="en-US" sz="2400" dirty="0" smtClean="0">
                <a:latin typeface="Consolas"/>
                <a:cs typeface="Consolas"/>
              </a:rPr>
              <a:t>      …</a:t>
            </a:r>
          </a:p>
          <a:p>
            <a:pPr marL="0" indent="0">
              <a:buNone/>
            </a:pPr>
            <a:r>
              <a:rPr lang="en-US" sz="2400" dirty="0">
                <a:latin typeface="Consolas"/>
                <a:cs typeface="Consolas"/>
              </a:rPr>
              <a:t> </a:t>
            </a:r>
            <a:r>
              <a:rPr lang="en-US" sz="2400" dirty="0" smtClean="0">
                <a:latin typeface="Consolas"/>
                <a:cs typeface="Consolas"/>
              </a:rPr>
              <a:t>     </a:t>
            </a:r>
            <a:r>
              <a:rPr lang="en-US" sz="2400" b="1" dirty="0" smtClean="0">
                <a:latin typeface="Consolas"/>
                <a:cs typeface="Consolas"/>
              </a:rPr>
              <a:t>default</a:t>
            </a:r>
            <a:r>
              <a:rPr lang="en-US" sz="2400" dirty="0" smtClean="0">
                <a:latin typeface="Consolas"/>
                <a:cs typeface="Consolas"/>
              </a:rPr>
              <a:t>: </a:t>
            </a:r>
            <a:r>
              <a:rPr lang="en-US" sz="2400" dirty="0" err="1" smtClean="0">
                <a:latin typeface="Consolas"/>
                <a:cs typeface="Consolas"/>
              </a:rPr>
              <a:t>outprintf</a:t>
            </a:r>
            <a:r>
              <a:rPr lang="en-US" sz="2400" dirty="0" smtClean="0">
                <a:latin typeface="Consolas"/>
                <a:cs typeface="Consolas"/>
              </a:rPr>
              <a:t>( “unknown switch %s\n”, </a:t>
            </a:r>
            <a:r>
              <a:rPr lang="en-US" sz="2400" dirty="0" err="1" smtClean="0">
                <a:latin typeface="Consolas"/>
                <a:cs typeface="Consolas"/>
              </a:rPr>
              <a:t>arg</a:t>
            </a:r>
            <a:r>
              <a:rPr lang="en-US" sz="2400" dirty="0" smtClean="0">
                <a:latin typeface="Consolas"/>
                <a:cs typeface="Consolas"/>
              </a:rPr>
              <a:t>[1] );</a:t>
            </a:r>
            <a:endParaRPr lang="en-US" sz="2400" dirty="0">
              <a:latin typeface="Consolas"/>
              <a:cs typeface="Consolas"/>
            </a:endParaRPr>
          </a:p>
          <a:p>
            <a:pPr marL="0" indent="0">
              <a:buNone/>
            </a:pPr>
            <a:r>
              <a:rPr lang="en-US" sz="2400" dirty="0" smtClean="0">
                <a:latin typeface="Consolas"/>
                <a:cs typeface="Consolas"/>
              </a:rPr>
              <a:t>      }</a:t>
            </a:r>
          </a:p>
          <a:p>
            <a:pPr marL="0" indent="0">
              <a:buNone/>
            </a:pPr>
            <a:r>
              <a:rPr lang="en-US" sz="2400" dirty="0">
                <a:latin typeface="Consolas"/>
                <a:cs typeface="Consolas"/>
              </a:rPr>
              <a:t> </a:t>
            </a:r>
            <a:r>
              <a:rPr lang="en-US" sz="2400" dirty="0" smtClean="0">
                <a:latin typeface="Consolas"/>
                <a:cs typeface="Consolas"/>
              </a:rPr>
              <a:t>   }</a:t>
            </a:r>
          </a:p>
          <a:p>
            <a:pPr marL="0" indent="0">
              <a:buNone/>
            </a:pPr>
            <a:r>
              <a:rPr lang="en-US" sz="2400" dirty="0">
                <a:latin typeface="Consolas"/>
                <a:cs typeface="Consolas"/>
              </a:rPr>
              <a:t> </a:t>
            </a:r>
            <a:r>
              <a:rPr lang="en-US" sz="2400" dirty="0" smtClean="0">
                <a:latin typeface="Consolas"/>
                <a:cs typeface="Consolas"/>
              </a:rPr>
              <a:t>   </a:t>
            </a:r>
            <a:r>
              <a:rPr lang="en-US" sz="2400" b="1" dirty="0" smtClean="0">
                <a:latin typeface="Consolas"/>
                <a:cs typeface="Consolas"/>
              </a:rPr>
              <a:t>default</a:t>
            </a:r>
            <a:r>
              <a:rPr lang="en-US" sz="2400" dirty="0" smtClean="0">
                <a:latin typeface="Consolas"/>
                <a:cs typeface="Consolas"/>
              </a:rPr>
              <a:t>: …</a:t>
            </a:r>
          </a:p>
          <a:p>
            <a:pPr marL="0" indent="0">
              <a:buNone/>
            </a:pPr>
            <a:r>
              <a:rPr lang="en-US" sz="2400" dirty="0">
                <a:latin typeface="Consolas"/>
                <a:cs typeface="Consolas"/>
              </a:rPr>
              <a:t> </a:t>
            </a:r>
            <a:r>
              <a:rPr lang="en-US" sz="2400" dirty="0" smtClean="0">
                <a:latin typeface="Consolas"/>
                <a:cs typeface="Consolas"/>
              </a:rPr>
              <a:t>   }</a:t>
            </a:r>
          </a:p>
          <a:p>
            <a:pPr marL="0" indent="0">
              <a:buNone/>
            </a:pPr>
            <a:r>
              <a:rPr lang="en-US" sz="2400" dirty="0" smtClean="0">
                <a:latin typeface="Consolas"/>
                <a:cs typeface="Consolas"/>
              </a:rPr>
              <a:t>  …</a:t>
            </a:r>
            <a:endParaRPr lang="en-US" sz="2400" dirty="0">
              <a:latin typeface="Consolas"/>
              <a:cs typeface="Consolas"/>
            </a:endParaRPr>
          </a:p>
        </p:txBody>
      </p:sp>
      <p:sp>
        <p:nvSpPr>
          <p:cNvPr id="3" name="Slide Number Placeholder 2"/>
          <p:cNvSpPr>
            <a:spLocks noGrp="1"/>
          </p:cNvSpPr>
          <p:nvPr>
            <p:ph type="sldNum" sz="quarter" idx="12"/>
          </p:nvPr>
        </p:nvSpPr>
        <p:spPr/>
        <p:txBody>
          <a:bodyPr/>
          <a:lstStyle/>
          <a:p>
            <a:fld id="{B747839D-A323-47F3-909F-548499399628}" type="slidenum">
              <a:rPr lang="en-US" smtClean="0"/>
              <a:pPr/>
              <a:t>29</a:t>
            </a:fld>
            <a:endParaRPr lang="en-US"/>
          </a:p>
        </p:txBody>
      </p:sp>
      <p:cxnSp>
        <p:nvCxnSpPr>
          <p:cNvPr id="184" name="Straight Arrow Connector 183"/>
          <p:cNvCxnSpPr/>
          <p:nvPr/>
        </p:nvCxnSpPr>
        <p:spPr>
          <a:xfrm flipV="1">
            <a:off x="3581400" y="3733800"/>
            <a:ext cx="3352800" cy="381000"/>
          </a:xfrm>
          <a:prstGeom prst="straightConnector1">
            <a:avLst/>
          </a:prstGeom>
          <a:ln w="57150" cmpd="sng">
            <a:solidFill>
              <a:schemeClr val="accent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85" name="Straight Arrow Connector 184"/>
          <p:cNvCxnSpPr/>
          <p:nvPr/>
        </p:nvCxnSpPr>
        <p:spPr>
          <a:xfrm flipV="1">
            <a:off x="2705100" y="3733800"/>
            <a:ext cx="4229100" cy="723900"/>
          </a:xfrm>
          <a:prstGeom prst="straightConnector1">
            <a:avLst/>
          </a:prstGeom>
          <a:ln w="57150" cmpd="sng">
            <a:solidFill>
              <a:schemeClr val="accent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89" name="Straight Arrow Connector 188"/>
          <p:cNvCxnSpPr/>
          <p:nvPr/>
        </p:nvCxnSpPr>
        <p:spPr>
          <a:xfrm flipV="1">
            <a:off x="3733800" y="3733800"/>
            <a:ext cx="3200400" cy="914400"/>
          </a:xfrm>
          <a:prstGeom prst="straightConnector1">
            <a:avLst/>
          </a:prstGeom>
          <a:ln w="57150" cmpd="sng">
            <a:solidFill>
              <a:schemeClr val="accent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92" name="Straight Arrow Connector 191"/>
          <p:cNvCxnSpPr/>
          <p:nvPr/>
        </p:nvCxnSpPr>
        <p:spPr>
          <a:xfrm flipV="1">
            <a:off x="2438400" y="3733800"/>
            <a:ext cx="4495800" cy="1219200"/>
          </a:xfrm>
          <a:prstGeom prst="straightConnector1">
            <a:avLst/>
          </a:prstGeom>
          <a:ln w="57150" cmpd="sng">
            <a:solidFill>
              <a:schemeClr val="accent1"/>
            </a:solidFill>
            <a:tailEnd type="arrow"/>
          </a:ln>
          <a:effectLst/>
        </p:spPr>
        <p:style>
          <a:lnRef idx="2">
            <a:schemeClr val="accent1"/>
          </a:lnRef>
          <a:fillRef idx="0">
            <a:schemeClr val="accent1"/>
          </a:fillRef>
          <a:effectRef idx="1">
            <a:schemeClr val="accent1"/>
          </a:effectRef>
          <a:fontRef idx="minor">
            <a:schemeClr val="tx1"/>
          </a:fontRef>
        </p:style>
      </p:cxnSp>
      <p:sp>
        <p:nvSpPr>
          <p:cNvPr id="195" name="TextBox 194"/>
          <p:cNvSpPr txBox="1"/>
          <p:nvPr/>
        </p:nvSpPr>
        <p:spPr>
          <a:xfrm>
            <a:off x="7002988" y="3276600"/>
            <a:ext cx="1751080" cy="984885"/>
          </a:xfrm>
          <a:prstGeom prst="rect">
            <a:avLst/>
          </a:prstGeom>
          <a:noFill/>
        </p:spPr>
        <p:txBody>
          <a:bodyPr wrap="none" lIns="0" tIns="0" rIns="0" bIns="0" rtlCol="0">
            <a:spAutoFit/>
          </a:bodyPr>
          <a:lstStyle/>
          <a:p>
            <a:r>
              <a:rPr lang="en-US" sz="3200" dirty="0" smtClean="0"/>
              <a:t>Many</a:t>
            </a:r>
          </a:p>
          <a:p>
            <a:r>
              <a:rPr lang="en-US" sz="3200" dirty="0" smtClean="0"/>
              <a:t>Branches!</a:t>
            </a:r>
          </a:p>
        </p:txBody>
      </p:sp>
      <p:cxnSp>
        <p:nvCxnSpPr>
          <p:cNvPr id="196" name="Straight Arrow Connector 195"/>
          <p:cNvCxnSpPr/>
          <p:nvPr/>
        </p:nvCxnSpPr>
        <p:spPr>
          <a:xfrm flipV="1">
            <a:off x="3048000" y="3733800"/>
            <a:ext cx="3886200" cy="1600200"/>
          </a:xfrm>
          <a:prstGeom prst="straightConnector1">
            <a:avLst/>
          </a:prstGeom>
          <a:ln w="57150" cmpd="sng">
            <a:solidFill>
              <a:schemeClr val="accent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99" name="Straight Arrow Connector 198"/>
          <p:cNvCxnSpPr/>
          <p:nvPr/>
        </p:nvCxnSpPr>
        <p:spPr>
          <a:xfrm flipV="1">
            <a:off x="2438400" y="3733800"/>
            <a:ext cx="4495800" cy="2438400"/>
          </a:xfrm>
          <a:prstGeom prst="straightConnector1">
            <a:avLst/>
          </a:prstGeom>
          <a:ln w="57150" cmpd="sng">
            <a:solidFill>
              <a:schemeClr val="accent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02" name="Straight Arrow Connector 201"/>
          <p:cNvCxnSpPr/>
          <p:nvPr/>
        </p:nvCxnSpPr>
        <p:spPr>
          <a:xfrm flipV="1">
            <a:off x="1981200" y="3733800"/>
            <a:ext cx="4953000" cy="1524000"/>
          </a:xfrm>
          <a:prstGeom prst="straightConnector1">
            <a:avLst/>
          </a:prstGeom>
          <a:ln w="57150" cmpd="sng">
            <a:solidFill>
              <a:schemeClr val="accent1"/>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95391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84"/>
                                        </p:tgtEl>
                                        <p:attrNameLst>
                                          <p:attrName>style.visibility</p:attrName>
                                        </p:attrNameLst>
                                      </p:cBhvr>
                                      <p:to>
                                        <p:strVal val="visible"/>
                                      </p:to>
                                    </p:set>
                                    <p:animEffect transition="in" filter="wipe(left)">
                                      <p:cBhvr>
                                        <p:cTn id="7" dur="500"/>
                                        <p:tgtEl>
                                          <p:spTgt spid="184"/>
                                        </p:tgtEl>
                                      </p:cBhvr>
                                    </p:animEffect>
                                  </p:childTnLst>
                                </p:cTn>
                              </p:par>
                              <p:par>
                                <p:cTn id="8" presetID="22" presetClass="entr" presetSubtype="8" fill="hold" nodeType="withEffect">
                                  <p:stCondLst>
                                    <p:cond delay="0"/>
                                  </p:stCondLst>
                                  <p:childTnLst>
                                    <p:set>
                                      <p:cBhvr>
                                        <p:cTn id="9" dur="1" fill="hold">
                                          <p:stCondLst>
                                            <p:cond delay="0"/>
                                          </p:stCondLst>
                                        </p:cTn>
                                        <p:tgtEl>
                                          <p:spTgt spid="185"/>
                                        </p:tgtEl>
                                        <p:attrNameLst>
                                          <p:attrName>style.visibility</p:attrName>
                                        </p:attrNameLst>
                                      </p:cBhvr>
                                      <p:to>
                                        <p:strVal val="visible"/>
                                      </p:to>
                                    </p:set>
                                    <p:animEffect transition="in" filter="wipe(left)">
                                      <p:cBhvr>
                                        <p:cTn id="10" dur="500"/>
                                        <p:tgtEl>
                                          <p:spTgt spid="185"/>
                                        </p:tgtEl>
                                      </p:cBhvr>
                                    </p:animEffect>
                                  </p:childTnLst>
                                </p:cTn>
                              </p:par>
                              <p:par>
                                <p:cTn id="11" presetID="22" presetClass="entr" presetSubtype="8" fill="hold" nodeType="withEffect">
                                  <p:stCondLst>
                                    <p:cond delay="0"/>
                                  </p:stCondLst>
                                  <p:childTnLst>
                                    <p:set>
                                      <p:cBhvr>
                                        <p:cTn id="12" dur="1" fill="hold">
                                          <p:stCondLst>
                                            <p:cond delay="0"/>
                                          </p:stCondLst>
                                        </p:cTn>
                                        <p:tgtEl>
                                          <p:spTgt spid="189"/>
                                        </p:tgtEl>
                                        <p:attrNameLst>
                                          <p:attrName>style.visibility</p:attrName>
                                        </p:attrNameLst>
                                      </p:cBhvr>
                                      <p:to>
                                        <p:strVal val="visible"/>
                                      </p:to>
                                    </p:set>
                                    <p:animEffect transition="in" filter="wipe(left)">
                                      <p:cBhvr>
                                        <p:cTn id="13" dur="500"/>
                                        <p:tgtEl>
                                          <p:spTgt spid="189"/>
                                        </p:tgtEl>
                                      </p:cBhvr>
                                    </p:animEffect>
                                  </p:childTnLst>
                                </p:cTn>
                              </p:par>
                              <p:par>
                                <p:cTn id="14" presetID="22" presetClass="entr" presetSubtype="8" fill="hold" nodeType="withEffect">
                                  <p:stCondLst>
                                    <p:cond delay="0"/>
                                  </p:stCondLst>
                                  <p:childTnLst>
                                    <p:set>
                                      <p:cBhvr>
                                        <p:cTn id="15" dur="1" fill="hold">
                                          <p:stCondLst>
                                            <p:cond delay="0"/>
                                          </p:stCondLst>
                                        </p:cTn>
                                        <p:tgtEl>
                                          <p:spTgt spid="192"/>
                                        </p:tgtEl>
                                        <p:attrNameLst>
                                          <p:attrName>style.visibility</p:attrName>
                                        </p:attrNameLst>
                                      </p:cBhvr>
                                      <p:to>
                                        <p:strVal val="visible"/>
                                      </p:to>
                                    </p:set>
                                    <p:animEffect transition="in" filter="wipe(left)">
                                      <p:cBhvr>
                                        <p:cTn id="16" dur="500"/>
                                        <p:tgtEl>
                                          <p:spTgt spid="192"/>
                                        </p:tgtEl>
                                      </p:cBhvr>
                                    </p:animEffect>
                                  </p:childTnLst>
                                </p:cTn>
                              </p:par>
                              <p:par>
                                <p:cTn id="17" presetID="22" presetClass="entr" presetSubtype="8" fill="hold" nodeType="withEffect">
                                  <p:stCondLst>
                                    <p:cond delay="0"/>
                                  </p:stCondLst>
                                  <p:childTnLst>
                                    <p:set>
                                      <p:cBhvr>
                                        <p:cTn id="18" dur="1" fill="hold">
                                          <p:stCondLst>
                                            <p:cond delay="0"/>
                                          </p:stCondLst>
                                        </p:cTn>
                                        <p:tgtEl>
                                          <p:spTgt spid="196"/>
                                        </p:tgtEl>
                                        <p:attrNameLst>
                                          <p:attrName>style.visibility</p:attrName>
                                        </p:attrNameLst>
                                      </p:cBhvr>
                                      <p:to>
                                        <p:strVal val="visible"/>
                                      </p:to>
                                    </p:set>
                                    <p:animEffect transition="in" filter="wipe(left)">
                                      <p:cBhvr>
                                        <p:cTn id="19" dur="500"/>
                                        <p:tgtEl>
                                          <p:spTgt spid="196"/>
                                        </p:tgtEl>
                                      </p:cBhvr>
                                    </p:animEffect>
                                  </p:childTnLst>
                                </p:cTn>
                              </p:par>
                              <p:par>
                                <p:cTn id="20" presetID="22" presetClass="entr" presetSubtype="8" fill="hold" nodeType="withEffect">
                                  <p:stCondLst>
                                    <p:cond delay="0"/>
                                  </p:stCondLst>
                                  <p:childTnLst>
                                    <p:set>
                                      <p:cBhvr>
                                        <p:cTn id="21" dur="1" fill="hold">
                                          <p:stCondLst>
                                            <p:cond delay="0"/>
                                          </p:stCondLst>
                                        </p:cTn>
                                        <p:tgtEl>
                                          <p:spTgt spid="199"/>
                                        </p:tgtEl>
                                        <p:attrNameLst>
                                          <p:attrName>style.visibility</p:attrName>
                                        </p:attrNameLst>
                                      </p:cBhvr>
                                      <p:to>
                                        <p:strVal val="visible"/>
                                      </p:to>
                                    </p:set>
                                    <p:animEffect transition="in" filter="wipe(left)">
                                      <p:cBhvr>
                                        <p:cTn id="22" dur="500"/>
                                        <p:tgtEl>
                                          <p:spTgt spid="199"/>
                                        </p:tgtEl>
                                      </p:cBhvr>
                                    </p:animEffect>
                                  </p:childTnLst>
                                </p:cTn>
                              </p:par>
                              <p:par>
                                <p:cTn id="23" presetID="22" presetClass="entr" presetSubtype="8" fill="hold" nodeType="withEffect">
                                  <p:stCondLst>
                                    <p:cond delay="0"/>
                                  </p:stCondLst>
                                  <p:childTnLst>
                                    <p:set>
                                      <p:cBhvr>
                                        <p:cTn id="24" dur="1" fill="hold">
                                          <p:stCondLst>
                                            <p:cond delay="0"/>
                                          </p:stCondLst>
                                        </p:cTn>
                                        <p:tgtEl>
                                          <p:spTgt spid="202"/>
                                        </p:tgtEl>
                                        <p:attrNameLst>
                                          <p:attrName>style.visibility</p:attrName>
                                        </p:attrNameLst>
                                      </p:cBhvr>
                                      <p:to>
                                        <p:strVal val="visible"/>
                                      </p:to>
                                    </p:set>
                                    <p:animEffect transition="in" filter="wipe(left)">
                                      <p:cBhvr>
                                        <p:cTn id="25" dur="500"/>
                                        <p:tgtEl>
                                          <p:spTgt spid="202"/>
                                        </p:tgtEl>
                                      </p:cBhvr>
                                    </p:animEffect>
                                  </p:childTnLst>
                                </p:cTn>
                              </p:par>
                            </p:childTnLst>
                          </p:cTn>
                        </p:par>
                        <p:par>
                          <p:cTn id="26" fill="hold">
                            <p:stCondLst>
                              <p:cond delay="500"/>
                            </p:stCondLst>
                            <p:childTnLst>
                              <p:par>
                                <p:cTn id="27" presetID="1" presetClass="entr" presetSubtype="0" fill="hold" grpId="0" nodeType="afterEffect">
                                  <p:stCondLst>
                                    <p:cond delay="0"/>
                                  </p:stCondLst>
                                  <p:childTnLst>
                                    <p:set>
                                      <p:cBhvr>
                                        <p:cTn id="28" dur="1" fill="hold">
                                          <p:stCondLst>
                                            <p:cond delay="0"/>
                                          </p:stCondLst>
                                        </p:cTn>
                                        <p:tgtEl>
                                          <p:spTgt spid="1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Definition</a:t>
            </a:r>
          </a:p>
          <a:p>
            <a:pPr lvl="1"/>
            <a:r>
              <a:rPr lang="en-US" altLang="zh-CN" dirty="0" smtClean="0"/>
              <a:t>Vulnerability - </a:t>
            </a:r>
            <a:r>
              <a:rPr lang="en-US" altLang="zh-CN" sz="2400" dirty="0" smtClean="0"/>
              <a:t>A vulnerability is a type of bug that can be used by an attacker to alter the intended operation of the software in a malicious way.</a:t>
            </a:r>
          </a:p>
          <a:p>
            <a:pPr lvl="1"/>
            <a:endParaRPr lang="en-US" altLang="zh-CN" sz="2400" dirty="0" smtClean="0"/>
          </a:p>
          <a:p>
            <a:pPr lvl="1"/>
            <a:endParaRPr lang="en-US" altLang="zh-CN" sz="2400" dirty="0" smtClean="0"/>
          </a:p>
          <a:p>
            <a:pPr lvl="1"/>
            <a:r>
              <a:rPr lang="en-US" altLang="zh-CN" dirty="0" smtClean="0"/>
              <a:t>Exploit - </a:t>
            </a:r>
            <a:r>
              <a:rPr lang="en-US" altLang="zh-CN" sz="2400" dirty="0" smtClean="0"/>
              <a:t>An exploit is an actual input that triggers a software vulnerability, typically with malicious intent and devastating consequences</a:t>
            </a:r>
            <a:endParaRPr lang="zh-CN" altLang="en-US" dirty="0"/>
          </a:p>
        </p:txBody>
      </p:sp>
      <p:sp>
        <p:nvSpPr>
          <p:cNvPr id="3" name="标题 2"/>
          <p:cNvSpPr>
            <a:spLocks noGrp="1"/>
          </p:cNvSpPr>
          <p:nvPr>
            <p:ph type="title"/>
          </p:nvPr>
        </p:nvSpPr>
        <p:spPr/>
        <p:txBody>
          <a:bodyPr/>
          <a:lstStyle/>
          <a:p>
            <a:r>
              <a:rPr lang="en-US" altLang="zh-CN" dirty="0" smtClean="0"/>
              <a:t>Background</a:t>
            </a:r>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Automatic Exploit Generation Challenge</a:t>
            </a:r>
          </a:p>
        </p:txBody>
      </p:sp>
      <p:sp>
        <p:nvSpPr>
          <p:cNvPr id="3" name="Content Placeholder 2"/>
          <p:cNvSpPr>
            <a:spLocks noGrp="1"/>
          </p:cNvSpPr>
          <p:nvPr>
            <p:ph idx="1"/>
          </p:nvPr>
        </p:nvSpPr>
        <p:spPr>
          <a:xfrm>
            <a:off x="304800" y="1371600"/>
            <a:ext cx="8534400" cy="4754563"/>
          </a:xfrm>
        </p:spPr>
        <p:txBody>
          <a:bodyPr/>
          <a:lstStyle/>
          <a:p>
            <a:pPr marL="0" indent="0" algn="ctr">
              <a:buNone/>
            </a:pPr>
            <a:r>
              <a:rPr lang="en-US" b="1" dirty="0"/>
              <a:t>Automatically Find Bugs &amp; </a:t>
            </a:r>
            <a:r>
              <a:rPr lang="en-US" b="1" u="sng" dirty="0"/>
              <a:t>Generate Exploits</a:t>
            </a:r>
          </a:p>
        </p:txBody>
      </p:sp>
      <p:sp>
        <p:nvSpPr>
          <p:cNvPr id="4" name="Slide Number Placeholder 3"/>
          <p:cNvSpPr>
            <a:spLocks noGrp="1"/>
          </p:cNvSpPr>
          <p:nvPr>
            <p:ph type="sldNum" sz="quarter" idx="12"/>
          </p:nvPr>
        </p:nvSpPr>
        <p:spPr/>
        <p:txBody>
          <a:bodyPr/>
          <a:lstStyle/>
          <a:p>
            <a:fld id="{B747839D-A323-47F3-909F-548499399628}" type="slidenum">
              <a:rPr lang="en-US" smtClean="0"/>
              <a:pPr/>
              <a:t>30</a:t>
            </a:fld>
            <a:endParaRPr lang="en-US"/>
          </a:p>
        </p:txBody>
      </p:sp>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76400" y="3352800"/>
            <a:ext cx="1444063" cy="1696774"/>
          </a:xfrm>
          <a:prstGeom prst="rect">
            <a:avLst/>
          </a:prstGeom>
        </p:spPr>
      </p:pic>
      <p:sp>
        <p:nvSpPr>
          <p:cNvPr id="19" name="Rounded Rectangular Callout 18"/>
          <p:cNvSpPr/>
          <p:nvPr/>
        </p:nvSpPr>
        <p:spPr>
          <a:xfrm>
            <a:off x="4800600" y="2353234"/>
            <a:ext cx="3886200" cy="1609165"/>
          </a:xfrm>
          <a:prstGeom prst="wedgeRoundRectCallout">
            <a:avLst>
              <a:gd name="adj1" fmla="val 33148"/>
              <a:gd name="adj2" fmla="val -76464"/>
              <a:gd name="adj3" fmla="val 16667"/>
            </a:avLst>
          </a:prstGeom>
          <a:solidFill>
            <a:schemeClr val="accent1"/>
          </a:solidFill>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1">
            <a:noAutofit/>
          </a:bodyPr>
          <a:lstStyle/>
          <a:p>
            <a:pPr algn="ctr"/>
            <a:r>
              <a:rPr lang="en-US" sz="2800" dirty="0" smtClean="0">
                <a:solidFill>
                  <a:schemeClr val="bg1"/>
                </a:solidFill>
              </a:rPr>
              <a:t>Transfer Control to Attacker Code</a:t>
            </a:r>
            <a:br>
              <a:rPr lang="en-US" sz="2800" dirty="0" smtClean="0">
                <a:solidFill>
                  <a:schemeClr val="bg1"/>
                </a:solidFill>
              </a:rPr>
            </a:br>
            <a:r>
              <a:rPr lang="en-US" sz="2800" dirty="0" smtClean="0">
                <a:solidFill>
                  <a:schemeClr val="bg1"/>
                </a:solidFill>
              </a:rPr>
              <a:t>(exec “/bin/</a:t>
            </a:r>
            <a:r>
              <a:rPr lang="en-US" sz="2800" dirty="0" err="1" smtClean="0">
                <a:solidFill>
                  <a:schemeClr val="bg1"/>
                </a:solidFill>
              </a:rPr>
              <a:t>sh</a:t>
            </a:r>
            <a:r>
              <a:rPr lang="en-US" sz="2800" dirty="0" smtClean="0">
                <a:solidFill>
                  <a:schemeClr val="bg1"/>
                </a:solidFill>
              </a:rPr>
              <a:t>”)</a:t>
            </a:r>
          </a:p>
        </p:txBody>
      </p:sp>
    </p:spTree>
    <p:extLst>
      <p:ext uri="{BB962C8B-B14F-4D97-AF65-F5344CB8AC3E}">
        <p14:creationId xmlns:p14="http://schemas.microsoft.com/office/powerpoint/2010/main" val="42268197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Generating Exploits</a:t>
            </a:r>
            <a:endParaRPr lang="en-US" dirty="0"/>
          </a:p>
        </p:txBody>
      </p:sp>
      <p:sp>
        <p:nvSpPr>
          <p:cNvPr id="4" name="Content Placeholder 3"/>
          <p:cNvSpPr>
            <a:spLocks noGrp="1"/>
          </p:cNvSpPr>
          <p:nvPr>
            <p:ph idx="1"/>
          </p:nvPr>
        </p:nvSpPr>
        <p:spPr>
          <a:xfrm>
            <a:off x="685800" y="1066800"/>
            <a:ext cx="7086600" cy="5791200"/>
          </a:xfrm>
        </p:spPr>
        <p:txBody>
          <a:bodyPr>
            <a:normAutofit fontScale="62500" lnSpcReduction="20000"/>
          </a:bodyPr>
          <a:lstStyle/>
          <a:p>
            <a:pPr marL="0" indent="0">
              <a:buNone/>
            </a:pPr>
            <a:r>
              <a:rPr lang="en-US" sz="2400" b="1" dirty="0" err="1">
                <a:latin typeface="Consolas"/>
                <a:cs typeface="Consolas"/>
              </a:rPr>
              <a:t>int</a:t>
            </a:r>
            <a:r>
              <a:rPr lang="en-US" sz="2400" dirty="0">
                <a:latin typeface="Consolas"/>
                <a:cs typeface="Consolas"/>
              </a:rPr>
              <a:t> </a:t>
            </a:r>
            <a:r>
              <a:rPr lang="en-US" sz="2400" dirty="0" err="1">
                <a:latin typeface="Consolas"/>
                <a:cs typeface="Consolas"/>
              </a:rPr>
              <a:t>outprintf</a:t>
            </a:r>
            <a:r>
              <a:rPr lang="en-US" sz="2400" dirty="0">
                <a:latin typeface="Consolas"/>
                <a:cs typeface="Consolas"/>
              </a:rPr>
              <a:t>( </a:t>
            </a:r>
            <a:r>
              <a:rPr lang="en-US" sz="2400" b="1" dirty="0" err="1">
                <a:latin typeface="Consolas"/>
                <a:cs typeface="Consolas"/>
              </a:rPr>
              <a:t>const</a:t>
            </a:r>
            <a:r>
              <a:rPr lang="en-US" sz="2400" dirty="0">
                <a:latin typeface="Consolas"/>
                <a:cs typeface="Consolas"/>
              </a:rPr>
              <a: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fmt</a:t>
            </a:r>
            <a:r>
              <a:rPr lang="en-US" sz="2400" dirty="0">
                <a:latin typeface="Consolas"/>
                <a:cs typeface="Consolas"/>
              </a:rPr>
              <a:t>, … )</a:t>
            </a:r>
          </a:p>
          <a:p>
            <a:pPr marL="0" indent="0">
              <a:buNone/>
            </a:pPr>
            <a:r>
              <a:rPr lang="en-US" sz="2400" dirty="0">
                <a:latin typeface="Consolas"/>
                <a:cs typeface="Consolas"/>
              </a:rPr>
              <a:t>{</a:t>
            </a:r>
          </a:p>
          <a:p>
            <a:pPr marL="0" indent="0">
              <a:buNone/>
            </a:pPr>
            <a:r>
              <a:rPr lang="en-US" sz="2400" dirty="0">
                <a:latin typeface="Consolas"/>
                <a:cs typeface="Consolas"/>
              </a:rPr>
              <a:t>  </a:t>
            </a:r>
            <a:r>
              <a:rPr lang="en-US" sz="2400" b="1" dirty="0" err="1">
                <a:latin typeface="Consolas"/>
                <a:cs typeface="Consolas"/>
              </a:rPr>
              <a:t>int</a:t>
            </a:r>
            <a:r>
              <a:rPr lang="en-US" sz="2400" dirty="0">
                <a:latin typeface="Consolas"/>
                <a:cs typeface="Consolas"/>
              </a:rPr>
              <a:t> count;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buf</a:t>
            </a:r>
            <a:r>
              <a:rPr lang="en-US" sz="2400" dirty="0">
                <a:latin typeface="Consolas"/>
                <a:cs typeface="Consolas"/>
              </a:rPr>
              <a:t>[1024]; </a:t>
            </a:r>
            <a:r>
              <a:rPr lang="en-US" sz="2400" b="1" dirty="0" err="1">
                <a:latin typeface="Consolas"/>
                <a:cs typeface="Consolas"/>
              </a:rPr>
              <a:t>va_list</a:t>
            </a:r>
            <a:r>
              <a:rPr lang="en-US" sz="2400" dirty="0">
                <a:latin typeface="Consolas"/>
                <a:cs typeface="Consolas"/>
              </a:rPr>
              <a:t> </a:t>
            </a:r>
            <a:r>
              <a:rPr lang="en-US" sz="2400" dirty="0" err="1">
                <a:latin typeface="Consolas"/>
                <a:cs typeface="Consolas"/>
              </a:rPr>
              <a:t>args</a:t>
            </a:r>
            <a:r>
              <a:rPr lang="en-US" sz="2400" dirty="0">
                <a:latin typeface="Consolas"/>
                <a:cs typeface="Consolas"/>
              </a:rPr>
              <a:t>;</a:t>
            </a:r>
          </a:p>
          <a:p>
            <a:pPr marL="0" indent="0">
              <a:buNone/>
            </a:pPr>
            <a:r>
              <a:rPr lang="en-US" sz="2400" dirty="0">
                <a:latin typeface="Consolas"/>
                <a:cs typeface="Consolas"/>
              </a:rPr>
              <a:t>  </a:t>
            </a:r>
            <a:r>
              <a:rPr lang="en-US" sz="2400" dirty="0" err="1">
                <a:latin typeface="Consolas"/>
                <a:cs typeface="Consolas"/>
              </a:rPr>
              <a:t>va_start</a:t>
            </a:r>
            <a:r>
              <a:rPr lang="en-US" sz="2400" dirty="0">
                <a:latin typeface="Consolas"/>
                <a:cs typeface="Consolas"/>
              </a:rPr>
              <a:t>( </a:t>
            </a:r>
            <a:r>
              <a:rPr lang="en-US" sz="2400" dirty="0" err="1">
                <a:latin typeface="Consolas"/>
                <a:cs typeface="Consolas"/>
              </a:rPr>
              <a:t>args</a:t>
            </a:r>
            <a:r>
              <a:rPr lang="en-US" sz="2400" dirty="0">
                <a:latin typeface="Consolas"/>
                <a:cs typeface="Consolas"/>
              </a:rPr>
              <a:t>, </a:t>
            </a:r>
            <a:r>
              <a:rPr lang="en-US" sz="2400" dirty="0" err="1">
                <a:latin typeface="Consolas"/>
                <a:cs typeface="Consolas"/>
              </a:rPr>
              <a:t>fmt</a:t>
            </a:r>
            <a:r>
              <a:rPr lang="en-US" sz="2400" dirty="0">
                <a:latin typeface="Consolas"/>
                <a:cs typeface="Consolas"/>
              </a:rPr>
              <a:t> );</a:t>
            </a:r>
          </a:p>
          <a:p>
            <a:pPr marL="0" indent="0">
              <a:buNone/>
            </a:pPr>
            <a:r>
              <a:rPr lang="en-US" sz="2400" dirty="0">
                <a:latin typeface="Consolas"/>
                <a:cs typeface="Consolas"/>
              </a:rPr>
              <a:t>  count = </a:t>
            </a:r>
            <a:r>
              <a:rPr lang="en-US" sz="2400" dirty="0" err="1">
                <a:latin typeface="Consolas"/>
                <a:cs typeface="Consolas"/>
              </a:rPr>
              <a:t>vsprintf</a:t>
            </a:r>
            <a:r>
              <a:rPr lang="en-US" sz="2400" dirty="0">
                <a:latin typeface="Consolas"/>
                <a:cs typeface="Consolas"/>
              </a:rPr>
              <a:t>( </a:t>
            </a:r>
            <a:r>
              <a:rPr lang="en-US" sz="2400" dirty="0" err="1">
                <a:latin typeface="Consolas"/>
                <a:cs typeface="Consolas"/>
              </a:rPr>
              <a:t>buf</a:t>
            </a:r>
            <a:r>
              <a:rPr lang="en-US" sz="2400" dirty="0">
                <a:latin typeface="Consolas"/>
                <a:cs typeface="Consolas"/>
              </a:rPr>
              <a:t>, </a:t>
            </a:r>
            <a:r>
              <a:rPr lang="en-US" sz="2400" dirty="0" err="1">
                <a:latin typeface="Consolas"/>
                <a:cs typeface="Consolas"/>
              </a:rPr>
              <a:t>fmt</a:t>
            </a:r>
            <a:r>
              <a:rPr lang="en-US" sz="2400" dirty="0">
                <a:latin typeface="Consolas"/>
                <a:cs typeface="Consolas"/>
              </a:rPr>
              <a:t>, </a:t>
            </a:r>
            <a:r>
              <a:rPr lang="en-US" sz="2400" dirty="0" err="1">
                <a:latin typeface="Consolas"/>
                <a:cs typeface="Consolas"/>
              </a:rPr>
              <a:t>args</a:t>
            </a:r>
            <a:r>
              <a:rPr lang="en-US" sz="2400" dirty="0">
                <a:latin typeface="Consolas"/>
                <a:cs typeface="Consolas"/>
              </a:rPr>
              <a:t> );</a:t>
            </a:r>
          </a:p>
          <a:p>
            <a:pPr marL="0" indent="0">
              <a:buNone/>
            </a:pPr>
            <a:r>
              <a:rPr lang="en-US" sz="2400" dirty="0">
                <a:latin typeface="Consolas"/>
                <a:cs typeface="Consolas"/>
              </a:rPr>
              <a:t>  </a:t>
            </a:r>
            <a:r>
              <a:rPr lang="en-US" sz="2400" dirty="0" err="1">
                <a:latin typeface="Consolas"/>
                <a:cs typeface="Consolas"/>
              </a:rPr>
              <a:t>outwrite</a:t>
            </a:r>
            <a:r>
              <a:rPr lang="en-US" sz="2400" dirty="0">
                <a:latin typeface="Consolas"/>
                <a:cs typeface="Consolas"/>
              </a:rPr>
              <a:t>( </a:t>
            </a:r>
            <a:r>
              <a:rPr lang="en-US" sz="2400" dirty="0" err="1">
                <a:latin typeface="Consolas"/>
                <a:cs typeface="Consolas"/>
              </a:rPr>
              <a:t>buf</a:t>
            </a:r>
            <a:r>
              <a:rPr lang="en-US" sz="2400" dirty="0">
                <a:latin typeface="Consolas"/>
                <a:cs typeface="Consolas"/>
              </a:rPr>
              <a:t>, count ); // print out</a:t>
            </a:r>
          </a:p>
          <a:p>
            <a:pPr marL="0" indent="0">
              <a:buNone/>
            </a:pPr>
            <a:r>
              <a:rPr lang="en-US" sz="2400" dirty="0">
                <a:latin typeface="Consolas"/>
                <a:cs typeface="Consolas"/>
              </a:rPr>
              <a:t>}</a:t>
            </a:r>
          </a:p>
          <a:p>
            <a:pPr marL="0" indent="0">
              <a:buNone/>
            </a:pPr>
            <a:r>
              <a:rPr lang="en-US" sz="2400" b="1" dirty="0" err="1">
                <a:latin typeface="Consolas"/>
                <a:cs typeface="Consolas"/>
              </a:rPr>
              <a:t>int</a:t>
            </a:r>
            <a:r>
              <a:rPr lang="en-US" sz="2400" dirty="0">
                <a:latin typeface="Consolas"/>
                <a:cs typeface="Consolas"/>
              </a:rPr>
              <a:t> main( </a:t>
            </a:r>
            <a:r>
              <a:rPr lang="en-US" sz="2400" b="1" dirty="0" err="1">
                <a:latin typeface="Consolas"/>
                <a:cs typeface="Consolas"/>
              </a:rPr>
              <a:t>int</a:t>
            </a:r>
            <a:r>
              <a:rPr lang="en-US" sz="2400" dirty="0">
                <a:latin typeface="Consolas"/>
                <a:cs typeface="Consolas"/>
              </a:rPr>
              <a:t> </a:t>
            </a:r>
            <a:r>
              <a:rPr lang="en-US" sz="2400" dirty="0" err="1">
                <a:latin typeface="Consolas"/>
                <a:cs typeface="Consolas"/>
              </a:rPr>
              <a:t>argc</a:t>
            </a:r>
            <a:r>
              <a:rPr lang="en-US" sz="2400" dirty="0">
                <a:latin typeface="Consolas"/>
                <a:cs typeface="Consolas"/>
              </a:rPr>
              <a: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argv</a:t>
            </a:r>
            <a:r>
              <a:rPr lang="en-US" sz="2400" dirty="0">
                <a:latin typeface="Consolas"/>
                <a:cs typeface="Consolas"/>
              </a:rPr>
              <a:t>[] )</a:t>
            </a:r>
          </a:p>
          <a:p>
            <a:pPr marL="0" indent="0">
              <a:buNone/>
            </a:pPr>
            <a:r>
              <a:rPr lang="en-US" sz="2400" dirty="0">
                <a:latin typeface="Consolas"/>
                <a:cs typeface="Consolas"/>
              </a:rPr>
              <a:t>{</a:t>
            </a:r>
          </a:p>
          <a:p>
            <a:pPr marL="0" indent="0">
              <a:buNone/>
            </a:pPr>
            <a:r>
              <a:rPr lang="en-US" sz="2400" dirty="0">
                <a:latin typeface="Consolas"/>
                <a:cs typeface="Consolas"/>
              </a:rPr>
              <a:t>  </a:t>
            </a:r>
            <a:r>
              <a:rPr lang="en-US" sz="2400" b="1" dirty="0" err="1">
                <a:latin typeface="Consolas"/>
                <a:cs typeface="Consolas"/>
              </a:rPr>
              <a:t>const</a:t>
            </a:r>
            <a:r>
              <a:rPr lang="en-US" sz="2400" dirty="0">
                <a:latin typeface="Consolas"/>
                <a:cs typeface="Consolas"/>
              </a:rPr>
              <a: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arg</a:t>
            </a:r>
            <a:r>
              <a:rPr lang="en-US" sz="2400" dirty="0">
                <a:latin typeface="Consolas"/>
                <a:cs typeface="Consolas"/>
              </a:rPr>
              <a:t>;</a:t>
            </a:r>
          </a:p>
          <a:p>
            <a:pPr marL="0" indent="0">
              <a:buNone/>
            </a:pPr>
            <a:r>
              <a:rPr lang="en-US" sz="2400" dirty="0">
                <a:latin typeface="Consolas"/>
                <a:cs typeface="Consolas"/>
              </a:rPr>
              <a:t>  </a:t>
            </a:r>
            <a:r>
              <a:rPr lang="en-US" sz="2400" b="1" dirty="0">
                <a:latin typeface="Consolas"/>
                <a:cs typeface="Consolas"/>
              </a:rPr>
              <a:t>while</a:t>
            </a:r>
            <a:r>
              <a:rPr lang="en-US" sz="2400" dirty="0">
                <a:latin typeface="Consolas"/>
                <a:cs typeface="Consolas"/>
              </a:rPr>
              <a:t>( (</a:t>
            </a:r>
            <a:r>
              <a:rPr lang="en-US" sz="2400" dirty="0" err="1">
                <a:latin typeface="Consolas"/>
                <a:cs typeface="Consolas"/>
              </a:rPr>
              <a:t>arg</a:t>
            </a:r>
            <a:r>
              <a:rPr lang="en-US" sz="2400" dirty="0">
                <a:latin typeface="Consolas"/>
                <a:cs typeface="Consolas"/>
              </a:rPr>
              <a:t> = *</a:t>
            </a:r>
            <a:r>
              <a:rPr lang="en-US" sz="2400" dirty="0" err="1">
                <a:latin typeface="Consolas"/>
                <a:cs typeface="Consolas"/>
              </a:rPr>
              <a:t>argv</a:t>
            </a:r>
            <a:r>
              <a:rPr lang="en-US" sz="2400" dirty="0">
                <a:latin typeface="Consolas"/>
                <a:cs typeface="Consolas"/>
              </a:rPr>
              <a:t>++) != 0 ) {</a:t>
            </a:r>
          </a:p>
          <a:p>
            <a:pPr marL="0" indent="0">
              <a:buNone/>
            </a:pPr>
            <a:r>
              <a:rPr lang="en-US" sz="2400" dirty="0">
                <a:latin typeface="Consolas"/>
                <a:cs typeface="Consolas"/>
              </a:rPr>
              <a:t>    </a:t>
            </a:r>
            <a:r>
              <a:rPr lang="en-US" sz="2400" b="1" dirty="0">
                <a:latin typeface="Consolas"/>
                <a:cs typeface="Consolas"/>
              </a:rPr>
              <a:t>switch</a:t>
            </a:r>
            <a:r>
              <a:rPr lang="en-US" sz="2400" dirty="0">
                <a:latin typeface="Consolas"/>
                <a:cs typeface="Consolas"/>
              </a:rPr>
              <a:t> ( </a:t>
            </a:r>
            <a:r>
              <a:rPr lang="en-US" sz="2400" dirty="0" err="1">
                <a:latin typeface="Consolas"/>
                <a:cs typeface="Consolas"/>
              </a:rPr>
              <a:t>arg</a:t>
            </a:r>
            <a:r>
              <a:rPr lang="en-US" sz="2400" dirty="0">
                <a:latin typeface="Consolas"/>
                <a:cs typeface="Consolas"/>
              </a:rPr>
              <a:t>[0] ) {</a:t>
            </a:r>
          </a:p>
          <a:p>
            <a:pPr marL="0" indent="0">
              <a:buNone/>
            </a:pPr>
            <a:r>
              <a:rPr lang="en-US" sz="2400" dirty="0">
                <a:latin typeface="Consolas"/>
                <a:cs typeface="Consolas"/>
              </a:rPr>
              <a:t>    </a:t>
            </a:r>
            <a:r>
              <a:rPr lang="en-US" sz="2400" b="1" dirty="0">
                <a:latin typeface="Consolas"/>
                <a:cs typeface="Consolas"/>
              </a:rPr>
              <a:t>case</a:t>
            </a:r>
            <a:r>
              <a:rPr lang="en-US" sz="2400" dirty="0">
                <a:latin typeface="Consolas"/>
                <a:cs typeface="Consolas"/>
              </a:rPr>
              <a:t> ‘-’: {</a:t>
            </a:r>
          </a:p>
          <a:p>
            <a:pPr marL="0" indent="0">
              <a:buNone/>
            </a:pPr>
            <a:r>
              <a:rPr lang="en-US" sz="2400" dirty="0">
                <a:latin typeface="Consolas"/>
                <a:cs typeface="Consolas"/>
              </a:rPr>
              <a:t>      </a:t>
            </a:r>
            <a:r>
              <a:rPr lang="en-US" sz="2400" b="1" dirty="0">
                <a:latin typeface="Consolas"/>
                <a:cs typeface="Consolas"/>
              </a:rPr>
              <a:t>switch</a:t>
            </a:r>
            <a:r>
              <a:rPr lang="en-US" sz="2400" dirty="0">
                <a:latin typeface="Consolas"/>
                <a:cs typeface="Consolas"/>
              </a:rPr>
              <a:t> ( </a:t>
            </a:r>
            <a:r>
              <a:rPr lang="en-US" sz="2400" dirty="0" err="1">
                <a:latin typeface="Consolas"/>
                <a:cs typeface="Consolas"/>
              </a:rPr>
              <a:t>arg</a:t>
            </a:r>
            <a:r>
              <a:rPr lang="en-US" sz="2400" dirty="0">
                <a:latin typeface="Consolas"/>
                <a:cs typeface="Consolas"/>
              </a:rPr>
              <a:t>[1] ) {</a:t>
            </a:r>
          </a:p>
          <a:p>
            <a:pPr marL="0" indent="0">
              <a:buNone/>
            </a:pPr>
            <a:r>
              <a:rPr lang="en-US" sz="2400" dirty="0">
                <a:latin typeface="Consolas"/>
                <a:cs typeface="Consolas"/>
              </a:rPr>
              <a:t>      </a:t>
            </a:r>
            <a:r>
              <a:rPr lang="en-US" sz="2400" b="1" dirty="0">
                <a:latin typeface="Consolas"/>
                <a:cs typeface="Consolas"/>
              </a:rPr>
              <a:t>case</a:t>
            </a:r>
            <a:r>
              <a:rPr lang="en-US" sz="2400" dirty="0">
                <a:latin typeface="Consolas"/>
                <a:cs typeface="Consolas"/>
              </a:rPr>
              <a:t> </a:t>
            </a:r>
            <a:r>
              <a:rPr lang="en-US" sz="2400" dirty="0" smtClean="0">
                <a:latin typeface="Consolas"/>
                <a:cs typeface="Consolas"/>
              </a:rPr>
              <a:t>0:</a:t>
            </a:r>
            <a:endParaRPr lang="en-US" sz="2400" dirty="0">
              <a:latin typeface="Consolas"/>
              <a:cs typeface="Consolas"/>
            </a:endParaRPr>
          </a:p>
          <a:p>
            <a:pPr marL="0" indent="0">
              <a:buNone/>
            </a:pPr>
            <a:r>
              <a:rPr lang="en-US" sz="2400" dirty="0">
                <a:latin typeface="Consolas"/>
                <a:cs typeface="Consolas"/>
              </a:rPr>
              <a:t>      …</a:t>
            </a:r>
          </a:p>
          <a:p>
            <a:pPr marL="0" indent="0">
              <a:buNone/>
            </a:pPr>
            <a:r>
              <a:rPr lang="en-US" sz="2400" dirty="0">
                <a:latin typeface="Consolas"/>
                <a:cs typeface="Consolas"/>
              </a:rPr>
              <a:t>      </a:t>
            </a:r>
            <a:r>
              <a:rPr lang="en-US" sz="2400" b="1" dirty="0">
                <a:latin typeface="Consolas"/>
                <a:cs typeface="Consolas"/>
              </a:rPr>
              <a:t>default</a:t>
            </a:r>
            <a:r>
              <a:rPr lang="en-US" sz="2400" dirty="0">
                <a:latin typeface="Consolas"/>
                <a:cs typeface="Consolas"/>
              </a:rPr>
              <a:t>: </a:t>
            </a:r>
            <a:r>
              <a:rPr lang="en-US" sz="2400" dirty="0" err="1">
                <a:latin typeface="Consolas"/>
                <a:cs typeface="Consolas"/>
              </a:rPr>
              <a:t>outprintf</a:t>
            </a:r>
            <a:r>
              <a:rPr lang="en-US" sz="2400" dirty="0">
                <a:latin typeface="Consolas"/>
                <a:cs typeface="Consolas"/>
              </a:rPr>
              <a:t>( “unknown switch %s\n”, </a:t>
            </a:r>
            <a:r>
              <a:rPr lang="en-US" sz="2400" dirty="0" err="1">
                <a:latin typeface="Consolas"/>
                <a:cs typeface="Consolas"/>
              </a:rPr>
              <a:t>arg</a:t>
            </a:r>
            <a:r>
              <a:rPr lang="en-US" sz="2400" dirty="0">
                <a:latin typeface="Consolas"/>
                <a:cs typeface="Consolas"/>
              </a:rPr>
              <a:t>[1] );</a:t>
            </a:r>
          </a:p>
          <a:p>
            <a:pPr marL="0" indent="0">
              <a:buNone/>
            </a:pPr>
            <a:r>
              <a:rPr lang="en-US" sz="2400" dirty="0">
                <a:latin typeface="Consolas"/>
                <a:cs typeface="Consolas"/>
              </a:rPr>
              <a:t>      }</a:t>
            </a:r>
          </a:p>
          <a:p>
            <a:pPr marL="0" indent="0">
              <a:buNone/>
            </a:pPr>
            <a:r>
              <a:rPr lang="en-US" sz="2400" dirty="0">
                <a:latin typeface="Consolas"/>
                <a:cs typeface="Consolas"/>
              </a:rPr>
              <a:t>    }</a:t>
            </a:r>
          </a:p>
          <a:p>
            <a:pPr marL="0" indent="0">
              <a:buNone/>
            </a:pPr>
            <a:r>
              <a:rPr lang="en-US" sz="2400" dirty="0">
                <a:latin typeface="Consolas"/>
                <a:cs typeface="Consolas"/>
              </a:rPr>
              <a:t>    </a:t>
            </a:r>
            <a:r>
              <a:rPr lang="en-US" sz="2400" b="1" dirty="0">
                <a:latin typeface="Consolas"/>
                <a:cs typeface="Consolas"/>
              </a:rPr>
              <a:t>default</a:t>
            </a:r>
            <a:r>
              <a:rPr lang="en-US" sz="2400" dirty="0">
                <a:latin typeface="Consolas"/>
                <a:cs typeface="Consolas"/>
              </a:rPr>
              <a:t>: …</a:t>
            </a:r>
          </a:p>
          <a:p>
            <a:pPr marL="0" indent="0">
              <a:buNone/>
            </a:pPr>
            <a:r>
              <a:rPr lang="en-US" sz="2400" dirty="0">
                <a:latin typeface="Consolas"/>
                <a:cs typeface="Consolas"/>
              </a:rPr>
              <a:t>    }</a:t>
            </a:r>
          </a:p>
          <a:p>
            <a:pPr marL="0" indent="0">
              <a:buNone/>
            </a:pPr>
            <a:r>
              <a:rPr lang="en-US" sz="2400" dirty="0">
                <a:latin typeface="Consolas"/>
                <a:cs typeface="Consolas"/>
              </a:rPr>
              <a:t>  …</a:t>
            </a:r>
          </a:p>
        </p:txBody>
      </p:sp>
      <p:sp>
        <p:nvSpPr>
          <p:cNvPr id="3" name="Slide Number Placeholder 2"/>
          <p:cNvSpPr>
            <a:spLocks noGrp="1"/>
          </p:cNvSpPr>
          <p:nvPr>
            <p:ph type="sldNum" sz="quarter" idx="12"/>
          </p:nvPr>
        </p:nvSpPr>
        <p:spPr/>
        <p:txBody>
          <a:bodyPr/>
          <a:lstStyle/>
          <a:p>
            <a:fld id="{B747839D-A323-47F3-909F-548499399628}" type="slidenum">
              <a:rPr lang="en-US" smtClean="0"/>
              <a:pPr/>
              <a:t>31</a:t>
            </a:fld>
            <a:endParaRPr lang="en-US"/>
          </a:p>
        </p:txBody>
      </p:sp>
      <p:sp>
        <p:nvSpPr>
          <p:cNvPr id="22" name="Right Arrow 21"/>
          <p:cNvSpPr/>
          <p:nvPr/>
        </p:nvSpPr>
        <p:spPr>
          <a:xfrm>
            <a:off x="56388" y="2029968"/>
            <a:ext cx="629412" cy="484632"/>
          </a:xfrm>
          <a:prstGeom prst="rightArrow">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7" name="Right Brace 6"/>
          <p:cNvSpPr/>
          <p:nvPr/>
        </p:nvSpPr>
        <p:spPr>
          <a:xfrm>
            <a:off x="8001000" y="3200399"/>
            <a:ext cx="530422" cy="2969897"/>
          </a:xfrm>
          <a:prstGeom prst="rightBrace">
            <a:avLst/>
          </a:prstGeom>
          <a:ln w="28575" cmpd="sng">
            <a:solidFill>
              <a:schemeClr val="tx1"/>
            </a:solidFill>
            <a:headEnd type="none"/>
            <a:tailEnd type="non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TextBox 8"/>
          <p:cNvSpPr txBox="1"/>
          <p:nvPr/>
        </p:nvSpPr>
        <p:spPr>
          <a:xfrm rot="16200000">
            <a:off x="8254962" y="4521162"/>
            <a:ext cx="1013098" cy="307777"/>
          </a:xfrm>
          <a:prstGeom prst="rect">
            <a:avLst/>
          </a:prstGeom>
          <a:noFill/>
        </p:spPr>
        <p:txBody>
          <a:bodyPr wrap="none" lIns="0" tIns="0" rIns="0" bIns="0" rtlCol="0">
            <a:spAutoFit/>
          </a:bodyPr>
          <a:lstStyle/>
          <a:p>
            <a:r>
              <a:rPr lang="en-US" sz="2000" dirty="0" err="1" smtClean="0"/>
              <a:t>outprintf</a:t>
            </a:r>
            <a:endParaRPr lang="en-US" sz="2000" dirty="0" smtClean="0"/>
          </a:p>
        </p:txBody>
      </p:sp>
      <p:graphicFrame>
        <p:nvGraphicFramePr>
          <p:cNvPr id="13" name="Table 12"/>
          <p:cNvGraphicFramePr>
            <a:graphicFrameLocks noGrp="1"/>
          </p:cNvGraphicFramePr>
          <p:nvPr>
            <p:extLst>
              <p:ext uri="{D42A27DB-BD31-4B8C-83A1-F6EECF244321}">
                <p14:modId xmlns:p14="http://schemas.microsoft.com/office/powerpoint/2010/main" val="1924112414"/>
              </p:ext>
            </p:extLst>
          </p:nvPr>
        </p:nvGraphicFramePr>
        <p:xfrm>
          <a:off x="6096000" y="1060932"/>
          <a:ext cx="1905000" cy="5416068"/>
        </p:xfrm>
        <a:graphic>
          <a:graphicData uri="http://schemas.openxmlformats.org/drawingml/2006/table">
            <a:tbl>
              <a:tblPr firstRow="1" bandRow="1">
                <a:tableStyleId>{2D5ABB26-0587-4C30-8999-92F81FD0307C}</a:tableStyleId>
              </a:tblPr>
              <a:tblGrid>
                <a:gridCol w="1905000"/>
              </a:tblGrid>
              <a:tr h="5416068">
                <a:tc>
                  <a:txBody>
                    <a:bodyPr/>
                    <a:lstStyle/>
                    <a:p>
                      <a:endParaRPr lang="en-US" dirty="0"/>
                    </a:p>
                  </a:txBody>
                  <a:tcPr>
                    <a:solidFill>
                      <a:schemeClr val="accent2"/>
                    </a:solidFill>
                  </a:tcPr>
                </a:tc>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2172788608"/>
              </p:ext>
            </p:extLst>
          </p:nvPr>
        </p:nvGraphicFramePr>
        <p:xfrm>
          <a:off x="6096000" y="2133601"/>
          <a:ext cx="1905000" cy="4036697"/>
        </p:xfrm>
        <a:graphic>
          <a:graphicData uri="http://schemas.openxmlformats.org/drawingml/2006/table">
            <a:tbl>
              <a:tblPr firstRow="1" bandRow="1">
                <a:tableStyleId>{2D5ABB26-0587-4C30-8999-92F81FD0307C}</a:tableStyleId>
              </a:tblPr>
              <a:tblGrid>
                <a:gridCol w="1905000"/>
              </a:tblGrid>
              <a:tr h="470487">
                <a:tc>
                  <a:txBody>
                    <a:bodyPr/>
                    <a:lstStyle/>
                    <a:p>
                      <a:pPr algn="ctr"/>
                      <a:r>
                        <a:rPr lang="en-US" sz="2800" dirty="0" smtClean="0"/>
                        <a:t>…</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70487">
                <a:tc>
                  <a:txBody>
                    <a:bodyPr/>
                    <a:lstStyle/>
                    <a:p>
                      <a:pPr algn="ctr"/>
                      <a:r>
                        <a:rPr lang="en-US" sz="2800" dirty="0" err="1" smtClean="0"/>
                        <a:t>fmt</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70487">
                <a:tc>
                  <a:txBody>
                    <a:bodyPr/>
                    <a:lstStyle/>
                    <a:p>
                      <a:pPr algn="ctr"/>
                      <a:r>
                        <a:rPr lang="en-US" sz="2800" dirty="0" smtClean="0"/>
                        <a:t>ret</a:t>
                      </a:r>
                      <a:r>
                        <a:rPr lang="en-US" sz="2800" baseline="0" dirty="0" smtClean="0"/>
                        <a:t> </a:t>
                      </a:r>
                      <a:r>
                        <a:rPr lang="en-US" sz="2800" baseline="0" dirty="0" err="1" smtClean="0"/>
                        <a:t>addr</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70487">
                <a:tc>
                  <a:txBody>
                    <a:bodyPr/>
                    <a:lstStyle/>
                    <a:p>
                      <a:pPr algn="ctr"/>
                      <a:r>
                        <a:rPr lang="en-US" sz="2800" dirty="0" smtClean="0"/>
                        <a:t>count</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70487">
                <a:tc>
                  <a:txBody>
                    <a:bodyPr/>
                    <a:lstStyle/>
                    <a:p>
                      <a:pPr algn="ctr"/>
                      <a:r>
                        <a:rPr lang="en-US" sz="2800" dirty="0" err="1" smtClean="0"/>
                        <a:t>args</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1445897">
                <a:tc>
                  <a:txBody>
                    <a:bodyPr/>
                    <a:lstStyle/>
                    <a:p>
                      <a:pPr algn="ctr"/>
                      <a:r>
                        <a:rPr lang="en-US" sz="2800" dirty="0" err="1" smtClean="0"/>
                        <a:t>buf</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bl>
          </a:graphicData>
        </a:graphic>
      </p:graphicFrame>
      <p:sp>
        <p:nvSpPr>
          <p:cNvPr id="17" name="Rectangle 16"/>
          <p:cNvSpPr/>
          <p:nvPr/>
        </p:nvSpPr>
        <p:spPr>
          <a:xfrm rot="16200000">
            <a:off x="5296852" y="3466148"/>
            <a:ext cx="3503297" cy="1905000"/>
          </a:xfrm>
          <a:prstGeom prst="rect">
            <a:avLst/>
          </a:prstGeom>
          <a:solidFill>
            <a:schemeClr val="accent1">
              <a:alpha val="70000"/>
            </a:schemeClr>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rgbClr val="FFFFFE"/>
                </a:solidFill>
              </a:rPr>
              <a:t>user input</a:t>
            </a:r>
          </a:p>
        </p:txBody>
      </p:sp>
      <p:sp>
        <p:nvSpPr>
          <p:cNvPr id="25" name="Right Brace 24"/>
          <p:cNvSpPr/>
          <p:nvPr/>
        </p:nvSpPr>
        <p:spPr>
          <a:xfrm>
            <a:off x="8001000" y="2139627"/>
            <a:ext cx="530424" cy="1060773"/>
          </a:xfrm>
          <a:prstGeom prst="rightBrace">
            <a:avLst/>
          </a:prstGeom>
          <a:ln w="28575" cmpd="sng">
            <a:solidFill>
              <a:schemeClr val="tx1"/>
            </a:solidFill>
            <a:headEnd type="none"/>
            <a:tailEnd type="non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 name="TextBox 25"/>
          <p:cNvSpPr txBox="1"/>
          <p:nvPr/>
        </p:nvSpPr>
        <p:spPr>
          <a:xfrm rot="16200000">
            <a:off x="8484995" y="2541393"/>
            <a:ext cx="553036" cy="307777"/>
          </a:xfrm>
          <a:prstGeom prst="rect">
            <a:avLst/>
          </a:prstGeom>
          <a:noFill/>
        </p:spPr>
        <p:txBody>
          <a:bodyPr wrap="none" lIns="0" tIns="0" rIns="0" bIns="0" rtlCol="0">
            <a:spAutoFit/>
          </a:bodyPr>
          <a:lstStyle/>
          <a:p>
            <a:r>
              <a:rPr lang="en-US" sz="2000" dirty="0" smtClean="0"/>
              <a:t>main</a:t>
            </a:r>
          </a:p>
        </p:txBody>
      </p:sp>
      <p:sp>
        <p:nvSpPr>
          <p:cNvPr id="15" name="Rectangle 14"/>
          <p:cNvSpPr/>
          <p:nvPr/>
        </p:nvSpPr>
        <p:spPr>
          <a:xfrm>
            <a:off x="990600" y="2110254"/>
            <a:ext cx="4267200" cy="274320"/>
          </a:xfrm>
          <a:prstGeom prst="rect">
            <a:avLst/>
          </a:prstGeom>
          <a:solidFill>
            <a:schemeClr val="accent1">
              <a:alpha val="30000"/>
            </a:schemeClr>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grpSp>
        <p:nvGrpSpPr>
          <p:cNvPr id="5" name="Group 17"/>
          <p:cNvGrpSpPr/>
          <p:nvPr/>
        </p:nvGrpSpPr>
        <p:grpSpPr>
          <a:xfrm>
            <a:off x="5074185" y="5913850"/>
            <a:ext cx="1021815" cy="369332"/>
            <a:chOff x="5074185" y="5609050"/>
            <a:chExt cx="1021815" cy="369332"/>
          </a:xfrm>
        </p:grpSpPr>
        <p:cxnSp>
          <p:nvCxnSpPr>
            <p:cNvPr id="19" name="Straight Arrow Connector 18"/>
            <p:cNvCxnSpPr/>
            <p:nvPr/>
          </p:nvCxnSpPr>
          <p:spPr>
            <a:xfrm>
              <a:off x="5638800" y="5835134"/>
              <a:ext cx="457200" cy="0"/>
            </a:xfrm>
            <a:prstGeom prst="straightConnector1">
              <a:avLst/>
            </a:prstGeom>
            <a:ln w="76200" cmpd="sng">
              <a:solidFill>
                <a:schemeClr val="accent1"/>
              </a:solidFill>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5074185" y="5609050"/>
              <a:ext cx="488415" cy="369332"/>
            </a:xfrm>
            <a:prstGeom prst="rect">
              <a:avLst/>
            </a:prstGeom>
            <a:noFill/>
          </p:spPr>
          <p:txBody>
            <a:bodyPr wrap="none" lIns="0" tIns="0" rIns="0" bIns="0" rtlCol="0">
              <a:spAutoFit/>
            </a:bodyPr>
            <a:lstStyle/>
            <a:p>
              <a:r>
                <a:rPr lang="en-US" sz="2400" b="1" dirty="0" err="1" smtClean="0">
                  <a:solidFill>
                    <a:schemeClr val="accent1"/>
                  </a:solidFill>
                </a:rPr>
                <a:t>esp</a:t>
              </a:r>
              <a:endParaRPr lang="en-US" sz="2400" b="1" dirty="0" smtClean="0">
                <a:solidFill>
                  <a:schemeClr val="accent1"/>
                </a:solidFill>
              </a:endParaRPr>
            </a:p>
          </p:txBody>
        </p:sp>
      </p:grpSp>
    </p:spTree>
    <p:extLst>
      <p:ext uri="{BB962C8B-B14F-4D97-AF65-F5344CB8AC3E}">
        <p14:creationId xmlns:p14="http://schemas.microsoft.com/office/powerpoint/2010/main" val="2171640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4"/>
                                        </p:tgtEl>
                                        <p:attrNameLst>
                                          <p:attrName>style.opacity</p:attrName>
                                        </p:attrNameLst>
                                      </p:cBhvr>
                                      <p:to>
                                        <p:strVal val="0.25"/>
                                      </p:to>
                                    </p:set>
                                    <p:animEffect filter="image" prLst="opacity: 0.25">
                                      <p:cBhvr rctx="IE">
                                        <p:cTn id="7" dur="indefinite"/>
                                        <p:tgtEl>
                                          <p:spTgt spid="4"/>
                                        </p:tgtEl>
                                      </p:cBhvr>
                                    </p:animEffect>
                                  </p:childTnLst>
                                </p:cTn>
                              </p:par>
                              <p:par>
                                <p:cTn id="8" presetID="9" presetClass="emph" presetSubtype="0" grpId="0" nodeType="withEffect">
                                  <p:stCondLst>
                                    <p:cond delay="0"/>
                                  </p:stCondLst>
                                  <p:childTnLst>
                                    <p:set>
                                      <p:cBhvr rctx="PPT">
                                        <p:cTn id="9" dur="indefinite"/>
                                        <p:tgtEl>
                                          <p:spTgt spid="22"/>
                                        </p:tgtEl>
                                        <p:attrNameLst>
                                          <p:attrName>style.opacity</p:attrName>
                                        </p:attrNameLst>
                                      </p:cBhvr>
                                      <p:to>
                                        <p:strVal val="0.25"/>
                                      </p:to>
                                    </p:set>
                                    <p:animEffect filter="image" prLst="opacity: 0.25">
                                      <p:cBhvr rctx="IE">
                                        <p:cTn id="10" dur="indefinite"/>
                                        <p:tgtEl>
                                          <p:spTgt spid="22"/>
                                        </p:tgtEl>
                                      </p:cBhvr>
                                    </p:animEffec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13"/>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24"/>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5"/>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2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 calcmode="lin" valueType="num">
                                      <p:cBhvr additive="base">
                                        <p:cTn id="30" dur="500"/>
                                        <p:tgtEl>
                                          <p:spTgt spid="17"/>
                                        </p:tgtEl>
                                        <p:attrNameLst>
                                          <p:attrName>ppt_y</p:attrName>
                                        </p:attrNameLst>
                                      </p:cBhvr>
                                      <p:tavLst>
                                        <p:tav tm="0">
                                          <p:val>
                                            <p:strVal val="#ppt_y+#ppt_h*1.125000"/>
                                          </p:val>
                                        </p:tav>
                                        <p:tav tm="100000">
                                          <p:val>
                                            <p:strVal val="#ppt_y"/>
                                          </p:val>
                                        </p:tav>
                                      </p:tavLst>
                                    </p:anim>
                                    <p:animEffect transition="in" filter="wipe(up)">
                                      <p:cBhvr>
                                        <p:cTn id="3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2" grpId="0" animBg="1"/>
      <p:bldP spid="7" grpId="0" animBg="1"/>
      <p:bldP spid="9" grpId="0"/>
      <p:bldP spid="17" grpId="0" animBg="1"/>
      <p:bldP spid="25" grpId="0" animBg="1"/>
      <p:bldP spid="2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Generating Exploits</a:t>
            </a:r>
            <a:endParaRPr lang="en-US" dirty="0"/>
          </a:p>
        </p:txBody>
      </p:sp>
      <p:sp>
        <p:nvSpPr>
          <p:cNvPr id="4" name="Content Placeholder 3"/>
          <p:cNvSpPr>
            <a:spLocks noGrp="1"/>
          </p:cNvSpPr>
          <p:nvPr>
            <p:ph idx="1"/>
          </p:nvPr>
        </p:nvSpPr>
        <p:spPr>
          <a:xfrm>
            <a:off x="685800" y="1066800"/>
            <a:ext cx="7086600" cy="5791200"/>
          </a:xfrm>
        </p:spPr>
        <p:txBody>
          <a:bodyPr>
            <a:normAutofit fontScale="62500" lnSpcReduction="20000"/>
          </a:bodyPr>
          <a:lstStyle/>
          <a:p>
            <a:pPr marL="0" indent="0">
              <a:buNone/>
            </a:pPr>
            <a:r>
              <a:rPr lang="en-US" sz="2400" b="1" dirty="0" err="1">
                <a:latin typeface="Consolas"/>
                <a:cs typeface="Consolas"/>
              </a:rPr>
              <a:t>int</a:t>
            </a:r>
            <a:r>
              <a:rPr lang="en-US" sz="2400" dirty="0">
                <a:latin typeface="Consolas"/>
                <a:cs typeface="Consolas"/>
              </a:rPr>
              <a:t> </a:t>
            </a:r>
            <a:r>
              <a:rPr lang="en-US" sz="2400" dirty="0" err="1">
                <a:latin typeface="Consolas"/>
                <a:cs typeface="Consolas"/>
              </a:rPr>
              <a:t>outprintf</a:t>
            </a:r>
            <a:r>
              <a:rPr lang="en-US" sz="2400" dirty="0">
                <a:latin typeface="Consolas"/>
                <a:cs typeface="Consolas"/>
              </a:rPr>
              <a:t>( </a:t>
            </a:r>
            <a:r>
              <a:rPr lang="en-US" sz="2400" b="1" dirty="0" err="1">
                <a:latin typeface="Consolas"/>
                <a:cs typeface="Consolas"/>
              </a:rPr>
              <a:t>const</a:t>
            </a:r>
            <a:r>
              <a:rPr lang="en-US" sz="2400" dirty="0">
                <a:latin typeface="Consolas"/>
                <a:cs typeface="Consolas"/>
              </a:rPr>
              <a: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fmt</a:t>
            </a:r>
            <a:r>
              <a:rPr lang="en-US" sz="2400" dirty="0">
                <a:latin typeface="Consolas"/>
                <a:cs typeface="Consolas"/>
              </a:rPr>
              <a:t>, … )</a:t>
            </a:r>
          </a:p>
          <a:p>
            <a:pPr marL="0" indent="0">
              <a:buNone/>
            </a:pPr>
            <a:r>
              <a:rPr lang="en-US" sz="2400" dirty="0">
                <a:latin typeface="Consolas"/>
                <a:cs typeface="Consolas"/>
              </a:rPr>
              <a:t>{</a:t>
            </a:r>
          </a:p>
          <a:p>
            <a:pPr marL="0" indent="0">
              <a:buNone/>
            </a:pPr>
            <a:r>
              <a:rPr lang="en-US" sz="2400" dirty="0">
                <a:latin typeface="Consolas"/>
                <a:cs typeface="Consolas"/>
              </a:rPr>
              <a:t>  </a:t>
            </a:r>
            <a:r>
              <a:rPr lang="en-US" sz="2400" b="1" dirty="0" err="1">
                <a:latin typeface="Consolas"/>
                <a:cs typeface="Consolas"/>
              </a:rPr>
              <a:t>int</a:t>
            </a:r>
            <a:r>
              <a:rPr lang="en-US" sz="2400" dirty="0">
                <a:latin typeface="Consolas"/>
                <a:cs typeface="Consolas"/>
              </a:rPr>
              <a:t> count;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buf</a:t>
            </a:r>
            <a:r>
              <a:rPr lang="en-US" sz="2400" dirty="0">
                <a:latin typeface="Consolas"/>
                <a:cs typeface="Consolas"/>
              </a:rPr>
              <a:t>[1024]; </a:t>
            </a:r>
            <a:r>
              <a:rPr lang="en-US" sz="2400" b="1" dirty="0" err="1">
                <a:latin typeface="Consolas"/>
                <a:cs typeface="Consolas"/>
              </a:rPr>
              <a:t>va_list</a:t>
            </a:r>
            <a:r>
              <a:rPr lang="en-US" sz="2400" dirty="0">
                <a:latin typeface="Consolas"/>
                <a:cs typeface="Consolas"/>
              </a:rPr>
              <a:t> </a:t>
            </a:r>
            <a:r>
              <a:rPr lang="en-US" sz="2400" dirty="0" err="1">
                <a:latin typeface="Consolas"/>
                <a:cs typeface="Consolas"/>
              </a:rPr>
              <a:t>args</a:t>
            </a:r>
            <a:r>
              <a:rPr lang="en-US" sz="2400" dirty="0">
                <a:latin typeface="Consolas"/>
                <a:cs typeface="Consolas"/>
              </a:rPr>
              <a:t>;</a:t>
            </a:r>
          </a:p>
          <a:p>
            <a:pPr marL="0" indent="0">
              <a:buNone/>
            </a:pPr>
            <a:r>
              <a:rPr lang="en-US" sz="2400" dirty="0">
                <a:latin typeface="Consolas"/>
                <a:cs typeface="Consolas"/>
              </a:rPr>
              <a:t>  </a:t>
            </a:r>
            <a:r>
              <a:rPr lang="en-US" sz="2400" dirty="0" err="1">
                <a:latin typeface="Consolas"/>
                <a:cs typeface="Consolas"/>
              </a:rPr>
              <a:t>va_start</a:t>
            </a:r>
            <a:r>
              <a:rPr lang="en-US" sz="2400" dirty="0">
                <a:latin typeface="Consolas"/>
                <a:cs typeface="Consolas"/>
              </a:rPr>
              <a:t>( </a:t>
            </a:r>
            <a:r>
              <a:rPr lang="en-US" sz="2400" dirty="0" err="1">
                <a:latin typeface="Consolas"/>
                <a:cs typeface="Consolas"/>
              </a:rPr>
              <a:t>args</a:t>
            </a:r>
            <a:r>
              <a:rPr lang="en-US" sz="2400" dirty="0">
                <a:latin typeface="Consolas"/>
                <a:cs typeface="Consolas"/>
              </a:rPr>
              <a:t>, </a:t>
            </a:r>
            <a:r>
              <a:rPr lang="en-US" sz="2400" dirty="0" err="1">
                <a:latin typeface="Consolas"/>
                <a:cs typeface="Consolas"/>
              </a:rPr>
              <a:t>fmt</a:t>
            </a:r>
            <a:r>
              <a:rPr lang="en-US" sz="2400" dirty="0">
                <a:latin typeface="Consolas"/>
                <a:cs typeface="Consolas"/>
              </a:rPr>
              <a:t> );</a:t>
            </a:r>
          </a:p>
          <a:p>
            <a:pPr marL="0" indent="0">
              <a:buNone/>
            </a:pPr>
            <a:r>
              <a:rPr lang="en-US" sz="2400" dirty="0">
                <a:latin typeface="Consolas"/>
                <a:cs typeface="Consolas"/>
              </a:rPr>
              <a:t>  count = </a:t>
            </a:r>
            <a:r>
              <a:rPr lang="en-US" sz="2400" dirty="0" err="1">
                <a:latin typeface="Consolas"/>
                <a:cs typeface="Consolas"/>
              </a:rPr>
              <a:t>vsprintf</a:t>
            </a:r>
            <a:r>
              <a:rPr lang="en-US" sz="2400" dirty="0">
                <a:latin typeface="Consolas"/>
                <a:cs typeface="Consolas"/>
              </a:rPr>
              <a:t>( </a:t>
            </a:r>
            <a:r>
              <a:rPr lang="en-US" sz="2400" dirty="0" err="1">
                <a:latin typeface="Consolas"/>
                <a:cs typeface="Consolas"/>
              </a:rPr>
              <a:t>buf</a:t>
            </a:r>
            <a:r>
              <a:rPr lang="en-US" sz="2400" dirty="0">
                <a:latin typeface="Consolas"/>
                <a:cs typeface="Consolas"/>
              </a:rPr>
              <a:t>, </a:t>
            </a:r>
            <a:r>
              <a:rPr lang="en-US" sz="2400" dirty="0" err="1">
                <a:latin typeface="Consolas"/>
                <a:cs typeface="Consolas"/>
              </a:rPr>
              <a:t>fmt</a:t>
            </a:r>
            <a:r>
              <a:rPr lang="en-US" sz="2400" dirty="0">
                <a:latin typeface="Consolas"/>
                <a:cs typeface="Consolas"/>
              </a:rPr>
              <a:t>, </a:t>
            </a:r>
            <a:r>
              <a:rPr lang="en-US" sz="2400" dirty="0" err="1">
                <a:latin typeface="Consolas"/>
                <a:cs typeface="Consolas"/>
              </a:rPr>
              <a:t>args</a:t>
            </a:r>
            <a:r>
              <a:rPr lang="en-US" sz="2400" dirty="0">
                <a:latin typeface="Consolas"/>
                <a:cs typeface="Consolas"/>
              </a:rPr>
              <a:t> );</a:t>
            </a:r>
          </a:p>
          <a:p>
            <a:pPr marL="0" indent="0">
              <a:buNone/>
            </a:pPr>
            <a:r>
              <a:rPr lang="en-US" sz="2400" dirty="0">
                <a:latin typeface="Consolas"/>
                <a:cs typeface="Consolas"/>
              </a:rPr>
              <a:t>  </a:t>
            </a:r>
            <a:r>
              <a:rPr lang="en-US" sz="2400" dirty="0" err="1">
                <a:latin typeface="Consolas"/>
                <a:cs typeface="Consolas"/>
              </a:rPr>
              <a:t>outwrite</a:t>
            </a:r>
            <a:r>
              <a:rPr lang="en-US" sz="2400" dirty="0">
                <a:latin typeface="Consolas"/>
                <a:cs typeface="Consolas"/>
              </a:rPr>
              <a:t>( </a:t>
            </a:r>
            <a:r>
              <a:rPr lang="en-US" sz="2400" dirty="0" err="1">
                <a:latin typeface="Consolas"/>
                <a:cs typeface="Consolas"/>
              </a:rPr>
              <a:t>buf</a:t>
            </a:r>
            <a:r>
              <a:rPr lang="en-US" sz="2400" dirty="0">
                <a:latin typeface="Consolas"/>
                <a:cs typeface="Consolas"/>
              </a:rPr>
              <a:t>, count ); // print out</a:t>
            </a:r>
          </a:p>
          <a:p>
            <a:pPr marL="0" indent="0">
              <a:buNone/>
            </a:pPr>
            <a:r>
              <a:rPr lang="en-US" sz="2400" dirty="0">
                <a:latin typeface="Consolas"/>
                <a:cs typeface="Consolas"/>
              </a:rPr>
              <a:t>}</a:t>
            </a:r>
          </a:p>
          <a:p>
            <a:pPr marL="0" indent="0">
              <a:buNone/>
            </a:pPr>
            <a:r>
              <a:rPr lang="en-US" sz="2400" b="1" dirty="0" err="1">
                <a:latin typeface="Consolas"/>
                <a:cs typeface="Consolas"/>
              </a:rPr>
              <a:t>int</a:t>
            </a:r>
            <a:r>
              <a:rPr lang="en-US" sz="2400" dirty="0">
                <a:latin typeface="Consolas"/>
                <a:cs typeface="Consolas"/>
              </a:rPr>
              <a:t> main( </a:t>
            </a:r>
            <a:r>
              <a:rPr lang="en-US" sz="2400" b="1" dirty="0" err="1">
                <a:latin typeface="Consolas"/>
                <a:cs typeface="Consolas"/>
              </a:rPr>
              <a:t>int</a:t>
            </a:r>
            <a:r>
              <a:rPr lang="en-US" sz="2400" dirty="0">
                <a:latin typeface="Consolas"/>
                <a:cs typeface="Consolas"/>
              </a:rPr>
              <a:t> </a:t>
            </a:r>
            <a:r>
              <a:rPr lang="en-US" sz="2400" dirty="0" err="1">
                <a:latin typeface="Consolas"/>
                <a:cs typeface="Consolas"/>
              </a:rPr>
              <a:t>argc</a:t>
            </a:r>
            <a:r>
              <a:rPr lang="en-US" sz="2400" dirty="0">
                <a:latin typeface="Consolas"/>
                <a:cs typeface="Consolas"/>
              </a:rPr>
              <a: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argv</a:t>
            </a:r>
            <a:r>
              <a:rPr lang="en-US" sz="2400" dirty="0">
                <a:latin typeface="Consolas"/>
                <a:cs typeface="Consolas"/>
              </a:rPr>
              <a:t>[] )</a:t>
            </a:r>
          </a:p>
          <a:p>
            <a:pPr marL="0" indent="0">
              <a:buNone/>
            </a:pPr>
            <a:r>
              <a:rPr lang="en-US" sz="2400" dirty="0">
                <a:latin typeface="Consolas"/>
                <a:cs typeface="Consolas"/>
              </a:rPr>
              <a:t>{</a:t>
            </a:r>
          </a:p>
          <a:p>
            <a:pPr marL="0" indent="0">
              <a:buNone/>
            </a:pPr>
            <a:r>
              <a:rPr lang="en-US" sz="2400" dirty="0">
                <a:latin typeface="Consolas"/>
                <a:cs typeface="Consolas"/>
              </a:rPr>
              <a:t>  </a:t>
            </a:r>
            <a:r>
              <a:rPr lang="en-US" sz="2400" b="1" dirty="0" err="1">
                <a:latin typeface="Consolas"/>
                <a:cs typeface="Consolas"/>
              </a:rPr>
              <a:t>const</a:t>
            </a:r>
            <a:r>
              <a:rPr lang="en-US" sz="2400" dirty="0">
                <a:latin typeface="Consolas"/>
                <a:cs typeface="Consolas"/>
              </a:rPr>
              <a: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arg</a:t>
            </a:r>
            <a:r>
              <a:rPr lang="en-US" sz="2400" dirty="0">
                <a:latin typeface="Consolas"/>
                <a:cs typeface="Consolas"/>
              </a:rPr>
              <a:t>;</a:t>
            </a:r>
          </a:p>
          <a:p>
            <a:pPr marL="0" indent="0">
              <a:buNone/>
            </a:pPr>
            <a:r>
              <a:rPr lang="en-US" sz="2400" dirty="0">
                <a:latin typeface="Consolas"/>
                <a:cs typeface="Consolas"/>
              </a:rPr>
              <a:t>  </a:t>
            </a:r>
            <a:r>
              <a:rPr lang="en-US" sz="2400" b="1" dirty="0">
                <a:latin typeface="Consolas"/>
                <a:cs typeface="Consolas"/>
              </a:rPr>
              <a:t>while</a:t>
            </a:r>
            <a:r>
              <a:rPr lang="en-US" sz="2400" dirty="0">
                <a:latin typeface="Consolas"/>
                <a:cs typeface="Consolas"/>
              </a:rPr>
              <a:t>( (</a:t>
            </a:r>
            <a:r>
              <a:rPr lang="en-US" sz="2400" dirty="0" err="1">
                <a:latin typeface="Consolas"/>
                <a:cs typeface="Consolas"/>
              </a:rPr>
              <a:t>arg</a:t>
            </a:r>
            <a:r>
              <a:rPr lang="en-US" sz="2400" dirty="0">
                <a:latin typeface="Consolas"/>
                <a:cs typeface="Consolas"/>
              </a:rPr>
              <a:t> = *</a:t>
            </a:r>
            <a:r>
              <a:rPr lang="en-US" sz="2400" dirty="0" err="1">
                <a:latin typeface="Consolas"/>
                <a:cs typeface="Consolas"/>
              </a:rPr>
              <a:t>argv</a:t>
            </a:r>
            <a:r>
              <a:rPr lang="en-US" sz="2400" dirty="0">
                <a:latin typeface="Consolas"/>
                <a:cs typeface="Consolas"/>
              </a:rPr>
              <a:t>++) != 0 ) {</a:t>
            </a:r>
          </a:p>
          <a:p>
            <a:pPr marL="0" indent="0">
              <a:buNone/>
            </a:pPr>
            <a:r>
              <a:rPr lang="en-US" sz="2400" dirty="0">
                <a:latin typeface="Consolas"/>
                <a:cs typeface="Consolas"/>
              </a:rPr>
              <a:t>    </a:t>
            </a:r>
            <a:r>
              <a:rPr lang="en-US" sz="2400" b="1" dirty="0">
                <a:latin typeface="Consolas"/>
                <a:cs typeface="Consolas"/>
              </a:rPr>
              <a:t>switch</a:t>
            </a:r>
            <a:r>
              <a:rPr lang="en-US" sz="2400" dirty="0">
                <a:latin typeface="Consolas"/>
                <a:cs typeface="Consolas"/>
              </a:rPr>
              <a:t> ( </a:t>
            </a:r>
            <a:r>
              <a:rPr lang="en-US" sz="2400" dirty="0" err="1">
                <a:latin typeface="Consolas"/>
                <a:cs typeface="Consolas"/>
              </a:rPr>
              <a:t>arg</a:t>
            </a:r>
            <a:r>
              <a:rPr lang="en-US" sz="2400" dirty="0">
                <a:latin typeface="Consolas"/>
                <a:cs typeface="Consolas"/>
              </a:rPr>
              <a:t>[0] ) {</a:t>
            </a:r>
          </a:p>
          <a:p>
            <a:pPr marL="0" indent="0">
              <a:buNone/>
            </a:pPr>
            <a:r>
              <a:rPr lang="en-US" sz="2400" dirty="0">
                <a:latin typeface="Consolas"/>
                <a:cs typeface="Consolas"/>
              </a:rPr>
              <a:t>    </a:t>
            </a:r>
            <a:r>
              <a:rPr lang="en-US" sz="2400" b="1" dirty="0">
                <a:latin typeface="Consolas"/>
                <a:cs typeface="Consolas"/>
              </a:rPr>
              <a:t>case</a:t>
            </a:r>
            <a:r>
              <a:rPr lang="en-US" sz="2400" dirty="0">
                <a:latin typeface="Consolas"/>
                <a:cs typeface="Consolas"/>
              </a:rPr>
              <a:t> ‘-’: {</a:t>
            </a:r>
          </a:p>
          <a:p>
            <a:pPr marL="0" indent="0">
              <a:buNone/>
            </a:pPr>
            <a:r>
              <a:rPr lang="en-US" sz="2400" dirty="0">
                <a:latin typeface="Consolas"/>
                <a:cs typeface="Consolas"/>
              </a:rPr>
              <a:t>      </a:t>
            </a:r>
            <a:r>
              <a:rPr lang="en-US" sz="2400" b="1" dirty="0">
                <a:latin typeface="Consolas"/>
                <a:cs typeface="Consolas"/>
              </a:rPr>
              <a:t>switch</a:t>
            </a:r>
            <a:r>
              <a:rPr lang="en-US" sz="2400" dirty="0">
                <a:latin typeface="Consolas"/>
                <a:cs typeface="Consolas"/>
              </a:rPr>
              <a:t> ( </a:t>
            </a:r>
            <a:r>
              <a:rPr lang="en-US" sz="2400" dirty="0" err="1">
                <a:latin typeface="Consolas"/>
                <a:cs typeface="Consolas"/>
              </a:rPr>
              <a:t>arg</a:t>
            </a:r>
            <a:r>
              <a:rPr lang="en-US" sz="2400" dirty="0">
                <a:latin typeface="Consolas"/>
                <a:cs typeface="Consolas"/>
              </a:rPr>
              <a:t>[1] ) {</a:t>
            </a:r>
          </a:p>
          <a:p>
            <a:pPr marL="0" indent="0">
              <a:buNone/>
            </a:pPr>
            <a:r>
              <a:rPr lang="en-US" sz="2400" dirty="0">
                <a:latin typeface="Consolas"/>
                <a:cs typeface="Consolas"/>
              </a:rPr>
              <a:t>      </a:t>
            </a:r>
            <a:r>
              <a:rPr lang="en-US" sz="2400" b="1" dirty="0">
                <a:latin typeface="Consolas"/>
                <a:cs typeface="Consolas"/>
              </a:rPr>
              <a:t>case</a:t>
            </a:r>
            <a:r>
              <a:rPr lang="en-US" sz="2400" dirty="0">
                <a:latin typeface="Consolas"/>
                <a:cs typeface="Consolas"/>
              </a:rPr>
              <a:t> 0:</a:t>
            </a:r>
          </a:p>
          <a:p>
            <a:pPr marL="0" indent="0">
              <a:buNone/>
            </a:pPr>
            <a:r>
              <a:rPr lang="en-US" sz="2400" dirty="0">
                <a:latin typeface="Consolas"/>
                <a:cs typeface="Consolas"/>
              </a:rPr>
              <a:t>      …</a:t>
            </a:r>
          </a:p>
          <a:p>
            <a:pPr marL="0" indent="0">
              <a:buNone/>
            </a:pPr>
            <a:r>
              <a:rPr lang="en-US" sz="2400" dirty="0">
                <a:latin typeface="Consolas"/>
                <a:cs typeface="Consolas"/>
              </a:rPr>
              <a:t>      </a:t>
            </a:r>
            <a:r>
              <a:rPr lang="en-US" sz="2400" b="1" dirty="0">
                <a:latin typeface="Consolas"/>
                <a:cs typeface="Consolas"/>
              </a:rPr>
              <a:t>default</a:t>
            </a:r>
            <a:r>
              <a:rPr lang="en-US" sz="2400" dirty="0">
                <a:latin typeface="Consolas"/>
                <a:cs typeface="Consolas"/>
              </a:rPr>
              <a:t>: </a:t>
            </a:r>
            <a:r>
              <a:rPr lang="en-US" sz="2400" dirty="0" err="1">
                <a:latin typeface="Consolas"/>
                <a:cs typeface="Consolas"/>
              </a:rPr>
              <a:t>outprintf</a:t>
            </a:r>
            <a:r>
              <a:rPr lang="en-US" sz="2400" dirty="0">
                <a:latin typeface="Consolas"/>
                <a:cs typeface="Consolas"/>
              </a:rPr>
              <a:t>( “unknown switch %s\n”, </a:t>
            </a:r>
            <a:r>
              <a:rPr lang="en-US" sz="2400" dirty="0" err="1">
                <a:latin typeface="Consolas"/>
                <a:cs typeface="Consolas"/>
              </a:rPr>
              <a:t>arg</a:t>
            </a:r>
            <a:r>
              <a:rPr lang="en-US" sz="2400" dirty="0">
                <a:latin typeface="Consolas"/>
                <a:cs typeface="Consolas"/>
              </a:rPr>
              <a:t>[1] );</a:t>
            </a:r>
          </a:p>
          <a:p>
            <a:pPr marL="0" indent="0">
              <a:buNone/>
            </a:pPr>
            <a:r>
              <a:rPr lang="en-US" sz="2400" dirty="0">
                <a:latin typeface="Consolas"/>
                <a:cs typeface="Consolas"/>
              </a:rPr>
              <a:t>      }</a:t>
            </a:r>
          </a:p>
          <a:p>
            <a:pPr marL="0" indent="0">
              <a:buNone/>
            </a:pPr>
            <a:r>
              <a:rPr lang="en-US" sz="2400" dirty="0">
                <a:latin typeface="Consolas"/>
                <a:cs typeface="Consolas"/>
              </a:rPr>
              <a:t>    }</a:t>
            </a:r>
          </a:p>
          <a:p>
            <a:pPr marL="0" indent="0">
              <a:buNone/>
            </a:pPr>
            <a:r>
              <a:rPr lang="en-US" sz="2400" dirty="0">
                <a:latin typeface="Consolas"/>
                <a:cs typeface="Consolas"/>
              </a:rPr>
              <a:t>    </a:t>
            </a:r>
            <a:r>
              <a:rPr lang="en-US" sz="2400" b="1" dirty="0">
                <a:latin typeface="Consolas"/>
                <a:cs typeface="Consolas"/>
              </a:rPr>
              <a:t>default</a:t>
            </a:r>
            <a:r>
              <a:rPr lang="en-US" sz="2400" dirty="0">
                <a:latin typeface="Consolas"/>
                <a:cs typeface="Consolas"/>
              </a:rPr>
              <a:t>: …</a:t>
            </a:r>
          </a:p>
          <a:p>
            <a:pPr marL="0" indent="0">
              <a:buNone/>
            </a:pPr>
            <a:r>
              <a:rPr lang="en-US" sz="2400" dirty="0">
                <a:latin typeface="Consolas"/>
                <a:cs typeface="Consolas"/>
              </a:rPr>
              <a:t>    }</a:t>
            </a:r>
          </a:p>
          <a:p>
            <a:pPr marL="0" indent="0">
              <a:buNone/>
            </a:pPr>
            <a:r>
              <a:rPr lang="en-US" sz="2400" dirty="0">
                <a:latin typeface="Consolas"/>
                <a:cs typeface="Consolas"/>
              </a:rPr>
              <a:t>  …</a:t>
            </a:r>
          </a:p>
        </p:txBody>
      </p:sp>
      <p:sp>
        <p:nvSpPr>
          <p:cNvPr id="3" name="Slide Number Placeholder 2"/>
          <p:cNvSpPr>
            <a:spLocks noGrp="1"/>
          </p:cNvSpPr>
          <p:nvPr>
            <p:ph type="sldNum" sz="quarter" idx="12"/>
          </p:nvPr>
        </p:nvSpPr>
        <p:spPr/>
        <p:txBody>
          <a:bodyPr/>
          <a:lstStyle/>
          <a:p>
            <a:fld id="{B747839D-A323-47F3-909F-548499399628}" type="slidenum">
              <a:rPr lang="en-US" smtClean="0"/>
              <a:pPr/>
              <a:t>32</a:t>
            </a:fld>
            <a:endParaRPr lang="en-US"/>
          </a:p>
        </p:txBody>
      </p:sp>
      <p:sp>
        <p:nvSpPr>
          <p:cNvPr id="22" name="Right Arrow 21"/>
          <p:cNvSpPr/>
          <p:nvPr/>
        </p:nvSpPr>
        <p:spPr>
          <a:xfrm>
            <a:off x="56388" y="2029968"/>
            <a:ext cx="629412" cy="484632"/>
          </a:xfrm>
          <a:prstGeom prst="rightArrow">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35" name="Rectangle 34"/>
          <p:cNvSpPr/>
          <p:nvPr/>
        </p:nvSpPr>
        <p:spPr>
          <a:xfrm>
            <a:off x="990600" y="2110254"/>
            <a:ext cx="4267200" cy="274320"/>
          </a:xfrm>
          <a:prstGeom prst="rect">
            <a:avLst/>
          </a:prstGeom>
          <a:solidFill>
            <a:schemeClr val="accent1">
              <a:alpha val="30000"/>
            </a:schemeClr>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26" name="Rounded Rectangular Callout 25"/>
          <p:cNvSpPr/>
          <p:nvPr/>
        </p:nvSpPr>
        <p:spPr>
          <a:xfrm>
            <a:off x="1295399" y="2636520"/>
            <a:ext cx="3733801" cy="1097280"/>
          </a:xfrm>
          <a:prstGeom prst="wedgeRoundRectCallout">
            <a:avLst>
              <a:gd name="adj1" fmla="val -60203"/>
              <a:gd name="adj2" fmla="val -35750"/>
              <a:gd name="adj3" fmla="val 16667"/>
            </a:avLst>
          </a:prstGeom>
          <a:solidFill>
            <a:schemeClr val="accent1"/>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2400" dirty="0" smtClean="0">
                <a:solidFill>
                  <a:schemeClr val="bg1"/>
                </a:solidFill>
              </a:rPr>
              <a:t>Read Return Address from Stack Pointer (</a:t>
            </a:r>
            <a:r>
              <a:rPr lang="en-US" sz="2400" dirty="0" err="1" smtClean="0">
                <a:solidFill>
                  <a:schemeClr val="bg1"/>
                </a:solidFill>
              </a:rPr>
              <a:t>esp</a:t>
            </a:r>
            <a:r>
              <a:rPr lang="en-US" sz="2400" dirty="0" smtClean="0">
                <a:solidFill>
                  <a:schemeClr val="bg1"/>
                </a:solidFill>
              </a:rPr>
              <a:t>)</a:t>
            </a:r>
          </a:p>
        </p:txBody>
      </p:sp>
      <p:sp>
        <p:nvSpPr>
          <p:cNvPr id="42" name="Slide Number Placeholder 2"/>
          <p:cNvSpPr txBox="1">
            <a:spLocks/>
          </p:cNvSpPr>
          <p:nvPr/>
        </p:nvSpPr>
        <p:spPr>
          <a:xfrm>
            <a:off x="6934200" y="6492875"/>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747839D-A323-47F3-909F-548499399628}" type="slidenum">
              <a:rPr lang="en-US" smtClean="0"/>
              <a:pPr/>
              <a:t>32</a:t>
            </a:fld>
            <a:endParaRPr lang="en-US"/>
          </a:p>
        </p:txBody>
      </p:sp>
      <p:sp>
        <p:nvSpPr>
          <p:cNvPr id="43" name="Right Brace 42"/>
          <p:cNvSpPr/>
          <p:nvPr/>
        </p:nvSpPr>
        <p:spPr>
          <a:xfrm>
            <a:off x="8001000" y="3200399"/>
            <a:ext cx="530422" cy="2969897"/>
          </a:xfrm>
          <a:prstGeom prst="rightBrace">
            <a:avLst/>
          </a:prstGeom>
          <a:ln w="28575" cmpd="sng">
            <a:solidFill>
              <a:schemeClr val="tx1"/>
            </a:solidFill>
            <a:headEnd type="none"/>
            <a:tailEnd type="non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4" name="TextBox 43"/>
          <p:cNvSpPr txBox="1"/>
          <p:nvPr/>
        </p:nvSpPr>
        <p:spPr>
          <a:xfrm rot="16200000">
            <a:off x="8254962" y="4521162"/>
            <a:ext cx="1013098" cy="307777"/>
          </a:xfrm>
          <a:prstGeom prst="rect">
            <a:avLst/>
          </a:prstGeom>
          <a:noFill/>
        </p:spPr>
        <p:txBody>
          <a:bodyPr wrap="none" lIns="0" tIns="0" rIns="0" bIns="0" rtlCol="0">
            <a:spAutoFit/>
          </a:bodyPr>
          <a:lstStyle/>
          <a:p>
            <a:r>
              <a:rPr lang="en-US" sz="2000" dirty="0" err="1" smtClean="0"/>
              <a:t>outprintf</a:t>
            </a:r>
            <a:endParaRPr lang="en-US" sz="2000" dirty="0" smtClean="0"/>
          </a:p>
        </p:txBody>
      </p:sp>
      <p:graphicFrame>
        <p:nvGraphicFramePr>
          <p:cNvPr id="45" name="Table 44"/>
          <p:cNvGraphicFramePr>
            <a:graphicFrameLocks noGrp="1"/>
          </p:cNvGraphicFramePr>
          <p:nvPr>
            <p:extLst>
              <p:ext uri="{D42A27DB-BD31-4B8C-83A1-F6EECF244321}">
                <p14:modId xmlns:p14="http://schemas.microsoft.com/office/powerpoint/2010/main" val="1924649350"/>
              </p:ext>
            </p:extLst>
          </p:nvPr>
        </p:nvGraphicFramePr>
        <p:xfrm>
          <a:off x="6096000" y="1060932"/>
          <a:ext cx="1905000" cy="5416068"/>
        </p:xfrm>
        <a:graphic>
          <a:graphicData uri="http://schemas.openxmlformats.org/drawingml/2006/table">
            <a:tbl>
              <a:tblPr firstRow="1" bandRow="1">
                <a:tableStyleId>{2D5ABB26-0587-4C30-8999-92F81FD0307C}</a:tableStyleId>
              </a:tblPr>
              <a:tblGrid>
                <a:gridCol w="1905000"/>
              </a:tblGrid>
              <a:tr h="5416068">
                <a:tc>
                  <a:txBody>
                    <a:bodyPr/>
                    <a:lstStyle/>
                    <a:p>
                      <a:endParaRPr lang="en-US" dirty="0"/>
                    </a:p>
                  </a:txBody>
                  <a:tcPr>
                    <a:solidFill>
                      <a:schemeClr val="accent2"/>
                    </a:solidFill>
                  </a:tcPr>
                </a:tc>
              </a:tr>
            </a:tbl>
          </a:graphicData>
        </a:graphic>
      </p:graphicFrame>
      <p:graphicFrame>
        <p:nvGraphicFramePr>
          <p:cNvPr id="46" name="Table 45"/>
          <p:cNvGraphicFramePr>
            <a:graphicFrameLocks noGrp="1"/>
          </p:cNvGraphicFramePr>
          <p:nvPr>
            <p:extLst>
              <p:ext uri="{D42A27DB-BD31-4B8C-83A1-F6EECF244321}">
                <p14:modId xmlns:p14="http://schemas.microsoft.com/office/powerpoint/2010/main" val="2597487540"/>
              </p:ext>
            </p:extLst>
          </p:nvPr>
        </p:nvGraphicFramePr>
        <p:xfrm>
          <a:off x="6096000" y="2133601"/>
          <a:ext cx="1905000" cy="4036697"/>
        </p:xfrm>
        <a:graphic>
          <a:graphicData uri="http://schemas.openxmlformats.org/drawingml/2006/table">
            <a:tbl>
              <a:tblPr firstRow="1" bandRow="1">
                <a:tableStyleId>{2D5ABB26-0587-4C30-8999-92F81FD0307C}</a:tableStyleId>
              </a:tblPr>
              <a:tblGrid>
                <a:gridCol w="1905000"/>
              </a:tblGrid>
              <a:tr h="470487">
                <a:tc>
                  <a:txBody>
                    <a:bodyPr/>
                    <a:lstStyle/>
                    <a:p>
                      <a:pPr algn="ctr"/>
                      <a:r>
                        <a:rPr lang="en-US" sz="2800" dirty="0" smtClean="0"/>
                        <a:t>…</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70487">
                <a:tc>
                  <a:txBody>
                    <a:bodyPr/>
                    <a:lstStyle/>
                    <a:p>
                      <a:pPr algn="ctr"/>
                      <a:r>
                        <a:rPr lang="en-US" sz="2800" dirty="0" err="1" smtClean="0"/>
                        <a:t>fmt</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70487">
                <a:tc>
                  <a:txBody>
                    <a:bodyPr/>
                    <a:lstStyle/>
                    <a:p>
                      <a:pPr algn="ctr"/>
                      <a:r>
                        <a:rPr lang="en-US" sz="2800" dirty="0" smtClean="0"/>
                        <a:t>ret</a:t>
                      </a:r>
                      <a:r>
                        <a:rPr lang="en-US" sz="2800" baseline="0" dirty="0" smtClean="0"/>
                        <a:t> </a:t>
                      </a:r>
                      <a:r>
                        <a:rPr lang="en-US" sz="2800" baseline="0" dirty="0" err="1" smtClean="0"/>
                        <a:t>addr</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70487">
                <a:tc>
                  <a:txBody>
                    <a:bodyPr/>
                    <a:lstStyle/>
                    <a:p>
                      <a:pPr algn="ctr"/>
                      <a:r>
                        <a:rPr lang="en-US" sz="2800" dirty="0" smtClean="0"/>
                        <a:t>count</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70487">
                <a:tc>
                  <a:txBody>
                    <a:bodyPr/>
                    <a:lstStyle/>
                    <a:p>
                      <a:pPr algn="ctr"/>
                      <a:r>
                        <a:rPr lang="en-US" sz="2800" dirty="0" err="1" smtClean="0"/>
                        <a:t>args</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1445897">
                <a:tc>
                  <a:txBody>
                    <a:bodyPr/>
                    <a:lstStyle/>
                    <a:p>
                      <a:pPr algn="ctr"/>
                      <a:r>
                        <a:rPr lang="en-US" sz="2800" dirty="0" err="1" smtClean="0"/>
                        <a:t>buf</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bl>
          </a:graphicData>
        </a:graphic>
      </p:graphicFrame>
      <p:sp>
        <p:nvSpPr>
          <p:cNvPr id="47" name="Rectangle 46"/>
          <p:cNvSpPr/>
          <p:nvPr/>
        </p:nvSpPr>
        <p:spPr>
          <a:xfrm rot="16200000">
            <a:off x="5296852" y="3466148"/>
            <a:ext cx="3503297" cy="1905000"/>
          </a:xfrm>
          <a:prstGeom prst="rect">
            <a:avLst/>
          </a:prstGeom>
          <a:solidFill>
            <a:schemeClr val="accent1">
              <a:alpha val="70000"/>
            </a:schemeClr>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rgbClr val="FFFFFE"/>
                </a:solidFill>
              </a:rPr>
              <a:t>user input</a:t>
            </a:r>
          </a:p>
        </p:txBody>
      </p:sp>
      <p:sp>
        <p:nvSpPr>
          <p:cNvPr id="48" name="Right Brace 47"/>
          <p:cNvSpPr/>
          <p:nvPr/>
        </p:nvSpPr>
        <p:spPr>
          <a:xfrm>
            <a:off x="8001000" y="2139627"/>
            <a:ext cx="530424" cy="1060773"/>
          </a:xfrm>
          <a:prstGeom prst="rightBrace">
            <a:avLst/>
          </a:prstGeom>
          <a:ln w="28575" cmpd="sng">
            <a:solidFill>
              <a:schemeClr val="tx1"/>
            </a:solidFill>
            <a:headEnd type="none"/>
            <a:tailEnd type="non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TextBox 48"/>
          <p:cNvSpPr txBox="1"/>
          <p:nvPr/>
        </p:nvSpPr>
        <p:spPr>
          <a:xfrm rot="16200000">
            <a:off x="8484995" y="2541393"/>
            <a:ext cx="553036" cy="307777"/>
          </a:xfrm>
          <a:prstGeom prst="rect">
            <a:avLst/>
          </a:prstGeom>
          <a:noFill/>
        </p:spPr>
        <p:txBody>
          <a:bodyPr wrap="none" lIns="0" tIns="0" rIns="0" bIns="0" rtlCol="0">
            <a:spAutoFit/>
          </a:bodyPr>
          <a:lstStyle/>
          <a:p>
            <a:r>
              <a:rPr lang="en-US" sz="2000" dirty="0" smtClean="0"/>
              <a:t>main</a:t>
            </a:r>
          </a:p>
        </p:txBody>
      </p:sp>
      <p:grpSp>
        <p:nvGrpSpPr>
          <p:cNvPr id="5" name="Group 49"/>
          <p:cNvGrpSpPr/>
          <p:nvPr/>
        </p:nvGrpSpPr>
        <p:grpSpPr>
          <a:xfrm>
            <a:off x="5074185" y="5913850"/>
            <a:ext cx="1021815" cy="369332"/>
            <a:chOff x="5074185" y="5609050"/>
            <a:chExt cx="1021815" cy="369332"/>
          </a:xfrm>
        </p:grpSpPr>
        <p:cxnSp>
          <p:nvCxnSpPr>
            <p:cNvPr id="51" name="Straight Arrow Connector 50"/>
            <p:cNvCxnSpPr/>
            <p:nvPr/>
          </p:nvCxnSpPr>
          <p:spPr>
            <a:xfrm>
              <a:off x="5638800" y="5835134"/>
              <a:ext cx="457200" cy="0"/>
            </a:xfrm>
            <a:prstGeom prst="straightConnector1">
              <a:avLst/>
            </a:prstGeom>
            <a:ln w="76200" cmpd="sng">
              <a:solidFill>
                <a:schemeClr val="accent1"/>
              </a:solidFill>
              <a:tailEnd type="arrow"/>
            </a:ln>
          </p:spPr>
          <p:style>
            <a:lnRef idx="2">
              <a:schemeClr val="accent1"/>
            </a:lnRef>
            <a:fillRef idx="0">
              <a:schemeClr val="accent1"/>
            </a:fillRef>
            <a:effectRef idx="1">
              <a:schemeClr val="accent1"/>
            </a:effectRef>
            <a:fontRef idx="minor">
              <a:schemeClr val="tx1"/>
            </a:fontRef>
          </p:style>
        </p:cxnSp>
        <p:sp>
          <p:nvSpPr>
            <p:cNvPr id="52" name="TextBox 51"/>
            <p:cNvSpPr txBox="1"/>
            <p:nvPr/>
          </p:nvSpPr>
          <p:spPr>
            <a:xfrm>
              <a:off x="5074185" y="5609050"/>
              <a:ext cx="488415" cy="369332"/>
            </a:xfrm>
            <a:prstGeom prst="rect">
              <a:avLst/>
            </a:prstGeom>
            <a:noFill/>
          </p:spPr>
          <p:txBody>
            <a:bodyPr wrap="none" lIns="0" tIns="0" rIns="0" bIns="0" rtlCol="0">
              <a:spAutoFit/>
            </a:bodyPr>
            <a:lstStyle/>
            <a:p>
              <a:r>
                <a:rPr lang="en-US" sz="2400" b="1" dirty="0" err="1" smtClean="0">
                  <a:solidFill>
                    <a:schemeClr val="accent1"/>
                  </a:solidFill>
                </a:rPr>
                <a:t>esp</a:t>
              </a:r>
              <a:endParaRPr lang="en-US" sz="2400" b="1" dirty="0" smtClean="0">
                <a:solidFill>
                  <a:schemeClr val="accent1"/>
                </a:solidFill>
              </a:endParaRPr>
            </a:p>
          </p:txBody>
        </p:sp>
      </p:grpSp>
      <p:sp>
        <p:nvSpPr>
          <p:cNvPr id="53" name="Rounded Rectangular Callout 52"/>
          <p:cNvSpPr/>
          <p:nvPr/>
        </p:nvSpPr>
        <p:spPr>
          <a:xfrm>
            <a:off x="1298448" y="4203508"/>
            <a:ext cx="3730752" cy="1097280"/>
          </a:xfrm>
          <a:prstGeom prst="wedgeRoundRectCallout">
            <a:avLst>
              <a:gd name="adj1" fmla="val 49069"/>
              <a:gd name="adj2" fmla="val -95441"/>
              <a:gd name="adj3" fmla="val 16667"/>
            </a:avLst>
          </a:prstGeom>
          <a:solidFill>
            <a:schemeClr val="accent1"/>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2400" dirty="0" smtClean="0">
                <a:solidFill>
                  <a:schemeClr val="bg1"/>
                </a:solidFill>
              </a:rPr>
              <a:t>Control </a:t>
            </a:r>
            <a:r>
              <a:rPr lang="en-US" sz="2400" dirty="0">
                <a:solidFill>
                  <a:schemeClr val="bg1"/>
                </a:solidFill>
              </a:rPr>
              <a:t>H</a:t>
            </a:r>
            <a:r>
              <a:rPr lang="en-US" sz="2400" dirty="0" smtClean="0">
                <a:solidFill>
                  <a:schemeClr val="bg1"/>
                </a:solidFill>
              </a:rPr>
              <a:t>ijack Possible</a:t>
            </a:r>
          </a:p>
        </p:txBody>
      </p:sp>
    </p:spTree>
    <p:extLst>
      <p:ext uri="{BB962C8B-B14F-4D97-AF65-F5344CB8AC3E}">
        <p14:creationId xmlns:p14="http://schemas.microsoft.com/office/powerpoint/2010/main" val="4007937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withEffect">
                                  <p:stCondLst>
                                    <p:cond delay="0"/>
                                  </p:stCondLst>
                                  <p:childTnLst>
                                    <p:animMotion origin="layout" path="M 8.33333E-6 1.85185E-6 L 8.33333E-6 0.07778 " pathEditMode="relative" ptsTypes="AA">
                                      <p:cBhvr>
                                        <p:cTn id="6" dur="500" fill="hold"/>
                                        <p:tgtEl>
                                          <p:spTgt spid="22"/>
                                        </p:tgtEl>
                                        <p:attrNameLst>
                                          <p:attrName>ppt_x</p:attrName>
                                          <p:attrName>ppt_y</p:attrName>
                                        </p:attrNameLst>
                                      </p:cBhvr>
                                    </p:animMotion>
                                  </p:childTnLst>
                                </p:cTn>
                              </p:par>
                              <p:par>
                                <p:cTn id="7" presetID="0" presetClass="path" presetSubtype="0" accel="50000" decel="50000" fill="hold" nodeType="withEffect">
                                  <p:stCondLst>
                                    <p:cond delay="0"/>
                                  </p:stCondLst>
                                  <p:childTnLst>
                                    <p:animMotion origin="layout" path="M 5.36738E-7 -4.66451E-6 L 5.36738E-7 -0.35955 " pathEditMode="relative" rAng="0" ptsTypes="AA">
                                      <p:cBhvr>
                                        <p:cTn id="8" dur="500" fill="hold"/>
                                        <p:tgtEl>
                                          <p:spTgt spid="5"/>
                                        </p:tgtEl>
                                        <p:attrNameLst>
                                          <p:attrName>ppt_x</p:attrName>
                                          <p:attrName>ppt_y</p:attrName>
                                        </p:attrNameLst>
                                      </p:cBhvr>
                                      <p:rCtr x="0" y="-17978"/>
                                    </p:animMotion>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2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3"/>
                                        </p:tgtEl>
                                        <p:attrNameLst>
                                          <p:attrName>style.visibility</p:attrName>
                                        </p:attrNameLst>
                                      </p:cBhvr>
                                      <p:to>
                                        <p:strVal val="visible"/>
                                      </p:to>
                                    </p:set>
                                  </p:childTnLst>
                                </p:cTn>
                              </p:par>
                              <p:par>
                                <p:cTn id="16" presetID="1" presetClass="exit" presetSubtype="0" fill="hold" grpId="1" nodeType="withEffect">
                                  <p:stCondLst>
                                    <p:cond delay="0"/>
                                  </p:stCondLst>
                                  <p:childTnLst>
                                    <p:set>
                                      <p:cBhvr>
                                        <p:cTn id="17" dur="1" fill="hold">
                                          <p:stCondLst>
                                            <p:cond delay="0"/>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6" grpId="0" animBg="1"/>
      <p:bldP spid="26" grpId="1" animBg="1"/>
      <p:bldP spid="5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743200" y="2804181"/>
            <a:ext cx="3657600" cy="3901419"/>
            <a:chOff x="-3200400" y="2717801"/>
            <a:chExt cx="3657600" cy="3901419"/>
          </a:xfrm>
        </p:grpSpPr>
        <p:sp>
          <p:nvSpPr>
            <p:cNvPr id="28" name="Rectangle 27"/>
            <p:cNvSpPr/>
            <p:nvPr/>
          </p:nvSpPr>
          <p:spPr>
            <a:xfrm>
              <a:off x="-2027789" y="6096000"/>
              <a:ext cx="1312378" cy="52322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en-US" sz="2800" b="1" dirty="0" smtClean="0">
                  <a:solidFill>
                    <a:schemeClr val="tx1"/>
                  </a:solidFill>
                </a:rPr>
                <a:t>Source</a:t>
              </a:r>
            </a:p>
          </p:txBody>
        </p:sp>
        <p:sp>
          <p:nvSpPr>
            <p:cNvPr id="30" name="Rounded Rectangle 29"/>
            <p:cNvSpPr/>
            <p:nvPr/>
          </p:nvSpPr>
          <p:spPr>
            <a:xfrm>
              <a:off x="-3200400" y="2717801"/>
              <a:ext cx="3657600" cy="3378199"/>
            </a:xfrm>
            <a:prstGeom prst="roundRect">
              <a:avLst>
                <a:gd name="adj" fmla="val 11143"/>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r>
                <a:rPr lang="en-US" sz="2400" b="1" dirty="0" err="1" smtClean="0">
                  <a:latin typeface="Consolas"/>
                  <a:cs typeface="Consolas"/>
                </a:rPr>
                <a:t>int</a:t>
              </a:r>
              <a:r>
                <a:rPr lang="en-US" sz="2400" dirty="0" smtClean="0">
                  <a:latin typeface="Consolas"/>
                  <a:cs typeface="Consolas"/>
                </a:rPr>
                <a:t> </a:t>
              </a:r>
              <a:r>
                <a:rPr lang="en-US" sz="2400" dirty="0">
                  <a:latin typeface="Consolas"/>
                  <a:cs typeface="Consolas"/>
                </a:rPr>
                <a:t>main( </a:t>
              </a:r>
              <a:r>
                <a:rPr lang="en-US" sz="2400" b="1" dirty="0" err="1">
                  <a:latin typeface="Consolas"/>
                  <a:cs typeface="Consolas"/>
                </a:rPr>
                <a:t>int</a:t>
              </a:r>
              <a:r>
                <a:rPr lang="en-US" sz="2400" dirty="0">
                  <a:latin typeface="Consolas"/>
                  <a:cs typeface="Consolas"/>
                </a:rPr>
                <a:t> </a:t>
              </a:r>
              <a:r>
                <a:rPr lang="en-US" sz="2400" dirty="0" err="1">
                  <a:latin typeface="Consolas"/>
                  <a:cs typeface="Consolas"/>
                </a:rPr>
                <a:t>argc</a:t>
              </a:r>
              <a:r>
                <a:rPr lang="en-US" sz="2400" dirty="0">
                  <a:latin typeface="Consolas"/>
                  <a:cs typeface="Consolas"/>
                </a:rPr>
                <a: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argv</a:t>
              </a:r>
              <a:r>
                <a:rPr lang="en-US" sz="2400" dirty="0">
                  <a:latin typeface="Consolas"/>
                  <a:cs typeface="Consolas"/>
                </a:rPr>
                <a:t>[] )</a:t>
              </a:r>
            </a:p>
            <a:p>
              <a:r>
                <a:rPr lang="en-US" sz="2400" dirty="0">
                  <a:latin typeface="Consolas"/>
                  <a:cs typeface="Consolas"/>
                </a:rPr>
                <a:t>{</a:t>
              </a:r>
            </a:p>
            <a:p>
              <a:r>
                <a:rPr lang="en-US" sz="2400" dirty="0">
                  <a:latin typeface="Consolas"/>
                  <a:cs typeface="Consolas"/>
                </a:rPr>
                <a:t>  </a:t>
              </a:r>
              <a:r>
                <a:rPr lang="en-US" sz="2400" b="1" dirty="0" err="1">
                  <a:latin typeface="Consolas"/>
                  <a:cs typeface="Consolas"/>
                </a:rPr>
                <a:t>const</a:t>
              </a:r>
              <a:r>
                <a:rPr lang="en-US" sz="2400" dirty="0">
                  <a:latin typeface="Consolas"/>
                  <a:cs typeface="Consolas"/>
                </a:rPr>
                <a:t> </a:t>
              </a:r>
              <a:r>
                <a:rPr lang="en-US" sz="2400" b="1" dirty="0">
                  <a:latin typeface="Consolas"/>
                  <a:cs typeface="Consolas"/>
                </a:rPr>
                <a:t>char</a:t>
              </a:r>
              <a:r>
                <a:rPr lang="en-US" sz="2400" dirty="0">
                  <a:latin typeface="Consolas"/>
                  <a:cs typeface="Consolas"/>
                </a:rPr>
                <a:t> *</a:t>
              </a:r>
              <a:r>
                <a:rPr lang="en-US" sz="2400" dirty="0" err="1">
                  <a:latin typeface="Consolas"/>
                  <a:cs typeface="Consolas"/>
                </a:rPr>
                <a:t>arg</a:t>
              </a:r>
              <a:r>
                <a:rPr lang="en-US" sz="2400" dirty="0">
                  <a:latin typeface="Consolas"/>
                  <a:cs typeface="Consolas"/>
                </a:rPr>
                <a:t>;</a:t>
              </a:r>
            </a:p>
            <a:p>
              <a:r>
                <a:rPr lang="en-US" sz="2400" dirty="0">
                  <a:latin typeface="Consolas"/>
                  <a:cs typeface="Consolas"/>
                </a:rPr>
                <a:t>  </a:t>
              </a:r>
              <a:r>
                <a:rPr lang="en-US" sz="2400" b="1" dirty="0">
                  <a:latin typeface="Consolas"/>
                  <a:cs typeface="Consolas"/>
                </a:rPr>
                <a:t>while</a:t>
              </a:r>
              <a:r>
                <a:rPr lang="en-US" sz="2400" dirty="0">
                  <a:latin typeface="Consolas"/>
                  <a:cs typeface="Consolas"/>
                </a:rPr>
                <a:t>( (</a:t>
              </a:r>
              <a:r>
                <a:rPr lang="en-US" sz="2400" dirty="0" err="1">
                  <a:latin typeface="Consolas"/>
                  <a:cs typeface="Consolas"/>
                </a:rPr>
                <a:t>arg</a:t>
              </a:r>
              <a:r>
                <a:rPr lang="en-US" sz="2400" dirty="0">
                  <a:latin typeface="Consolas"/>
                  <a:cs typeface="Consolas"/>
                </a:rPr>
                <a:t> = </a:t>
              </a:r>
              <a:r>
                <a:rPr lang="en-US" sz="2400" dirty="0" smtClean="0">
                  <a:latin typeface="Consolas"/>
                  <a:cs typeface="Consolas"/>
                </a:rPr>
                <a:t>*</a:t>
              </a:r>
              <a:r>
                <a:rPr lang="en-US" sz="2400" dirty="0" err="1">
                  <a:latin typeface="Consolas"/>
                  <a:cs typeface="Consolas"/>
                </a:rPr>
                <a:t>argv</a:t>
              </a:r>
              <a:r>
                <a:rPr lang="en-US" sz="2400" dirty="0">
                  <a:latin typeface="Consolas"/>
                  <a:cs typeface="Consolas"/>
                </a:rPr>
                <a:t>+</a:t>
              </a:r>
              <a:r>
                <a:rPr lang="en-US" sz="2400" dirty="0" smtClean="0">
                  <a:latin typeface="Consolas"/>
                  <a:cs typeface="Consolas"/>
                </a:rPr>
                <a:t>+) != 0 ) {</a:t>
              </a:r>
            </a:p>
            <a:p>
              <a:r>
                <a:rPr lang="en-US" sz="2400" dirty="0" smtClean="0">
                  <a:solidFill>
                    <a:schemeClr val="bg1"/>
                  </a:solidFill>
                  <a:latin typeface="Consolas"/>
                  <a:cs typeface="Consolas"/>
                </a:rPr>
                <a:t>…</a:t>
              </a:r>
              <a:endParaRPr lang="en-US" sz="2400" dirty="0">
                <a:solidFill>
                  <a:schemeClr val="bg1"/>
                </a:solidFill>
                <a:latin typeface="Consolas"/>
                <a:cs typeface="Consolas"/>
              </a:endParaRPr>
            </a:p>
          </p:txBody>
        </p:sp>
      </p:grpSp>
      <p:grpSp>
        <p:nvGrpSpPr>
          <p:cNvPr id="5" name="Group 12"/>
          <p:cNvGrpSpPr/>
          <p:nvPr/>
        </p:nvGrpSpPr>
        <p:grpSpPr>
          <a:xfrm>
            <a:off x="2743200" y="2804181"/>
            <a:ext cx="3658488" cy="3901419"/>
            <a:chOff x="-3200400" y="2717801"/>
            <a:chExt cx="3658488" cy="3901419"/>
          </a:xfrm>
        </p:grpSpPr>
        <p:sp>
          <p:nvSpPr>
            <p:cNvPr id="14" name="Rectangle 13"/>
            <p:cNvSpPr/>
            <p:nvPr/>
          </p:nvSpPr>
          <p:spPr>
            <a:xfrm>
              <a:off x="-3181776" y="6096000"/>
              <a:ext cx="3639864" cy="52322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wrap="none" rtlCol="0" anchor="ctr">
              <a:spAutoFit/>
            </a:bodyPr>
            <a:lstStyle/>
            <a:p>
              <a:pPr algn="ctr"/>
              <a:r>
                <a:rPr lang="en-US" sz="2800" b="1" dirty="0" err="1" smtClean="0">
                  <a:solidFill>
                    <a:schemeClr val="tx1"/>
                  </a:solidFill>
                </a:rPr>
                <a:t>Executables</a:t>
              </a:r>
              <a:r>
                <a:rPr lang="en-US" sz="2800" b="1" dirty="0" smtClean="0">
                  <a:solidFill>
                    <a:schemeClr val="tx1"/>
                  </a:solidFill>
                </a:rPr>
                <a:t> (Binary)</a:t>
              </a:r>
            </a:p>
          </p:txBody>
        </p:sp>
        <p:sp>
          <p:nvSpPr>
            <p:cNvPr id="15" name="Rounded Rectangle 14"/>
            <p:cNvSpPr/>
            <p:nvPr/>
          </p:nvSpPr>
          <p:spPr>
            <a:xfrm>
              <a:off x="-3200400" y="2717801"/>
              <a:ext cx="3657600" cy="3378199"/>
            </a:xfrm>
            <a:prstGeom prst="roundRect">
              <a:avLst>
                <a:gd name="adj" fmla="val 11143"/>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chemeClr val="bg1"/>
                  </a:solidFill>
                  <a:latin typeface="Consolas"/>
                  <a:cs typeface="Consolas"/>
                </a:rPr>
                <a:t>01010010101010100101010010101010100101010101010101000100001000101001001001001000000010100010010101010010101001001010101001010101001010000110010101010111011001010101010101010100101010111110100101010101010101001010101010101010101010</a:t>
              </a:r>
              <a:endParaRPr lang="en-US" sz="2000" dirty="0">
                <a:solidFill>
                  <a:schemeClr val="bg1"/>
                </a:solidFill>
                <a:latin typeface="Consolas"/>
                <a:cs typeface="Consolas"/>
              </a:endParaRPr>
            </a:p>
          </p:txBody>
        </p:sp>
      </p:grpSp>
      <p:sp>
        <p:nvSpPr>
          <p:cNvPr id="2" name="Title 1"/>
          <p:cNvSpPr>
            <a:spLocks noGrp="1"/>
          </p:cNvSpPr>
          <p:nvPr>
            <p:ph type="title"/>
          </p:nvPr>
        </p:nvSpPr>
        <p:spPr/>
        <p:txBody>
          <a:bodyPr/>
          <a:lstStyle/>
          <a:p>
            <a:r>
              <a:rPr lang="en-US" dirty="0" smtClean="0"/>
              <a:t>Unleashing Mayhem</a:t>
            </a: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33</a:t>
            </a:fld>
            <a:endParaRPr lang="en-US"/>
          </a:p>
        </p:txBody>
      </p:sp>
      <p:sp>
        <p:nvSpPr>
          <p:cNvPr id="12" name="Content Placeholder 2"/>
          <p:cNvSpPr txBox="1">
            <a:spLocks/>
          </p:cNvSpPr>
          <p:nvPr/>
        </p:nvSpPr>
        <p:spPr>
          <a:xfrm>
            <a:off x="457200" y="1371601"/>
            <a:ext cx="8229600" cy="1371600"/>
          </a:xfrm>
          <a:prstGeom prst="rect">
            <a:avLst/>
          </a:prstGeom>
        </p:spPr>
        <p:txBody>
          <a:bodyPr vert="horz" lIns="91440" tIns="45720" rIns="91440" bIns="45720" rtlCol="0" anchor="t" anchorCtr="0">
            <a:normAutofit fontScale="92500" lnSpcReduction="20000"/>
          </a:bodyPr>
          <a:lstStyle>
            <a:lvl1pPr marL="292100" indent="-292100" algn="l" defTabSz="457200" rtl="0" eaLnBrk="1" latinLnBrk="0" hangingPunct="1">
              <a:spcBef>
                <a:spcPct val="20000"/>
              </a:spcBef>
              <a:buFont typeface="Arial"/>
              <a:buChar char="•"/>
              <a:defRPr sz="3200" kern="1200">
                <a:solidFill>
                  <a:schemeClr val="tx1"/>
                </a:solidFill>
                <a:latin typeface="+mn-lt"/>
                <a:ea typeface="+mn-ea"/>
                <a:cs typeface="Calibri"/>
              </a:defRPr>
            </a:lvl1pPr>
            <a:lvl2pPr marL="635000" indent="-292100" algn="l" defTabSz="457200" rtl="0" eaLnBrk="1" latinLnBrk="0" hangingPunct="1">
              <a:spcBef>
                <a:spcPct val="20000"/>
              </a:spcBef>
              <a:buFont typeface="Arial"/>
              <a:buChar char="–"/>
              <a:defRPr sz="2800" kern="1200">
                <a:solidFill>
                  <a:schemeClr val="tx1"/>
                </a:solidFill>
                <a:latin typeface="+mn-lt"/>
                <a:ea typeface="+mn-ea"/>
                <a:cs typeface="Calibri"/>
              </a:defRPr>
            </a:lvl2pPr>
            <a:lvl3pPr marL="914400" indent="-228600" algn="l" defTabSz="457200" rtl="0" eaLnBrk="1" latinLnBrk="0" hangingPunct="1">
              <a:spcBef>
                <a:spcPct val="20000"/>
              </a:spcBef>
              <a:buFont typeface="Arial"/>
              <a:buChar char="•"/>
              <a:defRPr sz="2400" kern="1200">
                <a:solidFill>
                  <a:schemeClr val="tx1"/>
                </a:solidFill>
                <a:latin typeface="+mn-lt"/>
                <a:ea typeface="+mn-ea"/>
                <a:cs typeface="Calibri"/>
              </a:defRPr>
            </a:lvl3pPr>
            <a:lvl4pPr marL="1143000" indent="-228600" algn="l" defTabSz="457200" rtl="0" eaLnBrk="1" latinLnBrk="0" hangingPunct="1">
              <a:spcBef>
                <a:spcPct val="20000"/>
              </a:spcBef>
              <a:buFont typeface="Arial"/>
              <a:buChar char="–"/>
              <a:tabLst/>
              <a:defRPr sz="2000" kern="1200">
                <a:solidFill>
                  <a:schemeClr val="tx1"/>
                </a:solidFill>
                <a:latin typeface="+mn-lt"/>
                <a:ea typeface="+mn-ea"/>
                <a:cs typeface="Calibri"/>
              </a:defRPr>
            </a:lvl4pPr>
            <a:lvl5pPr marL="1320800" indent="-177800" algn="l" defTabSz="457200" rtl="0" eaLnBrk="1" latinLnBrk="0" hangingPunct="1">
              <a:spcBef>
                <a:spcPct val="20000"/>
              </a:spcBef>
              <a:buFont typeface="Arial"/>
              <a:buChar char="»"/>
              <a:defRPr sz="2000" kern="1200">
                <a:solidFill>
                  <a:schemeClr val="tx1"/>
                </a:solidFill>
                <a:latin typeface="+mn-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en-US" dirty="0" smtClean="0"/>
              <a:t>Automatically Find Bugs &amp; Generate Exploits</a:t>
            </a:r>
          </a:p>
          <a:p>
            <a:pPr marL="0" indent="0" algn="ctr">
              <a:buFont typeface="Arial"/>
              <a:buNone/>
            </a:pPr>
            <a:r>
              <a:rPr lang="en-US" dirty="0" smtClean="0"/>
              <a:t>for </a:t>
            </a:r>
            <a:r>
              <a:rPr lang="en-US" b="1" i="1" dirty="0" err="1" smtClean="0">
                <a:solidFill>
                  <a:schemeClr val="accent1"/>
                </a:solidFill>
              </a:rPr>
              <a:t>Executables</a:t>
            </a:r>
            <a:endParaRPr lang="en-US" b="1" i="1" dirty="0" smtClean="0">
              <a:solidFill>
                <a:schemeClr val="accent1"/>
              </a:solidFill>
            </a:endParaRPr>
          </a:p>
          <a:p>
            <a:pPr marL="0" indent="0">
              <a:buFont typeface="Arial"/>
              <a:buNone/>
            </a:pPr>
            <a:endParaRPr lang="en-US" dirty="0"/>
          </a:p>
        </p:txBody>
      </p:sp>
    </p:spTree>
    <p:extLst>
      <p:ext uri="{BB962C8B-B14F-4D97-AF65-F5344CB8AC3E}">
        <p14:creationId xmlns:p14="http://schemas.microsoft.com/office/powerpoint/2010/main" val="2756768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xit" presetSubtype="8" fill="hold" nodeType="clickEffect">
                                  <p:stCondLst>
                                    <p:cond delay="0"/>
                                  </p:stCondLst>
                                  <p:childTnLst>
                                    <p:anim calcmode="lin" valueType="num">
                                      <p:cBhvr additive="base">
                                        <p:cTn id="10" dur="500"/>
                                        <p:tgtEl>
                                          <p:spTgt spid="3"/>
                                        </p:tgtEl>
                                        <p:attrNameLst>
                                          <p:attrName>ppt_x</p:attrName>
                                        </p:attrNameLst>
                                      </p:cBhvr>
                                      <p:tavLst>
                                        <p:tav tm="0">
                                          <p:val>
                                            <p:strVal val="ppt_x"/>
                                          </p:val>
                                        </p:tav>
                                        <p:tav tm="100000">
                                          <p:val>
                                            <p:strVal val="0-ppt_w/2"/>
                                          </p:val>
                                        </p:tav>
                                      </p:tavLst>
                                    </p:anim>
                                    <p:anim calcmode="lin" valueType="num">
                                      <p:cBhvr additive="base">
                                        <p:cTn id="11" dur="500"/>
                                        <p:tgtEl>
                                          <p:spTgt spid="3"/>
                                        </p:tgtEl>
                                        <p:attrNameLst>
                                          <p:attrName>ppt_y</p:attrName>
                                        </p:attrNameLst>
                                      </p:cBhvr>
                                      <p:tavLst>
                                        <p:tav tm="0">
                                          <p:val>
                                            <p:strVal val="ppt_y"/>
                                          </p:val>
                                        </p:tav>
                                        <p:tav tm="100000">
                                          <p:val>
                                            <p:strVal val="ppt_y"/>
                                          </p:val>
                                        </p:tav>
                                      </p:tavLst>
                                    </p:anim>
                                    <p:set>
                                      <p:cBhvr>
                                        <p:cTn id="12" dur="1" fill="hold">
                                          <p:stCondLst>
                                            <p:cond delay="499"/>
                                          </p:stCondLst>
                                        </p:cTn>
                                        <p:tgtEl>
                                          <p:spTgt spid="3"/>
                                        </p:tgtEl>
                                        <p:attrNameLst>
                                          <p:attrName>style.visibility</p:attrName>
                                        </p:attrNameLst>
                                      </p:cBhvr>
                                      <p:to>
                                        <p:strVal val="hidden"/>
                                      </p:to>
                                    </p:set>
                                  </p:childTnLst>
                                </p:cTn>
                              </p:par>
                              <p:par>
                                <p:cTn id="13" presetID="2" presetClass="entr" presetSubtype="2"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1+#ppt_w/2"/>
                                          </p:val>
                                        </p:tav>
                                        <p:tav tm="100000">
                                          <p:val>
                                            <p:strVal val="#ppt_x"/>
                                          </p:val>
                                        </p:tav>
                                      </p:tavLst>
                                    </p:anim>
                                    <p:anim calcmode="lin" valueType="num">
                                      <p:cBhvr additive="base">
                                        <p:cTn id="16"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5"/>
          <p:cNvGrpSpPr/>
          <p:nvPr/>
        </p:nvGrpSpPr>
        <p:grpSpPr>
          <a:xfrm>
            <a:off x="227112" y="3546157"/>
            <a:ext cx="3075945" cy="480775"/>
            <a:chOff x="227112" y="3546157"/>
            <a:chExt cx="3075945" cy="480775"/>
          </a:xfrm>
        </p:grpSpPr>
        <p:sp>
          <p:nvSpPr>
            <p:cNvPr id="27" name="TextBox 26"/>
            <p:cNvSpPr txBox="1"/>
            <p:nvPr/>
          </p:nvSpPr>
          <p:spPr>
            <a:xfrm>
              <a:off x="227112" y="3657600"/>
              <a:ext cx="102592" cy="369332"/>
            </a:xfrm>
            <a:prstGeom prst="rect">
              <a:avLst/>
            </a:prstGeom>
            <a:noFill/>
          </p:spPr>
          <p:txBody>
            <a:bodyPr wrap="none" lIns="0" tIns="0" rIns="0" bIns="0" rtlCol="0">
              <a:spAutoFit/>
            </a:bodyPr>
            <a:lstStyle/>
            <a:p>
              <a:r>
                <a:rPr lang="en-US" sz="2400" dirty="0"/>
                <a:t>f</a:t>
              </a:r>
              <a:endParaRPr lang="en-US" sz="2400" dirty="0" smtClean="0"/>
            </a:p>
          </p:txBody>
        </p:sp>
        <p:sp>
          <p:nvSpPr>
            <p:cNvPr id="28" name="TextBox 27"/>
            <p:cNvSpPr txBox="1"/>
            <p:nvPr/>
          </p:nvSpPr>
          <p:spPr>
            <a:xfrm>
              <a:off x="3198912" y="3546157"/>
              <a:ext cx="104145" cy="369332"/>
            </a:xfrm>
            <a:prstGeom prst="rect">
              <a:avLst/>
            </a:prstGeom>
            <a:noFill/>
          </p:spPr>
          <p:txBody>
            <a:bodyPr wrap="none" lIns="0" tIns="0" rIns="0" bIns="0" rtlCol="0">
              <a:spAutoFit/>
            </a:bodyPr>
            <a:lstStyle/>
            <a:p>
              <a:r>
                <a:rPr lang="en-US" sz="2400" dirty="0" smtClean="0"/>
                <a:t>t</a:t>
              </a:r>
            </a:p>
          </p:txBody>
        </p:sp>
      </p:grpSp>
      <p:grpSp>
        <p:nvGrpSpPr>
          <p:cNvPr id="5" name="Group 28"/>
          <p:cNvGrpSpPr/>
          <p:nvPr/>
        </p:nvGrpSpPr>
        <p:grpSpPr>
          <a:xfrm>
            <a:off x="1219200" y="4841557"/>
            <a:ext cx="2923545" cy="375545"/>
            <a:chOff x="1219200" y="4841557"/>
            <a:chExt cx="2923545" cy="375545"/>
          </a:xfrm>
        </p:grpSpPr>
        <p:sp>
          <p:nvSpPr>
            <p:cNvPr id="30" name="TextBox 29"/>
            <p:cNvSpPr txBox="1"/>
            <p:nvPr/>
          </p:nvSpPr>
          <p:spPr>
            <a:xfrm>
              <a:off x="1219200" y="4847770"/>
              <a:ext cx="102592" cy="369332"/>
            </a:xfrm>
            <a:prstGeom prst="rect">
              <a:avLst/>
            </a:prstGeom>
            <a:noFill/>
          </p:spPr>
          <p:txBody>
            <a:bodyPr wrap="none" lIns="0" tIns="0" rIns="0" bIns="0" rtlCol="0">
              <a:spAutoFit/>
            </a:bodyPr>
            <a:lstStyle/>
            <a:p>
              <a:r>
                <a:rPr lang="en-US" sz="2400" dirty="0"/>
                <a:t>f</a:t>
              </a:r>
              <a:endParaRPr lang="en-US" sz="2400" dirty="0" smtClean="0"/>
            </a:p>
          </p:txBody>
        </p:sp>
        <p:sp>
          <p:nvSpPr>
            <p:cNvPr id="31" name="TextBox 30"/>
            <p:cNvSpPr txBox="1"/>
            <p:nvPr/>
          </p:nvSpPr>
          <p:spPr>
            <a:xfrm>
              <a:off x="4038600" y="4841557"/>
              <a:ext cx="104145" cy="369332"/>
            </a:xfrm>
            <a:prstGeom prst="rect">
              <a:avLst/>
            </a:prstGeom>
            <a:noFill/>
          </p:spPr>
          <p:txBody>
            <a:bodyPr wrap="none" lIns="0" tIns="0" rIns="0" bIns="0" rtlCol="0">
              <a:spAutoFit/>
            </a:bodyPr>
            <a:lstStyle/>
            <a:p>
              <a:r>
                <a:rPr lang="en-US" sz="2400" dirty="0" smtClean="0"/>
                <a:t>t</a:t>
              </a:r>
            </a:p>
          </p:txBody>
        </p:sp>
      </p:grpSp>
      <p:grpSp>
        <p:nvGrpSpPr>
          <p:cNvPr id="6" name="Group 31"/>
          <p:cNvGrpSpPr/>
          <p:nvPr/>
        </p:nvGrpSpPr>
        <p:grpSpPr>
          <a:xfrm>
            <a:off x="227112" y="6136957"/>
            <a:ext cx="2925033" cy="389374"/>
            <a:chOff x="227112" y="6136957"/>
            <a:chExt cx="2925033" cy="389374"/>
          </a:xfrm>
        </p:grpSpPr>
        <p:sp>
          <p:nvSpPr>
            <p:cNvPr id="33" name="TextBox 32"/>
            <p:cNvSpPr txBox="1"/>
            <p:nvPr/>
          </p:nvSpPr>
          <p:spPr>
            <a:xfrm>
              <a:off x="227112" y="6156999"/>
              <a:ext cx="102592" cy="369332"/>
            </a:xfrm>
            <a:prstGeom prst="rect">
              <a:avLst/>
            </a:prstGeom>
            <a:noFill/>
          </p:spPr>
          <p:txBody>
            <a:bodyPr wrap="none" lIns="0" tIns="0" rIns="0" bIns="0" rtlCol="0">
              <a:spAutoFit/>
            </a:bodyPr>
            <a:lstStyle/>
            <a:p>
              <a:r>
                <a:rPr lang="en-US" sz="2400" dirty="0"/>
                <a:t>f</a:t>
              </a:r>
              <a:endParaRPr lang="en-US" sz="2400" dirty="0" smtClean="0"/>
            </a:p>
          </p:txBody>
        </p:sp>
        <p:sp>
          <p:nvSpPr>
            <p:cNvPr id="34" name="TextBox 33"/>
            <p:cNvSpPr txBox="1"/>
            <p:nvPr/>
          </p:nvSpPr>
          <p:spPr>
            <a:xfrm>
              <a:off x="3048000" y="6136957"/>
              <a:ext cx="104145" cy="369332"/>
            </a:xfrm>
            <a:prstGeom prst="rect">
              <a:avLst/>
            </a:prstGeom>
            <a:noFill/>
          </p:spPr>
          <p:txBody>
            <a:bodyPr wrap="none" lIns="0" tIns="0" rIns="0" bIns="0" rtlCol="0">
              <a:spAutoFit/>
            </a:bodyPr>
            <a:lstStyle/>
            <a:p>
              <a:r>
                <a:rPr lang="en-US" sz="2400" dirty="0" smtClean="0"/>
                <a:t>t</a:t>
              </a:r>
            </a:p>
          </p:txBody>
        </p:sp>
      </p:grpSp>
      <p:sp>
        <p:nvSpPr>
          <p:cNvPr id="126" name="Rounded Rectangle 125"/>
          <p:cNvSpPr/>
          <p:nvPr/>
        </p:nvSpPr>
        <p:spPr>
          <a:xfrm>
            <a:off x="469154" y="1524000"/>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chemeClr val="bg1"/>
                </a:solidFill>
                <a:latin typeface="Consolas"/>
                <a:cs typeface="Consolas"/>
              </a:rPr>
              <a:t>x</a:t>
            </a:r>
            <a:r>
              <a:rPr lang="en-US" sz="2400" dirty="0" smtClean="0">
                <a:solidFill>
                  <a:schemeClr val="bg1"/>
                </a:solidFill>
                <a:latin typeface="Consolas"/>
                <a:cs typeface="Consolas"/>
              </a:rPr>
              <a:t> = input()</a:t>
            </a:r>
          </a:p>
        </p:txBody>
      </p:sp>
      <p:sp>
        <p:nvSpPr>
          <p:cNvPr id="3" name="Slide Number Placeholder 2"/>
          <p:cNvSpPr>
            <a:spLocks noGrp="1"/>
          </p:cNvSpPr>
          <p:nvPr>
            <p:ph type="sldNum" sz="quarter" idx="12"/>
          </p:nvPr>
        </p:nvSpPr>
        <p:spPr/>
        <p:txBody>
          <a:bodyPr/>
          <a:lstStyle/>
          <a:p>
            <a:fld id="{B747839D-A323-47F3-909F-548499399628}" type="slidenum">
              <a:rPr lang="en-US" smtClean="0"/>
              <a:pPr/>
              <a:t>34</a:t>
            </a:fld>
            <a:endParaRPr lang="en-US" dirty="0"/>
          </a:p>
        </p:txBody>
      </p:sp>
      <p:sp>
        <p:nvSpPr>
          <p:cNvPr id="4" name="Title 3"/>
          <p:cNvSpPr>
            <a:spLocks noGrp="1"/>
          </p:cNvSpPr>
          <p:nvPr>
            <p:ph type="title"/>
          </p:nvPr>
        </p:nvSpPr>
        <p:spPr/>
        <p:txBody>
          <a:bodyPr>
            <a:normAutofit fontScale="90000"/>
          </a:bodyPr>
          <a:lstStyle/>
          <a:p>
            <a:r>
              <a:rPr lang="en-US" dirty="0" smtClean="0"/>
              <a:t>How Mayhem Works:</a:t>
            </a:r>
            <a:br>
              <a:rPr lang="en-US" dirty="0" smtClean="0"/>
            </a:br>
            <a:r>
              <a:rPr lang="en-US" dirty="0" smtClean="0"/>
              <a:t>Symbolic Execution</a:t>
            </a:r>
            <a:endParaRPr lang="en-US" dirty="0"/>
          </a:p>
        </p:txBody>
      </p:sp>
      <p:sp>
        <p:nvSpPr>
          <p:cNvPr id="50" name="Rounded Rectangle 49"/>
          <p:cNvSpPr/>
          <p:nvPr/>
        </p:nvSpPr>
        <p:spPr>
          <a:xfrm>
            <a:off x="469152" y="2937437"/>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latin typeface="Consolas"/>
                <a:cs typeface="Consolas"/>
              </a:rPr>
              <a:t>if x &gt; 42</a:t>
            </a:r>
          </a:p>
        </p:txBody>
      </p:sp>
      <p:cxnSp>
        <p:nvCxnSpPr>
          <p:cNvPr id="10" name="Straight Arrow Connector 9"/>
          <p:cNvCxnSpPr>
            <a:stCxn id="126" idx="2"/>
            <a:endCxn id="50" idx="0"/>
          </p:cNvCxnSpPr>
          <p:nvPr/>
        </p:nvCxnSpPr>
        <p:spPr>
          <a:xfrm flipH="1">
            <a:off x="1625226" y="2088776"/>
            <a:ext cx="2" cy="848661"/>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50" idx="2"/>
          </p:cNvCxnSpPr>
          <p:nvPr/>
        </p:nvCxnSpPr>
        <p:spPr>
          <a:xfrm flipH="1">
            <a:off x="469154" y="3502213"/>
            <a:ext cx="1156072" cy="518459"/>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a:stCxn id="50" idx="2"/>
            <a:endCxn id="94" idx="0"/>
          </p:cNvCxnSpPr>
          <p:nvPr/>
        </p:nvCxnSpPr>
        <p:spPr>
          <a:xfrm>
            <a:off x="1625226" y="3502213"/>
            <a:ext cx="1562100" cy="518459"/>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a:stCxn id="94" idx="2"/>
            <a:endCxn id="98" idx="0"/>
          </p:cNvCxnSpPr>
          <p:nvPr/>
        </p:nvCxnSpPr>
        <p:spPr>
          <a:xfrm>
            <a:off x="3187326" y="4585448"/>
            <a:ext cx="824006" cy="717176"/>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94" name="Rounded Rectangle 93"/>
          <p:cNvSpPr/>
          <p:nvPr/>
        </p:nvSpPr>
        <p:spPr>
          <a:xfrm>
            <a:off x="1219200" y="4020672"/>
            <a:ext cx="3936252"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latin typeface="Consolas"/>
                <a:cs typeface="Consolas"/>
              </a:rPr>
              <a:t>if x*x = 0xffffffff</a:t>
            </a:r>
          </a:p>
        </p:txBody>
      </p:sp>
      <p:sp>
        <p:nvSpPr>
          <p:cNvPr id="98" name="Rounded Rectangle 97"/>
          <p:cNvSpPr/>
          <p:nvPr/>
        </p:nvSpPr>
        <p:spPr>
          <a:xfrm>
            <a:off x="2855258" y="5302624"/>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err="1">
                <a:solidFill>
                  <a:schemeClr val="bg1"/>
                </a:solidFill>
                <a:latin typeface="Consolas"/>
                <a:cs typeface="Consolas"/>
              </a:rPr>
              <a:t>v</a:t>
            </a:r>
            <a:r>
              <a:rPr lang="en-US" sz="2400" dirty="0" err="1" smtClean="0">
                <a:solidFill>
                  <a:schemeClr val="bg1"/>
                </a:solidFill>
                <a:latin typeface="Consolas"/>
                <a:cs typeface="Consolas"/>
              </a:rPr>
              <a:t>uln</a:t>
            </a:r>
            <a:r>
              <a:rPr lang="en-US" sz="2400" dirty="0" smtClean="0">
                <a:solidFill>
                  <a:schemeClr val="bg1"/>
                </a:solidFill>
                <a:latin typeface="Consolas"/>
                <a:cs typeface="Consolas"/>
              </a:rPr>
              <a:t>()</a:t>
            </a:r>
          </a:p>
        </p:txBody>
      </p:sp>
      <p:sp>
        <p:nvSpPr>
          <p:cNvPr id="118" name="Rounded Rectangle 117"/>
          <p:cNvSpPr/>
          <p:nvPr/>
        </p:nvSpPr>
        <p:spPr>
          <a:xfrm>
            <a:off x="5334000" y="1658472"/>
            <a:ext cx="3333377" cy="914400"/>
          </a:xfrm>
          <a:prstGeom prst="roundRect">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chemeClr val="bg1"/>
                </a:solidFill>
              </a:rPr>
              <a:t>x</a:t>
            </a:r>
            <a:r>
              <a:rPr lang="en-US" sz="2400" dirty="0" smtClean="0">
                <a:solidFill>
                  <a:schemeClr val="bg1"/>
                </a:solidFill>
              </a:rPr>
              <a:t> can be anything</a:t>
            </a:r>
          </a:p>
        </p:txBody>
      </p:sp>
      <p:sp>
        <p:nvSpPr>
          <p:cNvPr id="119" name="Rounded Rectangle 118"/>
          <p:cNvSpPr/>
          <p:nvPr/>
        </p:nvSpPr>
        <p:spPr>
          <a:xfrm>
            <a:off x="5334000" y="2743200"/>
            <a:ext cx="3333377" cy="914400"/>
          </a:xfrm>
          <a:prstGeom prst="roundRect">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chemeClr val="bg1"/>
                </a:solidFill>
              </a:rPr>
              <a:t>x</a:t>
            </a:r>
            <a:r>
              <a:rPr lang="en-US" sz="2400" dirty="0" smtClean="0">
                <a:solidFill>
                  <a:schemeClr val="bg1"/>
                </a:solidFill>
              </a:rPr>
              <a:t> &gt; 42</a:t>
            </a:r>
          </a:p>
        </p:txBody>
      </p:sp>
      <p:sp>
        <p:nvSpPr>
          <p:cNvPr id="122" name="Rounded Rectangle 121"/>
          <p:cNvSpPr/>
          <p:nvPr/>
        </p:nvSpPr>
        <p:spPr>
          <a:xfrm>
            <a:off x="5334000" y="3810000"/>
            <a:ext cx="3333377" cy="914400"/>
          </a:xfrm>
          <a:prstGeom prst="roundRect">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rPr>
              <a:t>(x &gt; 42)</a:t>
            </a:r>
          </a:p>
          <a:p>
            <a:pPr algn="ctr"/>
            <a:r>
              <a:rPr lang="en-US" sz="2400" dirty="0" smtClean="0">
                <a:solidFill>
                  <a:schemeClr val="bg1"/>
                </a:solidFill>
              </a:rPr>
              <a:t> </a:t>
            </a:r>
            <a:r>
              <a:rPr lang="en-US" sz="2400" dirty="0" smtClean="0">
                <a:solidFill>
                  <a:schemeClr val="bg1"/>
                </a:solidFill>
                <a:latin typeface="ＭＳ ゴシック"/>
                <a:ea typeface="ＭＳ ゴシック"/>
                <a:cs typeface="ＭＳ ゴシック"/>
              </a:rPr>
              <a:t>∧</a:t>
            </a:r>
            <a:r>
              <a:rPr lang="en-US" sz="2400" dirty="0" smtClean="0">
                <a:solidFill>
                  <a:schemeClr val="bg1"/>
                </a:solidFill>
              </a:rPr>
              <a:t> (x*x == 0xffffffff)</a:t>
            </a:r>
          </a:p>
        </p:txBody>
      </p:sp>
      <p:sp>
        <p:nvSpPr>
          <p:cNvPr id="20" name="Freeform 19"/>
          <p:cNvSpPr/>
          <p:nvPr/>
        </p:nvSpPr>
        <p:spPr>
          <a:xfrm>
            <a:off x="1433644" y="1143000"/>
            <a:ext cx="2801432" cy="4631765"/>
          </a:xfrm>
          <a:custGeom>
            <a:avLst/>
            <a:gdLst>
              <a:gd name="connsiteX0" fmla="*/ 67197 w 2801432"/>
              <a:gd name="connsiteY0" fmla="*/ 0 h 4631765"/>
              <a:gd name="connsiteX1" fmla="*/ 276374 w 2801432"/>
              <a:gd name="connsiteY1" fmla="*/ 1927412 h 4631765"/>
              <a:gd name="connsiteX2" fmla="*/ 2278491 w 2801432"/>
              <a:gd name="connsiteY2" fmla="*/ 3003176 h 4631765"/>
              <a:gd name="connsiteX3" fmla="*/ 2801432 w 2801432"/>
              <a:gd name="connsiteY3" fmla="*/ 4631765 h 4631765"/>
            </a:gdLst>
            <a:ahLst/>
            <a:cxnLst>
              <a:cxn ang="0">
                <a:pos x="connsiteX0" y="connsiteY0"/>
              </a:cxn>
              <a:cxn ang="0">
                <a:pos x="connsiteX1" y="connsiteY1"/>
              </a:cxn>
              <a:cxn ang="0">
                <a:pos x="connsiteX2" y="connsiteY2"/>
              </a:cxn>
              <a:cxn ang="0">
                <a:pos x="connsiteX3" y="connsiteY3"/>
              </a:cxn>
            </a:cxnLst>
            <a:rect l="l" t="t" r="r" b="b"/>
            <a:pathLst>
              <a:path w="2801432" h="4631765">
                <a:moveTo>
                  <a:pt x="67197" y="0"/>
                </a:moveTo>
                <a:cubicBezTo>
                  <a:pt x="-12489" y="713441"/>
                  <a:pt x="-92175" y="1426883"/>
                  <a:pt x="276374" y="1927412"/>
                </a:cubicBezTo>
                <a:cubicBezTo>
                  <a:pt x="644923" y="2427941"/>
                  <a:pt x="1857648" y="2552451"/>
                  <a:pt x="2278491" y="3003176"/>
                </a:cubicBezTo>
                <a:cubicBezTo>
                  <a:pt x="2699334" y="3453901"/>
                  <a:pt x="2801432" y="4631765"/>
                  <a:pt x="2801432" y="4631765"/>
                </a:cubicBezTo>
              </a:path>
            </a:pathLst>
          </a:custGeom>
          <a:ln w="76200" cmpd="sng"/>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21" name="Straight Arrow Connector 20"/>
          <p:cNvCxnSpPr>
            <a:stCxn id="94" idx="2"/>
            <a:endCxn id="22" idx="0"/>
          </p:cNvCxnSpPr>
          <p:nvPr/>
        </p:nvCxnSpPr>
        <p:spPr>
          <a:xfrm flipH="1">
            <a:off x="1510927" y="4585448"/>
            <a:ext cx="1676399" cy="748552"/>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Rounded Rectangle 21"/>
          <p:cNvSpPr/>
          <p:nvPr/>
        </p:nvSpPr>
        <p:spPr>
          <a:xfrm>
            <a:off x="354853" y="5334000"/>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latin typeface="Consolas"/>
                <a:cs typeface="Consolas"/>
              </a:rPr>
              <a:t>if x &lt; 100</a:t>
            </a:r>
          </a:p>
        </p:txBody>
      </p:sp>
      <p:cxnSp>
        <p:nvCxnSpPr>
          <p:cNvPr id="23" name="Straight Arrow Connector 22"/>
          <p:cNvCxnSpPr>
            <a:stCxn id="22" idx="2"/>
          </p:cNvCxnSpPr>
          <p:nvPr/>
        </p:nvCxnSpPr>
        <p:spPr>
          <a:xfrm flipH="1">
            <a:off x="457201" y="5898776"/>
            <a:ext cx="1053726" cy="594099"/>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22" idx="2"/>
          </p:cNvCxnSpPr>
          <p:nvPr/>
        </p:nvCxnSpPr>
        <p:spPr>
          <a:xfrm>
            <a:off x="1510927" y="5898776"/>
            <a:ext cx="1446678" cy="562723"/>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7584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up)">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animBg="1"/>
      <p:bldP spid="20"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5"/>
          <p:cNvGrpSpPr/>
          <p:nvPr/>
        </p:nvGrpSpPr>
        <p:grpSpPr>
          <a:xfrm>
            <a:off x="227112" y="3546157"/>
            <a:ext cx="3075945" cy="480775"/>
            <a:chOff x="227112" y="3546157"/>
            <a:chExt cx="3075945" cy="480775"/>
          </a:xfrm>
        </p:grpSpPr>
        <p:sp>
          <p:nvSpPr>
            <p:cNvPr id="37" name="TextBox 36"/>
            <p:cNvSpPr txBox="1"/>
            <p:nvPr/>
          </p:nvSpPr>
          <p:spPr>
            <a:xfrm>
              <a:off x="227112" y="3657600"/>
              <a:ext cx="102592" cy="369332"/>
            </a:xfrm>
            <a:prstGeom prst="rect">
              <a:avLst/>
            </a:prstGeom>
            <a:noFill/>
          </p:spPr>
          <p:txBody>
            <a:bodyPr wrap="none" lIns="0" tIns="0" rIns="0" bIns="0" rtlCol="0">
              <a:spAutoFit/>
            </a:bodyPr>
            <a:lstStyle/>
            <a:p>
              <a:r>
                <a:rPr lang="en-US" sz="2400" dirty="0"/>
                <a:t>f</a:t>
              </a:r>
              <a:endParaRPr lang="en-US" sz="2400" dirty="0" smtClean="0"/>
            </a:p>
          </p:txBody>
        </p:sp>
        <p:sp>
          <p:nvSpPr>
            <p:cNvPr id="38" name="TextBox 37"/>
            <p:cNvSpPr txBox="1"/>
            <p:nvPr/>
          </p:nvSpPr>
          <p:spPr>
            <a:xfrm>
              <a:off x="3198912" y="3546157"/>
              <a:ext cx="104145" cy="369332"/>
            </a:xfrm>
            <a:prstGeom prst="rect">
              <a:avLst/>
            </a:prstGeom>
            <a:noFill/>
          </p:spPr>
          <p:txBody>
            <a:bodyPr wrap="none" lIns="0" tIns="0" rIns="0" bIns="0" rtlCol="0">
              <a:spAutoFit/>
            </a:bodyPr>
            <a:lstStyle/>
            <a:p>
              <a:r>
                <a:rPr lang="en-US" sz="2400" dirty="0" smtClean="0"/>
                <a:t>t</a:t>
              </a:r>
            </a:p>
          </p:txBody>
        </p:sp>
      </p:grpSp>
      <p:grpSp>
        <p:nvGrpSpPr>
          <p:cNvPr id="5" name="Group 38"/>
          <p:cNvGrpSpPr/>
          <p:nvPr/>
        </p:nvGrpSpPr>
        <p:grpSpPr>
          <a:xfrm>
            <a:off x="1219200" y="4841557"/>
            <a:ext cx="2923545" cy="375545"/>
            <a:chOff x="1219200" y="4841557"/>
            <a:chExt cx="2923545" cy="375545"/>
          </a:xfrm>
        </p:grpSpPr>
        <p:sp>
          <p:nvSpPr>
            <p:cNvPr id="40" name="TextBox 39"/>
            <p:cNvSpPr txBox="1"/>
            <p:nvPr/>
          </p:nvSpPr>
          <p:spPr>
            <a:xfrm>
              <a:off x="1219200" y="4847770"/>
              <a:ext cx="102592" cy="369332"/>
            </a:xfrm>
            <a:prstGeom prst="rect">
              <a:avLst/>
            </a:prstGeom>
            <a:noFill/>
          </p:spPr>
          <p:txBody>
            <a:bodyPr wrap="none" lIns="0" tIns="0" rIns="0" bIns="0" rtlCol="0">
              <a:spAutoFit/>
            </a:bodyPr>
            <a:lstStyle/>
            <a:p>
              <a:r>
                <a:rPr lang="en-US" sz="2400" dirty="0"/>
                <a:t>f</a:t>
              </a:r>
              <a:endParaRPr lang="en-US" sz="2400" dirty="0" smtClean="0"/>
            </a:p>
          </p:txBody>
        </p:sp>
        <p:sp>
          <p:nvSpPr>
            <p:cNvPr id="41" name="TextBox 40"/>
            <p:cNvSpPr txBox="1"/>
            <p:nvPr/>
          </p:nvSpPr>
          <p:spPr>
            <a:xfrm>
              <a:off x="4038600" y="4841557"/>
              <a:ext cx="104145" cy="369332"/>
            </a:xfrm>
            <a:prstGeom prst="rect">
              <a:avLst/>
            </a:prstGeom>
            <a:noFill/>
          </p:spPr>
          <p:txBody>
            <a:bodyPr wrap="none" lIns="0" tIns="0" rIns="0" bIns="0" rtlCol="0">
              <a:spAutoFit/>
            </a:bodyPr>
            <a:lstStyle/>
            <a:p>
              <a:r>
                <a:rPr lang="en-US" sz="2400" dirty="0" smtClean="0"/>
                <a:t>t</a:t>
              </a:r>
            </a:p>
          </p:txBody>
        </p:sp>
      </p:grpSp>
      <p:grpSp>
        <p:nvGrpSpPr>
          <p:cNvPr id="6" name="Group 41"/>
          <p:cNvGrpSpPr/>
          <p:nvPr/>
        </p:nvGrpSpPr>
        <p:grpSpPr>
          <a:xfrm>
            <a:off x="227112" y="6136957"/>
            <a:ext cx="2925033" cy="389374"/>
            <a:chOff x="227112" y="6136957"/>
            <a:chExt cx="2925033" cy="389374"/>
          </a:xfrm>
        </p:grpSpPr>
        <p:sp>
          <p:nvSpPr>
            <p:cNvPr id="43" name="TextBox 42"/>
            <p:cNvSpPr txBox="1"/>
            <p:nvPr/>
          </p:nvSpPr>
          <p:spPr>
            <a:xfrm>
              <a:off x="227112" y="6156999"/>
              <a:ext cx="102592" cy="369332"/>
            </a:xfrm>
            <a:prstGeom prst="rect">
              <a:avLst/>
            </a:prstGeom>
            <a:noFill/>
          </p:spPr>
          <p:txBody>
            <a:bodyPr wrap="none" lIns="0" tIns="0" rIns="0" bIns="0" rtlCol="0">
              <a:spAutoFit/>
            </a:bodyPr>
            <a:lstStyle/>
            <a:p>
              <a:r>
                <a:rPr lang="en-US" sz="2400" dirty="0"/>
                <a:t>f</a:t>
              </a:r>
              <a:endParaRPr lang="en-US" sz="2400" dirty="0" smtClean="0"/>
            </a:p>
          </p:txBody>
        </p:sp>
        <p:sp>
          <p:nvSpPr>
            <p:cNvPr id="44" name="TextBox 43"/>
            <p:cNvSpPr txBox="1"/>
            <p:nvPr/>
          </p:nvSpPr>
          <p:spPr>
            <a:xfrm>
              <a:off x="3048000" y="6136957"/>
              <a:ext cx="104145" cy="369332"/>
            </a:xfrm>
            <a:prstGeom prst="rect">
              <a:avLst/>
            </a:prstGeom>
            <a:noFill/>
          </p:spPr>
          <p:txBody>
            <a:bodyPr wrap="none" lIns="0" tIns="0" rIns="0" bIns="0" rtlCol="0">
              <a:spAutoFit/>
            </a:bodyPr>
            <a:lstStyle/>
            <a:p>
              <a:r>
                <a:rPr lang="en-US" sz="2400" dirty="0" smtClean="0"/>
                <a:t>t</a:t>
              </a:r>
            </a:p>
          </p:txBody>
        </p:sp>
      </p:grpSp>
      <p:sp>
        <p:nvSpPr>
          <p:cNvPr id="21" name="Rounded Rectangle 20"/>
          <p:cNvSpPr/>
          <p:nvPr/>
        </p:nvSpPr>
        <p:spPr>
          <a:xfrm>
            <a:off x="469154" y="1524000"/>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chemeClr val="bg1"/>
                </a:solidFill>
                <a:latin typeface="Consolas"/>
                <a:cs typeface="Consolas"/>
              </a:rPr>
              <a:t>x</a:t>
            </a:r>
            <a:r>
              <a:rPr lang="en-US" sz="2400" dirty="0" smtClean="0">
                <a:solidFill>
                  <a:schemeClr val="bg1"/>
                </a:solidFill>
                <a:latin typeface="Consolas"/>
                <a:cs typeface="Consolas"/>
              </a:rPr>
              <a:t> = input()</a:t>
            </a:r>
          </a:p>
        </p:txBody>
      </p:sp>
      <p:sp>
        <p:nvSpPr>
          <p:cNvPr id="22" name="Rounded Rectangle 21"/>
          <p:cNvSpPr/>
          <p:nvPr/>
        </p:nvSpPr>
        <p:spPr>
          <a:xfrm>
            <a:off x="469152" y="2937437"/>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latin typeface="Consolas"/>
                <a:cs typeface="Consolas"/>
              </a:rPr>
              <a:t>if x &gt; 42</a:t>
            </a:r>
          </a:p>
        </p:txBody>
      </p:sp>
      <p:cxnSp>
        <p:nvCxnSpPr>
          <p:cNvPr id="23" name="Straight Arrow Connector 22"/>
          <p:cNvCxnSpPr>
            <a:stCxn id="21" idx="2"/>
            <a:endCxn id="22" idx="0"/>
          </p:cNvCxnSpPr>
          <p:nvPr/>
        </p:nvCxnSpPr>
        <p:spPr>
          <a:xfrm flipH="1">
            <a:off x="1625226" y="2088776"/>
            <a:ext cx="2" cy="848661"/>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22" idx="2"/>
          </p:cNvCxnSpPr>
          <p:nvPr/>
        </p:nvCxnSpPr>
        <p:spPr>
          <a:xfrm flipH="1">
            <a:off x="469154" y="3502213"/>
            <a:ext cx="1156072" cy="518459"/>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22" idx="2"/>
            <a:endCxn id="28" idx="0"/>
          </p:cNvCxnSpPr>
          <p:nvPr/>
        </p:nvCxnSpPr>
        <p:spPr>
          <a:xfrm>
            <a:off x="1625226" y="3502213"/>
            <a:ext cx="1562100" cy="518459"/>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28" idx="2"/>
            <a:endCxn id="29" idx="0"/>
          </p:cNvCxnSpPr>
          <p:nvPr/>
        </p:nvCxnSpPr>
        <p:spPr>
          <a:xfrm>
            <a:off x="3187326" y="4585448"/>
            <a:ext cx="824006" cy="717176"/>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8" name="Rounded Rectangle 27"/>
          <p:cNvSpPr/>
          <p:nvPr/>
        </p:nvSpPr>
        <p:spPr>
          <a:xfrm>
            <a:off x="1219200" y="4020672"/>
            <a:ext cx="3936252"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latin typeface="Consolas"/>
                <a:cs typeface="Consolas"/>
              </a:rPr>
              <a:t>if x*x = 0xffffffff</a:t>
            </a:r>
          </a:p>
        </p:txBody>
      </p:sp>
      <p:sp>
        <p:nvSpPr>
          <p:cNvPr id="29" name="Rounded Rectangle 28"/>
          <p:cNvSpPr/>
          <p:nvPr/>
        </p:nvSpPr>
        <p:spPr>
          <a:xfrm>
            <a:off x="2855258" y="5302624"/>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err="1" smtClean="0">
                <a:solidFill>
                  <a:schemeClr val="bg1"/>
                </a:solidFill>
                <a:latin typeface="Consolas"/>
                <a:cs typeface="Consolas"/>
              </a:rPr>
              <a:t>vuln</a:t>
            </a:r>
            <a:r>
              <a:rPr lang="en-US" sz="2400" dirty="0" smtClean="0">
                <a:solidFill>
                  <a:schemeClr val="bg1"/>
                </a:solidFill>
                <a:latin typeface="Consolas"/>
                <a:cs typeface="Consolas"/>
              </a:rPr>
              <a:t>()</a:t>
            </a:r>
          </a:p>
        </p:txBody>
      </p:sp>
      <p:sp>
        <p:nvSpPr>
          <p:cNvPr id="30" name="Freeform 29"/>
          <p:cNvSpPr/>
          <p:nvPr/>
        </p:nvSpPr>
        <p:spPr>
          <a:xfrm>
            <a:off x="1433644" y="1143000"/>
            <a:ext cx="2801432" cy="4631765"/>
          </a:xfrm>
          <a:custGeom>
            <a:avLst/>
            <a:gdLst>
              <a:gd name="connsiteX0" fmla="*/ 67197 w 2801432"/>
              <a:gd name="connsiteY0" fmla="*/ 0 h 4631765"/>
              <a:gd name="connsiteX1" fmla="*/ 276374 w 2801432"/>
              <a:gd name="connsiteY1" fmla="*/ 1927412 h 4631765"/>
              <a:gd name="connsiteX2" fmla="*/ 2278491 w 2801432"/>
              <a:gd name="connsiteY2" fmla="*/ 3003176 h 4631765"/>
              <a:gd name="connsiteX3" fmla="*/ 2801432 w 2801432"/>
              <a:gd name="connsiteY3" fmla="*/ 4631765 h 4631765"/>
            </a:gdLst>
            <a:ahLst/>
            <a:cxnLst>
              <a:cxn ang="0">
                <a:pos x="connsiteX0" y="connsiteY0"/>
              </a:cxn>
              <a:cxn ang="0">
                <a:pos x="connsiteX1" y="connsiteY1"/>
              </a:cxn>
              <a:cxn ang="0">
                <a:pos x="connsiteX2" y="connsiteY2"/>
              </a:cxn>
              <a:cxn ang="0">
                <a:pos x="connsiteX3" y="connsiteY3"/>
              </a:cxn>
            </a:cxnLst>
            <a:rect l="l" t="t" r="r" b="b"/>
            <a:pathLst>
              <a:path w="2801432" h="4631765">
                <a:moveTo>
                  <a:pt x="67197" y="0"/>
                </a:moveTo>
                <a:cubicBezTo>
                  <a:pt x="-12489" y="713441"/>
                  <a:pt x="-92175" y="1426883"/>
                  <a:pt x="276374" y="1927412"/>
                </a:cubicBezTo>
                <a:cubicBezTo>
                  <a:pt x="644923" y="2427941"/>
                  <a:pt x="1857648" y="2552451"/>
                  <a:pt x="2278491" y="3003176"/>
                </a:cubicBezTo>
                <a:cubicBezTo>
                  <a:pt x="2699334" y="3453901"/>
                  <a:pt x="2801432" y="4631765"/>
                  <a:pt x="2801432" y="4631765"/>
                </a:cubicBezTo>
              </a:path>
            </a:pathLst>
          </a:custGeom>
          <a:ln w="76200" cmpd="sng"/>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B747839D-A323-47F3-909F-548499399628}" type="slidenum">
              <a:rPr lang="en-US" smtClean="0"/>
              <a:pPr/>
              <a:t>35</a:t>
            </a:fld>
            <a:endParaRPr lang="en-US" dirty="0"/>
          </a:p>
        </p:txBody>
      </p:sp>
      <p:sp>
        <p:nvSpPr>
          <p:cNvPr id="4" name="Title 3"/>
          <p:cNvSpPr>
            <a:spLocks noGrp="1"/>
          </p:cNvSpPr>
          <p:nvPr>
            <p:ph type="title"/>
          </p:nvPr>
        </p:nvSpPr>
        <p:spPr/>
        <p:txBody>
          <a:bodyPr>
            <a:normAutofit/>
          </a:bodyPr>
          <a:lstStyle/>
          <a:p>
            <a:r>
              <a:rPr lang="en-US" dirty="0" smtClean="0"/>
              <a:t>Path Predicate = </a:t>
            </a:r>
            <a:r>
              <a:rPr lang="en-US" b="1" dirty="0" err="1">
                <a:latin typeface="Cambria"/>
              </a:rPr>
              <a:t>Π</a:t>
            </a:r>
            <a:endParaRPr lang="en-US" dirty="0">
              <a:latin typeface="Cambria"/>
            </a:endParaRPr>
          </a:p>
        </p:txBody>
      </p:sp>
      <p:sp>
        <p:nvSpPr>
          <p:cNvPr id="118" name="Rounded Rectangle 117"/>
          <p:cNvSpPr/>
          <p:nvPr/>
        </p:nvSpPr>
        <p:spPr>
          <a:xfrm>
            <a:off x="5334000" y="1658472"/>
            <a:ext cx="3333377" cy="914400"/>
          </a:xfrm>
          <a:prstGeom prst="roundRect">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chemeClr val="bg1"/>
                </a:solidFill>
              </a:rPr>
              <a:t>x</a:t>
            </a:r>
            <a:r>
              <a:rPr lang="en-US" sz="2400" dirty="0" smtClean="0">
                <a:solidFill>
                  <a:schemeClr val="bg1"/>
                </a:solidFill>
              </a:rPr>
              <a:t> can be anything</a:t>
            </a:r>
          </a:p>
        </p:txBody>
      </p:sp>
      <p:sp>
        <p:nvSpPr>
          <p:cNvPr id="119" name="Rounded Rectangle 118"/>
          <p:cNvSpPr/>
          <p:nvPr/>
        </p:nvSpPr>
        <p:spPr>
          <a:xfrm>
            <a:off x="5334000" y="2743200"/>
            <a:ext cx="3333377" cy="914400"/>
          </a:xfrm>
          <a:prstGeom prst="roundRect">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chemeClr val="bg1"/>
                </a:solidFill>
              </a:rPr>
              <a:t>x</a:t>
            </a:r>
            <a:r>
              <a:rPr lang="en-US" sz="2400" dirty="0" smtClean="0">
                <a:solidFill>
                  <a:schemeClr val="bg1"/>
                </a:solidFill>
              </a:rPr>
              <a:t> &gt; 42</a:t>
            </a:r>
          </a:p>
        </p:txBody>
      </p:sp>
      <p:sp>
        <p:nvSpPr>
          <p:cNvPr id="122" name="Rounded Rectangle 121"/>
          <p:cNvSpPr/>
          <p:nvPr/>
        </p:nvSpPr>
        <p:spPr>
          <a:xfrm>
            <a:off x="5334000" y="3810000"/>
            <a:ext cx="3333377" cy="914400"/>
          </a:xfrm>
          <a:prstGeom prst="roundRect">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rPr>
              <a:t>(x &gt; 42)</a:t>
            </a:r>
          </a:p>
          <a:p>
            <a:pPr algn="ctr"/>
            <a:r>
              <a:rPr lang="en-US" sz="2400" dirty="0" smtClean="0">
                <a:solidFill>
                  <a:schemeClr val="bg1"/>
                </a:solidFill>
              </a:rPr>
              <a:t> </a:t>
            </a:r>
            <a:r>
              <a:rPr lang="en-US" sz="2400" dirty="0" smtClean="0">
                <a:solidFill>
                  <a:schemeClr val="bg1"/>
                </a:solidFill>
                <a:latin typeface="ＭＳ ゴシック"/>
                <a:ea typeface="ＭＳ ゴシック"/>
                <a:cs typeface="ＭＳ ゴシック"/>
              </a:rPr>
              <a:t>∧</a:t>
            </a:r>
            <a:r>
              <a:rPr lang="en-US" sz="2400" dirty="0" smtClean="0">
                <a:solidFill>
                  <a:schemeClr val="bg1"/>
                </a:solidFill>
              </a:rPr>
              <a:t> (x*x == 0xffffffff)</a:t>
            </a:r>
          </a:p>
        </p:txBody>
      </p:sp>
      <p:sp>
        <p:nvSpPr>
          <p:cNvPr id="18" name="TextBox 17"/>
          <p:cNvSpPr txBox="1"/>
          <p:nvPr/>
        </p:nvSpPr>
        <p:spPr>
          <a:xfrm>
            <a:off x="3824100" y="3657600"/>
            <a:ext cx="1362001" cy="1107996"/>
          </a:xfrm>
          <a:prstGeom prst="rect">
            <a:avLst/>
          </a:prstGeom>
          <a:noFill/>
        </p:spPr>
        <p:txBody>
          <a:bodyPr wrap="none" lIns="0" tIns="0" rIns="0" bIns="0" rtlCol="0">
            <a:spAutoFit/>
          </a:bodyPr>
          <a:lstStyle/>
          <a:p>
            <a:r>
              <a:rPr lang="en-US" sz="7200" b="1" dirty="0" err="1" smtClean="0"/>
              <a:t>Π</a:t>
            </a:r>
            <a:r>
              <a:rPr lang="en-US" sz="7200" dirty="0" smtClean="0"/>
              <a:t> =</a:t>
            </a:r>
          </a:p>
        </p:txBody>
      </p:sp>
      <p:cxnSp>
        <p:nvCxnSpPr>
          <p:cNvPr id="32" name="Straight Arrow Connector 31"/>
          <p:cNvCxnSpPr>
            <a:endCxn id="33" idx="0"/>
          </p:cNvCxnSpPr>
          <p:nvPr/>
        </p:nvCxnSpPr>
        <p:spPr>
          <a:xfrm flipH="1">
            <a:off x="1510927" y="4585448"/>
            <a:ext cx="1676399" cy="748552"/>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3" name="Rounded Rectangle 32"/>
          <p:cNvSpPr/>
          <p:nvPr/>
        </p:nvSpPr>
        <p:spPr>
          <a:xfrm>
            <a:off x="354853" y="5334000"/>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latin typeface="Consolas"/>
                <a:cs typeface="Consolas"/>
              </a:rPr>
              <a:t>if x &lt; 100</a:t>
            </a:r>
          </a:p>
        </p:txBody>
      </p:sp>
      <p:cxnSp>
        <p:nvCxnSpPr>
          <p:cNvPr id="34" name="Straight Arrow Connector 33"/>
          <p:cNvCxnSpPr>
            <a:stCxn id="33" idx="2"/>
          </p:cNvCxnSpPr>
          <p:nvPr/>
        </p:nvCxnSpPr>
        <p:spPr>
          <a:xfrm flipH="1">
            <a:off x="457201" y="5898776"/>
            <a:ext cx="1053726" cy="594099"/>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stCxn id="33" idx="2"/>
          </p:cNvCxnSpPr>
          <p:nvPr/>
        </p:nvCxnSpPr>
        <p:spPr>
          <a:xfrm>
            <a:off x="1510927" y="5898776"/>
            <a:ext cx="1446678" cy="562723"/>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3551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childTnLst>
                                    <p:set>
                                      <p:cBhvr rctx="PPT">
                                        <p:cTn id="6" dur="indefinite"/>
                                        <p:tgtEl>
                                          <p:spTgt spid="21"/>
                                        </p:tgtEl>
                                        <p:attrNameLst>
                                          <p:attrName>style.opacity</p:attrName>
                                        </p:attrNameLst>
                                      </p:cBhvr>
                                      <p:to>
                                        <p:strVal val="0.25"/>
                                      </p:to>
                                    </p:set>
                                    <p:animEffect filter="image" prLst="opacity: 0.25">
                                      <p:cBhvr rctx="IE">
                                        <p:cTn id="7" dur="indefinite"/>
                                        <p:tgtEl>
                                          <p:spTgt spid="21"/>
                                        </p:tgtEl>
                                      </p:cBhvr>
                                    </p:animEffect>
                                  </p:childTnLst>
                                </p:cTn>
                              </p:par>
                              <p:par>
                                <p:cTn id="8" presetID="9" presetClass="emph" presetSubtype="0" grpId="0" nodeType="withEffect">
                                  <p:stCondLst>
                                    <p:cond delay="0"/>
                                  </p:stCondLst>
                                  <p:childTnLst>
                                    <p:set>
                                      <p:cBhvr rctx="PPT">
                                        <p:cTn id="9" dur="indefinite"/>
                                        <p:tgtEl>
                                          <p:spTgt spid="22"/>
                                        </p:tgtEl>
                                        <p:attrNameLst>
                                          <p:attrName>style.opacity</p:attrName>
                                        </p:attrNameLst>
                                      </p:cBhvr>
                                      <p:to>
                                        <p:strVal val="0.25"/>
                                      </p:to>
                                    </p:set>
                                    <p:animEffect filter="image" prLst="opacity: 0.25">
                                      <p:cBhvr rctx="IE">
                                        <p:cTn id="10" dur="indefinite"/>
                                        <p:tgtEl>
                                          <p:spTgt spid="22"/>
                                        </p:tgtEl>
                                      </p:cBhvr>
                                    </p:animEffect>
                                  </p:childTnLst>
                                </p:cTn>
                              </p:par>
                              <p:par>
                                <p:cTn id="11" presetID="9" presetClass="emph" presetSubtype="0" nodeType="withEffect">
                                  <p:stCondLst>
                                    <p:cond delay="0"/>
                                  </p:stCondLst>
                                  <p:childTnLst>
                                    <p:set>
                                      <p:cBhvr rctx="PPT">
                                        <p:cTn id="12" dur="indefinite"/>
                                        <p:tgtEl>
                                          <p:spTgt spid="23"/>
                                        </p:tgtEl>
                                        <p:attrNameLst>
                                          <p:attrName>style.opacity</p:attrName>
                                        </p:attrNameLst>
                                      </p:cBhvr>
                                      <p:to>
                                        <p:strVal val="0.25"/>
                                      </p:to>
                                    </p:set>
                                    <p:animEffect filter="image" prLst="opacity: 0.25">
                                      <p:cBhvr rctx="IE">
                                        <p:cTn id="13" dur="indefinite"/>
                                        <p:tgtEl>
                                          <p:spTgt spid="23"/>
                                        </p:tgtEl>
                                      </p:cBhvr>
                                    </p:animEffect>
                                  </p:childTnLst>
                                </p:cTn>
                              </p:par>
                              <p:par>
                                <p:cTn id="14" presetID="9" presetClass="emph" presetSubtype="0" nodeType="withEffect">
                                  <p:stCondLst>
                                    <p:cond delay="0"/>
                                  </p:stCondLst>
                                  <p:childTnLst>
                                    <p:set>
                                      <p:cBhvr rctx="PPT">
                                        <p:cTn id="15" dur="indefinite"/>
                                        <p:tgtEl>
                                          <p:spTgt spid="24"/>
                                        </p:tgtEl>
                                        <p:attrNameLst>
                                          <p:attrName>style.opacity</p:attrName>
                                        </p:attrNameLst>
                                      </p:cBhvr>
                                      <p:to>
                                        <p:strVal val="0.25"/>
                                      </p:to>
                                    </p:set>
                                    <p:animEffect filter="image" prLst="opacity: 0.25">
                                      <p:cBhvr rctx="IE">
                                        <p:cTn id="16" dur="indefinite"/>
                                        <p:tgtEl>
                                          <p:spTgt spid="24"/>
                                        </p:tgtEl>
                                      </p:cBhvr>
                                    </p:animEffect>
                                  </p:childTnLst>
                                </p:cTn>
                              </p:par>
                              <p:par>
                                <p:cTn id="17" presetID="9" presetClass="emph" presetSubtype="0" nodeType="withEffect">
                                  <p:stCondLst>
                                    <p:cond delay="0"/>
                                  </p:stCondLst>
                                  <p:childTnLst>
                                    <p:set>
                                      <p:cBhvr rctx="PPT">
                                        <p:cTn id="18" dur="indefinite"/>
                                        <p:tgtEl>
                                          <p:spTgt spid="25"/>
                                        </p:tgtEl>
                                        <p:attrNameLst>
                                          <p:attrName>style.opacity</p:attrName>
                                        </p:attrNameLst>
                                      </p:cBhvr>
                                      <p:to>
                                        <p:strVal val="0.25"/>
                                      </p:to>
                                    </p:set>
                                    <p:animEffect filter="image" prLst="opacity: 0.25">
                                      <p:cBhvr rctx="IE">
                                        <p:cTn id="19" dur="indefinite"/>
                                        <p:tgtEl>
                                          <p:spTgt spid="25"/>
                                        </p:tgtEl>
                                      </p:cBhvr>
                                    </p:animEffect>
                                  </p:childTnLst>
                                </p:cTn>
                              </p:par>
                              <p:par>
                                <p:cTn id="20" presetID="9" presetClass="emph" presetSubtype="0" nodeType="withEffect">
                                  <p:stCondLst>
                                    <p:cond delay="0"/>
                                  </p:stCondLst>
                                  <p:childTnLst>
                                    <p:set>
                                      <p:cBhvr rctx="PPT">
                                        <p:cTn id="21" dur="indefinite"/>
                                        <p:tgtEl>
                                          <p:spTgt spid="27"/>
                                        </p:tgtEl>
                                        <p:attrNameLst>
                                          <p:attrName>style.opacity</p:attrName>
                                        </p:attrNameLst>
                                      </p:cBhvr>
                                      <p:to>
                                        <p:strVal val="0.25"/>
                                      </p:to>
                                    </p:set>
                                    <p:animEffect filter="image" prLst="opacity: 0.25">
                                      <p:cBhvr rctx="IE">
                                        <p:cTn id="22" dur="indefinite"/>
                                        <p:tgtEl>
                                          <p:spTgt spid="27"/>
                                        </p:tgtEl>
                                      </p:cBhvr>
                                    </p:animEffect>
                                  </p:childTnLst>
                                </p:cTn>
                              </p:par>
                              <p:par>
                                <p:cTn id="23" presetID="9" presetClass="emph" presetSubtype="0" grpId="0" nodeType="withEffect">
                                  <p:stCondLst>
                                    <p:cond delay="0"/>
                                  </p:stCondLst>
                                  <p:childTnLst>
                                    <p:set>
                                      <p:cBhvr rctx="PPT">
                                        <p:cTn id="24" dur="indefinite"/>
                                        <p:tgtEl>
                                          <p:spTgt spid="28"/>
                                        </p:tgtEl>
                                        <p:attrNameLst>
                                          <p:attrName>style.opacity</p:attrName>
                                        </p:attrNameLst>
                                      </p:cBhvr>
                                      <p:to>
                                        <p:strVal val="0.25"/>
                                      </p:to>
                                    </p:set>
                                    <p:animEffect filter="image" prLst="opacity: 0.25">
                                      <p:cBhvr rctx="IE">
                                        <p:cTn id="25" dur="indefinite"/>
                                        <p:tgtEl>
                                          <p:spTgt spid="28"/>
                                        </p:tgtEl>
                                      </p:cBhvr>
                                    </p:animEffect>
                                  </p:childTnLst>
                                </p:cTn>
                              </p:par>
                              <p:par>
                                <p:cTn id="26" presetID="9" presetClass="emph" presetSubtype="0" grpId="0" nodeType="withEffect">
                                  <p:stCondLst>
                                    <p:cond delay="0"/>
                                  </p:stCondLst>
                                  <p:childTnLst>
                                    <p:set>
                                      <p:cBhvr rctx="PPT">
                                        <p:cTn id="27" dur="indefinite"/>
                                        <p:tgtEl>
                                          <p:spTgt spid="29"/>
                                        </p:tgtEl>
                                        <p:attrNameLst>
                                          <p:attrName>style.opacity</p:attrName>
                                        </p:attrNameLst>
                                      </p:cBhvr>
                                      <p:to>
                                        <p:strVal val="0.25"/>
                                      </p:to>
                                    </p:set>
                                    <p:animEffect filter="image" prLst="opacity: 0.25">
                                      <p:cBhvr rctx="IE">
                                        <p:cTn id="28" dur="indefinite"/>
                                        <p:tgtEl>
                                          <p:spTgt spid="29"/>
                                        </p:tgtEl>
                                      </p:cBhvr>
                                    </p:animEffect>
                                  </p:childTnLst>
                                </p:cTn>
                              </p:par>
                              <p:par>
                                <p:cTn id="29" presetID="9" presetClass="emph" presetSubtype="0" grpId="0" nodeType="withEffect">
                                  <p:stCondLst>
                                    <p:cond delay="0"/>
                                  </p:stCondLst>
                                  <p:childTnLst>
                                    <p:set>
                                      <p:cBhvr rctx="PPT">
                                        <p:cTn id="30" dur="indefinite"/>
                                        <p:tgtEl>
                                          <p:spTgt spid="30"/>
                                        </p:tgtEl>
                                        <p:attrNameLst>
                                          <p:attrName>style.opacity</p:attrName>
                                        </p:attrNameLst>
                                      </p:cBhvr>
                                      <p:to>
                                        <p:strVal val="0.25"/>
                                      </p:to>
                                    </p:set>
                                    <p:animEffect filter="image" prLst="opacity: 0.25">
                                      <p:cBhvr rctx="IE">
                                        <p:cTn id="31" dur="indefinite"/>
                                        <p:tgtEl>
                                          <p:spTgt spid="30"/>
                                        </p:tgtEl>
                                      </p:cBhvr>
                                    </p:animEffect>
                                  </p:childTnLst>
                                </p:cTn>
                              </p:par>
                              <p:par>
                                <p:cTn id="32" presetID="9" presetClass="emph" presetSubtype="0" nodeType="withEffect">
                                  <p:stCondLst>
                                    <p:cond delay="0"/>
                                  </p:stCondLst>
                                  <p:childTnLst>
                                    <p:set>
                                      <p:cBhvr rctx="PPT">
                                        <p:cTn id="33" dur="indefinite"/>
                                        <p:tgtEl>
                                          <p:spTgt spid="32"/>
                                        </p:tgtEl>
                                        <p:attrNameLst>
                                          <p:attrName>style.opacity</p:attrName>
                                        </p:attrNameLst>
                                      </p:cBhvr>
                                      <p:to>
                                        <p:strVal val="0.25"/>
                                      </p:to>
                                    </p:set>
                                    <p:animEffect filter="image" prLst="opacity: 0.25">
                                      <p:cBhvr rctx="IE">
                                        <p:cTn id="34" dur="indefinite"/>
                                        <p:tgtEl>
                                          <p:spTgt spid="32"/>
                                        </p:tgtEl>
                                      </p:cBhvr>
                                    </p:animEffect>
                                  </p:childTnLst>
                                </p:cTn>
                              </p:par>
                              <p:par>
                                <p:cTn id="35" presetID="9" presetClass="emph" presetSubtype="0" grpId="0" nodeType="withEffect">
                                  <p:stCondLst>
                                    <p:cond delay="0"/>
                                  </p:stCondLst>
                                  <p:childTnLst>
                                    <p:set>
                                      <p:cBhvr rctx="PPT">
                                        <p:cTn id="36" dur="indefinite"/>
                                        <p:tgtEl>
                                          <p:spTgt spid="33"/>
                                        </p:tgtEl>
                                        <p:attrNameLst>
                                          <p:attrName>style.opacity</p:attrName>
                                        </p:attrNameLst>
                                      </p:cBhvr>
                                      <p:to>
                                        <p:strVal val="0.25"/>
                                      </p:to>
                                    </p:set>
                                    <p:animEffect filter="image" prLst="opacity: 0.25">
                                      <p:cBhvr rctx="IE">
                                        <p:cTn id="37" dur="indefinite"/>
                                        <p:tgtEl>
                                          <p:spTgt spid="33"/>
                                        </p:tgtEl>
                                      </p:cBhvr>
                                    </p:animEffect>
                                  </p:childTnLst>
                                </p:cTn>
                              </p:par>
                              <p:par>
                                <p:cTn id="38" presetID="9" presetClass="emph" presetSubtype="0" nodeType="withEffect">
                                  <p:stCondLst>
                                    <p:cond delay="0"/>
                                  </p:stCondLst>
                                  <p:childTnLst>
                                    <p:set>
                                      <p:cBhvr rctx="PPT">
                                        <p:cTn id="39" dur="indefinite"/>
                                        <p:tgtEl>
                                          <p:spTgt spid="34"/>
                                        </p:tgtEl>
                                        <p:attrNameLst>
                                          <p:attrName>style.opacity</p:attrName>
                                        </p:attrNameLst>
                                      </p:cBhvr>
                                      <p:to>
                                        <p:strVal val="0.25"/>
                                      </p:to>
                                    </p:set>
                                    <p:animEffect filter="image" prLst="opacity: 0.25">
                                      <p:cBhvr rctx="IE">
                                        <p:cTn id="40" dur="indefinite"/>
                                        <p:tgtEl>
                                          <p:spTgt spid="34"/>
                                        </p:tgtEl>
                                      </p:cBhvr>
                                    </p:animEffect>
                                  </p:childTnLst>
                                </p:cTn>
                              </p:par>
                              <p:par>
                                <p:cTn id="41" presetID="9" presetClass="emph" presetSubtype="0" nodeType="withEffect">
                                  <p:stCondLst>
                                    <p:cond delay="0"/>
                                  </p:stCondLst>
                                  <p:childTnLst>
                                    <p:set>
                                      <p:cBhvr rctx="PPT">
                                        <p:cTn id="42" dur="indefinite"/>
                                        <p:tgtEl>
                                          <p:spTgt spid="35"/>
                                        </p:tgtEl>
                                        <p:attrNameLst>
                                          <p:attrName>style.opacity</p:attrName>
                                        </p:attrNameLst>
                                      </p:cBhvr>
                                      <p:to>
                                        <p:strVal val="0.25"/>
                                      </p:to>
                                    </p:set>
                                    <p:animEffect filter="image" prLst="opacity: 0.25">
                                      <p:cBhvr rctx="IE">
                                        <p:cTn id="43" dur="indefinite"/>
                                        <p:tgtEl>
                                          <p:spTgt spid="35"/>
                                        </p:tgtEl>
                                      </p:cBhvr>
                                    </p:animEffect>
                                  </p:childTnLst>
                                </p:cTn>
                              </p:par>
                            </p:childTnLst>
                          </p:cTn>
                        </p:par>
                        <p:par>
                          <p:cTn id="44" fill="hold">
                            <p:stCondLst>
                              <p:cond delay="0"/>
                            </p:stCondLst>
                            <p:childTnLst>
                              <p:par>
                                <p:cTn id="45" presetID="53" presetClass="entr" presetSubtype="16" fill="hold" grpId="0" nodeType="after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p:cTn id="47" dur="500" fill="hold"/>
                                        <p:tgtEl>
                                          <p:spTgt spid="18"/>
                                        </p:tgtEl>
                                        <p:attrNameLst>
                                          <p:attrName>ppt_w</p:attrName>
                                        </p:attrNameLst>
                                      </p:cBhvr>
                                      <p:tavLst>
                                        <p:tav tm="0">
                                          <p:val>
                                            <p:fltVal val="0"/>
                                          </p:val>
                                        </p:tav>
                                        <p:tav tm="100000">
                                          <p:val>
                                            <p:strVal val="#ppt_w"/>
                                          </p:val>
                                        </p:tav>
                                      </p:tavLst>
                                    </p:anim>
                                    <p:anim calcmode="lin" valueType="num">
                                      <p:cBhvr>
                                        <p:cTn id="48" dur="500" fill="hold"/>
                                        <p:tgtEl>
                                          <p:spTgt spid="18"/>
                                        </p:tgtEl>
                                        <p:attrNameLst>
                                          <p:attrName>ppt_h</p:attrName>
                                        </p:attrNameLst>
                                      </p:cBhvr>
                                      <p:tavLst>
                                        <p:tav tm="0">
                                          <p:val>
                                            <p:fltVal val="0"/>
                                          </p:val>
                                        </p:tav>
                                        <p:tav tm="100000">
                                          <p:val>
                                            <p:strVal val="#ppt_h"/>
                                          </p:val>
                                        </p:tav>
                                      </p:tavLst>
                                    </p:anim>
                                    <p:animEffect transition="in" filter="fade">
                                      <p:cBhvr>
                                        <p:cTn id="4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8" grpId="0" animBg="1"/>
      <p:bldP spid="29" grpId="0" animBg="1"/>
      <p:bldP spid="30" grpId="0" animBg="1"/>
      <p:bldP spid="18" grpId="0"/>
      <p:bldP spid="3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3"/>
          <p:cNvGrpSpPr/>
          <p:nvPr/>
        </p:nvGrpSpPr>
        <p:grpSpPr>
          <a:xfrm>
            <a:off x="227112" y="3546157"/>
            <a:ext cx="3075945" cy="480775"/>
            <a:chOff x="227112" y="3546157"/>
            <a:chExt cx="3075945" cy="480775"/>
          </a:xfrm>
        </p:grpSpPr>
        <p:sp>
          <p:nvSpPr>
            <p:cNvPr id="25" name="TextBox 24"/>
            <p:cNvSpPr txBox="1"/>
            <p:nvPr/>
          </p:nvSpPr>
          <p:spPr>
            <a:xfrm>
              <a:off x="227112" y="3657600"/>
              <a:ext cx="102592" cy="369332"/>
            </a:xfrm>
            <a:prstGeom prst="rect">
              <a:avLst/>
            </a:prstGeom>
            <a:noFill/>
          </p:spPr>
          <p:txBody>
            <a:bodyPr wrap="none" lIns="0" tIns="0" rIns="0" bIns="0" rtlCol="0">
              <a:spAutoFit/>
            </a:bodyPr>
            <a:lstStyle/>
            <a:p>
              <a:r>
                <a:rPr lang="en-US" sz="2400" dirty="0"/>
                <a:t>f</a:t>
              </a:r>
              <a:endParaRPr lang="en-US" sz="2400" dirty="0" smtClean="0"/>
            </a:p>
          </p:txBody>
        </p:sp>
        <p:sp>
          <p:nvSpPr>
            <p:cNvPr id="26" name="TextBox 25"/>
            <p:cNvSpPr txBox="1"/>
            <p:nvPr/>
          </p:nvSpPr>
          <p:spPr>
            <a:xfrm>
              <a:off x="3198912" y="3546157"/>
              <a:ext cx="104145" cy="369332"/>
            </a:xfrm>
            <a:prstGeom prst="rect">
              <a:avLst/>
            </a:prstGeom>
            <a:noFill/>
          </p:spPr>
          <p:txBody>
            <a:bodyPr wrap="none" lIns="0" tIns="0" rIns="0" bIns="0" rtlCol="0">
              <a:spAutoFit/>
            </a:bodyPr>
            <a:lstStyle/>
            <a:p>
              <a:r>
                <a:rPr lang="en-US" sz="2400" dirty="0" smtClean="0"/>
                <a:t>t</a:t>
              </a:r>
            </a:p>
          </p:txBody>
        </p:sp>
      </p:grpSp>
      <p:grpSp>
        <p:nvGrpSpPr>
          <p:cNvPr id="5" name="Group 26"/>
          <p:cNvGrpSpPr/>
          <p:nvPr/>
        </p:nvGrpSpPr>
        <p:grpSpPr>
          <a:xfrm>
            <a:off x="1219200" y="4841557"/>
            <a:ext cx="2923545" cy="375545"/>
            <a:chOff x="1219200" y="4841557"/>
            <a:chExt cx="2923545" cy="375545"/>
          </a:xfrm>
        </p:grpSpPr>
        <p:sp>
          <p:nvSpPr>
            <p:cNvPr id="28" name="TextBox 27"/>
            <p:cNvSpPr txBox="1"/>
            <p:nvPr/>
          </p:nvSpPr>
          <p:spPr>
            <a:xfrm>
              <a:off x="1219200" y="4847770"/>
              <a:ext cx="102592" cy="369332"/>
            </a:xfrm>
            <a:prstGeom prst="rect">
              <a:avLst/>
            </a:prstGeom>
            <a:noFill/>
          </p:spPr>
          <p:txBody>
            <a:bodyPr wrap="none" lIns="0" tIns="0" rIns="0" bIns="0" rtlCol="0">
              <a:spAutoFit/>
            </a:bodyPr>
            <a:lstStyle/>
            <a:p>
              <a:r>
                <a:rPr lang="en-US" sz="2400" dirty="0"/>
                <a:t>f</a:t>
              </a:r>
              <a:endParaRPr lang="en-US" sz="2400" dirty="0" smtClean="0"/>
            </a:p>
          </p:txBody>
        </p:sp>
        <p:sp>
          <p:nvSpPr>
            <p:cNvPr id="29" name="TextBox 28"/>
            <p:cNvSpPr txBox="1"/>
            <p:nvPr/>
          </p:nvSpPr>
          <p:spPr>
            <a:xfrm>
              <a:off x="4038600" y="4841557"/>
              <a:ext cx="104145" cy="369332"/>
            </a:xfrm>
            <a:prstGeom prst="rect">
              <a:avLst/>
            </a:prstGeom>
            <a:noFill/>
          </p:spPr>
          <p:txBody>
            <a:bodyPr wrap="none" lIns="0" tIns="0" rIns="0" bIns="0" rtlCol="0">
              <a:spAutoFit/>
            </a:bodyPr>
            <a:lstStyle/>
            <a:p>
              <a:r>
                <a:rPr lang="en-US" sz="2400" dirty="0" smtClean="0"/>
                <a:t>t</a:t>
              </a:r>
            </a:p>
          </p:txBody>
        </p:sp>
      </p:grpSp>
      <p:grpSp>
        <p:nvGrpSpPr>
          <p:cNvPr id="6" name="Group 29"/>
          <p:cNvGrpSpPr/>
          <p:nvPr/>
        </p:nvGrpSpPr>
        <p:grpSpPr>
          <a:xfrm>
            <a:off x="227112" y="6136957"/>
            <a:ext cx="2925033" cy="389374"/>
            <a:chOff x="227112" y="6136957"/>
            <a:chExt cx="2925033" cy="389374"/>
          </a:xfrm>
        </p:grpSpPr>
        <p:sp>
          <p:nvSpPr>
            <p:cNvPr id="31" name="TextBox 30"/>
            <p:cNvSpPr txBox="1"/>
            <p:nvPr/>
          </p:nvSpPr>
          <p:spPr>
            <a:xfrm>
              <a:off x="227112" y="6156999"/>
              <a:ext cx="102592" cy="369332"/>
            </a:xfrm>
            <a:prstGeom prst="rect">
              <a:avLst/>
            </a:prstGeom>
            <a:noFill/>
          </p:spPr>
          <p:txBody>
            <a:bodyPr wrap="none" lIns="0" tIns="0" rIns="0" bIns="0" rtlCol="0">
              <a:spAutoFit/>
            </a:bodyPr>
            <a:lstStyle/>
            <a:p>
              <a:r>
                <a:rPr lang="en-US" sz="2400" dirty="0"/>
                <a:t>f</a:t>
              </a:r>
              <a:endParaRPr lang="en-US" sz="2400" dirty="0" smtClean="0"/>
            </a:p>
          </p:txBody>
        </p:sp>
        <p:sp>
          <p:nvSpPr>
            <p:cNvPr id="32" name="TextBox 31"/>
            <p:cNvSpPr txBox="1"/>
            <p:nvPr/>
          </p:nvSpPr>
          <p:spPr>
            <a:xfrm>
              <a:off x="3048000" y="6136957"/>
              <a:ext cx="104145" cy="369332"/>
            </a:xfrm>
            <a:prstGeom prst="rect">
              <a:avLst/>
            </a:prstGeom>
            <a:noFill/>
          </p:spPr>
          <p:txBody>
            <a:bodyPr wrap="none" lIns="0" tIns="0" rIns="0" bIns="0" rtlCol="0">
              <a:spAutoFit/>
            </a:bodyPr>
            <a:lstStyle/>
            <a:p>
              <a:r>
                <a:rPr lang="en-US" sz="2400" dirty="0" smtClean="0"/>
                <a:t>t</a:t>
              </a:r>
            </a:p>
          </p:txBody>
        </p:sp>
      </p:grpSp>
      <p:sp>
        <p:nvSpPr>
          <p:cNvPr id="126" name="Rounded Rectangle 125"/>
          <p:cNvSpPr/>
          <p:nvPr/>
        </p:nvSpPr>
        <p:spPr>
          <a:xfrm>
            <a:off x="469154" y="1524000"/>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chemeClr val="bg1"/>
                </a:solidFill>
                <a:latin typeface="Consolas"/>
                <a:cs typeface="Consolas"/>
              </a:rPr>
              <a:t>x</a:t>
            </a:r>
            <a:r>
              <a:rPr lang="en-US" sz="2400" dirty="0" smtClean="0">
                <a:solidFill>
                  <a:schemeClr val="bg1"/>
                </a:solidFill>
                <a:latin typeface="Consolas"/>
                <a:cs typeface="Consolas"/>
              </a:rPr>
              <a:t> = input()</a:t>
            </a:r>
          </a:p>
        </p:txBody>
      </p:sp>
      <p:sp>
        <p:nvSpPr>
          <p:cNvPr id="3" name="Slide Number Placeholder 2"/>
          <p:cNvSpPr>
            <a:spLocks noGrp="1"/>
          </p:cNvSpPr>
          <p:nvPr>
            <p:ph type="sldNum" sz="quarter" idx="12"/>
          </p:nvPr>
        </p:nvSpPr>
        <p:spPr/>
        <p:txBody>
          <a:bodyPr/>
          <a:lstStyle/>
          <a:p>
            <a:fld id="{B747839D-A323-47F3-909F-548499399628}" type="slidenum">
              <a:rPr lang="en-US" smtClean="0"/>
              <a:pPr/>
              <a:t>36</a:t>
            </a:fld>
            <a:endParaRPr lang="en-US" dirty="0"/>
          </a:p>
        </p:txBody>
      </p:sp>
      <p:sp>
        <p:nvSpPr>
          <p:cNvPr id="4" name="Title 3"/>
          <p:cNvSpPr>
            <a:spLocks noGrp="1"/>
          </p:cNvSpPr>
          <p:nvPr>
            <p:ph type="title"/>
          </p:nvPr>
        </p:nvSpPr>
        <p:spPr/>
        <p:txBody>
          <a:bodyPr>
            <a:normAutofit fontScale="90000"/>
          </a:bodyPr>
          <a:lstStyle/>
          <a:p>
            <a:r>
              <a:rPr lang="en-US" dirty="0" smtClean="0"/>
              <a:t>How Mayhem Works:</a:t>
            </a:r>
            <a:br>
              <a:rPr lang="en-US" dirty="0" smtClean="0"/>
            </a:br>
            <a:r>
              <a:rPr lang="en-US" dirty="0" smtClean="0"/>
              <a:t>Symbolic Execution</a:t>
            </a:r>
            <a:endParaRPr lang="en-US" dirty="0"/>
          </a:p>
        </p:txBody>
      </p:sp>
      <p:sp>
        <p:nvSpPr>
          <p:cNvPr id="50" name="Rounded Rectangle 49"/>
          <p:cNvSpPr/>
          <p:nvPr/>
        </p:nvSpPr>
        <p:spPr>
          <a:xfrm>
            <a:off x="469152" y="2937437"/>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latin typeface="Consolas"/>
                <a:cs typeface="Consolas"/>
              </a:rPr>
              <a:t>if x &gt; 42</a:t>
            </a:r>
          </a:p>
        </p:txBody>
      </p:sp>
      <p:cxnSp>
        <p:nvCxnSpPr>
          <p:cNvPr id="10" name="Straight Arrow Connector 9"/>
          <p:cNvCxnSpPr>
            <a:stCxn id="126" idx="2"/>
            <a:endCxn id="50" idx="0"/>
          </p:cNvCxnSpPr>
          <p:nvPr/>
        </p:nvCxnSpPr>
        <p:spPr>
          <a:xfrm flipH="1">
            <a:off x="1625226" y="2088776"/>
            <a:ext cx="2" cy="848661"/>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50" idx="2"/>
          </p:cNvCxnSpPr>
          <p:nvPr/>
        </p:nvCxnSpPr>
        <p:spPr>
          <a:xfrm flipH="1">
            <a:off x="469154" y="3502213"/>
            <a:ext cx="1156072" cy="518459"/>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a:stCxn id="50" idx="2"/>
            <a:endCxn id="94" idx="0"/>
          </p:cNvCxnSpPr>
          <p:nvPr/>
        </p:nvCxnSpPr>
        <p:spPr>
          <a:xfrm>
            <a:off x="1625226" y="3502213"/>
            <a:ext cx="1562100" cy="518459"/>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a:stCxn id="94" idx="2"/>
            <a:endCxn id="98" idx="0"/>
          </p:cNvCxnSpPr>
          <p:nvPr/>
        </p:nvCxnSpPr>
        <p:spPr>
          <a:xfrm>
            <a:off x="3187326" y="4585448"/>
            <a:ext cx="824006" cy="717176"/>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94" name="Rounded Rectangle 93"/>
          <p:cNvSpPr/>
          <p:nvPr/>
        </p:nvSpPr>
        <p:spPr>
          <a:xfrm>
            <a:off x="1219200" y="4020672"/>
            <a:ext cx="3936252"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latin typeface="Consolas"/>
                <a:cs typeface="Consolas"/>
              </a:rPr>
              <a:t>if x*x = 0xffffffff</a:t>
            </a:r>
          </a:p>
        </p:txBody>
      </p:sp>
      <p:sp>
        <p:nvSpPr>
          <p:cNvPr id="98" name="Rounded Rectangle 97"/>
          <p:cNvSpPr/>
          <p:nvPr/>
        </p:nvSpPr>
        <p:spPr>
          <a:xfrm>
            <a:off x="2855258" y="5302624"/>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err="1" smtClean="0">
                <a:solidFill>
                  <a:schemeClr val="bg1"/>
                </a:solidFill>
                <a:latin typeface="Consolas"/>
                <a:cs typeface="Consolas"/>
              </a:rPr>
              <a:t>vuln</a:t>
            </a:r>
            <a:r>
              <a:rPr lang="en-US" sz="2400" dirty="0" smtClean="0">
                <a:solidFill>
                  <a:schemeClr val="bg1"/>
                </a:solidFill>
                <a:latin typeface="Consolas"/>
                <a:cs typeface="Consolas"/>
              </a:rPr>
              <a:t>()</a:t>
            </a:r>
          </a:p>
        </p:txBody>
      </p:sp>
      <p:sp>
        <p:nvSpPr>
          <p:cNvPr id="118" name="Rounded Rectangle 117"/>
          <p:cNvSpPr/>
          <p:nvPr/>
        </p:nvSpPr>
        <p:spPr>
          <a:xfrm>
            <a:off x="5334000" y="1658472"/>
            <a:ext cx="3333377" cy="914400"/>
          </a:xfrm>
          <a:prstGeom prst="roundRect">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chemeClr val="bg1"/>
                </a:solidFill>
              </a:rPr>
              <a:t>x</a:t>
            </a:r>
            <a:r>
              <a:rPr lang="en-US" sz="2400" dirty="0" smtClean="0">
                <a:solidFill>
                  <a:schemeClr val="bg1"/>
                </a:solidFill>
              </a:rPr>
              <a:t> can be anything</a:t>
            </a:r>
          </a:p>
        </p:txBody>
      </p:sp>
      <p:sp>
        <p:nvSpPr>
          <p:cNvPr id="119" name="Rounded Rectangle 118"/>
          <p:cNvSpPr/>
          <p:nvPr/>
        </p:nvSpPr>
        <p:spPr>
          <a:xfrm>
            <a:off x="5334000" y="2743200"/>
            <a:ext cx="3333377" cy="914400"/>
          </a:xfrm>
          <a:prstGeom prst="roundRect">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chemeClr val="bg1"/>
                </a:solidFill>
              </a:rPr>
              <a:t>x</a:t>
            </a:r>
            <a:r>
              <a:rPr lang="en-US" sz="2400" dirty="0" smtClean="0">
                <a:solidFill>
                  <a:schemeClr val="bg1"/>
                </a:solidFill>
              </a:rPr>
              <a:t> &gt; 42</a:t>
            </a:r>
          </a:p>
        </p:txBody>
      </p:sp>
      <p:sp>
        <p:nvSpPr>
          <p:cNvPr id="122" name="Rounded Rectangle 121"/>
          <p:cNvSpPr/>
          <p:nvPr/>
        </p:nvSpPr>
        <p:spPr>
          <a:xfrm>
            <a:off x="5334000" y="3810000"/>
            <a:ext cx="3333377" cy="914400"/>
          </a:xfrm>
          <a:prstGeom prst="roundRect">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rPr>
              <a:t>(x &gt; 42)</a:t>
            </a:r>
          </a:p>
          <a:p>
            <a:pPr algn="ctr"/>
            <a:r>
              <a:rPr lang="en-US" sz="2400" dirty="0" smtClean="0">
                <a:solidFill>
                  <a:schemeClr val="bg1"/>
                </a:solidFill>
              </a:rPr>
              <a:t> </a:t>
            </a:r>
            <a:r>
              <a:rPr lang="en-US" sz="2400" dirty="0" smtClean="0">
                <a:solidFill>
                  <a:schemeClr val="bg1"/>
                </a:solidFill>
                <a:latin typeface="ＭＳ ゴシック"/>
                <a:ea typeface="ＭＳ ゴシック"/>
                <a:cs typeface="ＭＳ ゴシック"/>
              </a:rPr>
              <a:t>∧</a:t>
            </a:r>
            <a:r>
              <a:rPr lang="en-US" sz="2400" dirty="0" smtClean="0">
                <a:solidFill>
                  <a:schemeClr val="bg1"/>
                </a:solidFill>
              </a:rPr>
              <a:t> (x*x == 0xffffffff)</a:t>
            </a:r>
          </a:p>
        </p:txBody>
      </p:sp>
      <p:sp>
        <p:nvSpPr>
          <p:cNvPr id="19" name="Rounded Rectangle 18"/>
          <p:cNvSpPr/>
          <p:nvPr/>
        </p:nvSpPr>
        <p:spPr>
          <a:xfrm>
            <a:off x="5334000" y="4953000"/>
            <a:ext cx="3333377" cy="914400"/>
          </a:xfrm>
          <a:prstGeom prst="roundRect">
            <a:avLst/>
          </a:prstGeom>
          <a:solidFill>
            <a:schemeClr val="accent1"/>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rPr>
              <a:t>Violates</a:t>
            </a:r>
            <a:br>
              <a:rPr lang="en-US" sz="2400" dirty="0" smtClean="0">
                <a:solidFill>
                  <a:schemeClr val="bg1"/>
                </a:solidFill>
              </a:rPr>
            </a:br>
            <a:r>
              <a:rPr lang="en-US" sz="2400" b="1" i="1" dirty="0" smtClean="0">
                <a:solidFill>
                  <a:schemeClr val="bg1"/>
                </a:solidFill>
              </a:rPr>
              <a:t>Safety Policy</a:t>
            </a:r>
          </a:p>
        </p:txBody>
      </p:sp>
      <p:sp>
        <p:nvSpPr>
          <p:cNvPr id="20" name="Freeform 19"/>
          <p:cNvSpPr/>
          <p:nvPr/>
        </p:nvSpPr>
        <p:spPr>
          <a:xfrm>
            <a:off x="1433644" y="1143000"/>
            <a:ext cx="2801432" cy="4631765"/>
          </a:xfrm>
          <a:custGeom>
            <a:avLst/>
            <a:gdLst>
              <a:gd name="connsiteX0" fmla="*/ 67197 w 2801432"/>
              <a:gd name="connsiteY0" fmla="*/ 0 h 4631765"/>
              <a:gd name="connsiteX1" fmla="*/ 276374 w 2801432"/>
              <a:gd name="connsiteY1" fmla="*/ 1927412 h 4631765"/>
              <a:gd name="connsiteX2" fmla="*/ 2278491 w 2801432"/>
              <a:gd name="connsiteY2" fmla="*/ 3003176 h 4631765"/>
              <a:gd name="connsiteX3" fmla="*/ 2801432 w 2801432"/>
              <a:gd name="connsiteY3" fmla="*/ 4631765 h 4631765"/>
            </a:gdLst>
            <a:ahLst/>
            <a:cxnLst>
              <a:cxn ang="0">
                <a:pos x="connsiteX0" y="connsiteY0"/>
              </a:cxn>
              <a:cxn ang="0">
                <a:pos x="connsiteX1" y="connsiteY1"/>
              </a:cxn>
              <a:cxn ang="0">
                <a:pos x="connsiteX2" y="connsiteY2"/>
              </a:cxn>
              <a:cxn ang="0">
                <a:pos x="connsiteX3" y="connsiteY3"/>
              </a:cxn>
            </a:cxnLst>
            <a:rect l="l" t="t" r="r" b="b"/>
            <a:pathLst>
              <a:path w="2801432" h="4631765">
                <a:moveTo>
                  <a:pt x="67197" y="0"/>
                </a:moveTo>
                <a:cubicBezTo>
                  <a:pt x="-12489" y="713441"/>
                  <a:pt x="-92175" y="1426883"/>
                  <a:pt x="276374" y="1927412"/>
                </a:cubicBezTo>
                <a:cubicBezTo>
                  <a:pt x="644923" y="2427941"/>
                  <a:pt x="1857648" y="2552451"/>
                  <a:pt x="2278491" y="3003176"/>
                </a:cubicBezTo>
                <a:cubicBezTo>
                  <a:pt x="2699334" y="3453901"/>
                  <a:pt x="2801432" y="4631765"/>
                  <a:pt x="2801432" y="4631765"/>
                </a:cubicBezTo>
              </a:path>
            </a:pathLst>
          </a:custGeom>
          <a:ln w="76200" cmpd="sng">
            <a:headEnd type="none"/>
            <a:tailEnd type="non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8" name="Straight Arrow Connector 17"/>
          <p:cNvCxnSpPr>
            <a:stCxn id="94" idx="2"/>
            <a:endCxn id="21" idx="0"/>
          </p:cNvCxnSpPr>
          <p:nvPr/>
        </p:nvCxnSpPr>
        <p:spPr>
          <a:xfrm flipH="1">
            <a:off x="1510927" y="4585448"/>
            <a:ext cx="1676399" cy="748552"/>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1" name="Rounded Rectangle 20"/>
          <p:cNvSpPr/>
          <p:nvPr/>
        </p:nvSpPr>
        <p:spPr>
          <a:xfrm>
            <a:off x="354853" y="5334000"/>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latin typeface="Consolas"/>
                <a:cs typeface="Consolas"/>
              </a:rPr>
              <a:t>if x &lt; 100</a:t>
            </a:r>
          </a:p>
        </p:txBody>
      </p:sp>
      <p:cxnSp>
        <p:nvCxnSpPr>
          <p:cNvPr id="22" name="Straight Arrow Connector 21"/>
          <p:cNvCxnSpPr>
            <a:stCxn id="21" idx="2"/>
          </p:cNvCxnSpPr>
          <p:nvPr/>
        </p:nvCxnSpPr>
        <p:spPr>
          <a:xfrm flipH="1">
            <a:off x="457201" y="5898776"/>
            <a:ext cx="1053726" cy="594099"/>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21" idx="2"/>
          </p:cNvCxnSpPr>
          <p:nvPr/>
        </p:nvCxnSpPr>
        <p:spPr>
          <a:xfrm>
            <a:off x="1510927" y="5898776"/>
            <a:ext cx="1446678" cy="562723"/>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138758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3836075"/>
            <a:ext cx="7239000" cy="2031325"/>
          </a:xfrm>
          <a:prstGeom prst="rect">
            <a:avLst/>
          </a:prstGeom>
        </p:spPr>
        <p:txBody>
          <a:bodyPr wrap="square">
            <a:spAutoFit/>
          </a:bodyPr>
          <a:lstStyle/>
          <a:p>
            <a:r>
              <a:rPr lang="en-US" b="1" dirty="0" err="1">
                <a:latin typeface="Consolas"/>
                <a:cs typeface="Consolas"/>
              </a:rPr>
              <a:t>int</a:t>
            </a:r>
            <a:r>
              <a:rPr lang="en-US" dirty="0">
                <a:latin typeface="Consolas"/>
                <a:cs typeface="Consolas"/>
              </a:rPr>
              <a:t> </a:t>
            </a:r>
            <a:r>
              <a:rPr lang="en-US" dirty="0" err="1">
                <a:latin typeface="Consolas"/>
                <a:cs typeface="Consolas"/>
              </a:rPr>
              <a:t>outprintf</a:t>
            </a:r>
            <a:r>
              <a:rPr lang="en-US" dirty="0">
                <a:latin typeface="Consolas"/>
                <a:cs typeface="Consolas"/>
              </a:rPr>
              <a:t>( </a:t>
            </a:r>
            <a:r>
              <a:rPr lang="en-US" b="1" dirty="0" err="1">
                <a:latin typeface="Consolas"/>
                <a:cs typeface="Consolas"/>
              </a:rPr>
              <a:t>const</a:t>
            </a:r>
            <a:r>
              <a:rPr lang="en-US" dirty="0">
                <a:latin typeface="Consolas"/>
                <a:cs typeface="Consolas"/>
              </a:rPr>
              <a:t> </a:t>
            </a:r>
            <a:r>
              <a:rPr lang="en-US" b="1" dirty="0">
                <a:latin typeface="Consolas"/>
                <a:cs typeface="Consolas"/>
              </a:rPr>
              <a:t>char</a:t>
            </a:r>
            <a:r>
              <a:rPr lang="en-US" dirty="0">
                <a:latin typeface="Consolas"/>
                <a:cs typeface="Consolas"/>
              </a:rPr>
              <a:t> *</a:t>
            </a:r>
            <a:r>
              <a:rPr lang="en-US" dirty="0" err="1">
                <a:latin typeface="Consolas"/>
                <a:cs typeface="Consolas"/>
              </a:rPr>
              <a:t>fmt</a:t>
            </a:r>
            <a:r>
              <a:rPr lang="en-US" dirty="0">
                <a:latin typeface="Consolas"/>
                <a:cs typeface="Consolas"/>
              </a:rPr>
              <a:t>, … )</a:t>
            </a:r>
          </a:p>
          <a:p>
            <a:r>
              <a:rPr lang="en-US" dirty="0" smtClean="0">
                <a:latin typeface="Consolas"/>
                <a:cs typeface="Consolas"/>
              </a:rPr>
              <a:t>{ </a:t>
            </a:r>
            <a:endParaRPr lang="en-US" dirty="0">
              <a:latin typeface="Consolas"/>
              <a:cs typeface="Consolas"/>
            </a:endParaRPr>
          </a:p>
          <a:p>
            <a:r>
              <a:rPr lang="en-US" dirty="0">
                <a:latin typeface="Consolas"/>
                <a:cs typeface="Consolas"/>
              </a:rPr>
              <a:t>  </a:t>
            </a:r>
            <a:r>
              <a:rPr lang="en-US" b="1" dirty="0" err="1">
                <a:latin typeface="Consolas"/>
                <a:cs typeface="Consolas"/>
              </a:rPr>
              <a:t>int</a:t>
            </a:r>
            <a:r>
              <a:rPr lang="en-US" dirty="0">
                <a:latin typeface="Consolas"/>
                <a:cs typeface="Consolas"/>
              </a:rPr>
              <a:t> count; </a:t>
            </a:r>
            <a:r>
              <a:rPr lang="en-US" b="1" dirty="0">
                <a:latin typeface="Consolas"/>
                <a:cs typeface="Consolas"/>
              </a:rPr>
              <a:t>char</a:t>
            </a:r>
            <a:r>
              <a:rPr lang="en-US" dirty="0">
                <a:latin typeface="Consolas"/>
                <a:cs typeface="Consolas"/>
              </a:rPr>
              <a:t> </a:t>
            </a:r>
            <a:r>
              <a:rPr lang="en-US" dirty="0" err="1">
                <a:latin typeface="Consolas"/>
                <a:cs typeface="Consolas"/>
              </a:rPr>
              <a:t>buf</a:t>
            </a:r>
            <a:r>
              <a:rPr lang="en-US" dirty="0">
                <a:latin typeface="Consolas"/>
                <a:cs typeface="Consolas"/>
              </a:rPr>
              <a:t>[1024]; </a:t>
            </a:r>
            <a:r>
              <a:rPr lang="en-US" b="1" dirty="0" err="1">
                <a:latin typeface="Consolas"/>
                <a:cs typeface="Consolas"/>
              </a:rPr>
              <a:t>va_list</a:t>
            </a:r>
            <a:r>
              <a:rPr lang="en-US" dirty="0">
                <a:latin typeface="Consolas"/>
                <a:cs typeface="Consolas"/>
              </a:rPr>
              <a:t> </a:t>
            </a:r>
            <a:r>
              <a:rPr lang="en-US" dirty="0" err="1">
                <a:latin typeface="Consolas"/>
                <a:cs typeface="Consolas"/>
              </a:rPr>
              <a:t>args</a:t>
            </a:r>
            <a:r>
              <a:rPr lang="en-US" dirty="0">
                <a:latin typeface="Consolas"/>
                <a:cs typeface="Consolas"/>
              </a:rPr>
              <a:t>;</a:t>
            </a:r>
          </a:p>
          <a:p>
            <a:r>
              <a:rPr lang="en-US" dirty="0">
                <a:latin typeface="Consolas"/>
                <a:cs typeface="Consolas"/>
              </a:rPr>
              <a:t>  </a:t>
            </a:r>
            <a:r>
              <a:rPr lang="en-US" dirty="0" err="1">
                <a:latin typeface="Consolas"/>
                <a:cs typeface="Consolas"/>
              </a:rPr>
              <a:t>va_start</a:t>
            </a:r>
            <a:r>
              <a:rPr lang="en-US" dirty="0">
                <a:latin typeface="Consolas"/>
                <a:cs typeface="Consolas"/>
              </a:rPr>
              <a:t>( </a:t>
            </a:r>
            <a:r>
              <a:rPr lang="en-US" dirty="0" err="1">
                <a:latin typeface="Consolas"/>
                <a:cs typeface="Consolas"/>
              </a:rPr>
              <a:t>args</a:t>
            </a:r>
            <a:r>
              <a:rPr lang="en-US" dirty="0">
                <a:latin typeface="Consolas"/>
                <a:cs typeface="Consolas"/>
              </a:rPr>
              <a:t>, </a:t>
            </a:r>
            <a:r>
              <a:rPr lang="en-US" dirty="0" err="1">
                <a:latin typeface="Consolas"/>
                <a:cs typeface="Consolas"/>
              </a:rPr>
              <a:t>fmt</a:t>
            </a:r>
            <a:r>
              <a:rPr lang="en-US" dirty="0">
                <a:latin typeface="Consolas"/>
                <a:cs typeface="Consolas"/>
              </a:rPr>
              <a:t> );</a:t>
            </a:r>
          </a:p>
          <a:p>
            <a:r>
              <a:rPr lang="en-US" dirty="0">
                <a:latin typeface="Consolas"/>
                <a:cs typeface="Consolas"/>
              </a:rPr>
              <a:t>  count = </a:t>
            </a:r>
            <a:r>
              <a:rPr lang="en-US" dirty="0" err="1">
                <a:latin typeface="Consolas"/>
                <a:cs typeface="Consolas"/>
              </a:rPr>
              <a:t>vsprintf</a:t>
            </a:r>
            <a:r>
              <a:rPr lang="en-US" dirty="0">
                <a:latin typeface="Consolas"/>
                <a:cs typeface="Consolas"/>
              </a:rPr>
              <a:t>( </a:t>
            </a:r>
            <a:r>
              <a:rPr lang="en-US" dirty="0" err="1">
                <a:latin typeface="Consolas"/>
                <a:cs typeface="Consolas"/>
              </a:rPr>
              <a:t>buf</a:t>
            </a:r>
            <a:r>
              <a:rPr lang="en-US" dirty="0">
                <a:latin typeface="Consolas"/>
                <a:cs typeface="Consolas"/>
              </a:rPr>
              <a:t>, </a:t>
            </a:r>
            <a:r>
              <a:rPr lang="en-US" dirty="0" err="1">
                <a:latin typeface="Consolas"/>
                <a:cs typeface="Consolas"/>
              </a:rPr>
              <a:t>fmt</a:t>
            </a:r>
            <a:r>
              <a:rPr lang="en-US" dirty="0">
                <a:latin typeface="Consolas"/>
                <a:cs typeface="Consolas"/>
              </a:rPr>
              <a:t>, </a:t>
            </a:r>
            <a:r>
              <a:rPr lang="en-US" dirty="0" err="1">
                <a:latin typeface="Consolas"/>
                <a:cs typeface="Consolas"/>
              </a:rPr>
              <a:t>args</a:t>
            </a:r>
            <a:r>
              <a:rPr lang="en-US" dirty="0">
                <a:latin typeface="Consolas"/>
                <a:cs typeface="Consolas"/>
              </a:rPr>
              <a:t> );</a:t>
            </a:r>
          </a:p>
          <a:p>
            <a:r>
              <a:rPr lang="en-US" dirty="0">
                <a:latin typeface="Consolas"/>
                <a:cs typeface="Consolas"/>
              </a:rPr>
              <a:t>  </a:t>
            </a:r>
            <a:r>
              <a:rPr lang="en-US" dirty="0" err="1">
                <a:latin typeface="Consolas"/>
                <a:cs typeface="Consolas"/>
              </a:rPr>
              <a:t>outwrite</a:t>
            </a:r>
            <a:r>
              <a:rPr lang="en-US" dirty="0">
                <a:latin typeface="Consolas"/>
                <a:cs typeface="Consolas"/>
              </a:rPr>
              <a:t>( </a:t>
            </a:r>
            <a:r>
              <a:rPr lang="en-US" dirty="0" err="1">
                <a:latin typeface="Consolas"/>
                <a:cs typeface="Consolas"/>
              </a:rPr>
              <a:t>buf</a:t>
            </a:r>
            <a:r>
              <a:rPr lang="en-US" dirty="0">
                <a:latin typeface="Consolas"/>
                <a:cs typeface="Consolas"/>
              </a:rPr>
              <a:t>, count ); // print out</a:t>
            </a:r>
          </a:p>
          <a:p>
            <a:r>
              <a:rPr lang="en-US" dirty="0">
                <a:latin typeface="Consolas"/>
                <a:cs typeface="Consolas"/>
              </a:rPr>
              <a:t>}</a:t>
            </a:r>
          </a:p>
        </p:txBody>
      </p:sp>
      <p:sp>
        <p:nvSpPr>
          <p:cNvPr id="24" name="Rounded Rectangular Callout 23"/>
          <p:cNvSpPr/>
          <p:nvPr/>
        </p:nvSpPr>
        <p:spPr>
          <a:xfrm>
            <a:off x="4632120" y="5787392"/>
            <a:ext cx="1066800" cy="382904"/>
          </a:xfrm>
          <a:prstGeom prst="wedgeRoundRectCallout">
            <a:avLst>
              <a:gd name="adj1" fmla="val 83633"/>
              <a:gd name="adj2" fmla="val -603191"/>
              <a:gd name="adj3" fmla="val 16667"/>
            </a:avLst>
          </a:prstGeom>
          <a:solidFill>
            <a:schemeClr val="accent1"/>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endParaRPr lang="en-US" sz="2400" dirty="0" smtClean="0">
              <a:solidFill>
                <a:schemeClr val="bg1"/>
              </a:solidFill>
            </a:endParaRPr>
          </a:p>
        </p:txBody>
      </p:sp>
      <p:sp>
        <p:nvSpPr>
          <p:cNvPr id="2" name="Title 1"/>
          <p:cNvSpPr>
            <a:spLocks noGrp="1"/>
          </p:cNvSpPr>
          <p:nvPr>
            <p:ph type="title"/>
          </p:nvPr>
        </p:nvSpPr>
        <p:spPr/>
        <p:txBody>
          <a:bodyPr/>
          <a:lstStyle/>
          <a:p>
            <a:r>
              <a:rPr lang="en-US" dirty="0" smtClean="0"/>
              <a:t>Safety Policy in Mayhem</a:t>
            </a: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37</a:t>
            </a:fld>
            <a:endParaRPr lang="en-US"/>
          </a:p>
        </p:txBody>
      </p:sp>
      <p:sp>
        <p:nvSpPr>
          <p:cNvPr id="10" name="Right Brace 9"/>
          <p:cNvSpPr/>
          <p:nvPr/>
        </p:nvSpPr>
        <p:spPr>
          <a:xfrm>
            <a:off x="8001000" y="3283235"/>
            <a:ext cx="530422" cy="2969897"/>
          </a:xfrm>
          <a:prstGeom prst="rightBrace">
            <a:avLst/>
          </a:prstGeom>
          <a:ln w="28575" cmpd="sng">
            <a:solidFill>
              <a:schemeClr val="tx1"/>
            </a:solidFill>
            <a:headEnd type="none"/>
            <a:tailEnd type="non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TextBox 10"/>
          <p:cNvSpPr txBox="1"/>
          <p:nvPr/>
        </p:nvSpPr>
        <p:spPr>
          <a:xfrm rot="16200000">
            <a:off x="8254962" y="4603998"/>
            <a:ext cx="1013098" cy="307777"/>
          </a:xfrm>
          <a:prstGeom prst="rect">
            <a:avLst/>
          </a:prstGeom>
          <a:noFill/>
        </p:spPr>
        <p:txBody>
          <a:bodyPr wrap="none" lIns="0" tIns="0" rIns="0" bIns="0" rtlCol="0">
            <a:spAutoFit/>
          </a:bodyPr>
          <a:lstStyle/>
          <a:p>
            <a:r>
              <a:rPr lang="en-US" sz="2000" dirty="0" err="1" smtClean="0"/>
              <a:t>outprintf</a:t>
            </a:r>
            <a:endParaRPr lang="en-US" sz="2000" dirty="0" smtClean="0"/>
          </a:p>
        </p:txBody>
      </p:sp>
      <p:graphicFrame>
        <p:nvGraphicFramePr>
          <p:cNvPr id="12" name="Table 11"/>
          <p:cNvGraphicFramePr>
            <a:graphicFrameLocks noGrp="1"/>
          </p:cNvGraphicFramePr>
          <p:nvPr>
            <p:extLst>
              <p:ext uri="{D42A27DB-BD31-4B8C-83A1-F6EECF244321}">
                <p14:modId xmlns:p14="http://schemas.microsoft.com/office/powerpoint/2010/main" val="1670195826"/>
              </p:ext>
            </p:extLst>
          </p:nvPr>
        </p:nvGraphicFramePr>
        <p:xfrm>
          <a:off x="6096000" y="1143768"/>
          <a:ext cx="1905000" cy="5416068"/>
        </p:xfrm>
        <a:graphic>
          <a:graphicData uri="http://schemas.openxmlformats.org/drawingml/2006/table">
            <a:tbl>
              <a:tblPr firstRow="1" bandRow="1">
                <a:tableStyleId>{2D5ABB26-0587-4C30-8999-92F81FD0307C}</a:tableStyleId>
              </a:tblPr>
              <a:tblGrid>
                <a:gridCol w="1905000"/>
              </a:tblGrid>
              <a:tr h="5416068">
                <a:tc>
                  <a:txBody>
                    <a:bodyPr/>
                    <a:lstStyle/>
                    <a:p>
                      <a:endParaRPr lang="en-US" dirty="0"/>
                    </a:p>
                  </a:txBody>
                  <a:tcPr>
                    <a:solidFill>
                      <a:schemeClr val="accent2"/>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60410996"/>
              </p:ext>
            </p:extLst>
          </p:nvPr>
        </p:nvGraphicFramePr>
        <p:xfrm>
          <a:off x="6096000" y="2216437"/>
          <a:ext cx="1905000" cy="4036697"/>
        </p:xfrm>
        <a:graphic>
          <a:graphicData uri="http://schemas.openxmlformats.org/drawingml/2006/table">
            <a:tbl>
              <a:tblPr firstRow="1" bandRow="1">
                <a:tableStyleId>{2D5ABB26-0587-4C30-8999-92F81FD0307C}</a:tableStyleId>
              </a:tblPr>
              <a:tblGrid>
                <a:gridCol w="1905000"/>
              </a:tblGrid>
              <a:tr h="470487">
                <a:tc>
                  <a:txBody>
                    <a:bodyPr/>
                    <a:lstStyle/>
                    <a:p>
                      <a:pPr algn="ctr"/>
                      <a:r>
                        <a:rPr lang="en-US" sz="2800" dirty="0" smtClean="0"/>
                        <a:t>…</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70487">
                <a:tc>
                  <a:txBody>
                    <a:bodyPr/>
                    <a:lstStyle/>
                    <a:p>
                      <a:pPr algn="ctr"/>
                      <a:r>
                        <a:rPr lang="en-US" sz="2800" dirty="0" err="1" smtClean="0"/>
                        <a:t>fmt</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70487">
                <a:tc>
                  <a:txBody>
                    <a:bodyPr/>
                    <a:lstStyle/>
                    <a:p>
                      <a:pPr algn="ctr"/>
                      <a:r>
                        <a:rPr lang="en-US" sz="2800" dirty="0" smtClean="0"/>
                        <a:t>ret</a:t>
                      </a:r>
                      <a:r>
                        <a:rPr lang="en-US" sz="2800" baseline="0" dirty="0" smtClean="0"/>
                        <a:t> </a:t>
                      </a:r>
                      <a:r>
                        <a:rPr lang="en-US" sz="2800" baseline="0" dirty="0" err="1" smtClean="0"/>
                        <a:t>addr</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70487">
                <a:tc>
                  <a:txBody>
                    <a:bodyPr/>
                    <a:lstStyle/>
                    <a:p>
                      <a:pPr algn="ctr"/>
                      <a:r>
                        <a:rPr lang="en-US" sz="2800" dirty="0" smtClean="0"/>
                        <a:t>count</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70487">
                <a:tc>
                  <a:txBody>
                    <a:bodyPr/>
                    <a:lstStyle/>
                    <a:p>
                      <a:pPr algn="ctr"/>
                      <a:r>
                        <a:rPr lang="en-US" sz="2800" dirty="0" err="1" smtClean="0"/>
                        <a:t>args</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1445897">
                <a:tc>
                  <a:txBody>
                    <a:bodyPr/>
                    <a:lstStyle/>
                    <a:p>
                      <a:pPr algn="ctr"/>
                      <a:r>
                        <a:rPr lang="en-US" sz="2800" dirty="0" err="1" smtClean="0"/>
                        <a:t>buf</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bl>
          </a:graphicData>
        </a:graphic>
      </p:graphicFrame>
      <p:sp>
        <p:nvSpPr>
          <p:cNvPr id="14" name="Rectangle 13"/>
          <p:cNvSpPr/>
          <p:nvPr/>
        </p:nvSpPr>
        <p:spPr>
          <a:xfrm rot="16200000">
            <a:off x="5296852" y="3548984"/>
            <a:ext cx="3503297" cy="1905000"/>
          </a:xfrm>
          <a:prstGeom prst="rect">
            <a:avLst/>
          </a:prstGeom>
          <a:solidFill>
            <a:schemeClr val="accent1">
              <a:alpha val="70000"/>
            </a:schemeClr>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rgbClr val="FFFFFE"/>
                </a:solidFill>
              </a:rPr>
              <a:t>user input</a:t>
            </a:r>
          </a:p>
        </p:txBody>
      </p:sp>
      <p:sp>
        <p:nvSpPr>
          <p:cNvPr id="15" name="Right Brace 14"/>
          <p:cNvSpPr/>
          <p:nvPr/>
        </p:nvSpPr>
        <p:spPr>
          <a:xfrm>
            <a:off x="8001000" y="2222463"/>
            <a:ext cx="530424" cy="1060773"/>
          </a:xfrm>
          <a:prstGeom prst="rightBrace">
            <a:avLst/>
          </a:prstGeom>
          <a:ln w="28575" cmpd="sng">
            <a:solidFill>
              <a:schemeClr val="tx1"/>
            </a:solidFill>
            <a:headEnd type="none"/>
            <a:tailEnd type="non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6" name="TextBox 15"/>
          <p:cNvSpPr txBox="1"/>
          <p:nvPr/>
        </p:nvSpPr>
        <p:spPr>
          <a:xfrm rot="16200000">
            <a:off x="8484995" y="2624229"/>
            <a:ext cx="553036" cy="307777"/>
          </a:xfrm>
          <a:prstGeom prst="rect">
            <a:avLst/>
          </a:prstGeom>
          <a:noFill/>
        </p:spPr>
        <p:txBody>
          <a:bodyPr wrap="none" lIns="0" tIns="0" rIns="0" bIns="0" rtlCol="0">
            <a:spAutoFit/>
          </a:bodyPr>
          <a:lstStyle/>
          <a:p>
            <a:r>
              <a:rPr lang="en-US" sz="2000" dirty="0" smtClean="0"/>
              <a:t>main</a:t>
            </a:r>
          </a:p>
        </p:txBody>
      </p:sp>
      <p:grpSp>
        <p:nvGrpSpPr>
          <p:cNvPr id="3" name="Group 16"/>
          <p:cNvGrpSpPr/>
          <p:nvPr/>
        </p:nvGrpSpPr>
        <p:grpSpPr>
          <a:xfrm>
            <a:off x="4677105" y="3371104"/>
            <a:ext cx="1418895" cy="369332"/>
            <a:chOff x="4677105" y="5650468"/>
            <a:chExt cx="1418895" cy="369332"/>
          </a:xfrm>
        </p:grpSpPr>
        <p:cxnSp>
          <p:nvCxnSpPr>
            <p:cNvPr id="18" name="Straight Arrow Connector 17"/>
            <p:cNvCxnSpPr/>
            <p:nvPr/>
          </p:nvCxnSpPr>
          <p:spPr>
            <a:xfrm>
              <a:off x="5257800" y="5835134"/>
              <a:ext cx="838200" cy="0"/>
            </a:xfrm>
            <a:prstGeom prst="straightConnector1">
              <a:avLst/>
            </a:prstGeom>
            <a:ln w="76200" cmpd="sng">
              <a:solidFill>
                <a:schemeClr val="accent1"/>
              </a:solidFill>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4677105" y="5650468"/>
              <a:ext cx="488415" cy="369332"/>
            </a:xfrm>
            <a:prstGeom prst="rect">
              <a:avLst/>
            </a:prstGeom>
            <a:noFill/>
          </p:spPr>
          <p:txBody>
            <a:bodyPr wrap="none" lIns="0" tIns="0" rIns="0" bIns="0" rtlCol="0">
              <a:spAutoFit/>
            </a:bodyPr>
            <a:lstStyle/>
            <a:p>
              <a:r>
                <a:rPr lang="en-US" sz="2400" b="1" dirty="0" err="1" smtClean="0">
                  <a:solidFill>
                    <a:schemeClr val="accent1"/>
                  </a:solidFill>
                </a:rPr>
                <a:t>esp</a:t>
              </a:r>
              <a:endParaRPr lang="en-US" sz="2400" b="1" dirty="0" smtClean="0">
                <a:solidFill>
                  <a:schemeClr val="accent1"/>
                </a:solidFill>
              </a:endParaRPr>
            </a:p>
          </p:txBody>
        </p:sp>
      </p:grpSp>
      <p:sp>
        <p:nvSpPr>
          <p:cNvPr id="20" name="Rounded Rectangular Callout 19"/>
          <p:cNvSpPr/>
          <p:nvPr/>
        </p:nvSpPr>
        <p:spPr>
          <a:xfrm>
            <a:off x="838200" y="5572318"/>
            <a:ext cx="4869964" cy="828482"/>
          </a:xfrm>
          <a:prstGeom prst="wedgeRoundRectCallout">
            <a:avLst>
              <a:gd name="adj1" fmla="val -54554"/>
              <a:gd name="adj2" fmla="val -37325"/>
              <a:gd name="adj3" fmla="val 16667"/>
            </a:avLst>
          </a:prstGeom>
          <a:solidFill>
            <a:schemeClr val="accent1"/>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2400" dirty="0" smtClean="0">
                <a:solidFill>
                  <a:schemeClr val="bg1"/>
                </a:solidFill>
              </a:rPr>
              <a:t>Return to user-controlled address</a:t>
            </a:r>
          </a:p>
        </p:txBody>
      </p:sp>
      <p:sp>
        <p:nvSpPr>
          <p:cNvPr id="22" name="Rounded Rectangle 21"/>
          <p:cNvSpPr/>
          <p:nvPr/>
        </p:nvSpPr>
        <p:spPr>
          <a:xfrm>
            <a:off x="838200" y="1931529"/>
            <a:ext cx="4419600" cy="974468"/>
          </a:xfrm>
          <a:prstGeom prst="roundRect">
            <a:avLst/>
          </a:prstGeom>
          <a:solidFill>
            <a:srgbClr val="009446"/>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2400" dirty="0" smtClean="0"/>
              <a:t>EIP </a:t>
            </a:r>
            <a:r>
              <a:rPr lang="en-US" sz="2400" dirty="0"/>
              <a:t> </a:t>
            </a:r>
            <a:r>
              <a:rPr lang="en-US" sz="2400" dirty="0" smtClean="0"/>
              <a:t>not affected by user input</a:t>
            </a:r>
            <a:endParaRPr lang="en-US" sz="2400" dirty="0"/>
          </a:p>
        </p:txBody>
      </p:sp>
      <p:sp>
        <p:nvSpPr>
          <p:cNvPr id="25" name="TextBox 24"/>
          <p:cNvSpPr txBox="1"/>
          <p:nvPr/>
        </p:nvSpPr>
        <p:spPr>
          <a:xfrm>
            <a:off x="457200" y="1347772"/>
            <a:ext cx="4708971" cy="430887"/>
          </a:xfrm>
          <a:prstGeom prst="rect">
            <a:avLst/>
          </a:prstGeom>
          <a:noFill/>
        </p:spPr>
        <p:txBody>
          <a:bodyPr wrap="none" lIns="0" tIns="0" rIns="0" bIns="0" rtlCol="0">
            <a:spAutoFit/>
          </a:bodyPr>
          <a:lstStyle/>
          <a:p>
            <a:r>
              <a:rPr lang="en-US" sz="2800" dirty="0" smtClean="0"/>
              <a:t>Instruction Pointer (EIP) level:</a:t>
            </a:r>
          </a:p>
        </p:txBody>
      </p:sp>
    </p:spTree>
    <p:extLst>
      <p:ext uri="{BB962C8B-B14F-4D97-AF65-F5344CB8AC3E}">
        <p14:creationId xmlns:p14="http://schemas.microsoft.com/office/powerpoint/2010/main" val="1045430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4" grpId="0" animBg="1"/>
      <p:bldP spid="10" grpId="0" animBg="1"/>
      <p:bldP spid="11" grpId="0"/>
      <p:bldP spid="14" grpId="0" animBg="1"/>
      <p:bldP spid="15" grpId="0" animBg="1"/>
      <p:bldP spid="16" grpId="0"/>
      <p:bldP spid="20"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Exploit Generation</a:t>
            </a: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38</a:t>
            </a:fld>
            <a:endParaRPr lang="en-US"/>
          </a:p>
        </p:txBody>
      </p:sp>
      <p:sp>
        <p:nvSpPr>
          <p:cNvPr id="16" name="Rectangle 15"/>
          <p:cNvSpPr/>
          <p:nvPr/>
        </p:nvSpPr>
        <p:spPr>
          <a:xfrm>
            <a:off x="1078803" y="2471678"/>
            <a:ext cx="6986394" cy="2625698"/>
          </a:xfrm>
          <a:prstGeom prst="rect">
            <a:avLst/>
          </a:prstGeom>
          <a:ln>
            <a:solidFill>
              <a:schemeClr val="tx1"/>
            </a:solidFill>
          </a:ln>
        </p:spPr>
        <p:txBody>
          <a:bodyPr wrap="none">
            <a:noAutofit/>
          </a:bodyPr>
          <a:lstStyle/>
          <a:p>
            <a:pPr algn="ctr"/>
            <a:r>
              <a:rPr lang="en-US" sz="4000" dirty="0" err="1" smtClean="0"/>
              <a:t>Π</a:t>
            </a:r>
            <a:endParaRPr lang="en-US" sz="4000" dirty="0" smtClean="0"/>
          </a:p>
          <a:p>
            <a:pPr algn="ctr"/>
            <a:r>
              <a:rPr lang="en-US" sz="2800" dirty="0" smtClean="0">
                <a:latin typeface="ＭＳ ゴシック"/>
                <a:ea typeface="ＭＳ ゴシック"/>
                <a:cs typeface="ＭＳ ゴシック"/>
              </a:rPr>
              <a:t>∧</a:t>
            </a:r>
            <a:endParaRPr lang="en-US" sz="2800" dirty="0" smtClean="0"/>
          </a:p>
          <a:p>
            <a:pPr algn="ctr"/>
            <a:r>
              <a:rPr lang="en-US" sz="2800" dirty="0" smtClean="0"/>
              <a:t>input[0-31]	= attack code</a:t>
            </a:r>
          </a:p>
          <a:p>
            <a:pPr algn="ctr"/>
            <a:r>
              <a:rPr lang="en-US" sz="2800" dirty="0" smtClean="0">
                <a:latin typeface="ＭＳ ゴシック"/>
                <a:ea typeface="ＭＳ ゴシック"/>
                <a:cs typeface="ＭＳ ゴシック"/>
              </a:rPr>
              <a:t>∧</a:t>
            </a:r>
            <a:endParaRPr lang="en-US" sz="2800" dirty="0" smtClean="0"/>
          </a:p>
          <a:p>
            <a:pPr algn="ctr"/>
            <a:r>
              <a:rPr lang="en-US" sz="2800" dirty="0"/>
              <a:t>i</a:t>
            </a:r>
            <a:r>
              <a:rPr lang="en-US" sz="2800" dirty="0" smtClean="0"/>
              <a:t>nput[1038-1042] = attack code address</a:t>
            </a:r>
          </a:p>
        </p:txBody>
      </p:sp>
      <p:sp>
        <p:nvSpPr>
          <p:cNvPr id="17" name="TextBox 16"/>
          <p:cNvSpPr txBox="1"/>
          <p:nvPr/>
        </p:nvSpPr>
        <p:spPr>
          <a:xfrm>
            <a:off x="457200" y="1447800"/>
            <a:ext cx="8229602" cy="492443"/>
          </a:xfrm>
          <a:prstGeom prst="rect">
            <a:avLst/>
          </a:prstGeom>
          <a:noFill/>
        </p:spPr>
        <p:txBody>
          <a:bodyPr wrap="square" lIns="0" tIns="0" rIns="0" bIns="0" rtlCol="0">
            <a:spAutoFit/>
          </a:bodyPr>
          <a:lstStyle/>
          <a:p>
            <a:r>
              <a:rPr lang="en-US" sz="3200" dirty="0" smtClean="0"/>
              <a:t>Exploit is an input that satisfies the predicate:</a:t>
            </a:r>
          </a:p>
        </p:txBody>
      </p:sp>
      <p:grpSp>
        <p:nvGrpSpPr>
          <p:cNvPr id="3" name="Group 27"/>
          <p:cNvGrpSpPr/>
          <p:nvPr/>
        </p:nvGrpSpPr>
        <p:grpSpPr>
          <a:xfrm>
            <a:off x="1078803" y="3550040"/>
            <a:ext cx="6922197" cy="1916668"/>
            <a:chOff x="1078803" y="3581400"/>
            <a:chExt cx="6922197" cy="1916668"/>
          </a:xfrm>
        </p:grpSpPr>
        <p:sp>
          <p:nvSpPr>
            <p:cNvPr id="21" name="TextBox 20"/>
            <p:cNvSpPr txBox="1"/>
            <p:nvPr/>
          </p:nvSpPr>
          <p:spPr>
            <a:xfrm>
              <a:off x="1078803" y="5128736"/>
              <a:ext cx="2429902" cy="369332"/>
            </a:xfrm>
            <a:prstGeom prst="rect">
              <a:avLst/>
            </a:prstGeom>
            <a:noFill/>
          </p:spPr>
          <p:txBody>
            <a:bodyPr wrap="none" lIns="0" tIns="0" rIns="0" bIns="0" rtlCol="0">
              <a:spAutoFit/>
            </a:bodyPr>
            <a:lstStyle/>
            <a:p>
              <a:r>
                <a:rPr lang="en-US" sz="2400" b="1" dirty="0" smtClean="0">
                  <a:solidFill>
                    <a:schemeClr val="accent1"/>
                  </a:solidFill>
                </a:rPr>
                <a:t>Exploit Predicate</a:t>
              </a:r>
            </a:p>
          </p:txBody>
        </p:sp>
        <p:sp>
          <p:nvSpPr>
            <p:cNvPr id="23" name="Rounded Rectangle 22"/>
            <p:cNvSpPr/>
            <p:nvPr/>
          </p:nvSpPr>
          <p:spPr>
            <a:xfrm>
              <a:off x="1143000" y="3581400"/>
              <a:ext cx="6858000" cy="1447800"/>
            </a:xfrm>
            <a:prstGeom prst="roundRect">
              <a:avLst/>
            </a:prstGeom>
            <a:noFill/>
            <a:ln w="38100" cap="sq" cmpd="sng">
              <a:solidFill>
                <a:schemeClr val="accent1"/>
              </a:solid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grpSp>
      <p:sp>
        <p:nvSpPr>
          <p:cNvPr id="19" name="Rounded Rectangular Callout 18"/>
          <p:cNvSpPr/>
          <p:nvPr/>
        </p:nvSpPr>
        <p:spPr>
          <a:xfrm>
            <a:off x="6096000" y="5334000"/>
            <a:ext cx="2590800" cy="1109722"/>
          </a:xfrm>
          <a:prstGeom prst="wedgeRoundRectCallout">
            <a:avLst>
              <a:gd name="adj1" fmla="val -37357"/>
              <a:gd name="adj2" fmla="val -96144"/>
              <a:gd name="adj3" fmla="val 16667"/>
            </a:avLst>
          </a:prstGeom>
          <a:solidFill>
            <a:schemeClr val="accent1"/>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rPr>
              <a:t>Can transfer control to attack code?</a:t>
            </a:r>
          </a:p>
        </p:txBody>
      </p:sp>
      <p:sp>
        <p:nvSpPr>
          <p:cNvPr id="18" name="Rounded Rectangular Callout 17"/>
          <p:cNvSpPr/>
          <p:nvPr/>
        </p:nvSpPr>
        <p:spPr>
          <a:xfrm>
            <a:off x="6096000" y="2057400"/>
            <a:ext cx="2590800" cy="1109722"/>
          </a:xfrm>
          <a:prstGeom prst="wedgeRoundRectCallout">
            <a:avLst>
              <a:gd name="adj1" fmla="val -44784"/>
              <a:gd name="adj2" fmla="val 92408"/>
              <a:gd name="adj3" fmla="val 16667"/>
            </a:avLst>
          </a:prstGeom>
          <a:solidFill>
            <a:schemeClr val="accent1"/>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rPr>
              <a:t>Can position attack code?</a:t>
            </a:r>
          </a:p>
        </p:txBody>
      </p:sp>
    </p:spTree>
    <p:extLst>
      <p:ext uri="{BB962C8B-B14F-4D97-AF65-F5344CB8AC3E}">
        <p14:creationId xmlns:p14="http://schemas.microsoft.com/office/powerpoint/2010/main" val="346206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xit" presetSubtype="0" fill="hold" nodeType="with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Challenges</a:t>
            </a:r>
            <a:endParaRPr lang="en-US" dirty="0"/>
          </a:p>
        </p:txBody>
      </p:sp>
      <p:sp>
        <p:nvSpPr>
          <p:cNvPr id="6" name="Text Placeholder 5"/>
          <p:cNvSpPr>
            <a:spLocks noGrp="1"/>
          </p:cNvSpPr>
          <p:nvPr>
            <p:ph type="body" idx="1"/>
          </p:nvPr>
        </p:nvSpPr>
        <p:spPr>
          <a:xfrm>
            <a:off x="444903" y="1535113"/>
            <a:ext cx="4040188" cy="446087"/>
          </a:xfrm>
        </p:spPr>
        <p:txBody>
          <a:bodyPr>
            <a:normAutofit lnSpcReduction="10000"/>
          </a:bodyPr>
          <a:lstStyle/>
          <a:p>
            <a:pPr algn="ctr"/>
            <a:r>
              <a:rPr lang="en-US" u="sng" dirty="0" smtClean="0"/>
              <a:t>Symbolic Execution</a:t>
            </a:r>
            <a:endParaRPr lang="en-US" u="sng" dirty="0"/>
          </a:p>
        </p:txBody>
      </p:sp>
      <p:sp>
        <p:nvSpPr>
          <p:cNvPr id="8" name="Text Placeholder 7"/>
          <p:cNvSpPr>
            <a:spLocks noGrp="1"/>
          </p:cNvSpPr>
          <p:nvPr>
            <p:ph type="body" sz="quarter" idx="3"/>
          </p:nvPr>
        </p:nvSpPr>
        <p:spPr>
          <a:xfrm>
            <a:off x="4632729" y="1535113"/>
            <a:ext cx="4041775" cy="446087"/>
          </a:xfrm>
        </p:spPr>
        <p:txBody>
          <a:bodyPr>
            <a:normAutofit lnSpcReduction="10000"/>
          </a:bodyPr>
          <a:lstStyle/>
          <a:p>
            <a:pPr algn="ctr"/>
            <a:r>
              <a:rPr lang="en-US" u="sng" dirty="0" smtClean="0"/>
              <a:t>Exploit Generation</a:t>
            </a:r>
            <a:endParaRPr lang="en-US" u="sng"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39</a:t>
            </a:fld>
            <a:endParaRPr lang="en-US"/>
          </a:p>
        </p:txBody>
      </p:sp>
      <p:sp>
        <p:nvSpPr>
          <p:cNvPr id="37" name="Rounded Rectangle 36"/>
          <p:cNvSpPr/>
          <p:nvPr/>
        </p:nvSpPr>
        <p:spPr>
          <a:xfrm>
            <a:off x="444903" y="2317050"/>
            <a:ext cx="4040188" cy="1569150"/>
          </a:xfrm>
          <a:prstGeom prst="roundRect">
            <a:avLst/>
          </a:prstGeom>
          <a:solidFill>
            <a:schemeClr val="accent1"/>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3000" dirty="0" smtClean="0">
                <a:solidFill>
                  <a:schemeClr val="bg1"/>
                </a:solidFill>
              </a:rPr>
              <a:t>Efficient Resource Management</a:t>
            </a:r>
          </a:p>
        </p:txBody>
      </p:sp>
      <p:sp>
        <p:nvSpPr>
          <p:cNvPr id="38" name="Rounded Rectangle 37"/>
          <p:cNvSpPr/>
          <p:nvPr/>
        </p:nvSpPr>
        <p:spPr>
          <a:xfrm>
            <a:off x="4633522" y="2307805"/>
            <a:ext cx="4040189" cy="1569150"/>
          </a:xfrm>
          <a:prstGeom prst="roundRect">
            <a:avLst/>
          </a:prstGeom>
          <a:solidFill>
            <a:schemeClr val="accent1"/>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3000" dirty="0" smtClean="0">
                <a:solidFill>
                  <a:schemeClr val="bg1"/>
                </a:solidFill>
              </a:rPr>
              <a:t>Symbolic Index</a:t>
            </a:r>
            <a:br>
              <a:rPr lang="en-US" sz="3000" dirty="0" smtClean="0">
                <a:solidFill>
                  <a:schemeClr val="bg1"/>
                </a:solidFill>
              </a:rPr>
            </a:br>
            <a:r>
              <a:rPr lang="en-US" sz="3000" dirty="0" smtClean="0">
                <a:solidFill>
                  <a:schemeClr val="bg1"/>
                </a:solidFill>
              </a:rPr>
              <a:t>Challenge</a:t>
            </a:r>
          </a:p>
        </p:txBody>
      </p:sp>
      <p:sp>
        <p:nvSpPr>
          <p:cNvPr id="9" name="Rounded Rectangle 8"/>
          <p:cNvSpPr/>
          <p:nvPr/>
        </p:nvSpPr>
        <p:spPr>
          <a:xfrm>
            <a:off x="444903" y="4200245"/>
            <a:ext cx="4040188" cy="1569150"/>
          </a:xfrm>
          <a:prstGeom prst="roundRect">
            <a:avLst/>
          </a:prstGeom>
          <a:solidFill>
            <a:schemeClr val="accent5"/>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3000" dirty="0" smtClean="0">
                <a:solidFill>
                  <a:schemeClr val="bg1"/>
                </a:solidFill>
              </a:rPr>
              <a:t>Hybrid Execution</a:t>
            </a:r>
          </a:p>
        </p:txBody>
      </p:sp>
      <p:sp>
        <p:nvSpPr>
          <p:cNvPr id="10" name="Rounded Rectangle 9"/>
          <p:cNvSpPr/>
          <p:nvPr/>
        </p:nvSpPr>
        <p:spPr>
          <a:xfrm>
            <a:off x="4633522" y="4191000"/>
            <a:ext cx="4040189" cy="1569150"/>
          </a:xfrm>
          <a:prstGeom prst="roundRect">
            <a:avLst/>
          </a:prstGeom>
          <a:solidFill>
            <a:schemeClr val="accent5"/>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3000" dirty="0" smtClean="0">
                <a:solidFill>
                  <a:schemeClr val="bg1"/>
                </a:solidFill>
              </a:rPr>
              <a:t>Index-based Memory Model</a:t>
            </a:r>
          </a:p>
        </p:txBody>
      </p:sp>
    </p:spTree>
    <p:extLst>
      <p:ext uri="{BB962C8B-B14F-4D97-AF65-F5344CB8AC3E}">
        <p14:creationId xmlns:p14="http://schemas.microsoft.com/office/powerpoint/2010/main" val="3684625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pPr>
              <a:buFont typeface="Wingdings" pitchFamily="2" charset="2"/>
              <a:buChar char="u"/>
            </a:pPr>
            <a:r>
              <a:rPr lang="en-US" altLang="zh-CN" dirty="0" smtClean="0"/>
              <a:t>Zero-day attacks that exploit unknown vulnerabilities represent a serious threat</a:t>
            </a:r>
          </a:p>
          <a:p>
            <a:pPr lvl="1">
              <a:buFont typeface="Wingdings" pitchFamily="2" charset="2"/>
              <a:buChar char="u"/>
            </a:pPr>
            <a:r>
              <a:rPr lang="en-US" altLang="zh-CN" dirty="0" smtClean="0"/>
              <a:t>No patch or signature available</a:t>
            </a:r>
          </a:p>
          <a:p>
            <a:pPr lvl="1">
              <a:buFont typeface="Wingdings" pitchFamily="2" charset="2"/>
              <a:buChar char="u"/>
            </a:pPr>
            <a:r>
              <a:rPr lang="en-US" altLang="zh-CN" dirty="0" smtClean="0"/>
              <a:t>Symantec:20 unknown vulnerabilities exploited 07/2005 – 06/2007</a:t>
            </a:r>
          </a:p>
          <a:p>
            <a:pPr>
              <a:buFont typeface="Wingdings" pitchFamily="2" charset="2"/>
              <a:buChar char="u"/>
            </a:pPr>
            <a:r>
              <a:rPr lang="en-US" altLang="zh-CN" dirty="0" smtClean="0"/>
              <a:t>Current practice is new vulnerability analysis and protection generation is mostly manual</a:t>
            </a:r>
          </a:p>
          <a:p>
            <a:pPr>
              <a:buFont typeface="Wingdings" pitchFamily="2" charset="2"/>
              <a:buChar char="u"/>
            </a:pPr>
            <a:endParaRPr lang="en-US" altLang="zh-CN" dirty="0" smtClean="0"/>
          </a:p>
          <a:p>
            <a:pPr>
              <a:buFont typeface="Wingdings" pitchFamily="2" charset="2"/>
              <a:buChar char="u"/>
            </a:pPr>
            <a:r>
              <a:rPr lang="en-US" altLang="zh-CN" dirty="0" smtClean="0"/>
              <a:t>Our goal: automate the process of protection generation for unknown vulnerabilities</a:t>
            </a:r>
          </a:p>
          <a:p>
            <a:pPr>
              <a:buNone/>
            </a:pPr>
            <a:r>
              <a:rPr lang="en-US" altLang="zh-CN" dirty="0" smtClean="0"/>
              <a:t> </a:t>
            </a:r>
            <a:endParaRPr lang="zh-CN" altLang="en-US" dirty="0"/>
          </a:p>
        </p:txBody>
      </p:sp>
      <p:sp>
        <p:nvSpPr>
          <p:cNvPr id="2" name="标题 1"/>
          <p:cNvSpPr>
            <a:spLocks noGrp="1"/>
          </p:cNvSpPr>
          <p:nvPr>
            <p:ph type="title"/>
          </p:nvPr>
        </p:nvSpPr>
        <p:spPr/>
        <p:txBody>
          <a:bodyPr/>
          <a:lstStyle/>
          <a:p>
            <a:r>
              <a:rPr lang="en-US" altLang="zh-CN" dirty="0" smtClean="0"/>
              <a:t>Motivation</a:t>
            </a:r>
            <a:endParaRPr lang="zh-CN"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fontScale="90000"/>
          </a:bodyPr>
          <a:lstStyle/>
          <a:p>
            <a:r>
              <a:rPr lang="en-US" b="1" dirty="0" smtClean="0"/>
              <a:t>Challenge 1: Resource Management in</a:t>
            </a:r>
            <a:br>
              <a:rPr lang="en-US" b="1" dirty="0" smtClean="0"/>
            </a:br>
            <a:r>
              <a:rPr lang="en-US" b="1" dirty="0" smtClean="0"/>
              <a:t>Symbolic Execution</a:t>
            </a:r>
            <a:endParaRPr lang="en-US" b="1"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40</a:t>
            </a:fld>
            <a:endParaRPr lang="en-US"/>
          </a:p>
        </p:txBody>
      </p:sp>
    </p:spTree>
    <p:extLst>
      <p:ext uri="{BB962C8B-B14F-4D97-AF65-F5344CB8AC3E}">
        <p14:creationId xmlns:p14="http://schemas.microsoft.com/office/powerpoint/2010/main" val="8415295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Resource Management in Symbolic Execution</a:t>
            </a: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41</a:t>
            </a:fld>
            <a:endParaRPr lang="en-US"/>
          </a:p>
        </p:txBody>
      </p:sp>
      <p:sp>
        <p:nvSpPr>
          <p:cNvPr id="5" name="Rounded Rectangle 4"/>
          <p:cNvSpPr/>
          <p:nvPr/>
        </p:nvSpPr>
        <p:spPr>
          <a:xfrm>
            <a:off x="4758164" y="1865578"/>
            <a:ext cx="3978274" cy="2096092"/>
          </a:xfrm>
          <a:prstGeom prst="roundRect">
            <a:avLst/>
          </a:prstGeom>
          <a:solidFill>
            <a:schemeClr val="accent4"/>
          </a:solidFill>
          <a:ln>
            <a:noFill/>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u="sng" dirty="0" smtClean="0">
                <a:solidFill>
                  <a:schemeClr val="bg1"/>
                </a:solidFill>
              </a:rPr>
              <a:t>Online</a:t>
            </a:r>
            <a:r>
              <a:rPr lang="en-US" sz="2800" dirty="0" smtClean="0">
                <a:solidFill>
                  <a:schemeClr val="bg1"/>
                </a:solidFill>
              </a:rPr>
              <a:t> </a:t>
            </a:r>
            <a:br>
              <a:rPr lang="en-US" sz="2800" dirty="0" smtClean="0">
                <a:solidFill>
                  <a:schemeClr val="bg1"/>
                </a:solidFill>
              </a:rPr>
            </a:br>
            <a:r>
              <a:rPr lang="en-US" sz="2800" dirty="0" smtClean="0">
                <a:solidFill>
                  <a:schemeClr val="bg1"/>
                </a:solidFill>
              </a:rPr>
              <a:t>Symbolic Execution</a:t>
            </a:r>
          </a:p>
        </p:txBody>
      </p:sp>
      <p:grpSp>
        <p:nvGrpSpPr>
          <p:cNvPr id="7" name="Group 7"/>
          <p:cNvGrpSpPr/>
          <p:nvPr/>
        </p:nvGrpSpPr>
        <p:grpSpPr>
          <a:xfrm>
            <a:off x="407563" y="1865578"/>
            <a:ext cx="3943038" cy="2466154"/>
            <a:chOff x="4887820" y="1865578"/>
            <a:chExt cx="3943038" cy="2466154"/>
          </a:xfrm>
        </p:grpSpPr>
        <p:sp>
          <p:nvSpPr>
            <p:cNvPr id="6" name="Rounded Rectangle 5"/>
            <p:cNvSpPr/>
            <p:nvPr/>
          </p:nvSpPr>
          <p:spPr>
            <a:xfrm>
              <a:off x="4887820" y="1865578"/>
              <a:ext cx="3943038" cy="2096092"/>
            </a:xfrm>
            <a:prstGeom prst="roundRect">
              <a:avLst/>
            </a:prstGeom>
            <a:solidFill>
              <a:schemeClr val="accent4"/>
            </a:solidFill>
            <a:ln>
              <a:noFill/>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b="1" u="sng" dirty="0" smtClean="0">
                  <a:solidFill>
                    <a:schemeClr val="bg1"/>
                  </a:solidFill>
                </a:rPr>
                <a:t>Offline</a:t>
              </a:r>
              <a:r>
                <a:rPr lang="en-US" sz="2800" dirty="0" smtClean="0">
                  <a:solidFill>
                    <a:schemeClr val="bg1"/>
                  </a:solidFill>
                </a:rPr>
                <a:t> </a:t>
              </a:r>
              <a:br>
                <a:rPr lang="en-US" sz="2800" dirty="0" smtClean="0">
                  <a:solidFill>
                    <a:schemeClr val="bg1"/>
                  </a:solidFill>
                </a:rPr>
              </a:br>
              <a:r>
                <a:rPr lang="en-US" sz="2800" dirty="0" smtClean="0">
                  <a:solidFill>
                    <a:schemeClr val="bg1"/>
                  </a:solidFill>
                </a:rPr>
                <a:t>Symbolic Execution</a:t>
              </a:r>
            </a:p>
          </p:txBody>
        </p:sp>
        <p:sp>
          <p:nvSpPr>
            <p:cNvPr id="3" name="TextBox 2"/>
            <p:cNvSpPr txBox="1"/>
            <p:nvPr/>
          </p:nvSpPr>
          <p:spPr>
            <a:xfrm>
              <a:off x="5826229" y="3962400"/>
              <a:ext cx="2066221" cy="369332"/>
            </a:xfrm>
            <a:prstGeom prst="rect">
              <a:avLst/>
            </a:prstGeom>
            <a:noFill/>
          </p:spPr>
          <p:txBody>
            <a:bodyPr wrap="none" lIns="0" tIns="0" rIns="0" bIns="0" rtlCol="0">
              <a:spAutoFit/>
            </a:bodyPr>
            <a:lstStyle/>
            <a:p>
              <a:r>
                <a:rPr lang="en-US" sz="2400" dirty="0" smtClean="0"/>
                <a:t>(a.k.a. </a:t>
              </a:r>
              <a:r>
                <a:rPr lang="en-US" sz="2400" dirty="0" err="1" smtClean="0"/>
                <a:t>Concolic</a:t>
              </a:r>
              <a:r>
                <a:rPr lang="en-US" sz="2400" dirty="0"/>
                <a:t>)</a:t>
              </a:r>
              <a:endParaRPr lang="en-US" sz="2400" dirty="0">
                <a:solidFill>
                  <a:schemeClr val="bg1"/>
                </a:solidFill>
              </a:endParaRPr>
            </a:p>
          </p:txBody>
        </p:sp>
      </p:grpSp>
    </p:spTree>
    <p:extLst>
      <p:ext uri="{BB962C8B-B14F-4D97-AF65-F5344CB8AC3E}">
        <p14:creationId xmlns:p14="http://schemas.microsoft.com/office/powerpoint/2010/main" val="77613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Offline</a:t>
            </a:r>
            <a:r>
              <a:rPr lang="en-US" dirty="0" smtClean="0"/>
              <a:t> Execution</a:t>
            </a: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42</a:t>
            </a:fld>
            <a:endParaRPr lang="en-US"/>
          </a:p>
        </p:txBody>
      </p:sp>
      <p:cxnSp>
        <p:nvCxnSpPr>
          <p:cNvPr id="26" name="Straight Arrow Connector 25"/>
          <p:cNvCxnSpPr>
            <a:stCxn id="27" idx="5"/>
            <a:endCxn id="28" idx="1"/>
          </p:cNvCxnSpPr>
          <p:nvPr/>
        </p:nvCxnSpPr>
        <p:spPr>
          <a:xfrm>
            <a:off x="2454907" y="2761213"/>
            <a:ext cx="591110" cy="60605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7" name="Oval 26"/>
          <p:cNvSpPr/>
          <p:nvPr/>
        </p:nvSpPr>
        <p:spPr>
          <a:xfrm>
            <a:off x="2064662" y="2370968"/>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29" name="Oval 28"/>
          <p:cNvSpPr/>
          <p:nvPr/>
        </p:nvSpPr>
        <p:spPr>
          <a:xfrm>
            <a:off x="1266803" y="3287189"/>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30" name="Straight Arrow Connector 29"/>
          <p:cNvCxnSpPr>
            <a:stCxn id="27" idx="3"/>
            <a:endCxn id="29" idx="7"/>
          </p:cNvCxnSpPr>
          <p:nvPr/>
        </p:nvCxnSpPr>
        <p:spPr>
          <a:xfrm flipH="1">
            <a:off x="1657048" y="2761213"/>
            <a:ext cx="474569" cy="59293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endCxn id="39" idx="1"/>
          </p:cNvCxnSpPr>
          <p:nvPr/>
        </p:nvCxnSpPr>
        <p:spPr>
          <a:xfrm>
            <a:off x="1616707" y="3713248"/>
            <a:ext cx="286310" cy="34756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9" name="Oval 38"/>
          <p:cNvSpPr/>
          <p:nvPr/>
        </p:nvSpPr>
        <p:spPr>
          <a:xfrm>
            <a:off x="1836062" y="3993862"/>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40" name="Oval 39"/>
          <p:cNvSpPr/>
          <p:nvPr/>
        </p:nvSpPr>
        <p:spPr>
          <a:xfrm>
            <a:off x="693062" y="3993862"/>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41" name="Straight Arrow Connector 40"/>
          <p:cNvCxnSpPr>
            <a:stCxn id="29" idx="3"/>
            <a:endCxn id="40" idx="7"/>
          </p:cNvCxnSpPr>
          <p:nvPr/>
        </p:nvCxnSpPr>
        <p:spPr>
          <a:xfrm flipH="1">
            <a:off x="1083307" y="3677434"/>
            <a:ext cx="250451" cy="38338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5" name="Oval 44"/>
          <p:cNvSpPr/>
          <p:nvPr/>
        </p:nvSpPr>
        <p:spPr>
          <a:xfrm>
            <a:off x="2064662" y="1437052"/>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46" name="Straight Arrow Connector 45"/>
          <p:cNvCxnSpPr>
            <a:stCxn id="45" idx="4"/>
            <a:endCxn id="27" idx="0"/>
          </p:cNvCxnSpPr>
          <p:nvPr/>
        </p:nvCxnSpPr>
        <p:spPr>
          <a:xfrm>
            <a:off x="2293262" y="1894252"/>
            <a:ext cx="0" cy="47671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3" name="Group 6"/>
          <p:cNvGrpSpPr/>
          <p:nvPr/>
        </p:nvGrpSpPr>
        <p:grpSpPr>
          <a:xfrm>
            <a:off x="2520400" y="3300309"/>
            <a:ext cx="1677862" cy="1480240"/>
            <a:chOff x="2520400" y="3300309"/>
            <a:chExt cx="1677862" cy="1480240"/>
          </a:xfrm>
        </p:grpSpPr>
        <p:sp>
          <p:nvSpPr>
            <p:cNvPr id="28" name="Oval 27"/>
            <p:cNvSpPr/>
            <p:nvPr/>
          </p:nvSpPr>
          <p:spPr>
            <a:xfrm>
              <a:off x="2979062" y="3300309"/>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33" name="Straight Arrow Connector 32"/>
            <p:cNvCxnSpPr>
              <a:stCxn id="28" idx="5"/>
              <a:endCxn id="34" idx="1"/>
            </p:cNvCxnSpPr>
            <p:nvPr/>
          </p:nvCxnSpPr>
          <p:spPr>
            <a:xfrm>
              <a:off x="3369307" y="3690554"/>
              <a:ext cx="286310" cy="34756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4" name="Oval 33"/>
            <p:cNvSpPr/>
            <p:nvPr/>
          </p:nvSpPr>
          <p:spPr>
            <a:xfrm>
              <a:off x="3588662" y="3971168"/>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36" name="Oval 35"/>
            <p:cNvSpPr/>
            <p:nvPr/>
          </p:nvSpPr>
          <p:spPr>
            <a:xfrm>
              <a:off x="2521862" y="3971168"/>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37" name="Straight Arrow Connector 36"/>
            <p:cNvCxnSpPr>
              <a:stCxn id="28" idx="3"/>
              <a:endCxn id="36" idx="7"/>
            </p:cNvCxnSpPr>
            <p:nvPr/>
          </p:nvCxnSpPr>
          <p:spPr>
            <a:xfrm flipH="1">
              <a:off x="2912107" y="3690554"/>
              <a:ext cx="133910" cy="34756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36" idx="5"/>
            </p:cNvCxnSpPr>
            <p:nvPr/>
          </p:nvCxnSpPr>
          <p:spPr>
            <a:xfrm>
              <a:off x="2912107" y="4361413"/>
              <a:ext cx="191461"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36" idx="3"/>
            </p:cNvCxnSpPr>
            <p:nvPr/>
          </p:nvCxnSpPr>
          <p:spPr>
            <a:xfrm flipH="1">
              <a:off x="2520400" y="4361413"/>
              <a:ext cx="68417"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stCxn id="34" idx="5"/>
            </p:cNvCxnSpPr>
            <p:nvPr/>
          </p:nvCxnSpPr>
          <p:spPr>
            <a:xfrm>
              <a:off x="3978907" y="4361413"/>
              <a:ext cx="219355"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stCxn id="34" idx="3"/>
            </p:cNvCxnSpPr>
            <p:nvPr/>
          </p:nvCxnSpPr>
          <p:spPr>
            <a:xfrm flipH="1">
              <a:off x="3548602" y="4361413"/>
              <a:ext cx="107015" cy="41913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cxnSp>
        <p:nvCxnSpPr>
          <p:cNvPr id="49" name="Straight Arrow Connector 48"/>
          <p:cNvCxnSpPr/>
          <p:nvPr/>
        </p:nvCxnSpPr>
        <p:spPr>
          <a:xfrm>
            <a:off x="2226307" y="4390248"/>
            <a:ext cx="191461" cy="36607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a:off x="1729046" y="4390248"/>
            <a:ext cx="173971"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a:stCxn id="40" idx="5"/>
          </p:cNvCxnSpPr>
          <p:nvPr/>
        </p:nvCxnSpPr>
        <p:spPr>
          <a:xfrm>
            <a:off x="1083307" y="4384107"/>
            <a:ext cx="215015" cy="39644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flipH="1">
            <a:off x="609600" y="4414471"/>
            <a:ext cx="173971"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6" name="Group 31"/>
          <p:cNvGrpSpPr/>
          <p:nvPr/>
        </p:nvGrpSpPr>
        <p:grpSpPr>
          <a:xfrm>
            <a:off x="609600" y="1437052"/>
            <a:ext cx="3588662" cy="3372332"/>
            <a:chOff x="68938" y="2188463"/>
            <a:chExt cx="3588662" cy="3372332"/>
          </a:xfrm>
        </p:grpSpPr>
        <p:cxnSp>
          <p:nvCxnSpPr>
            <p:cNvPr id="35" name="Straight Arrow Connector 34"/>
            <p:cNvCxnSpPr>
              <a:stCxn id="44" idx="5"/>
              <a:endCxn id="53" idx="1"/>
            </p:cNvCxnSpPr>
            <p:nvPr/>
          </p:nvCxnSpPr>
          <p:spPr>
            <a:xfrm>
              <a:off x="1914245" y="3512624"/>
              <a:ext cx="591110" cy="60605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4" name="Oval 43"/>
            <p:cNvSpPr/>
            <p:nvPr/>
          </p:nvSpPr>
          <p:spPr>
            <a:xfrm>
              <a:off x="1524000" y="3122379"/>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53" name="Oval 52"/>
            <p:cNvSpPr/>
            <p:nvPr/>
          </p:nvSpPr>
          <p:spPr>
            <a:xfrm>
              <a:off x="2438400" y="4051720"/>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54" name="Oval 53"/>
            <p:cNvSpPr/>
            <p:nvPr/>
          </p:nvSpPr>
          <p:spPr>
            <a:xfrm>
              <a:off x="726141" y="4038600"/>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55" name="Straight Arrow Connector 54"/>
            <p:cNvCxnSpPr>
              <a:stCxn id="44" idx="3"/>
              <a:endCxn id="54" idx="7"/>
            </p:cNvCxnSpPr>
            <p:nvPr/>
          </p:nvCxnSpPr>
          <p:spPr>
            <a:xfrm flipH="1">
              <a:off x="1116386" y="3512624"/>
              <a:ext cx="474569" cy="59293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53" idx="5"/>
              <a:endCxn id="57" idx="1"/>
            </p:cNvCxnSpPr>
            <p:nvPr/>
          </p:nvCxnSpPr>
          <p:spPr>
            <a:xfrm>
              <a:off x="2828645" y="4441965"/>
              <a:ext cx="286310" cy="34756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57" name="Oval 56"/>
            <p:cNvSpPr/>
            <p:nvPr/>
          </p:nvSpPr>
          <p:spPr>
            <a:xfrm>
              <a:off x="3048000" y="4722579"/>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60" name="Oval 59"/>
            <p:cNvSpPr/>
            <p:nvPr/>
          </p:nvSpPr>
          <p:spPr>
            <a:xfrm>
              <a:off x="1981200" y="4722579"/>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62" name="Straight Arrow Connector 61"/>
            <p:cNvCxnSpPr>
              <a:stCxn id="53" idx="3"/>
              <a:endCxn id="60" idx="7"/>
            </p:cNvCxnSpPr>
            <p:nvPr/>
          </p:nvCxnSpPr>
          <p:spPr>
            <a:xfrm flipH="1">
              <a:off x="2371445" y="4441965"/>
              <a:ext cx="133910" cy="34756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a:endCxn id="64" idx="1"/>
            </p:cNvCxnSpPr>
            <p:nvPr/>
          </p:nvCxnSpPr>
          <p:spPr>
            <a:xfrm>
              <a:off x="1076045" y="4464659"/>
              <a:ext cx="286310" cy="34756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64" name="Oval 63"/>
            <p:cNvSpPr/>
            <p:nvPr/>
          </p:nvSpPr>
          <p:spPr>
            <a:xfrm>
              <a:off x="1295400" y="4745273"/>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65" name="Oval 64"/>
            <p:cNvSpPr/>
            <p:nvPr/>
          </p:nvSpPr>
          <p:spPr>
            <a:xfrm>
              <a:off x="152400" y="4745273"/>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66" name="Straight Arrow Connector 65"/>
            <p:cNvCxnSpPr>
              <a:stCxn id="54" idx="3"/>
              <a:endCxn id="65" idx="7"/>
            </p:cNvCxnSpPr>
            <p:nvPr/>
          </p:nvCxnSpPr>
          <p:spPr>
            <a:xfrm flipH="1">
              <a:off x="542645" y="4428845"/>
              <a:ext cx="250451" cy="38338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a:stCxn id="60" idx="5"/>
            </p:cNvCxnSpPr>
            <p:nvPr/>
          </p:nvCxnSpPr>
          <p:spPr>
            <a:xfrm>
              <a:off x="2371445" y="5112824"/>
              <a:ext cx="191461"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60" idx="3"/>
            </p:cNvCxnSpPr>
            <p:nvPr/>
          </p:nvCxnSpPr>
          <p:spPr>
            <a:xfrm flipH="1">
              <a:off x="1979738" y="5112824"/>
              <a:ext cx="68417"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69" name="Oval 68"/>
            <p:cNvSpPr/>
            <p:nvPr/>
          </p:nvSpPr>
          <p:spPr>
            <a:xfrm>
              <a:off x="1524000" y="2188463"/>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70" name="Straight Arrow Connector 69"/>
            <p:cNvCxnSpPr>
              <a:stCxn id="69" idx="4"/>
              <a:endCxn id="44" idx="0"/>
            </p:cNvCxnSpPr>
            <p:nvPr/>
          </p:nvCxnSpPr>
          <p:spPr>
            <a:xfrm>
              <a:off x="1752600" y="2645663"/>
              <a:ext cx="0" cy="47671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a:stCxn id="57" idx="5"/>
            </p:cNvCxnSpPr>
            <p:nvPr/>
          </p:nvCxnSpPr>
          <p:spPr>
            <a:xfrm>
              <a:off x="3438245" y="5112824"/>
              <a:ext cx="219355"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2" name="Straight Arrow Connector 71"/>
            <p:cNvCxnSpPr>
              <a:stCxn id="57" idx="3"/>
            </p:cNvCxnSpPr>
            <p:nvPr/>
          </p:nvCxnSpPr>
          <p:spPr>
            <a:xfrm flipH="1">
              <a:off x="3007940" y="5112824"/>
              <a:ext cx="107015" cy="41913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a:off x="1685645" y="5141659"/>
              <a:ext cx="191461" cy="36607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p:nvPr/>
          </p:nvCxnSpPr>
          <p:spPr>
            <a:xfrm flipH="1">
              <a:off x="1188384" y="5141659"/>
              <a:ext cx="173971"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5" name="Straight Arrow Connector 74"/>
            <p:cNvCxnSpPr>
              <a:stCxn id="65" idx="5"/>
            </p:cNvCxnSpPr>
            <p:nvPr/>
          </p:nvCxnSpPr>
          <p:spPr>
            <a:xfrm>
              <a:off x="542645" y="5135518"/>
              <a:ext cx="215015" cy="39644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p:nvPr/>
          </p:nvCxnSpPr>
          <p:spPr>
            <a:xfrm flipH="1">
              <a:off x="68938" y="5165882"/>
              <a:ext cx="173971"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77" name="Freeform 76"/>
          <p:cNvSpPr/>
          <p:nvPr/>
        </p:nvSpPr>
        <p:spPr>
          <a:xfrm>
            <a:off x="782228" y="1630812"/>
            <a:ext cx="1427572" cy="2738610"/>
          </a:xfrm>
          <a:custGeom>
            <a:avLst/>
            <a:gdLst>
              <a:gd name="connsiteX0" fmla="*/ 1346450 w 1427572"/>
              <a:gd name="connsiteY0" fmla="*/ 0 h 2738610"/>
              <a:gd name="connsiteX1" fmla="*/ 1331149 w 1427572"/>
              <a:gd name="connsiteY1" fmla="*/ 917970 h 2738610"/>
              <a:gd name="connsiteX2" fmla="*/ 382514 w 1427572"/>
              <a:gd name="connsiteY2" fmla="*/ 1958336 h 2738610"/>
              <a:gd name="connsiteX3" fmla="*/ 0 w 1427572"/>
              <a:gd name="connsiteY3" fmla="*/ 2738610 h 2738610"/>
            </a:gdLst>
            <a:ahLst/>
            <a:cxnLst>
              <a:cxn ang="0">
                <a:pos x="connsiteX0" y="connsiteY0"/>
              </a:cxn>
              <a:cxn ang="0">
                <a:pos x="connsiteX1" y="connsiteY1"/>
              </a:cxn>
              <a:cxn ang="0">
                <a:pos x="connsiteX2" y="connsiteY2"/>
              </a:cxn>
              <a:cxn ang="0">
                <a:pos x="connsiteX3" y="connsiteY3"/>
              </a:cxn>
            </a:cxnLst>
            <a:rect l="l" t="t" r="r" b="b"/>
            <a:pathLst>
              <a:path w="1427572" h="2738610">
                <a:moveTo>
                  <a:pt x="1346450" y="0"/>
                </a:moveTo>
                <a:cubicBezTo>
                  <a:pt x="1419127" y="295790"/>
                  <a:pt x="1491805" y="591581"/>
                  <a:pt x="1331149" y="917970"/>
                </a:cubicBezTo>
                <a:cubicBezTo>
                  <a:pt x="1170493" y="1244359"/>
                  <a:pt x="604372" y="1654896"/>
                  <a:pt x="382514" y="1958336"/>
                </a:cubicBezTo>
                <a:cubicBezTo>
                  <a:pt x="160656" y="2261776"/>
                  <a:pt x="0" y="2738610"/>
                  <a:pt x="0" y="2738610"/>
                </a:cubicBezTo>
              </a:path>
            </a:pathLst>
          </a:custGeom>
          <a:ln w="76200" cmpd="sng">
            <a:headEnd type="none"/>
            <a:tailEnd type="non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7" name="Group 77"/>
          <p:cNvGrpSpPr/>
          <p:nvPr/>
        </p:nvGrpSpPr>
        <p:grpSpPr>
          <a:xfrm>
            <a:off x="1457175" y="1600213"/>
            <a:ext cx="2581425" cy="2769209"/>
            <a:chOff x="1457175" y="1600213"/>
            <a:chExt cx="2581425" cy="2769209"/>
          </a:xfrm>
        </p:grpSpPr>
        <p:sp>
          <p:nvSpPr>
            <p:cNvPr id="79" name="Freeform 78"/>
            <p:cNvSpPr/>
            <p:nvPr/>
          </p:nvSpPr>
          <p:spPr>
            <a:xfrm>
              <a:off x="2302824" y="1630812"/>
              <a:ext cx="957606" cy="2723310"/>
            </a:xfrm>
            <a:custGeom>
              <a:avLst/>
              <a:gdLst>
                <a:gd name="connsiteX0" fmla="*/ 83920 w 957606"/>
                <a:gd name="connsiteY0" fmla="*/ 0 h 2723310"/>
                <a:gd name="connsiteX1" fmla="*/ 83920 w 957606"/>
                <a:gd name="connsiteY1" fmla="*/ 948569 h 2723310"/>
                <a:gd name="connsiteX2" fmla="*/ 956053 w 957606"/>
                <a:gd name="connsiteY2" fmla="*/ 1805341 h 2723310"/>
                <a:gd name="connsiteX3" fmla="*/ 313429 w 957606"/>
                <a:gd name="connsiteY3" fmla="*/ 2723310 h 2723310"/>
              </a:gdLst>
              <a:ahLst/>
              <a:cxnLst>
                <a:cxn ang="0">
                  <a:pos x="connsiteX0" y="connsiteY0"/>
                </a:cxn>
                <a:cxn ang="0">
                  <a:pos x="connsiteX1" y="connsiteY1"/>
                </a:cxn>
                <a:cxn ang="0">
                  <a:pos x="connsiteX2" y="connsiteY2"/>
                </a:cxn>
                <a:cxn ang="0">
                  <a:pos x="connsiteX3" y="connsiteY3"/>
                </a:cxn>
              </a:cxnLst>
              <a:rect l="l" t="t" r="r" b="b"/>
              <a:pathLst>
                <a:path w="957606" h="2723310">
                  <a:moveTo>
                    <a:pt x="83920" y="0"/>
                  </a:moveTo>
                  <a:cubicBezTo>
                    <a:pt x="11242" y="323839"/>
                    <a:pt x="-61435" y="647679"/>
                    <a:pt x="83920" y="948569"/>
                  </a:cubicBezTo>
                  <a:cubicBezTo>
                    <a:pt x="229275" y="1249459"/>
                    <a:pt x="917802" y="1509551"/>
                    <a:pt x="956053" y="1805341"/>
                  </a:cubicBezTo>
                  <a:cubicBezTo>
                    <a:pt x="994304" y="2101131"/>
                    <a:pt x="313429" y="2723310"/>
                    <a:pt x="313429" y="2723310"/>
                  </a:cubicBezTo>
                </a:path>
              </a:pathLst>
            </a:custGeom>
            <a:ln w="76200" cmpd="sng">
              <a:headEnd type="none"/>
              <a:tailEnd type="non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0" name="Freeform 79"/>
            <p:cNvSpPr/>
            <p:nvPr/>
          </p:nvSpPr>
          <p:spPr>
            <a:xfrm>
              <a:off x="2380771" y="1630812"/>
              <a:ext cx="1657829" cy="2723310"/>
            </a:xfrm>
            <a:custGeom>
              <a:avLst/>
              <a:gdLst>
                <a:gd name="connsiteX0" fmla="*/ 97171 w 1657829"/>
                <a:gd name="connsiteY0" fmla="*/ 0 h 2723310"/>
                <a:gd name="connsiteX1" fmla="*/ 97171 w 1657829"/>
                <a:gd name="connsiteY1" fmla="*/ 872071 h 2723310"/>
                <a:gd name="connsiteX2" fmla="*/ 1107008 w 1657829"/>
                <a:gd name="connsiteY2" fmla="*/ 1667645 h 2723310"/>
                <a:gd name="connsiteX3" fmla="*/ 1657829 w 1657829"/>
                <a:gd name="connsiteY3" fmla="*/ 2723310 h 2723310"/>
              </a:gdLst>
              <a:ahLst/>
              <a:cxnLst>
                <a:cxn ang="0">
                  <a:pos x="connsiteX0" y="connsiteY0"/>
                </a:cxn>
                <a:cxn ang="0">
                  <a:pos x="connsiteX1" y="connsiteY1"/>
                </a:cxn>
                <a:cxn ang="0">
                  <a:pos x="connsiteX2" y="connsiteY2"/>
                </a:cxn>
                <a:cxn ang="0">
                  <a:pos x="connsiteX3" y="connsiteY3"/>
                </a:cxn>
              </a:cxnLst>
              <a:rect l="l" t="t" r="r" b="b"/>
              <a:pathLst>
                <a:path w="1657829" h="2723310">
                  <a:moveTo>
                    <a:pt x="97171" y="0"/>
                  </a:moveTo>
                  <a:cubicBezTo>
                    <a:pt x="13018" y="297065"/>
                    <a:pt x="-71135" y="594130"/>
                    <a:pt x="97171" y="872071"/>
                  </a:cubicBezTo>
                  <a:cubicBezTo>
                    <a:pt x="265477" y="1150012"/>
                    <a:pt x="846898" y="1359105"/>
                    <a:pt x="1107008" y="1667645"/>
                  </a:cubicBezTo>
                  <a:cubicBezTo>
                    <a:pt x="1367118" y="1976185"/>
                    <a:pt x="1657829" y="2723310"/>
                    <a:pt x="1657829" y="2723310"/>
                  </a:cubicBezTo>
                </a:path>
              </a:pathLst>
            </a:custGeom>
            <a:ln w="76200" cmpd="sng">
              <a:headEnd type="none"/>
              <a:tailEnd type="non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1" name="Freeform 80"/>
            <p:cNvSpPr/>
            <p:nvPr/>
          </p:nvSpPr>
          <p:spPr>
            <a:xfrm>
              <a:off x="1457175" y="1600213"/>
              <a:ext cx="828825" cy="2769209"/>
            </a:xfrm>
            <a:custGeom>
              <a:avLst/>
              <a:gdLst>
                <a:gd name="connsiteX0" fmla="*/ 795940 w 828825"/>
                <a:gd name="connsiteY0" fmla="*/ 0 h 2769209"/>
                <a:gd name="connsiteX1" fmla="*/ 734738 w 828825"/>
                <a:gd name="connsiteY1" fmla="*/ 1086264 h 2769209"/>
                <a:gd name="connsiteX2" fmla="*/ 311 w 828825"/>
                <a:gd name="connsiteY2" fmla="*/ 1790041 h 2769209"/>
                <a:gd name="connsiteX3" fmla="*/ 642935 w 828825"/>
                <a:gd name="connsiteY3" fmla="*/ 2769209 h 2769209"/>
              </a:gdLst>
              <a:ahLst/>
              <a:cxnLst>
                <a:cxn ang="0">
                  <a:pos x="connsiteX0" y="connsiteY0"/>
                </a:cxn>
                <a:cxn ang="0">
                  <a:pos x="connsiteX1" y="connsiteY1"/>
                </a:cxn>
                <a:cxn ang="0">
                  <a:pos x="connsiteX2" y="connsiteY2"/>
                </a:cxn>
                <a:cxn ang="0">
                  <a:pos x="connsiteX3" y="connsiteY3"/>
                </a:cxn>
              </a:cxnLst>
              <a:rect l="l" t="t" r="r" b="b"/>
              <a:pathLst>
                <a:path w="828825" h="2769209">
                  <a:moveTo>
                    <a:pt x="795940" y="0"/>
                  </a:moveTo>
                  <a:cubicBezTo>
                    <a:pt x="831641" y="393962"/>
                    <a:pt x="867343" y="787924"/>
                    <a:pt x="734738" y="1086264"/>
                  </a:cubicBezTo>
                  <a:cubicBezTo>
                    <a:pt x="602133" y="1384604"/>
                    <a:pt x="15612" y="1509550"/>
                    <a:pt x="311" y="1790041"/>
                  </a:cubicBezTo>
                  <a:cubicBezTo>
                    <a:pt x="-14990" y="2070532"/>
                    <a:pt x="538381" y="2606014"/>
                    <a:pt x="642935" y="2769209"/>
                  </a:cubicBezTo>
                </a:path>
              </a:pathLst>
            </a:custGeom>
            <a:ln w="76200" cmpd="sng">
              <a:headEnd type="none"/>
              <a:tailEnd type="non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83" name="Rounded Rectangular Callout 82"/>
          <p:cNvSpPr/>
          <p:nvPr/>
        </p:nvSpPr>
        <p:spPr>
          <a:xfrm>
            <a:off x="228600" y="1219201"/>
            <a:ext cx="1611686" cy="844260"/>
          </a:xfrm>
          <a:prstGeom prst="wedgeRoundRectCallout">
            <a:avLst>
              <a:gd name="adj1" fmla="val 61915"/>
              <a:gd name="adj2" fmla="val 105147"/>
              <a:gd name="adj3" fmla="val 16667"/>
            </a:avLst>
          </a:prstGeom>
          <a:solidFill>
            <a:schemeClr val="accent1"/>
          </a:solidFill>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1">
            <a:noAutofit/>
          </a:bodyPr>
          <a:lstStyle/>
          <a:p>
            <a:pPr algn="ctr"/>
            <a:r>
              <a:rPr lang="en-US" sz="2400" dirty="0" smtClean="0">
                <a:solidFill>
                  <a:schemeClr val="bg1"/>
                </a:solidFill>
              </a:rPr>
              <a:t>One path</a:t>
            </a:r>
            <a:br>
              <a:rPr lang="en-US" sz="2400" dirty="0" smtClean="0">
                <a:solidFill>
                  <a:schemeClr val="bg1"/>
                </a:solidFill>
              </a:rPr>
            </a:br>
            <a:r>
              <a:rPr lang="en-US" sz="2400" dirty="0" smtClean="0">
                <a:solidFill>
                  <a:schemeClr val="bg1"/>
                </a:solidFill>
              </a:rPr>
              <a:t>at a time</a:t>
            </a:r>
          </a:p>
        </p:txBody>
      </p:sp>
      <p:sp>
        <p:nvSpPr>
          <p:cNvPr id="84" name="Rounded Rectangular Callout 83"/>
          <p:cNvSpPr/>
          <p:nvPr/>
        </p:nvSpPr>
        <p:spPr>
          <a:xfrm>
            <a:off x="5224668" y="1516101"/>
            <a:ext cx="3157332" cy="1695244"/>
          </a:xfrm>
          <a:prstGeom prst="wedgeRoundRectCallout">
            <a:avLst>
              <a:gd name="adj1" fmla="val -45009"/>
              <a:gd name="adj2" fmla="val 17105"/>
              <a:gd name="adj3" fmla="val 16667"/>
            </a:avLst>
          </a:prstGeom>
          <a:solidFill>
            <a:schemeClr val="accent4"/>
          </a:solidFill>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square" lIns="182880" rtlCol="0" anchor="ctr" anchorCtr="0">
            <a:noAutofit/>
          </a:bodyPr>
          <a:lstStyle/>
          <a:p>
            <a:r>
              <a:rPr lang="en-US" sz="2400" b="1" dirty="0" smtClean="0">
                <a:solidFill>
                  <a:schemeClr val="bg1"/>
                </a:solidFill>
              </a:rPr>
              <a:t>Method 1:</a:t>
            </a:r>
            <a:br>
              <a:rPr lang="en-US" sz="2400" b="1" dirty="0" smtClean="0">
                <a:solidFill>
                  <a:schemeClr val="bg1"/>
                </a:solidFill>
              </a:rPr>
            </a:br>
            <a:r>
              <a:rPr lang="en-US" sz="2400" dirty="0" smtClean="0">
                <a:solidFill>
                  <a:schemeClr val="bg1"/>
                </a:solidFill>
              </a:rPr>
              <a:t>Re-run from scratch</a:t>
            </a:r>
            <a:br>
              <a:rPr lang="en-US" sz="2400" dirty="0" smtClean="0">
                <a:solidFill>
                  <a:schemeClr val="bg1"/>
                </a:solidFill>
              </a:rPr>
            </a:br>
            <a:r>
              <a:rPr lang="en-US" sz="2400" dirty="0" smtClean="0">
                <a:solidFill>
                  <a:schemeClr val="bg1"/>
                </a:solidFill>
              </a:rPr>
              <a:t>⟹ Inefficient</a:t>
            </a:r>
          </a:p>
        </p:txBody>
      </p:sp>
      <p:sp>
        <p:nvSpPr>
          <p:cNvPr id="5" name="TextBox 4"/>
          <p:cNvSpPr txBox="1"/>
          <p:nvPr/>
        </p:nvSpPr>
        <p:spPr>
          <a:xfrm>
            <a:off x="2667000" y="1371600"/>
            <a:ext cx="1623191" cy="738664"/>
          </a:xfrm>
          <a:prstGeom prst="rect">
            <a:avLst/>
          </a:prstGeom>
          <a:noFill/>
        </p:spPr>
        <p:txBody>
          <a:bodyPr wrap="none" lIns="0" tIns="0" rIns="0" bIns="0" rtlCol="0">
            <a:spAutoFit/>
          </a:bodyPr>
          <a:lstStyle/>
          <a:p>
            <a:pPr algn="ctr"/>
            <a:r>
              <a:rPr lang="en-US" sz="2400" dirty="0" smtClean="0"/>
              <a:t>Re-executed</a:t>
            </a:r>
            <a:br>
              <a:rPr lang="en-US" sz="2400" dirty="0" smtClean="0"/>
            </a:br>
            <a:r>
              <a:rPr lang="en-US" sz="2400" dirty="0" smtClean="0"/>
              <a:t>every time</a:t>
            </a:r>
          </a:p>
        </p:txBody>
      </p:sp>
    </p:spTree>
    <p:extLst>
      <p:ext uri="{BB962C8B-B14F-4D97-AF65-F5344CB8AC3E}">
        <p14:creationId xmlns:p14="http://schemas.microsoft.com/office/powerpoint/2010/main" val="2915706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1"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t>Online</a:t>
            </a:r>
            <a:r>
              <a:rPr lang="en-US" dirty="0" smtClean="0"/>
              <a:t> Execution</a:t>
            </a: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43</a:t>
            </a:fld>
            <a:endParaRPr lang="en-US"/>
          </a:p>
        </p:txBody>
      </p:sp>
      <p:sp>
        <p:nvSpPr>
          <p:cNvPr id="24" name="Rounded Rectangular Callout 23"/>
          <p:cNvSpPr/>
          <p:nvPr/>
        </p:nvSpPr>
        <p:spPr>
          <a:xfrm>
            <a:off x="5224668" y="1516101"/>
            <a:ext cx="3157332" cy="1695244"/>
          </a:xfrm>
          <a:prstGeom prst="wedgeRoundRectCallout">
            <a:avLst>
              <a:gd name="adj1" fmla="val -45009"/>
              <a:gd name="adj2" fmla="val 17105"/>
              <a:gd name="adj3" fmla="val 16667"/>
            </a:avLst>
          </a:prstGeom>
          <a:solidFill>
            <a:schemeClr val="accent4"/>
          </a:solidFill>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square" lIns="274320" rtlCol="0" anchor="ctr" anchorCtr="0">
            <a:noAutofit/>
          </a:bodyPr>
          <a:lstStyle/>
          <a:p>
            <a:r>
              <a:rPr lang="en-US" sz="2400" b="1" dirty="0" smtClean="0">
                <a:solidFill>
                  <a:schemeClr val="bg1"/>
                </a:solidFill>
              </a:rPr>
              <a:t>Method 2:</a:t>
            </a:r>
            <a:br>
              <a:rPr lang="en-US" sz="2400" b="1" dirty="0" smtClean="0">
                <a:solidFill>
                  <a:schemeClr val="bg1"/>
                </a:solidFill>
              </a:rPr>
            </a:br>
            <a:r>
              <a:rPr lang="en-US" sz="2400" dirty="0" smtClean="0">
                <a:solidFill>
                  <a:schemeClr val="bg1"/>
                </a:solidFill>
              </a:rPr>
              <a:t>Stop forking</a:t>
            </a:r>
            <a:br>
              <a:rPr lang="en-US" sz="2400" dirty="0" smtClean="0">
                <a:solidFill>
                  <a:schemeClr val="bg1"/>
                </a:solidFill>
              </a:rPr>
            </a:br>
            <a:r>
              <a:rPr lang="en-US" sz="2400" dirty="0" smtClean="0">
                <a:solidFill>
                  <a:schemeClr val="bg1"/>
                </a:solidFill>
              </a:rPr>
              <a:t>⟹ Miss paths</a:t>
            </a:r>
          </a:p>
        </p:txBody>
      </p:sp>
      <p:cxnSp>
        <p:nvCxnSpPr>
          <p:cNvPr id="26" name="Straight Arrow Connector 25"/>
          <p:cNvCxnSpPr>
            <a:stCxn id="27" idx="5"/>
            <a:endCxn id="28" idx="1"/>
          </p:cNvCxnSpPr>
          <p:nvPr/>
        </p:nvCxnSpPr>
        <p:spPr>
          <a:xfrm>
            <a:off x="2454907" y="2761213"/>
            <a:ext cx="591110" cy="60605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7" name="Oval 26"/>
          <p:cNvSpPr/>
          <p:nvPr/>
        </p:nvSpPr>
        <p:spPr>
          <a:xfrm>
            <a:off x="2064662" y="2370968"/>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29" name="Oval 28"/>
          <p:cNvSpPr/>
          <p:nvPr/>
        </p:nvSpPr>
        <p:spPr>
          <a:xfrm>
            <a:off x="1266803" y="3287189"/>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30" name="Straight Arrow Connector 29"/>
          <p:cNvCxnSpPr>
            <a:stCxn id="27" idx="3"/>
            <a:endCxn id="29" idx="7"/>
          </p:cNvCxnSpPr>
          <p:nvPr/>
        </p:nvCxnSpPr>
        <p:spPr>
          <a:xfrm flipH="1">
            <a:off x="1657048" y="2761213"/>
            <a:ext cx="474569" cy="59293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endCxn id="39" idx="1"/>
          </p:cNvCxnSpPr>
          <p:nvPr/>
        </p:nvCxnSpPr>
        <p:spPr>
          <a:xfrm>
            <a:off x="1616707" y="3713248"/>
            <a:ext cx="286310" cy="34756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9" name="Oval 38"/>
          <p:cNvSpPr/>
          <p:nvPr/>
        </p:nvSpPr>
        <p:spPr>
          <a:xfrm>
            <a:off x="1836062" y="3993862"/>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40" name="Oval 39"/>
          <p:cNvSpPr/>
          <p:nvPr/>
        </p:nvSpPr>
        <p:spPr>
          <a:xfrm>
            <a:off x="693062" y="3993862"/>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41" name="Straight Arrow Connector 40"/>
          <p:cNvCxnSpPr>
            <a:stCxn id="29" idx="3"/>
            <a:endCxn id="40" idx="7"/>
          </p:cNvCxnSpPr>
          <p:nvPr/>
        </p:nvCxnSpPr>
        <p:spPr>
          <a:xfrm flipH="1">
            <a:off x="1083307" y="3677434"/>
            <a:ext cx="250451" cy="38338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5" name="Oval 44"/>
          <p:cNvSpPr/>
          <p:nvPr/>
        </p:nvSpPr>
        <p:spPr>
          <a:xfrm>
            <a:off x="2064662" y="1437052"/>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46" name="Straight Arrow Connector 45"/>
          <p:cNvCxnSpPr>
            <a:stCxn id="45" idx="4"/>
            <a:endCxn id="27" idx="0"/>
          </p:cNvCxnSpPr>
          <p:nvPr/>
        </p:nvCxnSpPr>
        <p:spPr>
          <a:xfrm>
            <a:off x="2293262" y="1894252"/>
            <a:ext cx="0" cy="47671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3" name="Group 6"/>
          <p:cNvGrpSpPr/>
          <p:nvPr/>
        </p:nvGrpSpPr>
        <p:grpSpPr>
          <a:xfrm>
            <a:off x="2520400" y="3300309"/>
            <a:ext cx="1677862" cy="1480240"/>
            <a:chOff x="2520400" y="3300309"/>
            <a:chExt cx="1677862" cy="1480240"/>
          </a:xfrm>
        </p:grpSpPr>
        <p:sp>
          <p:nvSpPr>
            <p:cNvPr id="28" name="Oval 27"/>
            <p:cNvSpPr/>
            <p:nvPr/>
          </p:nvSpPr>
          <p:spPr>
            <a:xfrm>
              <a:off x="2979062" y="3300309"/>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33" name="Straight Arrow Connector 32"/>
            <p:cNvCxnSpPr>
              <a:stCxn id="28" idx="5"/>
              <a:endCxn id="34" idx="1"/>
            </p:cNvCxnSpPr>
            <p:nvPr/>
          </p:nvCxnSpPr>
          <p:spPr>
            <a:xfrm>
              <a:off x="3369307" y="3690554"/>
              <a:ext cx="286310" cy="34756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4" name="Oval 33"/>
            <p:cNvSpPr/>
            <p:nvPr/>
          </p:nvSpPr>
          <p:spPr>
            <a:xfrm>
              <a:off x="3588662" y="3971168"/>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36" name="Oval 35"/>
            <p:cNvSpPr/>
            <p:nvPr/>
          </p:nvSpPr>
          <p:spPr>
            <a:xfrm>
              <a:off x="2521862" y="3971168"/>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37" name="Straight Arrow Connector 36"/>
            <p:cNvCxnSpPr>
              <a:stCxn id="28" idx="3"/>
              <a:endCxn id="36" idx="7"/>
            </p:cNvCxnSpPr>
            <p:nvPr/>
          </p:nvCxnSpPr>
          <p:spPr>
            <a:xfrm flipH="1">
              <a:off x="2912107" y="3690554"/>
              <a:ext cx="133910" cy="34756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36" idx="5"/>
            </p:cNvCxnSpPr>
            <p:nvPr/>
          </p:nvCxnSpPr>
          <p:spPr>
            <a:xfrm>
              <a:off x="2912107" y="4361413"/>
              <a:ext cx="191461"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36" idx="3"/>
            </p:cNvCxnSpPr>
            <p:nvPr/>
          </p:nvCxnSpPr>
          <p:spPr>
            <a:xfrm flipH="1">
              <a:off x="2520400" y="4361413"/>
              <a:ext cx="68417"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stCxn id="34" idx="5"/>
            </p:cNvCxnSpPr>
            <p:nvPr/>
          </p:nvCxnSpPr>
          <p:spPr>
            <a:xfrm>
              <a:off x="3978907" y="4361413"/>
              <a:ext cx="219355"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stCxn id="34" idx="3"/>
            </p:cNvCxnSpPr>
            <p:nvPr/>
          </p:nvCxnSpPr>
          <p:spPr>
            <a:xfrm flipH="1">
              <a:off x="3548602" y="4361413"/>
              <a:ext cx="107015" cy="41913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cxnSp>
        <p:nvCxnSpPr>
          <p:cNvPr id="49" name="Straight Arrow Connector 48"/>
          <p:cNvCxnSpPr/>
          <p:nvPr/>
        </p:nvCxnSpPr>
        <p:spPr>
          <a:xfrm>
            <a:off x="2226307" y="4390248"/>
            <a:ext cx="191461" cy="36607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a:off x="1729046" y="4390248"/>
            <a:ext cx="173971"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a:stCxn id="40" idx="5"/>
          </p:cNvCxnSpPr>
          <p:nvPr/>
        </p:nvCxnSpPr>
        <p:spPr>
          <a:xfrm>
            <a:off x="1083307" y="4384107"/>
            <a:ext cx="215015" cy="39644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flipH="1">
            <a:off x="609600" y="4414471"/>
            <a:ext cx="173971"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58" name="Rounded Rectangular Callout 57"/>
          <p:cNvSpPr/>
          <p:nvPr/>
        </p:nvSpPr>
        <p:spPr>
          <a:xfrm>
            <a:off x="5224668" y="3732456"/>
            <a:ext cx="3157332" cy="1688334"/>
          </a:xfrm>
          <a:prstGeom prst="wedgeRoundRectCallout">
            <a:avLst>
              <a:gd name="adj1" fmla="val -41458"/>
              <a:gd name="adj2" fmla="val 30568"/>
              <a:gd name="adj3" fmla="val 16667"/>
            </a:avLst>
          </a:prstGeom>
          <a:solidFill>
            <a:schemeClr val="accent4"/>
          </a:solidFill>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square" lIns="274320" rtlCol="0" anchor="ctr" anchorCtr="0">
            <a:noAutofit/>
          </a:bodyPr>
          <a:lstStyle/>
          <a:p>
            <a:r>
              <a:rPr lang="en-US" sz="2400" b="1" dirty="0" smtClean="0">
                <a:solidFill>
                  <a:schemeClr val="bg1"/>
                </a:solidFill>
              </a:rPr>
              <a:t>Method 3: </a:t>
            </a:r>
            <a:br>
              <a:rPr lang="en-US" sz="2400" b="1" dirty="0" smtClean="0">
                <a:solidFill>
                  <a:schemeClr val="bg1"/>
                </a:solidFill>
              </a:rPr>
            </a:br>
            <a:r>
              <a:rPr lang="en-US" sz="2400" dirty="0" smtClean="0">
                <a:solidFill>
                  <a:schemeClr val="bg1"/>
                </a:solidFill>
              </a:rPr>
              <a:t>Snapshot process ⟹ Huge disk image</a:t>
            </a:r>
          </a:p>
        </p:txBody>
      </p:sp>
      <p:sp>
        <p:nvSpPr>
          <p:cNvPr id="59" name="Rounded Rectangular Callout 58"/>
          <p:cNvSpPr/>
          <p:nvPr/>
        </p:nvSpPr>
        <p:spPr>
          <a:xfrm>
            <a:off x="1616708" y="5420789"/>
            <a:ext cx="2920178" cy="778809"/>
          </a:xfrm>
          <a:prstGeom prst="wedgeRoundRectCallout">
            <a:avLst>
              <a:gd name="adj1" fmla="val -32834"/>
              <a:gd name="adj2" fmla="val -168648"/>
              <a:gd name="adj3" fmla="val 16667"/>
            </a:avLst>
          </a:prstGeom>
          <a:solidFill>
            <a:schemeClr val="accent1"/>
          </a:solidFill>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1">
            <a:noAutofit/>
          </a:bodyPr>
          <a:lstStyle/>
          <a:p>
            <a:pPr algn="ctr"/>
            <a:r>
              <a:rPr lang="en-US" sz="2400" dirty="0" smtClean="0">
                <a:solidFill>
                  <a:schemeClr val="bg1"/>
                </a:solidFill>
              </a:rPr>
              <a:t>Hit Resource Cap</a:t>
            </a:r>
          </a:p>
        </p:txBody>
      </p:sp>
      <p:sp>
        <p:nvSpPr>
          <p:cNvPr id="61" name="Rounded Rectangular Callout 60"/>
          <p:cNvSpPr/>
          <p:nvPr/>
        </p:nvSpPr>
        <p:spPr>
          <a:xfrm>
            <a:off x="228600" y="1219201"/>
            <a:ext cx="1611686" cy="844260"/>
          </a:xfrm>
          <a:prstGeom prst="wedgeRoundRectCallout">
            <a:avLst>
              <a:gd name="adj1" fmla="val 61915"/>
              <a:gd name="adj2" fmla="val 105147"/>
              <a:gd name="adj3" fmla="val 16667"/>
            </a:avLst>
          </a:prstGeom>
          <a:solidFill>
            <a:schemeClr val="accent1"/>
          </a:solidFill>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1">
            <a:noAutofit/>
          </a:bodyPr>
          <a:lstStyle/>
          <a:p>
            <a:pPr algn="ctr"/>
            <a:r>
              <a:rPr lang="en-US" sz="2400" dirty="0" smtClean="0">
                <a:solidFill>
                  <a:schemeClr val="bg1"/>
                </a:solidFill>
              </a:rPr>
              <a:t>Fork at branches</a:t>
            </a:r>
          </a:p>
        </p:txBody>
      </p:sp>
    </p:spTree>
    <p:extLst>
      <p:ext uri="{BB962C8B-B14F-4D97-AF65-F5344CB8AC3E}">
        <p14:creationId xmlns:p14="http://schemas.microsoft.com/office/powerpoint/2010/main" val="379861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9" presetClass="emph" presetSubtype="0" nodeType="withEffect">
                                  <p:stCondLst>
                                    <p:cond delay="0"/>
                                  </p:stCondLst>
                                  <p:endCondLst>
                                    <p:cond evt="onNext" delay="0">
                                      <p:tgtEl>
                                        <p:sldTgt/>
                                      </p:tgtEl>
                                    </p:cond>
                                  </p:endCondLst>
                                  <p:childTnLst>
                                    <p:set>
                                      <p:cBhvr rctx="PPT">
                                        <p:cTn id="12" dur="indefinite"/>
                                        <p:tgtEl>
                                          <p:spTgt spid="3"/>
                                        </p:tgtEl>
                                        <p:attrNameLst>
                                          <p:attrName>style.opacity</p:attrName>
                                        </p:attrNameLst>
                                      </p:cBhvr>
                                      <p:to>
                                        <p:strVal val="0.5"/>
                                      </p:to>
                                    </p:set>
                                    <p:animEffect filter="image" prLst="opacity: 0.5">
                                      <p:cBhvr rctx="IE">
                                        <p:cTn id="13" dur="indefinite"/>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8" grpId="0" animBg="1"/>
      <p:bldP spid="59"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Mayhem: </a:t>
            </a:r>
            <a:r>
              <a:rPr lang="en-US" u="sng" dirty="0" smtClean="0"/>
              <a:t>Hybrid</a:t>
            </a:r>
            <a:r>
              <a:rPr lang="en-US" dirty="0" smtClean="0"/>
              <a:t> Execution</a:t>
            </a:r>
            <a:endParaRPr lang="en-US" u="sng"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44</a:t>
            </a:fld>
            <a:endParaRPr lang="en-US"/>
          </a:p>
        </p:txBody>
      </p:sp>
      <p:sp>
        <p:nvSpPr>
          <p:cNvPr id="24" name="Rounded Rectangular Callout 23"/>
          <p:cNvSpPr/>
          <p:nvPr/>
        </p:nvSpPr>
        <p:spPr>
          <a:xfrm>
            <a:off x="5224668" y="1516101"/>
            <a:ext cx="3309732" cy="1695244"/>
          </a:xfrm>
          <a:prstGeom prst="wedgeRoundRectCallout">
            <a:avLst>
              <a:gd name="adj1" fmla="val -45009"/>
              <a:gd name="adj2" fmla="val 17105"/>
              <a:gd name="adj3" fmla="val 16667"/>
            </a:avLst>
          </a:prstGeom>
          <a:solidFill>
            <a:schemeClr val="accent4"/>
          </a:solidFill>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square" lIns="182880" rtlCol="0" anchor="ctr" anchorCtr="0">
            <a:noAutofit/>
          </a:bodyPr>
          <a:lstStyle/>
          <a:p>
            <a:r>
              <a:rPr lang="en-US" sz="2400" b="1" dirty="0" smtClean="0">
                <a:solidFill>
                  <a:schemeClr val="bg1"/>
                </a:solidFill>
              </a:rPr>
              <a:t>Our Method:</a:t>
            </a:r>
            <a:br>
              <a:rPr lang="en-US" sz="2400" b="1" dirty="0" smtClean="0">
                <a:solidFill>
                  <a:schemeClr val="bg1"/>
                </a:solidFill>
              </a:rPr>
            </a:br>
            <a:r>
              <a:rPr lang="en-US" sz="2400" dirty="0" smtClean="0">
                <a:solidFill>
                  <a:schemeClr val="bg1"/>
                </a:solidFill>
              </a:rPr>
              <a:t>Don’t snapshot state; </a:t>
            </a:r>
            <a:r>
              <a:rPr lang="en-US" sz="2400" dirty="0">
                <a:solidFill>
                  <a:schemeClr val="bg1"/>
                </a:solidFill>
              </a:rPr>
              <a:t>u</a:t>
            </a:r>
            <a:r>
              <a:rPr lang="en-US" sz="2400" dirty="0" smtClean="0">
                <a:solidFill>
                  <a:schemeClr val="bg1"/>
                </a:solidFill>
              </a:rPr>
              <a:t>se path predicate to recreate state</a:t>
            </a:r>
          </a:p>
        </p:txBody>
      </p:sp>
      <p:cxnSp>
        <p:nvCxnSpPr>
          <p:cNvPr id="26" name="Straight Arrow Connector 25"/>
          <p:cNvCxnSpPr>
            <a:stCxn id="27" idx="5"/>
            <a:endCxn id="28" idx="1"/>
          </p:cNvCxnSpPr>
          <p:nvPr/>
        </p:nvCxnSpPr>
        <p:spPr>
          <a:xfrm>
            <a:off x="2454907" y="2761213"/>
            <a:ext cx="591110" cy="60605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7" name="Oval 26"/>
          <p:cNvSpPr/>
          <p:nvPr/>
        </p:nvSpPr>
        <p:spPr>
          <a:xfrm>
            <a:off x="2064662" y="2370968"/>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29" name="Oval 28"/>
          <p:cNvSpPr/>
          <p:nvPr/>
        </p:nvSpPr>
        <p:spPr>
          <a:xfrm>
            <a:off x="1266803" y="3287189"/>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30" name="Straight Arrow Connector 29"/>
          <p:cNvCxnSpPr>
            <a:stCxn id="27" idx="3"/>
            <a:endCxn id="29" idx="7"/>
          </p:cNvCxnSpPr>
          <p:nvPr/>
        </p:nvCxnSpPr>
        <p:spPr>
          <a:xfrm flipH="1">
            <a:off x="1657048" y="2761213"/>
            <a:ext cx="474569" cy="59293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endCxn id="39" idx="1"/>
          </p:cNvCxnSpPr>
          <p:nvPr/>
        </p:nvCxnSpPr>
        <p:spPr>
          <a:xfrm>
            <a:off x="1616707" y="3713248"/>
            <a:ext cx="286310" cy="34756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9" name="Oval 38"/>
          <p:cNvSpPr/>
          <p:nvPr/>
        </p:nvSpPr>
        <p:spPr>
          <a:xfrm>
            <a:off x="1836062" y="3993862"/>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40" name="Oval 39"/>
          <p:cNvSpPr/>
          <p:nvPr/>
        </p:nvSpPr>
        <p:spPr>
          <a:xfrm>
            <a:off x="693062" y="3993862"/>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41" name="Straight Arrow Connector 40"/>
          <p:cNvCxnSpPr>
            <a:stCxn id="29" idx="3"/>
            <a:endCxn id="40" idx="7"/>
          </p:cNvCxnSpPr>
          <p:nvPr/>
        </p:nvCxnSpPr>
        <p:spPr>
          <a:xfrm flipH="1">
            <a:off x="1083307" y="3677434"/>
            <a:ext cx="250451" cy="38338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5" name="Oval 44"/>
          <p:cNvSpPr/>
          <p:nvPr/>
        </p:nvSpPr>
        <p:spPr>
          <a:xfrm>
            <a:off x="2064662" y="1437052"/>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46" name="Straight Arrow Connector 45"/>
          <p:cNvCxnSpPr>
            <a:stCxn id="45" idx="4"/>
            <a:endCxn id="27" idx="0"/>
          </p:cNvCxnSpPr>
          <p:nvPr/>
        </p:nvCxnSpPr>
        <p:spPr>
          <a:xfrm>
            <a:off x="2293262" y="1894252"/>
            <a:ext cx="0" cy="47671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8" name="Oval 27"/>
          <p:cNvSpPr/>
          <p:nvPr/>
        </p:nvSpPr>
        <p:spPr>
          <a:xfrm>
            <a:off x="2979062" y="3300309"/>
            <a:ext cx="457200" cy="457200"/>
          </a:xfrm>
          <a:prstGeom prst="ellipse">
            <a:avLst/>
          </a:prstGeom>
          <a:solidFill>
            <a:schemeClr val="accent2"/>
          </a:solidFill>
          <a:ln w="38100" cap="sq" cmpd="sng">
            <a:noFill/>
            <a:prstDash val="sysDash"/>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33" name="Straight Arrow Connector 32"/>
          <p:cNvCxnSpPr>
            <a:stCxn id="28" idx="5"/>
            <a:endCxn id="34" idx="1"/>
          </p:cNvCxnSpPr>
          <p:nvPr/>
        </p:nvCxnSpPr>
        <p:spPr>
          <a:xfrm>
            <a:off x="3369307" y="3690554"/>
            <a:ext cx="286310" cy="34756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34" name="Oval 33"/>
          <p:cNvSpPr/>
          <p:nvPr/>
        </p:nvSpPr>
        <p:spPr>
          <a:xfrm>
            <a:off x="3588662" y="3971168"/>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36" name="Oval 35"/>
          <p:cNvSpPr/>
          <p:nvPr/>
        </p:nvSpPr>
        <p:spPr>
          <a:xfrm>
            <a:off x="2521862" y="3971168"/>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37" name="Straight Arrow Connector 36"/>
          <p:cNvCxnSpPr>
            <a:stCxn id="28" idx="3"/>
            <a:endCxn id="36" idx="7"/>
          </p:cNvCxnSpPr>
          <p:nvPr/>
        </p:nvCxnSpPr>
        <p:spPr>
          <a:xfrm flipH="1">
            <a:off x="2912107" y="3690554"/>
            <a:ext cx="133910" cy="34756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a:stCxn id="36" idx="5"/>
          </p:cNvCxnSpPr>
          <p:nvPr/>
        </p:nvCxnSpPr>
        <p:spPr>
          <a:xfrm>
            <a:off x="2912107" y="4361413"/>
            <a:ext cx="191461"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36" idx="3"/>
          </p:cNvCxnSpPr>
          <p:nvPr/>
        </p:nvCxnSpPr>
        <p:spPr>
          <a:xfrm flipH="1">
            <a:off x="2520400" y="4361413"/>
            <a:ext cx="68417"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a:stCxn id="34" idx="5"/>
          </p:cNvCxnSpPr>
          <p:nvPr/>
        </p:nvCxnSpPr>
        <p:spPr>
          <a:xfrm>
            <a:off x="3978907" y="4361413"/>
            <a:ext cx="219355"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a:stCxn id="34" idx="3"/>
          </p:cNvCxnSpPr>
          <p:nvPr/>
        </p:nvCxnSpPr>
        <p:spPr>
          <a:xfrm flipH="1">
            <a:off x="3548602" y="4361413"/>
            <a:ext cx="107015" cy="41913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a:off x="2226307" y="4390248"/>
            <a:ext cx="191461" cy="36607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a:off x="1729046" y="4390248"/>
            <a:ext cx="173971"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a:stCxn id="40" idx="5"/>
          </p:cNvCxnSpPr>
          <p:nvPr/>
        </p:nvCxnSpPr>
        <p:spPr>
          <a:xfrm>
            <a:off x="1083307" y="4384107"/>
            <a:ext cx="215015" cy="39644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flipH="1">
            <a:off x="609600" y="4414471"/>
            <a:ext cx="173971" cy="394913"/>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58" name="16-Point Star 57"/>
          <p:cNvSpPr/>
          <p:nvPr/>
        </p:nvSpPr>
        <p:spPr>
          <a:xfrm>
            <a:off x="5195544" y="4359451"/>
            <a:ext cx="3338856" cy="1736549"/>
          </a:xfrm>
          <a:prstGeom prst="star16">
            <a:avLst/>
          </a:prstGeom>
          <a:solidFill>
            <a:schemeClr val="accent5"/>
          </a:solidFill>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none" lIns="0" rIns="182880" rtlCol="0" anchor="ctr" anchorCtr="0">
            <a:noAutofit/>
          </a:bodyPr>
          <a:lstStyle/>
          <a:p>
            <a:r>
              <a:rPr lang="en-US" sz="2400" b="1" dirty="0" smtClean="0">
                <a:solidFill>
                  <a:schemeClr val="bg1"/>
                </a:solidFill>
              </a:rPr>
              <a:t>9.4M </a:t>
            </a:r>
            <a:r>
              <a:rPr lang="en-US" sz="2400" b="1" dirty="0" smtClean="0">
                <a:solidFill>
                  <a:schemeClr val="bg1"/>
                </a:solidFill>
                <a:sym typeface="Wingdings"/>
              </a:rPr>
              <a:t> 500K</a:t>
            </a:r>
            <a:endParaRPr lang="en-US" sz="2400" b="1" dirty="0" smtClean="0">
              <a:solidFill>
                <a:schemeClr val="bg1"/>
              </a:solidFill>
            </a:endParaRPr>
          </a:p>
        </p:txBody>
      </p:sp>
      <p:sp>
        <p:nvSpPr>
          <p:cNvPr id="59" name="Rounded Rectangular Callout 58"/>
          <p:cNvSpPr/>
          <p:nvPr/>
        </p:nvSpPr>
        <p:spPr>
          <a:xfrm>
            <a:off x="1616708" y="5420789"/>
            <a:ext cx="2920178" cy="778809"/>
          </a:xfrm>
          <a:prstGeom prst="wedgeRoundRectCallout">
            <a:avLst>
              <a:gd name="adj1" fmla="val -32834"/>
              <a:gd name="adj2" fmla="val -168648"/>
              <a:gd name="adj3" fmla="val 16667"/>
            </a:avLst>
          </a:prstGeom>
          <a:solidFill>
            <a:schemeClr val="accent1"/>
          </a:solidFill>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1">
            <a:noAutofit/>
          </a:bodyPr>
          <a:lstStyle/>
          <a:p>
            <a:pPr algn="ctr"/>
            <a:r>
              <a:rPr lang="en-US" sz="2400" dirty="0" smtClean="0">
                <a:solidFill>
                  <a:schemeClr val="bg1"/>
                </a:solidFill>
              </a:rPr>
              <a:t>Hit Resource Cap</a:t>
            </a:r>
          </a:p>
        </p:txBody>
      </p:sp>
      <p:sp>
        <p:nvSpPr>
          <p:cNvPr id="61" name="Rounded Rectangular Callout 60"/>
          <p:cNvSpPr/>
          <p:nvPr/>
        </p:nvSpPr>
        <p:spPr>
          <a:xfrm>
            <a:off x="228600" y="1219201"/>
            <a:ext cx="1611686" cy="844260"/>
          </a:xfrm>
          <a:prstGeom prst="wedgeRoundRectCallout">
            <a:avLst>
              <a:gd name="adj1" fmla="val 61915"/>
              <a:gd name="adj2" fmla="val 105147"/>
              <a:gd name="adj3" fmla="val 16667"/>
            </a:avLst>
          </a:prstGeom>
          <a:solidFill>
            <a:schemeClr val="accent1"/>
          </a:solidFill>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1">
            <a:noAutofit/>
          </a:bodyPr>
          <a:lstStyle/>
          <a:p>
            <a:pPr algn="ctr"/>
            <a:r>
              <a:rPr lang="en-US" sz="2400" dirty="0" smtClean="0">
                <a:solidFill>
                  <a:schemeClr val="bg1"/>
                </a:solidFill>
              </a:rPr>
              <a:t>Fork at branches</a:t>
            </a:r>
          </a:p>
        </p:txBody>
      </p:sp>
      <p:sp>
        <p:nvSpPr>
          <p:cNvPr id="3" name="TextBox 2"/>
          <p:cNvSpPr txBox="1"/>
          <p:nvPr/>
        </p:nvSpPr>
        <p:spPr>
          <a:xfrm>
            <a:off x="5576544" y="3886200"/>
            <a:ext cx="2155789" cy="369332"/>
          </a:xfrm>
          <a:prstGeom prst="rect">
            <a:avLst/>
          </a:prstGeom>
          <a:noFill/>
        </p:spPr>
        <p:txBody>
          <a:bodyPr wrap="none" lIns="0" tIns="0" rIns="0" bIns="0" rtlCol="0">
            <a:spAutoFit/>
          </a:bodyPr>
          <a:lstStyle/>
          <a:p>
            <a:r>
              <a:rPr lang="en-US" sz="2400" dirty="0" err="1" smtClean="0"/>
              <a:t>Ghostscript</a:t>
            </a:r>
            <a:r>
              <a:rPr lang="en-US" sz="2400" dirty="0" smtClean="0"/>
              <a:t> 8.62</a:t>
            </a:r>
          </a:p>
        </p:txBody>
      </p:sp>
      <p:sp>
        <p:nvSpPr>
          <p:cNvPr id="35" name="Rounded Rectangular Callout 34"/>
          <p:cNvSpPr/>
          <p:nvPr/>
        </p:nvSpPr>
        <p:spPr>
          <a:xfrm>
            <a:off x="3072578" y="2209800"/>
            <a:ext cx="1956622" cy="778809"/>
          </a:xfrm>
          <a:prstGeom prst="wedgeRoundRectCallout">
            <a:avLst>
              <a:gd name="adj1" fmla="val -37259"/>
              <a:gd name="adj2" fmla="val 87047"/>
              <a:gd name="adj3" fmla="val 16667"/>
            </a:avLst>
          </a:prstGeom>
          <a:solidFill>
            <a:schemeClr val="accent1"/>
          </a:solidFill>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1">
            <a:noAutofit/>
          </a:bodyPr>
          <a:lstStyle/>
          <a:p>
            <a:pPr algn="ctr"/>
            <a:r>
              <a:rPr lang="en-US" sz="2400" dirty="0" smtClean="0">
                <a:solidFill>
                  <a:schemeClr val="bg1"/>
                </a:solidFill>
              </a:rPr>
              <a:t>“Checkpoint”</a:t>
            </a:r>
          </a:p>
        </p:txBody>
      </p:sp>
      <p:sp>
        <p:nvSpPr>
          <p:cNvPr id="44" name="Oval 43"/>
          <p:cNvSpPr/>
          <p:nvPr/>
        </p:nvSpPr>
        <p:spPr>
          <a:xfrm>
            <a:off x="2979062" y="3300309"/>
            <a:ext cx="457200" cy="457200"/>
          </a:xfrm>
          <a:prstGeom prst="ellipse">
            <a:avLst/>
          </a:prstGeom>
          <a:noFill/>
          <a:ln w="38100" cap="sq" cmpd="sng">
            <a:solidFill>
              <a:schemeClr val="tx1"/>
            </a:solidFill>
            <a:prstDash val="sysDash"/>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Tree>
    <p:extLst>
      <p:ext uri="{BB962C8B-B14F-4D97-AF65-F5344CB8AC3E}">
        <p14:creationId xmlns:p14="http://schemas.microsoft.com/office/powerpoint/2010/main" val="1827090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28"/>
                                        </p:tgtEl>
                                        <p:attrNameLst>
                                          <p:attrName>style.opacity</p:attrName>
                                        </p:attrNameLst>
                                      </p:cBhvr>
                                      <p:to>
                                        <p:strVal val="0.5"/>
                                      </p:to>
                                    </p:set>
                                    <p:animEffect filter="image" prLst="opacity: 0.5">
                                      <p:cBhvr rctx="IE">
                                        <p:cTn id="7" dur="indefinite"/>
                                        <p:tgtEl>
                                          <p:spTgt spid="28"/>
                                        </p:tgtEl>
                                      </p:cBhvr>
                                    </p:animEffect>
                                  </p:childTnLst>
                                </p:cTn>
                              </p:par>
                              <p:par>
                                <p:cTn id="8" presetID="9" presetClass="emph" presetSubtype="0" nodeType="withEffect">
                                  <p:stCondLst>
                                    <p:cond delay="0"/>
                                  </p:stCondLst>
                                  <p:childTnLst>
                                    <p:set>
                                      <p:cBhvr rctx="PPT">
                                        <p:cTn id="9" dur="indefinite"/>
                                        <p:tgtEl>
                                          <p:spTgt spid="33"/>
                                        </p:tgtEl>
                                        <p:attrNameLst>
                                          <p:attrName>style.opacity</p:attrName>
                                        </p:attrNameLst>
                                      </p:cBhvr>
                                      <p:to>
                                        <p:strVal val="0.5"/>
                                      </p:to>
                                    </p:set>
                                    <p:animEffect filter="image" prLst="opacity: 0.5">
                                      <p:cBhvr rctx="IE">
                                        <p:cTn id="10" dur="indefinite"/>
                                        <p:tgtEl>
                                          <p:spTgt spid="33"/>
                                        </p:tgtEl>
                                      </p:cBhvr>
                                    </p:animEffect>
                                  </p:childTnLst>
                                </p:cTn>
                              </p:par>
                              <p:par>
                                <p:cTn id="11" presetID="9" presetClass="emph" presetSubtype="0" grpId="0" nodeType="withEffect">
                                  <p:stCondLst>
                                    <p:cond delay="0"/>
                                  </p:stCondLst>
                                  <p:childTnLst>
                                    <p:set>
                                      <p:cBhvr rctx="PPT">
                                        <p:cTn id="12" dur="indefinite"/>
                                        <p:tgtEl>
                                          <p:spTgt spid="34"/>
                                        </p:tgtEl>
                                        <p:attrNameLst>
                                          <p:attrName>style.opacity</p:attrName>
                                        </p:attrNameLst>
                                      </p:cBhvr>
                                      <p:to>
                                        <p:strVal val="0.5"/>
                                      </p:to>
                                    </p:set>
                                    <p:animEffect filter="image" prLst="opacity: 0.5">
                                      <p:cBhvr rctx="IE">
                                        <p:cTn id="13" dur="indefinite"/>
                                        <p:tgtEl>
                                          <p:spTgt spid="34"/>
                                        </p:tgtEl>
                                      </p:cBhvr>
                                    </p:animEffect>
                                  </p:childTnLst>
                                </p:cTn>
                              </p:par>
                              <p:par>
                                <p:cTn id="14" presetID="9" presetClass="emph" presetSubtype="0" grpId="0" nodeType="withEffect">
                                  <p:stCondLst>
                                    <p:cond delay="0"/>
                                  </p:stCondLst>
                                  <p:childTnLst>
                                    <p:set>
                                      <p:cBhvr rctx="PPT">
                                        <p:cTn id="15" dur="indefinite"/>
                                        <p:tgtEl>
                                          <p:spTgt spid="36"/>
                                        </p:tgtEl>
                                        <p:attrNameLst>
                                          <p:attrName>style.opacity</p:attrName>
                                        </p:attrNameLst>
                                      </p:cBhvr>
                                      <p:to>
                                        <p:strVal val="0.5"/>
                                      </p:to>
                                    </p:set>
                                    <p:animEffect filter="image" prLst="opacity: 0.5">
                                      <p:cBhvr rctx="IE">
                                        <p:cTn id="16" dur="indefinite"/>
                                        <p:tgtEl>
                                          <p:spTgt spid="36"/>
                                        </p:tgtEl>
                                      </p:cBhvr>
                                    </p:animEffect>
                                  </p:childTnLst>
                                </p:cTn>
                              </p:par>
                              <p:par>
                                <p:cTn id="17" presetID="9" presetClass="emph" presetSubtype="0" nodeType="withEffect">
                                  <p:stCondLst>
                                    <p:cond delay="0"/>
                                  </p:stCondLst>
                                  <p:childTnLst>
                                    <p:set>
                                      <p:cBhvr rctx="PPT">
                                        <p:cTn id="18" dur="indefinite"/>
                                        <p:tgtEl>
                                          <p:spTgt spid="37"/>
                                        </p:tgtEl>
                                        <p:attrNameLst>
                                          <p:attrName>style.opacity</p:attrName>
                                        </p:attrNameLst>
                                      </p:cBhvr>
                                      <p:to>
                                        <p:strVal val="0.5"/>
                                      </p:to>
                                    </p:set>
                                    <p:animEffect filter="image" prLst="opacity: 0.5">
                                      <p:cBhvr rctx="IE">
                                        <p:cTn id="19" dur="indefinite"/>
                                        <p:tgtEl>
                                          <p:spTgt spid="37"/>
                                        </p:tgtEl>
                                      </p:cBhvr>
                                    </p:animEffect>
                                  </p:childTnLst>
                                </p:cTn>
                              </p:par>
                              <p:par>
                                <p:cTn id="20" presetID="9" presetClass="emph" presetSubtype="0" nodeType="withEffect">
                                  <p:stCondLst>
                                    <p:cond delay="0"/>
                                  </p:stCondLst>
                                  <p:childTnLst>
                                    <p:set>
                                      <p:cBhvr rctx="PPT">
                                        <p:cTn id="21" dur="indefinite"/>
                                        <p:tgtEl>
                                          <p:spTgt spid="42"/>
                                        </p:tgtEl>
                                        <p:attrNameLst>
                                          <p:attrName>style.opacity</p:attrName>
                                        </p:attrNameLst>
                                      </p:cBhvr>
                                      <p:to>
                                        <p:strVal val="0.5"/>
                                      </p:to>
                                    </p:set>
                                    <p:animEffect filter="image" prLst="opacity: 0.5">
                                      <p:cBhvr rctx="IE">
                                        <p:cTn id="22" dur="indefinite"/>
                                        <p:tgtEl>
                                          <p:spTgt spid="42"/>
                                        </p:tgtEl>
                                      </p:cBhvr>
                                    </p:animEffect>
                                  </p:childTnLst>
                                </p:cTn>
                              </p:par>
                              <p:par>
                                <p:cTn id="23" presetID="9" presetClass="emph" presetSubtype="0" nodeType="withEffect">
                                  <p:stCondLst>
                                    <p:cond delay="0"/>
                                  </p:stCondLst>
                                  <p:childTnLst>
                                    <p:set>
                                      <p:cBhvr rctx="PPT">
                                        <p:cTn id="24" dur="indefinite"/>
                                        <p:tgtEl>
                                          <p:spTgt spid="43"/>
                                        </p:tgtEl>
                                        <p:attrNameLst>
                                          <p:attrName>style.opacity</p:attrName>
                                        </p:attrNameLst>
                                      </p:cBhvr>
                                      <p:to>
                                        <p:strVal val="0.5"/>
                                      </p:to>
                                    </p:set>
                                    <p:animEffect filter="image" prLst="opacity: 0.5">
                                      <p:cBhvr rctx="IE">
                                        <p:cTn id="25" dur="indefinite"/>
                                        <p:tgtEl>
                                          <p:spTgt spid="43"/>
                                        </p:tgtEl>
                                      </p:cBhvr>
                                    </p:animEffect>
                                  </p:childTnLst>
                                </p:cTn>
                              </p:par>
                              <p:par>
                                <p:cTn id="26" presetID="9" presetClass="emph" presetSubtype="0" nodeType="withEffect">
                                  <p:stCondLst>
                                    <p:cond delay="0"/>
                                  </p:stCondLst>
                                  <p:childTnLst>
                                    <p:set>
                                      <p:cBhvr rctx="PPT">
                                        <p:cTn id="27" dur="indefinite"/>
                                        <p:tgtEl>
                                          <p:spTgt spid="47"/>
                                        </p:tgtEl>
                                        <p:attrNameLst>
                                          <p:attrName>style.opacity</p:attrName>
                                        </p:attrNameLst>
                                      </p:cBhvr>
                                      <p:to>
                                        <p:strVal val="0.5"/>
                                      </p:to>
                                    </p:set>
                                    <p:animEffect filter="image" prLst="opacity: 0.5">
                                      <p:cBhvr rctx="IE">
                                        <p:cTn id="28" dur="indefinite"/>
                                        <p:tgtEl>
                                          <p:spTgt spid="47"/>
                                        </p:tgtEl>
                                      </p:cBhvr>
                                    </p:animEffect>
                                  </p:childTnLst>
                                </p:cTn>
                              </p:par>
                              <p:par>
                                <p:cTn id="29" presetID="9" presetClass="emph" presetSubtype="0" nodeType="withEffect">
                                  <p:stCondLst>
                                    <p:cond delay="0"/>
                                  </p:stCondLst>
                                  <p:childTnLst>
                                    <p:set>
                                      <p:cBhvr rctx="PPT">
                                        <p:cTn id="30" dur="indefinite"/>
                                        <p:tgtEl>
                                          <p:spTgt spid="48"/>
                                        </p:tgtEl>
                                        <p:attrNameLst>
                                          <p:attrName>style.opacity</p:attrName>
                                        </p:attrNameLst>
                                      </p:cBhvr>
                                      <p:to>
                                        <p:strVal val="0.5"/>
                                      </p:to>
                                    </p:set>
                                    <p:animEffect filter="image" prLst="opacity: 0.5">
                                      <p:cBhvr rctx="IE">
                                        <p:cTn id="31" dur="indefinite"/>
                                        <p:tgtEl>
                                          <p:spTgt spid="48"/>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5"/>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44"/>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34" grpId="0" animBg="1"/>
      <p:bldP spid="36" grpId="0" animBg="1"/>
      <p:bldP spid="58" grpId="0" animBg="1"/>
      <p:bldP spid="3" grpId="0"/>
      <p:bldP spid="35" grpId="0" animBg="1"/>
      <p:bldP spid="4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747839D-A323-47F3-909F-548499399628}" type="slidenum">
              <a:rPr lang="en-US" smtClean="0"/>
              <a:pPr/>
              <a:t>45</a:t>
            </a:fld>
            <a:endParaRPr lang="en-US"/>
          </a:p>
        </p:txBody>
      </p:sp>
      <p:sp>
        <p:nvSpPr>
          <p:cNvPr id="34" name="TextBox 33"/>
          <p:cNvSpPr txBox="1"/>
          <p:nvPr/>
        </p:nvSpPr>
        <p:spPr>
          <a:xfrm>
            <a:off x="12194550" y="5217129"/>
            <a:ext cx="184666" cy="369332"/>
          </a:xfrm>
          <a:prstGeom prst="rect">
            <a:avLst/>
          </a:prstGeom>
          <a:noFill/>
        </p:spPr>
        <p:txBody>
          <a:bodyPr wrap="none" rtlCol="0">
            <a:spAutoFit/>
          </a:bodyPr>
          <a:lstStyle/>
          <a:p>
            <a:endParaRPr lang="en-US" dirty="0"/>
          </a:p>
        </p:txBody>
      </p:sp>
      <p:sp>
        <p:nvSpPr>
          <p:cNvPr id="5" name="Title 4"/>
          <p:cNvSpPr>
            <a:spLocks noGrp="1"/>
          </p:cNvSpPr>
          <p:nvPr>
            <p:ph type="title"/>
          </p:nvPr>
        </p:nvSpPr>
        <p:spPr/>
        <p:txBody>
          <a:bodyPr>
            <a:normAutofit/>
          </a:bodyPr>
          <a:lstStyle/>
          <a:p>
            <a:r>
              <a:rPr lang="en-US" dirty="0" smtClean="0"/>
              <a:t>Hybrid Execution</a:t>
            </a:r>
            <a:endParaRPr lang="en-US" dirty="0"/>
          </a:p>
        </p:txBody>
      </p:sp>
      <p:grpSp>
        <p:nvGrpSpPr>
          <p:cNvPr id="2" name="Group 6"/>
          <p:cNvGrpSpPr/>
          <p:nvPr/>
        </p:nvGrpSpPr>
        <p:grpSpPr>
          <a:xfrm>
            <a:off x="1337472" y="1985898"/>
            <a:ext cx="6282528" cy="1054515"/>
            <a:chOff x="1505832" y="1985898"/>
            <a:chExt cx="5488609" cy="1054515"/>
          </a:xfrm>
        </p:grpSpPr>
        <p:sp>
          <p:nvSpPr>
            <p:cNvPr id="30" name="Rounded Rectangle 29"/>
            <p:cNvSpPr/>
            <p:nvPr/>
          </p:nvSpPr>
          <p:spPr>
            <a:xfrm>
              <a:off x="2149560" y="1985898"/>
              <a:ext cx="4844881" cy="1054515"/>
            </a:xfrm>
            <a:prstGeom prst="roundRect">
              <a:avLst/>
            </a:prstGeom>
            <a:solidFill>
              <a:schemeClr val="accent5"/>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800" dirty="0" smtClean="0">
                  <a:solidFill>
                    <a:schemeClr val="bg1"/>
                  </a:solidFill>
                </a:rPr>
                <a:t>Manage #executors</a:t>
              </a:r>
              <a:br>
                <a:rPr lang="en-US" sz="2800" dirty="0" smtClean="0">
                  <a:solidFill>
                    <a:schemeClr val="bg1"/>
                  </a:solidFill>
                </a:rPr>
              </a:br>
              <a:r>
                <a:rPr lang="en-US" sz="2800" dirty="0" smtClean="0">
                  <a:solidFill>
                    <a:schemeClr val="bg1"/>
                  </a:solidFill>
                </a:rPr>
                <a:t>in memory within resource cap</a:t>
              </a:r>
            </a:p>
          </p:txBody>
        </p:sp>
        <p:sp>
          <p:nvSpPr>
            <p:cNvPr id="31" name="TextBox 30"/>
            <p:cNvSpPr txBox="1"/>
            <p:nvPr/>
          </p:nvSpPr>
          <p:spPr>
            <a:xfrm>
              <a:off x="1505832" y="2222278"/>
              <a:ext cx="627768" cy="581755"/>
            </a:xfrm>
            <a:prstGeom prst="rect">
              <a:avLst/>
            </a:prstGeom>
            <a:noFill/>
          </p:spPr>
          <p:txBody>
            <a:bodyPr wrap="none" rtlCol="0">
              <a:spAutoFit/>
            </a:bodyPr>
            <a:lstStyle/>
            <a:p>
              <a:r>
                <a:rPr lang="en-US" sz="3600" dirty="0" smtClean="0">
                  <a:solidFill>
                    <a:schemeClr val="accent5"/>
                  </a:solidFill>
                  <a:latin typeface="Zapf Dingbats"/>
                  <a:ea typeface="Zapf Dingbats"/>
                  <a:cs typeface="Zapf Dingbats"/>
                  <a:sym typeface="Zapf Dingbats"/>
                </a:rPr>
                <a:t>✓</a:t>
              </a:r>
              <a:endParaRPr lang="en-US" sz="3600" dirty="0">
                <a:solidFill>
                  <a:schemeClr val="accent5"/>
                </a:solidFill>
              </a:endParaRPr>
            </a:p>
          </p:txBody>
        </p:sp>
      </p:grpSp>
      <p:grpSp>
        <p:nvGrpSpPr>
          <p:cNvPr id="3" name="Group 7"/>
          <p:cNvGrpSpPr/>
          <p:nvPr/>
        </p:nvGrpSpPr>
        <p:grpSpPr>
          <a:xfrm>
            <a:off x="1337472" y="3386615"/>
            <a:ext cx="6282528" cy="1054515"/>
            <a:chOff x="1505832" y="3386615"/>
            <a:chExt cx="5488609" cy="1054515"/>
          </a:xfrm>
        </p:grpSpPr>
        <p:sp>
          <p:nvSpPr>
            <p:cNvPr id="61" name="Rounded Rectangle 60"/>
            <p:cNvSpPr/>
            <p:nvPr/>
          </p:nvSpPr>
          <p:spPr>
            <a:xfrm>
              <a:off x="2149560" y="3386615"/>
              <a:ext cx="4844881" cy="1054515"/>
            </a:xfrm>
            <a:prstGeom prst="roundRect">
              <a:avLst/>
            </a:prstGeom>
            <a:solidFill>
              <a:schemeClr val="accent5"/>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800" dirty="0" smtClean="0">
                  <a:solidFill>
                    <a:schemeClr val="bg1"/>
                  </a:solidFill>
                </a:rPr>
                <a:t>Minimize duplicated work</a:t>
              </a:r>
            </a:p>
          </p:txBody>
        </p:sp>
        <p:sp>
          <p:nvSpPr>
            <p:cNvPr id="62" name="TextBox 61"/>
            <p:cNvSpPr txBox="1"/>
            <p:nvPr/>
          </p:nvSpPr>
          <p:spPr>
            <a:xfrm>
              <a:off x="1505832" y="3622995"/>
              <a:ext cx="627768" cy="581755"/>
            </a:xfrm>
            <a:prstGeom prst="rect">
              <a:avLst/>
            </a:prstGeom>
            <a:noFill/>
          </p:spPr>
          <p:txBody>
            <a:bodyPr wrap="none" rtlCol="0">
              <a:spAutoFit/>
            </a:bodyPr>
            <a:lstStyle/>
            <a:p>
              <a:r>
                <a:rPr lang="en-US" sz="3600" dirty="0" smtClean="0">
                  <a:solidFill>
                    <a:schemeClr val="accent5"/>
                  </a:solidFill>
                  <a:latin typeface="Zapf Dingbats"/>
                  <a:ea typeface="Zapf Dingbats"/>
                  <a:cs typeface="Zapf Dingbats"/>
                  <a:sym typeface="Zapf Dingbats"/>
                </a:rPr>
                <a:t>✓</a:t>
              </a:r>
              <a:endParaRPr lang="en-US" sz="3600" dirty="0">
                <a:solidFill>
                  <a:schemeClr val="accent5"/>
                </a:solidFill>
              </a:endParaRPr>
            </a:p>
          </p:txBody>
        </p:sp>
      </p:grpSp>
      <p:grpSp>
        <p:nvGrpSpPr>
          <p:cNvPr id="6" name="Group 8"/>
          <p:cNvGrpSpPr/>
          <p:nvPr/>
        </p:nvGrpSpPr>
        <p:grpSpPr>
          <a:xfrm>
            <a:off x="1337472" y="4736685"/>
            <a:ext cx="6282528" cy="1054515"/>
            <a:chOff x="1505832" y="4736685"/>
            <a:chExt cx="5488609" cy="1054515"/>
          </a:xfrm>
        </p:grpSpPr>
        <p:sp>
          <p:nvSpPr>
            <p:cNvPr id="64" name="Rounded Rectangle 63"/>
            <p:cNvSpPr/>
            <p:nvPr/>
          </p:nvSpPr>
          <p:spPr>
            <a:xfrm>
              <a:off x="2149560" y="4736685"/>
              <a:ext cx="4844881" cy="1054515"/>
            </a:xfrm>
            <a:prstGeom prst="roundRect">
              <a:avLst/>
            </a:prstGeom>
            <a:solidFill>
              <a:schemeClr val="accent5"/>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800" dirty="0" smtClean="0">
                  <a:solidFill>
                    <a:schemeClr val="bg1"/>
                  </a:solidFill>
                </a:rPr>
                <a:t>Lightweight checkpoints</a:t>
              </a:r>
            </a:p>
          </p:txBody>
        </p:sp>
        <p:sp>
          <p:nvSpPr>
            <p:cNvPr id="65" name="TextBox 64"/>
            <p:cNvSpPr txBox="1"/>
            <p:nvPr/>
          </p:nvSpPr>
          <p:spPr>
            <a:xfrm>
              <a:off x="1505832" y="4973065"/>
              <a:ext cx="627768" cy="581755"/>
            </a:xfrm>
            <a:prstGeom prst="rect">
              <a:avLst/>
            </a:prstGeom>
            <a:noFill/>
          </p:spPr>
          <p:txBody>
            <a:bodyPr wrap="none" rtlCol="0">
              <a:spAutoFit/>
            </a:bodyPr>
            <a:lstStyle/>
            <a:p>
              <a:r>
                <a:rPr lang="en-US" sz="3600" dirty="0" smtClean="0">
                  <a:solidFill>
                    <a:schemeClr val="accent5"/>
                  </a:solidFill>
                  <a:latin typeface="Zapf Dingbats"/>
                  <a:ea typeface="Zapf Dingbats"/>
                  <a:cs typeface="Zapf Dingbats"/>
                  <a:sym typeface="Zapf Dingbats"/>
                </a:rPr>
                <a:t>✓</a:t>
              </a:r>
              <a:endParaRPr lang="en-US" sz="3600" dirty="0">
                <a:solidFill>
                  <a:schemeClr val="accent5"/>
                </a:solidFill>
              </a:endParaRPr>
            </a:p>
          </p:txBody>
        </p:sp>
      </p:grpSp>
    </p:spTree>
    <p:extLst>
      <p:ext uri="{BB962C8B-B14F-4D97-AF65-F5344CB8AC3E}">
        <p14:creationId xmlns:p14="http://schemas.microsoft.com/office/powerpoint/2010/main" val="391722440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lstStyle/>
          <a:p>
            <a:r>
              <a:rPr lang="en-US" b="1" dirty="0" smtClean="0"/>
              <a:t>Challenge 2: Symbolic Indices</a:t>
            </a:r>
            <a:endParaRPr lang="en-US" b="1"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46</a:t>
            </a:fld>
            <a:endParaRPr lang="en-US"/>
          </a:p>
        </p:txBody>
      </p:sp>
    </p:spTree>
    <p:extLst>
      <p:ext uri="{BB962C8B-B14F-4D97-AF65-F5344CB8AC3E}">
        <p14:creationId xmlns:p14="http://schemas.microsoft.com/office/powerpoint/2010/main" val="41064159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Symbolic Indices</a:t>
            </a: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47</a:t>
            </a:fld>
            <a:endParaRPr lang="en-US"/>
          </a:p>
        </p:txBody>
      </p:sp>
      <p:sp>
        <p:nvSpPr>
          <p:cNvPr id="5" name="Rounded Rectangle 4"/>
          <p:cNvSpPr/>
          <p:nvPr/>
        </p:nvSpPr>
        <p:spPr>
          <a:xfrm>
            <a:off x="419100" y="1536466"/>
            <a:ext cx="3657600" cy="1600200"/>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3200" dirty="0">
                <a:solidFill>
                  <a:schemeClr val="bg1"/>
                </a:solidFill>
              </a:rPr>
              <a:t>x</a:t>
            </a:r>
            <a:r>
              <a:rPr lang="en-US" sz="3200" dirty="0" smtClean="0">
                <a:solidFill>
                  <a:schemeClr val="bg1"/>
                </a:solidFill>
              </a:rPr>
              <a:t> = </a:t>
            </a:r>
            <a:r>
              <a:rPr lang="en-US" sz="3200" dirty="0" err="1" smtClean="0">
                <a:solidFill>
                  <a:schemeClr val="bg1"/>
                </a:solidFill>
              </a:rPr>
              <a:t>user_input</a:t>
            </a:r>
            <a:r>
              <a:rPr lang="en-US" sz="3200" dirty="0" smtClean="0">
                <a:solidFill>
                  <a:schemeClr val="bg1"/>
                </a:solidFill>
              </a:rPr>
              <a:t>();</a:t>
            </a:r>
          </a:p>
          <a:p>
            <a:r>
              <a:rPr lang="en-US" sz="3200" dirty="0">
                <a:solidFill>
                  <a:schemeClr val="bg1"/>
                </a:solidFill>
              </a:rPr>
              <a:t>y</a:t>
            </a:r>
            <a:r>
              <a:rPr lang="en-US" sz="3200" dirty="0" smtClean="0">
                <a:solidFill>
                  <a:schemeClr val="bg1"/>
                </a:solidFill>
              </a:rPr>
              <a:t> = </a:t>
            </a:r>
            <a:r>
              <a:rPr lang="en-US" sz="3200" dirty="0" err="1" smtClean="0">
                <a:solidFill>
                  <a:schemeClr val="bg1"/>
                </a:solidFill>
              </a:rPr>
              <a:t>mem</a:t>
            </a:r>
            <a:r>
              <a:rPr lang="en-US" sz="3200" dirty="0">
                <a:solidFill>
                  <a:schemeClr val="bg1"/>
                </a:solidFill>
              </a:rPr>
              <a:t>[</a:t>
            </a:r>
            <a:r>
              <a:rPr lang="en-US" sz="3200" dirty="0">
                <a:solidFill>
                  <a:schemeClr val="accent2"/>
                </a:solidFill>
              </a:rPr>
              <a:t>x</a:t>
            </a:r>
            <a:r>
              <a:rPr lang="en-US" sz="3200" dirty="0" smtClean="0">
                <a:solidFill>
                  <a:schemeClr val="bg1"/>
                </a:solidFill>
              </a:rPr>
              <a:t>];</a:t>
            </a:r>
          </a:p>
          <a:p>
            <a:r>
              <a:rPr lang="en-US" sz="3200" dirty="0">
                <a:solidFill>
                  <a:schemeClr val="bg1"/>
                </a:solidFill>
              </a:rPr>
              <a:t>a</a:t>
            </a:r>
            <a:r>
              <a:rPr lang="en-US" sz="3200" dirty="0" smtClean="0">
                <a:solidFill>
                  <a:schemeClr val="bg1"/>
                </a:solidFill>
              </a:rPr>
              <a:t>ssert (y == 42);</a:t>
            </a:r>
            <a:endParaRPr lang="en-US" sz="3200" dirty="0">
              <a:solidFill>
                <a:schemeClr val="bg1"/>
              </a:solidFill>
            </a:endParaRPr>
          </a:p>
        </p:txBody>
      </p:sp>
      <p:sp>
        <p:nvSpPr>
          <p:cNvPr id="6" name="Rounded Rectangular Callout 5"/>
          <p:cNvSpPr/>
          <p:nvPr/>
        </p:nvSpPr>
        <p:spPr>
          <a:xfrm>
            <a:off x="4381500" y="1536466"/>
            <a:ext cx="4343400" cy="761999"/>
          </a:xfrm>
          <a:prstGeom prst="wedgeRoundRectCallout">
            <a:avLst>
              <a:gd name="adj1" fmla="val -82727"/>
              <a:gd name="adj2" fmla="val 61201"/>
              <a:gd name="adj3" fmla="val 16667"/>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800" dirty="0">
                <a:solidFill>
                  <a:schemeClr val="bg1"/>
                </a:solidFill>
              </a:rPr>
              <a:t>x</a:t>
            </a:r>
            <a:r>
              <a:rPr lang="en-US" sz="2800" dirty="0" smtClean="0">
                <a:solidFill>
                  <a:schemeClr val="bg1"/>
                </a:solidFill>
              </a:rPr>
              <a:t> can be anything</a:t>
            </a:r>
          </a:p>
        </p:txBody>
      </p:sp>
      <p:sp>
        <p:nvSpPr>
          <p:cNvPr id="13" name="Rounded Rectangular Callout 12"/>
          <p:cNvSpPr/>
          <p:nvPr/>
        </p:nvSpPr>
        <p:spPr>
          <a:xfrm>
            <a:off x="4381500" y="2627437"/>
            <a:ext cx="4343400" cy="1106363"/>
          </a:xfrm>
          <a:prstGeom prst="wedgeRoundRectCallout">
            <a:avLst>
              <a:gd name="adj1" fmla="val -64743"/>
              <a:gd name="adj2" fmla="val -24546"/>
              <a:gd name="adj3" fmla="val 16667"/>
            </a:avLst>
          </a:prstGeom>
          <a:solidFill>
            <a:schemeClr val="accent1"/>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800" dirty="0" smtClean="0">
                <a:solidFill>
                  <a:schemeClr val="bg1"/>
                </a:solidFill>
              </a:rPr>
              <a:t>Which memory cell contains</a:t>
            </a:r>
            <a:r>
              <a:rPr lang="en-US" sz="2800" dirty="0">
                <a:solidFill>
                  <a:schemeClr val="bg1"/>
                </a:solidFill>
              </a:rPr>
              <a:t> </a:t>
            </a:r>
            <a:r>
              <a:rPr lang="en-US" sz="2800" dirty="0" smtClean="0">
                <a:solidFill>
                  <a:schemeClr val="bg1"/>
                </a:solidFill>
              </a:rPr>
              <a:t>42?</a:t>
            </a:r>
          </a:p>
        </p:txBody>
      </p:sp>
      <p:grpSp>
        <p:nvGrpSpPr>
          <p:cNvPr id="7" name="Group 20"/>
          <p:cNvGrpSpPr/>
          <p:nvPr/>
        </p:nvGrpSpPr>
        <p:grpSpPr>
          <a:xfrm>
            <a:off x="729093" y="4419600"/>
            <a:ext cx="7900575" cy="1497687"/>
            <a:chOff x="729093" y="5111114"/>
            <a:chExt cx="7900575" cy="1497687"/>
          </a:xfrm>
        </p:grpSpPr>
        <p:sp>
          <p:nvSpPr>
            <p:cNvPr id="3" name="Rectangle 2"/>
            <p:cNvSpPr/>
            <p:nvPr/>
          </p:nvSpPr>
          <p:spPr>
            <a:xfrm>
              <a:off x="838200" y="5111114"/>
              <a:ext cx="7391400" cy="1066800"/>
            </a:xfrm>
            <a:prstGeom prst="rect">
              <a:avLst/>
            </a:prstGeom>
            <a:ln/>
          </p:spPr>
          <p:style>
            <a:lnRef idx="2">
              <a:schemeClr val="dk1"/>
            </a:lnRef>
            <a:fillRef idx="1">
              <a:schemeClr val="lt1"/>
            </a:fillRef>
            <a:effectRef idx="0">
              <a:schemeClr val="dk1"/>
            </a:effectRef>
            <a:fontRef idx="minor">
              <a:schemeClr val="dk1"/>
            </a:fontRef>
          </p:style>
          <p:txBody>
            <a:bodyPr wrap="square" rtlCol="0" anchor="ctr" anchorCtr="1">
              <a:noAutofit/>
            </a:bodyPr>
            <a:lstStyle/>
            <a:p>
              <a:pPr algn="ctr"/>
              <a:r>
                <a:rPr lang="en-US" sz="2800" dirty="0" smtClean="0">
                  <a:solidFill>
                    <a:srgbClr val="000000"/>
                  </a:solidFill>
                </a:rPr>
                <a:t>2</a:t>
              </a:r>
              <a:r>
                <a:rPr lang="en-US" sz="2800" baseline="30000" dirty="0" smtClean="0">
                  <a:solidFill>
                    <a:srgbClr val="000000"/>
                  </a:solidFill>
                </a:rPr>
                <a:t>32</a:t>
              </a:r>
              <a:r>
                <a:rPr lang="en-US" sz="2800" dirty="0" smtClean="0">
                  <a:solidFill>
                    <a:srgbClr val="000000"/>
                  </a:solidFill>
                </a:rPr>
                <a:t> cells to check</a:t>
              </a:r>
            </a:p>
          </p:txBody>
        </p:sp>
        <p:sp>
          <p:nvSpPr>
            <p:cNvPr id="8" name="TextBox 7"/>
            <p:cNvSpPr txBox="1"/>
            <p:nvPr/>
          </p:nvSpPr>
          <p:spPr>
            <a:xfrm>
              <a:off x="3890532" y="6177914"/>
              <a:ext cx="1286736" cy="430887"/>
            </a:xfrm>
            <a:prstGeom prst="rect">
              <a:avLst/>
            </a:prstGeom>
            <a:noFill/>
          </p:spPr>
          <p:txBody>
            <a:bodyPr wrap="none" lIns="0" tIns="0" rIns="0" bIns="0" rtlCol="0">
              <a:spAutoFit/>
            </a:bodyPr>
            <a:lstStyle/>
            <a:p>
              <a:r>
                <a:rPr lang="en-US" sz="2800" dirty="0" smtClean="0"/>
                <a:t>Memory</a:t>
              </a:r>
            </a:p>
          </p:txBody>
        </p:sp>
        <p:sp>
          <p:nvSpPr>
            <p:cNvPr id="9" name="TextBox 8"/>
            <p:cNvSpPr txBox="1"/>
            <p:nvPr/>
          </p:nvSpPr>
          <p:spPr>
            <a:xfrm>
              <a:off x="729093" y="6177914"/>
              <a:ext cx="198822" cy="430887"/>
            </a:xfrm>
            <a:prstGeom prst="rect">
              <a:avLst/>
            </a:prstGeom>
            <a:noFill/>
          </p:spPr>
          <p:txBody>
            <a:bodyPr wrap="none" lIns="0" tIns="0" rIns="0" bIns="0" rtlCol="0">
              <a:spAutoFit/>
            </a:bodyPr>
            <a:lstStyle/>
            <a:p>
              <a:r>
                <a:rPr lang="en-US" sz="2800" dirty="0" smtClean="0"/>
                <a:t>0</a:t>
              </a:r>
            </a:p>
          </p:txBody>
        </p:sp>
        <p:sp>
          <p:nvSpPr>
            <p:cNvPr id="10" name="TextBox 9"/>
            <p:cNvSpPr txBox="1"/>
            <p:nvPr/>
          </p:nvSpPr>
          <p:spPr>
            <a:xfrm>
              <a:off x="7813815" y="6177914"/>
              <a:ext cx="815853" cy="430887"/>
            </a:xfrm>
            <a:prstGeom prst="rect">
              <a:avLst/>
            </a:prstGeom>
            <a:noFill/>
          </p:spPr>
          <p:txBody>
            <a:bodyPr wrap="none" lIns="0" tIns="0" rIns="0" bIns="0" rtlCol="0">
              <a:spAutoFit/>
            </a:bodyPr>
            <a:lstStyle/>
            <a:p>
              <a:r>
                <a:rPr lang="en-US" sz="2800" dirty="0" smtClean="0"/>
                <a:t>2</a:t>
              </a:r>
              <a:r>
                <a:rPr lang="en-US" sz="2800" baseline="30000" dirty="0" smtClean="0"/>
                <a:t>32</a:t>
              </a:r>
              <a:r>
                <a:rPr lang="en-US" baseline="30000" dirty="0" smtClean="0"/>
                <a:t> </a:t>
              </a:r>
              <a:r>
                <a:rPr lang="en-US" sz="2800" dirty="0" smtClean="0"/>
                <a:t>-1</a:t>
              </a:r>
              <a:endParaRPr lang="en-US" sz="2800" baseline="30000" dirty="0" smtClean="0"/>
            </a:p>
          </p:txBody>
        </p:sp>
        <p:cxnSp>
          <p:nvCxnSpPr>
            <p:cNvPr id="16" name="Straight Arrow Connector 15"/>
            <p:cNvCxnSpPr/>
            <p:nvPr/>
          </p:nvCxnSpPr>
          <p:spPr>
            <a:xfrm>
              <a:off x="5971210" y="5632351"/>
              <a:ext cx="2249424" cy="6449"/>
            </a:xfrm>
            <a:prstGeom prst="straightConnector1">
              <a:avLst/>
            </a:prstGeom>
            <a:ln w="76200" cmpd="sng">
              <a:solidFill>
                <a:schemeClr val="accent1"/>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flipH="1">
              <a:off x="842320" y="5632350"/>
              <a:ext cx="2205680" cy="1"/>
            </a:xfrm>
            <a:prstGeom prst="straightConnector1">
              <a:avLst/>
            </a:prstGeom>
            <a:ln w="76200" cmpd="sng">
              <a:solidFill>
                <a:schemeClr val="accent1"/>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035708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Cause: Table Lookups</a:t>
            </a:r>
            <a:endParaRPr lang="en-US" dirty="0"/>
          </a:p>
        </p:txBody>
      </p:sp>
      <p:sp>
        <p:nvSpPr>
          <p:cNvPr id="3" name="Content Placeholder 2"/>
          <p:cNvSpPr>
            <a:spLocks noGrp="1"/>
          </p:cNvSpPr>
          <p:nvPr>
            <p:ph idx="1"/>
          </p:nvPr>
        </p:nvSpPr>
        <p:spPr/>
        <p:txBody>
          <a:bodyPr/>
          <a:lstStyle/>
          <a:p>
            <a:pPr marL="0" indent="0">
              <a:buNone/>
            </a:pPr>
            <a:r>
              <a:rPr lang="en-US" dirty="0" smtClean="0"/>
              <a:t>Table lookups in standard APIs:</a:t>
            </a:r>
          </a:p>
          <a:p>
            <a:r>
              <a:rPr lang="en-US" b="1" dirty="0"/>
              <a:t>P</a:t>
            </a:r>
            <a:r>
              <a:rPr lang="en-US" b="1" dirty="0" smtClean="0"/>
              <a:t>arsing</a:t>
            </a:r>
            <a:r>
              <a:rPr lang="en-US" dirty="0" smtClean="0"/>
              <a:t>: </a:t>
            </a:r>
            <a:r>
              <a:rPr lang="en-US" dirty="0" err="1" smtClean="0"/>
              <a:t>sscanf</a:t>
            </a:r>
            <a:r>
              <a:rPr lang="en-US" dirty="0" smtClean="0"/>
              <a:t>, </a:t>
            </a:r>
            <a:r>
              <a:rPr lang="en-US" dirty="0" err="1" smtClean="0"/>
              <a:t>vfprintf</a:t>
            </a:r>
            <a:r>
              <a:rPr lang="en-US" dirty="0" smtClean="0"/>
              <a:t>, etc.</a:t>
            </a:r>
          </a:p>
          <a:p>
            <a:r>
              <a:rPr lang="en-US" b="1" dirty="0" smtClean="0"/>
              <a:t>Character test</a:t>
            </a:r>
            <a:r>
              <a:rPr lang="en-US" dirty="0" smtClean="0"/>
              <a:t>: </a:t>
            </a:r>
            <a:r>
              <a:rPr lang="en-US" dirty="0" err="1" smtClean="0"/>
              <a:t>isspace</a:t>
            </a:r>
            <a:r>
              <a:rPr lang="en-US" dirty="0" smtClean="0"/>
              <a:t>, </a:t>
            </a:r>
            <a:r>
              <a:rPr lang="en-US" dirty="0" err="1" smtClean="0"/>
              <a:t>isalpha</a:t>
            </a:r>
            <a:r>
              <a:rPr lang="en-US" dirty="0" smtClean="0"/>
              <a:t>, etc.</a:t>
            </a:r>
          </a:p>
          <a:p>
            <a:r>
              <a:rPr lang="en-US" b="1" dirty="0" smtClean="0"/>
              <a:t>Conversion</a:t>
            </a:r>
            <a:r>
              <a:rPr lang="en-US" dirty="0" smtClean="0"/>
              <a:t>: </a:t>
            </a:r>
            <a:r>
              <a:rPr lang="en-US" dirty="0" err="1" smtClean="0"/>
              <a:t>toupper</a:t>
            </a:r>
            <a:r>
              <a:rPr lang="en-US" dirty="0" smtClean="0"/>
              <a:t>, </a:t>
            </a:r>
            <a:r>
              <a:rPr lang="en-US" dirty="0" err="1" smtClean="0"/>
              <a:t>tolower</a:t>
            </a:r>
            <a:r>
              <a:rPr lang="en-US" dirty="0" smtClean="0"/>
              <a:t>, </a:t>
            </a:r>
            <a:r>
              <a:rPr lang="en-US" dirty="0" err="1" smtClean="0"/>
              <a:t>mbtowc</a:t>
            </a:r>
            <a:r>
              <a:rPr lang="en-US" dirty="0" smtClean="0"/>
              <a:t>, etc.</a:t>
            </a:r>
          </a:p>
          <a:p>
            <a:r>
              <a:rPr lang="en-US" dirty="0" smtClean="0"/>
              <a:t>…</a:t>
            </a:r>
          </a:p>
          <a:p>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48</a:t>
            </a:fld>
            <a:endParaRPr lang="en-US"/>
          </a:p>
        </p:txBody>
      </p:sp>
    </p:spTree>
    <p:extLst>
      <p:ext uri="{BB962C8B-B14F-4D97-AF65-F5344CB8AC3E}">
        <p14:creationId xmlns:p14="http://schemas.microsoft.com/office/powerpoint/2010/main" val="41494003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1: Concretization</a:t>
            </a:r>
            <a:endParaRPr lang="en-US" dirty="0"/>
          </a:p>
        </p:txBody>
      </p:sp>
      <p:sp>
        <p:nvSpPr>
          <p:cNvPr id="3" name="Content Placeholder 2"/>
          <p:cNvSpPr>
            <a:spLocks noGrp="1"/>
          </p:cNvSpPr>
          <p:nvPr>
            <p:ph idx="1"/>
          </p:nvPr>
        </p:nvSpPr>
        <p:spPr>
          <a:xfrm>
            <a:off x="457200" y="4724400"/>
            <a:ext cx="8229600" cy="1371600"/>
          </a:xfrm>
        </p:spPr>
        <p:txBody>
          <a:bodyPr>
            <a:normAutofit/>
          </a:bodyPr>
          <a:lstStyle/>
          <a:p>
            <a:pPr marL="0" indent="0">
              <a:buNone/>
            </a:pPr>
            <a:r>
              <a:rPr lang="en-US" b="1" i="1" dirty="0" smtClean="0"/>
              <a:t>Over</a:t>
            </a:r>
            <a:r>
              <a:rPr lang="en-US" b="1" i="1" dirty="0"/>
              <a:t>-</a:t>
            </a:r>
            <a:r>
              <a:rPr lang="en-US" b="1" i="1" dirty="0" smtClean="0"/>
              <a:t>constrained</a:t>
            </a:r>
          </a:p>
          <a:p>
            <a:r>
              <a:rPr lang="en-US" dirty="0" smtClean="0"/>
              <a:t>Misses </a:t>
            </a:r>
            <a:r>
              <a:rPr lang="en-US" dirty="0"/>
              <a:t>40% of exploits in our experiments</a:t>
            </a:r>
          </a:p>
          <a:p>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49</a:t>
            </a:fld>
            <a:endParaRPr lang="en-US" dirty="0"/>
          </a:p>
        </p:txBody>
      </p:sp>
      <p:sp>
        <p:nvSpPr>
          <p:cNvPr id="5" name="Rounded Rectangle 4"/>
          <p:cNvSpPr/>
          <p:nvPr/>
        </p:nvSpPr>
        <p:spPr>
          <a:xfrm>
            <a:off x="125846" y="1676401"/>
            <a:ext cx="4039966" cy="1324678"/>
          </a:xfrm>
          <a:prstGeom prst="roundRect">
            <a:avLst/>
          </a:prstGeom>
          <a:solidFill>
            <a:schemeClr val="accent4"/>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none" lIns="0" tIns="0" rIns="0" rtlCol="0" anchor="ctr" anchorCtr="1">
            <a:noAutofit/>
          </a:bodyPr>
          <a:lstStyle/>
          <a:p>
            <a:r>
              <a:rPr lang="en-US" sz="3200" dirty="0" err="1" smtClean="0">
                <a:solidFill>
                  <a:schemeClr val="bg1"/>
                </a:solidFill>
              </a:rPr>
              <a:t>Π</a:t>
            </a:r>
            <a:r>
              <a:rPr lang="en-US" sz="3200" dirty="0" smtClean="0">
                <a:solidFill>
                  <a:schemeClr val="bg1"/>
                </a:solidFill>
              </a:rPr>
              <a:t> </a:t>
            </a:r>
          </a:p>
          <a:p>
            <a:r>
              <a:rPr lang="en-US" sz="3200" dirty="0" smtClean="0">
                <a:solidFill>
                  <a:schemeClr val="bg1"/>
                </a:solidFill>
                <a:latin typeface="ＭＳ ゴシック"/>
                <a:ea typeface="ＭＳ ゴシック"/>
                <a:cs typeface="ＭＳ ゴシック"/>
              </a:rPr>
              <a:t>∧</a:t>
            </a:r>
            <a:r>
              <a:rPr lang="en-US" sz="3200" dirty="0" smtClean="0">
                <a:solidFill>
                  <a:schemeClr val="bg1"/>
                </a:solidFill>
              </a:rPr>
              <a:t> </a:t>
            </a:r>
            <a:r>
              <a:rPr lang="en-US" sz="3200" dirty="0" err="1" smtClean="0">
                <a:solidFill>
                  <a:schemeClr val="bg1"/>
                </a:solidFill>
              </a:rPr>
              <a:t>mem</a:t>
            </a:r>
            <a:r>
              <a:rPr lang="en-US" sz="3200" dirty="0" smtClean="0">
                <a:solidFill>
                  <a:schemeClr val="bg1"/>
                </a:solidFill>
              </a:rPr>
              <a:t>[</a:t>
            </a:r>
            <a:r>
              <a:rPr lang="en-US" sz="3200" dirty="0" smtClean="0">
                <a:solidFill>
                  <a:schemeClr val="accent2"/>
                </a:solidFill>
              </a:rPr>
              <a:t>x</a:t>
            </a:r>
            <a:r>
              <a:rPr lang="en-US" sz="3200" dirty="0" smtClean="0">
                <a:solidFill>
                  <a:schemeClr val="bg1"/>
                </a:solidFill>
              </a:rPr>
              <a:t>] = 42 </a:t>
            </a:r>
            <a:r>
              <a:rPr lang="en-US" sz="3200" dirty="0" smtClean="0">
                <a:solidFill>
                  <a:schemeClr val="bg1"/>
                </a:solidFill>
                <a:latin typeface="ＭＳ ゴシック"/>
                <a:ea typeface="ＭＳ ゴシック"/>
                <a:cs typeface="ＭＳ ゴシック"/>
              </a:rPr>
              <a:t>∧</a:t>
            </a:r>
            <a:r>
              <a:rPr lang="en-US" sz="3200" dirty="0" smtClean="0">
                <a:solidFill>
                  <a:schemeClr val="bg1"/>
                </a:solidFill>
                <a:latin typeface="Cambria"/>
                <a:ea typeface="ＭＳ ゴシック"/>
                <a:cs typeface="Cambria"/>
              </a:rPr>
              <a:t> </a:t>
            </a:r>
            <a:r>
              <a:rPr lang="en-US" sz="3200" dirty="0" err="1" smtClean="0">
                <a:solidFill>
                  <a:schemeClr val="bg1"/>
                </a:solidFill>
              </a:rPr>
              <a:t>Π</a:t>
            </a:r>
            <a:r>
              <a:rPr lang="en-US" sz="3200" dirty="0" smtClean="0">
                <a:solidFill>
                  <a:schemeClr val="bg1"/>
                </a:solidFill>
              </a:rPr>
              <a:t>’</a:t>
            </a:r>
            <a:endParaRPr lang="en-US" sz="3200" dirty="0">
              <a:solidFill>
                <a:schemeClr val="bg1"/>
              </a:solidFill>
            </a:endParaRPr>
          </a:p>
        </p:txBody>
      </p:sp>
      <p:sp>
        <p:nvSpPr>
          <p:cNvPr id="6" name="Rounded Rectangle 5"/>
          <p:cNvSpPr/>
          <p:nvPr/>
        </p:nvSpPr>
        <p:spPr>
          <a:xfrm>
            <a:off x="4983540" y="1676401"/>
            <a:ext cx="4034613" cy="1324678"/>
          </a:xfrm>
          <a:prstGeom prst="roundRect">
            <a:avLst/>
          </a:prstGeom>
          <a:solidFill>
            <a:schemeClr val="accent4"/>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none" lIns="0" tIns="0" rtlCol="0" anchor="ctr" anchorCtr="1">
            <a:noAutofit/>
          </a:bodyPr>
          <a:lstStyle/>
          <a:p>
            <a:r>
              <a:rPr lang="en-US" sz="3200" dirty="0" err="1">
                <a:solidFill>
                  <a:schemeClr val="bg1"/>
                </a:solidFill>
              </a:rPr>
              <a:t>Π</a:t>
            </a:r>
            <a:r>
              <a:rPr lang="en-US" sz="3200" dirty="0">
                <a:solidFill>
                  <a:schemeClr val="bg1"/>
                </a:solidFill>
              </a:rPr>
              <a:t> </a:t>
            </a:r>
            <a:r>
              <a:rPr lang="en-US" sz="3200" dirty="0">
                <a:solidFill>
                  <a:schemeClr val="bg1"/>
                </a:solidFill>
                <a:latin typeface="ＭＳ ゴシック"/>
                <a:ea typeface="ＭＳ ゴシック"/>
                <a:cs typeface="ＭＳ ゴシック"/>
              </a:rPr>
              <a:t>∧</a:t>
            </a:r>
            <a:r>
              <a:rPr lang="en-US" sz="3200" dirty="0">
                <a:solidFill>
                  <a:schemeClr val="bg1"/>
                </a:solidFill>
              </a:rPr>
              <a:t> </a:t>
            </a:r>
            <a:r>
              <a:rPr lang="en-US" sz="3200" dirty="0" smtClean="0">
                <a:solidFill>
                  <a:schemeClr val="bg1"/>
                </a:solidFill>
              </a:rPr>
              <a:t>x = 17</a:t>
            </a:r>
            <a:r>
              <a:rPr lang="en-US" sz="3200" dirty="0" smtClean="0">
                <a:solidFill>
                  <a:schemeClr val="accent2"/>
                </a:solidFill>
              </a:rPr>
              <a:t/>
            </a:r>
            <a:br>
              <a:rPr lang="en-US" sz="3200" dirty="0" smtClean="0">
                <a:solidFill>
                  <a:schemeClr val="accent2"/>
                </a:solidFill>
              </a:rPr>
            </a:br>
            <a:r>
              <a:rPr lang="en-US" sz="3200" dirty="0" smtClean="0">
                <a:solidFill>
                  <a:schemeClr val="bg1"/>
                </a:solidFill>
                <a:latin typeface="ＭＳ ゴシック"/>
                <a:ea typeface="ＭＳ ゴシック"/>
                <a:cs typeface="ＭＳ ゴシック"/>
              </a:rPr>
              <a:t>∧</a:t>
            </a:r>
            <a:r>
              <a:rPr lang="en-US" sz="3200" dirty="0" smtClean="0">
                <a:solidFill>
                  <a:schemeClr val="bg1"/>
                </a:solidFill>
              </a:rPr>
              <a:t> </a:t>
            </a:r>
            <a:r>
              <a:rPr lang="en-US" sz="3200" dirty="0" err="1">
                <a:solidFill>
                  <a:schemeClr val="bg1"/>
                </a:solidFill>
              </a:rPr>
              <a:t>mem</a:t>
            </a:r>
            <a:r>
              <a:rPr lang="en-US" sz="3200" dirty="0" smtClean="0">
                <a:solidFill>
                  <a:schemeClr val="bg1"/>
                </a:solidFill>
              </a:rPr>
              <a:t>[x] = 42 </a:t>
            </a:r>
            <a:r>
              <a:rPr lang="en-US" sz="3200" dirty="0" smtClean="0">
                <a:solidFill>
                  <a:schemeClr val="bg1"/>
                </a:solidFill>
                <a:latin typeface="ＭＳ ゴシック"/>
                <a:ea typeface="ＭＳ ゴシック"/>
                <a:cs typeface="ＭＳ ゴシック"/>
              </a:rPr>
              <a:t>∧</a:t>
            </a:r>
            <a:r>
              <a:rPr lang="en-US" sz="3200" dirty="0" smtClean="0">
                <a:solidFill>
                  <a:schemeClr val="bg1"/>
                </a:solidFill>
              </a:rPr>
              <a:t> </a:t>
            </a:r>
            <a:r>
              <a:rPr lang="en-US" sz="3200" dirty="0" err="1" smtClean="0">
                <a:solidFill>
                  <a:schemeClr val="bg1"/>
                </a:solidFill>
              </a:rPr>
              <a:t>Π</a:t>
            </a:r>
            <a:r>
              <a:rPr lang="en-US" sz="3200" dirty="0">
                <a:solidFill>
                  <a:schemeClr val="bg1"/>
                </a:solidFill>
              </a:rPr>
              <a:t>’</a:t>
            </a:r>
          </a:p>
        </p:txBody>
      </p:sp>
      <p:sp>
        <p:nvSpPr>
          <p:cNvPr id="7" name="Right Arrow 6"/>
          <p:cNvSpPr/>
          <p:nvPr/>
        </p:nvSpPr>
        <p:spPr>
          <a:xfrm>
            <a:off x="4291658" y="1933922"/>
            <a:ext cx="566036" cy="809636"/>
          </a:xfrm>
          <a:prstGeom prst="rightArrow">
            <a:avLst/>
          </a:prstGeom>
          <a:solidFill>
            <a:srgbClr val="E47932"/>
          </a:solidFill>
          <a:ln>
            <a:noFill/>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35" name="Table 34"/>
          <p:cNvGraphicFramePr>
            <a:graphicFrameLocks noGrp="1"/>
          </p:cNvGraphicFramePr>
          <p:nvPr>
            <p:extLst>
              <p:ext uri="{D42A27DB-BD31-4B8C-83A1-F6EECF244321}">
                <p14:modId xmlns:p14="http://schemas.microsoft.com/office/powerpoint/2010/main" val="3504788791"/>
              </p:ext>
            </p:extLst>
          </p:nvPr>
        </p:nvGraphicFramePr>
        <p:xfrm>
          <a:off x="3095705" y="3276600"/>
          <a:ext cx="2952591" cy="1158240"/>
        </p:xfrm>
        <a:graphic>
          <a:graphicData uri="http://schemas.openxmlformats.org/drawingml/2006/table">
            <a:tbl>
              <a:tblPr bandRow="1">
                <a:tableStyleId>{2D5ABB26-0587-4C30-8999-92F81FD0307C}</a:tableStyleId>
              </a:tblPr>
              <a:tblGrid>
                <a:gridCol w="489664"/>
                <a:gridCol w="2462927"/>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3200" dirty="0" smtClean="0">
                          <a:solidFill>
                            <a:schemeClr val="accent5"/>
                          </a:solidFill>
                          <a:latin typeface="Zapf Dingbats"/>
                          <a:ea typeface="Zapf Dingbats"/>
                          <a:cs typeface="Zapf Dingbats"/>
                          <a:sym typeface="Zapf Dingbats"/>
                        </a:rPr>
                        <a:t>✓</a:t>
                      </a:r>
                      <a:endParaRPr lang="en-US" sz="3200" dirty="0" smtClean="0">
                        <a:solidFill>
                          <a:schemeClr val="accent5"/>
                        </a:solidFill>
                      </a:endParaRPr>
                    </a:p>
                  </a:txBody>
                  <a:tcPr/>
                </a:tc>
                <a:tc>
                  <a:txBody>
                    <a:bodyPr/>
                    <a:lstStyle/>
                    <a:p>
                      <a:r>
                        <a:rPr lang="en-US" sz="3200" dirty="0" smtClean="0"/>
                        <a:t>Solvable</a:t>
                      </a:r>
                      <a:endParaRPr lang="en-US" sz="32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3200" dirty="0" smtClean="0">
                          <a:solidFill>
                            <a:schemeClr val="accent1"/>
                          </a:solidFill>
                          <a:latin typeface="Zapf Dingbats"/>
                          <a:ea typeface="Zapf Dingbats"/>
                          <a:cs typeface="Zapf Dingbats"/>
                          <a:sym typeface="Zapf Dingbats"/>
                        </a:rPr>
                        <a:t>✗</a:t>
                      </a:r>
                      <a:endParaRPr lang="en-US" sz="3200" dirty="0" smtClean="0">
                        <a:solidFill>
                          <a:schemeClr val="accent1"/>
                        </a:solidFill>
                      </a:endParaRPr>
                    </a:p>
                  </a:txBody>
                  <a:tcPr/>
                </a:tc>
                <a:tc>
                  <a:txBody>
                    <a:bodyPr/>
                    <a:lstStyle/>
                    <a:p>
                      <a:r>
                        <a:rPr lang="en-US" sz="3200" dirty="0" smtClean="0"/>
                        <a:t>Exploits</a:t>
                      </a:r>
                      <a:endParaRPr lang="en-US" sz="3200" dirty="0"/>
                    </a:p>
                  </a:txBody>
                  <a:tcPr/>
                </a:tc>
              </a:tr>
            </a:tbl>
          </a:graphicData>
        </a:graphic>
      </p:graphicFrame>
      <p:sp>
        <p:nvSpPr>
          <p:cNvPr id="36" name="Rectangle 35"/>
          <p:cNvSpPr/>
          <p:nvPr/>
        </p:nvSpPr>
        <p:spPr>
          <a:xfrm>
            <a:off x="5906029" y="1890580"/>
            <a:ext cx="1174902" cy="428278"/>
          </a:xfrm>
          <a:prstGeom prst="rect">
            <a:avLst/>
          </a:prstGeom>
          <a:noFill/>
          <a:ln w="57150" cap="sq" cmpd="sng">
            <a:solidFill>
              <a:schemeClr val="accent2"/>
            </a:solidFill>
            <a:prstDash val="solid"/>
            <a:miter lim="800000"/>
          </a:ln>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Tree>
    <p:extLst>
      <p:ext uri="{BB962C8B-B14F-4D97-AF65-F5344CB8AC3E}">
        <p14:creationId xmlns:p14="http://schemas.microsoft.com/office/powerpoint/2010/main" val="2554446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7" grpId="0" animBg="1"/>
      <p:bldP spid="3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normAutofit fontScale="92500" lnSpcReduction="10000"/>
          </a:bodyPr>
          <a:lstStyle/>
          <a:p>
            <a:pPr>
              <a:buNone/>
            </a:pPr>
            <a:endParaRPr lang="en-US" altLang="zh-CN" dirty="0" smtClean="0"/>
          </a:p>
          <a:p>
            <a:pPr>
              <a:buNone/>
            </a:pPr>
            <a:endParaRPr lang="en-US" altLang="zh-CN" dirty="0" smtClean="0"/>
          </a:p>
          <a:p>
            <a:pPr>
              <a:buNone/>
            </a:pPr>
            <a:endParaRPr lang="en-US" altLang="zh-CN" dirty="0" smtClean="0"/>
          </a:p>
          <a:p>
            <a:pPr>
              <a:buNone/>
            </a:pPr>
            <a:endParaRPr lang="en-US" altLang="zh-CN" dirty="0" smtClean="0"/>
          </a:p>
          <a:p>
            <a:pPr>
              <a:buNone/>
            </a:pPr>
            <a:endParaRPr lang="en-US" altLang="zh-CN" dirty="0" smtClean="0"/>
          </a:p>
          <a:p>
            <a:pPr>
              <a:buFont typeface="Wingdings" pitchFamily="2" charset="2"/>
              <a:buChar char="u"/>
            </a:pPr>
            <a:r>
              <a:rPr lang="en-US" altLang="zh-CN" dirty="0" smtClean="0"/>
              <a:t>Software Patch: patch the binary of vulnerable application</a:t>
            </a:r>
          </a:p>
          <a:p>
            <a:pPr>
              <a:buFont typeface="Wingdings" pitchFamily="2" charset="2"/>
              <a:buChar char="u"/>
            </a:pPr>
            <a:r>
              <a:rPr lang="en-US" altLang="zh-CN" dirty="0" smtClean="0"/>
              <a:t>Input Filter: a network firewall or a module on the I/O path</a:t>
            </a:r>
          </a:p>
          <a:p>
            <a:pPr>
              <a:buFont typeface="Wingdings" pitchFamily="2" charset="2"/>
              <a:buChar char="u"/>
            </a:pPr>
            <a:r>
              <a:rPr lang="en-US" altLang="zh-CN" dirty="0" smtClean="0"/>
              <a:t>Data Patch: patch the data input instead of binary</a:t>
            </a:r>
          </a:p>
          <a:p>
            <a:pPr>
              <a:buFont typeface="Wingdings" pitchFamily="2" charset="2"/>
              <a:buChar char="u"/>
            </a:pPr>
            <a:r>
              <a:rPr lang="en-US" altLang="zh-CN" dirty="0" smtClean="0"/>
              <a:t>Signature: signature-based input filtering </a:t>
            </a:r>
          </a:p>
          <a:p>
            <a:pPr>
              <a:buFont typeface="Wingdings" pitchFamily="2" charset="2"/>
              <a:buChar char="u"/>
            </a:pPr>
            <a:endParaRPr lang="en-US" altLang="zh-CN" dirty="0" smtClean="0"/>
          </a:p>
          <a:p>
            <a:pPr>
              <a:buNone/>
            </a:pPr>
            <a:endParaRPr lang="en-US" altLang="zh-CN" dirty="0" smtClean="0"/>
          </a:p>
          <a:p>
            <a:pPr>
              <a:buNone/>
            </a:pPr>
            <a:endParaRPr lang="en-US" altLang="zh-CN" dirty="0" smtClean="0"/>
          </a:p>
          <a:p>
            <a:pPr>
              <a:buNone/>
            </a:pPr>
            <a:endParaRPr lang="zh-CN" altLang="en-US" dirty="0"/>
          </a:p>
        </p:txBody>
      </p:sp>
      <p:sp>
        <p:nvSpPr>
          <p:cNvPr id="3" name="标题 2"/>
          <p:cNvSpPr>
            <a:spLocks noGrp="1"/>
          </p:cNvSpPr>
          <p:nvPr>
            <p:ph type="title"/>
          </p:nvPr>
        </p:nvSpPr>
        <p:spPr/>
        <p:txBody>
          <a:bodyPr>
            <a:normAutofit fontScale="90000"/>
          </a:bodyPr>
          <a:lstStyle/>
          <a:p>
            <a:r>
              <a:rPr lang="en-US" altLang="zh-CN" dirty="0" smtClean="0"/>
              <a:t>How to protect a Vulnerability Application?</a:t>
            </a:r>
            <a:endParaRPr lang="zh-CN" altLang="en-US" dirty="0"/>
          </a:p>
        </p:txBody>
      </p:sp>
      <p:sp>
        <p:nvSpPr>
          <p:cNvPr id="4" name="TextBox 3"/>
          <p:cNvSpPr txBox="1"/>
          <p:nvPr/>
        </p:nvSpPr>
        <p:spPr>
          <a:xfrm>
            <a:off x="714348" y="1714488"/>
            <a:ext cx="857256" cy="646331"/>
          </a:xfrm>
          <a:prstGeom prst="rect">
            <a:avLst/>
          </a:prstGeom>
          <a:noFill/>
        </p:spPr>
        <p:txBody>
          <a:bodyPr wrap="square" rtlCol="0">
            <a:spAutoFit/>
          </a:bodyPr>
          <a:lstStyle/>
          <a:p>
            <a:r>
              <a:rPr lang="en-US" altLang="zh-CN" dirty="0" smtClean="0"/>
              <a:t>Data</a:t>
            </a:r>
          </a:p>
          <a:p>
            <a:r>
              <a:rPr lang="en-US" altLang="zh-CN" dirty="0" smtClean="0"/>
              <a:t>Input</a:t>
            </a:r>
            <a:endParaRPr lang="zh-CN" altLang="en-US" dirty="0"/>
          </a:p>
        </p:txBody>
      </p:sp>
      <p:sp>
        <p:nvSpPr>
          <p:cNvPr id="5" name="矩形 4"/>
          <p:cNvSpPr/>
          <p:nvPr/>
        </p:nvSpPr>
        <p:spPr>
          <a:xfrm>
            <a:off x="2285984" y="1571612"/>
            <a:ext cx="1071570"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Input Filter</a:t>
            </a:r>
            <a:endParaRPr lang="zh-CN" altLang="en-US" dirty="0"/>
          </a:p>
        </p:txBody>
      </p:sp>
      <p:sp>
        <p:nvSpPr>
          <p:cNvPr id="6" name="矩形 5"/>
          <p:cNvSpPr/>
          <p:nvPr/>
        </p:nvSpPr>
        <p:spPr>
          <a:xfrm>
            <a:off x="4357686" y="1500174"/>
            <a:ext cx="1785950" cy="1000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Vulnerable application</a:t>
            </a:r>
            <a:endParaRPr lang="zh-CN" altLang="en-US" dirty="0"/>
          </a:p>
        </p:txBody>
      </p:sp>
      <p:cxnSp>
        <p:nvCxnSpPr>
          <p:cNvPr id="8" name="直接箭头连接符 7"/>
          <p:cNvCxnSpPr>
            <a:stCxn id="4" idx="3"/>
            <a:endCxn id="5" idx="1"/>
          </p:cNvCxnSpPr>
          <p:nvPr/>
        </p:nvCxnSpPr>
        <p:spPr>
          <a:xfrm flipV="1">
            <a:off x="1571604" y="2035959"/>
            <a:ext cx="714380" cy="16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直接箭头连接符 9"/>
          <p:cNvCxnSpPr>
            <a:stCxn id="5" idx="3"/>
            <a:endCxn id="6" idx="1"/>
          </p:cNvCxnSpPr>
          <p:nvPr/>
        </p:nvCxnSpPr>
        <p:spPr>
          <a:xfrm flipV="1">
            <a:off x="3357554" y="2000240"/>
            <a:ext cx="1000132"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a:stCxn id="5" idx="2"/>
          </p:cNvCxnSpPr>
          <p:nvPr/>
        </p:nvCxnSpPr>
        <p:spPr>
          <a:xfrm>
            <a:off x="2821769" y="2500306"/>
            <a:ext cx="35719"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428728" y="2643182"/>
            <a:ext cx="1357322" cy="369332"/>
          </a:xfrm>
          <a:prstGeom prst="rect">
            <a:avLst/>
          </a:prstGeom>
          <a:noFill/>
        </p:spPr>
        <p:txBody>
          <a:bodyPr wrap="square" rtlCol="0">
            <a:spAutoFit/>
          </a:bodyPr>
          <a:lstStyle/>
          <a:p>
            <a:r>
              <a:rPr lang="en-US" altLang="zh-CN" dirty="0" smtClean="0"/>
              <a:t>Dropped</a:t>
            </a:r>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2: Fully Symbolic</a:t>
            </a: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50</a:t>
            </a:fld>
            <a:endParaRPr lang="en-US" dirty="0"/>
          </a:p>
        </p:txBody>
      </p:sp>
      <p:sp>
        <p:nvSpPr>
          <p:cNvPr id="15" name="Rounded Rectangle 14"/>
          <p:cNvSpPr/>
          <p:nvPr/>
        </p:nvSpPr>
        <p:spPr>
          <a:xfrm>
            <a:off x="2247900" y="1295400"/>
            <a:ext cx="4648200" cy="791279"/>
          </a:xfrm>
          <a:prstGeom prst="roundRect">
            <a:avLst/>
          </a:prstGeom>
          <a:solidFill>
            <a:schemeClr val="accent4"/>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3200" dirty="0" err="1" smtClean="0">
                <a:solidFill>
                  <a:schemeClr val="bg1"/>
                </a:solidFill>
              </a:rPr>
              <a:t>Π</a:t>
            </a:r>
            <a:r>
              <a:rPr lang="en-US" sz="3200" dirty="0" smtClean="0">
                <a:solidFill>
                  <a:schemeClr val="bg1"/>
                </a:solidFill>
              </a:rPr>
              <a:t> </a:t>
            </a:r>
            <a:r>
              <a:rPr lang="en-US" sz="3200" dirty="0" smtClean="0">
                <a:solidFill>
                  <a:schemeClr val="bg1"/>
                </a:solidFill>
                <a:latin typeface="ＭＳ ゴシック"/>
                <a:ea typeface="ＭＳ ゴシック"/>
                <a:cs typeface="ＭＳ ゴシック"/>
              </a:rPr>
              <a:t>∧</a:t>
            </a:r>
            <a:r>
              <a:rPr lang="en-US" sz="3200" dirty="0" smtClean="0">
                <a:solidFill>
                  <a:schemeClr val="bg1"/>
                </a:solidFill>
              </a:rPr>
              <a:t> </a:t>
            </a:r>
            <a:r>
              <a:rPr lang="en-US" sz="3200" dirty="0" err="1" smtClean="0">
                <a:solidFill>
                  <a:schemeClr val="bg1"/>
                </a:solidFill>
              </a:rPr>
              <a:t>mem</a:t>
            </a:r>
            <a:r>
              <a:rPr lang="en-US" sz="3200" dirty="0">
                <a:solidFill>
                  <a:schemeClr val="bg1"/>
                </a:solidFill>
              </a:rPr>
              <a:t>[</a:t>
            </a:r>
            <a:r>
              <a:rPr lang="en-US" sz="3200" dirty="0">
                <a:solidFill>
                  <a:schemeClr val="accent2"/>
                </a:solidFill>
              </a:rPr>
              <a:t>x</a:t>
            </a:r>
            <a:r>
              <a:rPr lang="en-US" sz="3200" dirty="0">
                <a:solidFill>
                  <a:schemeClr val="bg1"/>
                </a:solidFill>
              </a:rPr>
              <a:t>] </a:t>
            </a:r>
            <a:r>
              <a:rPr lang="en-US" sz="3200" dirty="0" smtClean="0">
                <a:solidFill>
                  <a:schemeClr val="bg1"/>
                </a:solidFill>
              </a:rPr>
              <a:t>= 42 </a:t>
            </a:r>
            <a:r>
              <a:rPr lang="en-US" sz="3200" dirty="0" smtClean="0">
                <a:solidFill>
                  <a:schemeClr val="bg1"/>
                </a:solidFill>
                <a:latin typeface="ＭＳ ゴシック"/>
                <a:ea typeface="ＭＳ ゴシック"/>
                <a:cs typeface="ＭＳ ゴシック"/>
              </a:rPr>
              <a:t>∧</a:t>
            </a:r>
            <a:r>
              <a:rPr lang="en-US" sz="3200" dirty="0">
                <a:solidFill>
                  <a:schemeClr val="bg1"/>
                </a:solidFill>
              </a:rPr>
              <a:t> </a:t>
            </a:r>
            <a:r>
              <a:rPr lang="en-US" sz="3200" dirty="0" err="1" smtClean="0">
                <a:solidFill>
                  <a:schemeClr val="bg1"/>
                </a:solidFill>
              </a:rPr>
              <a:t>Π</a:t>
            </a:r>
            <a:r>
              <a:rPr lang="en-US" sz="3200" dirty="0" smtClean="0">
                <a:solidFill>
                  <a:schemeClr val="bg1"/>
                </a:solidFill>
              </a:rPr>
              <a:t>’</a:t>
            </a:r>
            <a:endParaRPr lang="en-US" sz="3200" dirty="0">
              <a:solidFill>
                <a:schemeClr val="bg1"/>
              </a:solidFill>
            </a:endParaRPr>
          </a:p>
        </p:txBody>
      </p:sp>
      <p:sp>
        <p:nvSpPr>
          <p:cNvPr id="19" name="Right Arrow 18"/>
          <p:cNvSpPr/>
          <p:nvPr/>
        </p:nvSpPr>
        <p:spPr>
          <a:xfrm rot="5400000">
            <a:off x="4288982" y="2086321"/>
            <a:ext cx="566036" cy="809636"/>
          </a:xfrm>
          <a:prstGeom prst="rightArrow">
            <a:avLst/>
          </a:prstGeom>
          <a:solidFill>
            <a:srgbClr val="E47932"/>
          </a:solidFill>
          <a:ln>
            <a:noFill/>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23" name="Table 22"/>
          <p:cNvGraphicFramePr>
            <a:graphicFrameLocks noGrp="1"/>
          </p:cNvGraphicFramePr>
          <p:nvPr>
            <p:extLst>
              <p:ext uri="{D42A27DB-BD31-4B8C-83A1-F6EECF244321}">
                <p14:modId xmlns:p14="http://schemas.microsoft.com/office/powerpoint/2010/main" val="2747695000"/>
              </p:ext>
            </p:extLst>
          </p:nvPr>
        </p:nvGraphicFramePr>
        <p:xfrm>
          <a:off x="3095705" y="5029200"/>
          <a:ext cx="2952591" cy="1158240"/>
        </p:xfrm>
        <a:graphic>
          <a:graphicData uri="http://schemas.openxmlformats.org/drawingml/2006/table">
            <a:tbl>
              <a:tblPr bandRow="1">
                <a:tableStyleId>{2D5ABB26-0587-4C30-8999-92F81FD0307C}</a:tableStyleId>
              </a:tblPr>
              <a:tblGrid>
                <a:gridCol w="489664"/>
                <a:gridCol w="2462927"/>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3200" dirty="0" smtClean="0">
                          <a:solidFill>
                            <a:schemeClr val="accent1"/>
                          </a:solidFill>
                          <a:latin typeface="Zapf Dingbats"/>
                          <a:ea typeface="Zapf Dingbats"/>
                          <a:cs typeface="Zapf Dingbats"/>
                          <a:sym typeface="Zapf Dingbats"/>
                        </a:rPr>
                        <a:t>✗</a:t>
                      </a:r>
                      <a:endParaRPr lang="en-US" sz="3200" dirty="0" smtClean="0">
                        <a:solidFill>
                          <a:schemeClr val="accent1"/>
                        </a:solidFill>
                      </a:endParaRPr>
                    </a:p>
                  </a:txBody>
                  <a:tcPr/>
                </a:tc>
                <a:tc>
                  <a:txBody>
                    <a:bodyPr/>
                    <a:lstStyle/>
                    <a:p>
                      <a:r>
                        <a:rPr lang="en-US" sz="3200" dirty="0" smtClean="0"/>
                        <a:t>Solvable</a:t>
                      </a:r>
                      <a:endParaRPr lang="en-US" sz="32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3200" dirty="0" smtClean="0">
                          <a:solidFill>
                            <a:schemeClr val="accent5"/>
                          </a:solidFill>
                          <a:latin typeface="Zapf Dingbats"/>
                          <a:ea typeface="Zapf Dingbats"/>
                          <a:cs typeface="Zapf Dingbats"/>
                          <a:sym typeface="Zapf Dingbats"/>
                        </a:rPr>
                        <a:t>✓</a:t>
                      </a:r>
                      <a:endParaRPr lang="en-US" sz="3200" dirty="0" smtClean="0">
                        <a:solidFill>
                          <a:schemeClr val="accent5"/>
                        </a:solidFill>
                      </a:endParaRPr>
                    </a:p>
                  </a:txBody>
                  <a:tcPr/>
                </a:tc>
                <a:tc>
                  <a:txBody>
                    <a:bodyPr/>
                    <a:lstStyle/>
                    <a:p>
                      <a:r>
                        <a:rPr lang="en-US" sz="3200" dirty="0" smtClean="0"/>
                        <a:t>Exploits</a:t>
                      </a:r>
                      <a:endParaRPr lang="en-US" sz="3200" dirty="0"/>
                    </a:p>
                  </a:txBody>
                  <a:tcPr/>
                </a:tc>
              </a:tr>
            </a:tbl>
          </a:graphicData>
        </a:graphic>
      </p:graphicFrame>
      <p:grpSp>
        <p:nvGrpSpPr>
          <p:cNvPr id="3" name="Group 11"/>
          <p:cNvGrpSpPr/>
          <p:nvPr/>
        </p:nvGrpSpPr>
        <p:grpSpPr>
          <a:xfrm>
            <a:off x="685800" y="2895600"/>
            <a:ext cx="7772400" cy="1981200"/>
            <a:chOff x="1066800" y="3048000"/>
            <a:chExt cx="7772400" cy="1981200"/>
          </a:xfrm>
          <a:effectLst>
            <a:outerShdw blurRad="50800" dist="38100" dir="2700000">
              <a:srgbClr val="000000">
                <a:alpha val="43000"/>
              </a:srgbClr>
            </a:outerShdw>
          </a:effectLst>
        </p:grpSpPr>
        <p:sp>
          <p:nvSpPr>
            <p:cNvPr id="21" name="Rounded Rectangle 20"/>
            <p:cNvSpPr/>
            <p:nvPr/>
          </p:nvSpPr>
          <p:spPr>
            <a:xfrm>
              <a:off x="1066800" y="3048000"/>
              <a:ext cx="7772400" cy="1981200"/>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3200" dirty="0" err="1">
                  <a:solidFill>
                    <a:schemeClr val="bg1"/>
                  </a:solidFill>
                </a:rPr>
                <a:t>Π</a:t>
              </a:r>
              <a:r>
                <a:rPr lang="en-US" sz="3200" dirty="0">
                  <a:solidFill>
                    <a:schemeClr val="bg1"/>
                  </a:solidFill>
                </a:rPr>
                <a:t> </a:t>
              </a:r>
              <a:r>
                <a:rPr lang="en-US" sz="3200" dirty="0">
                  <a:solidFill>
                    <a:schemeClr val="bg1"/>
                  </a:solidFill>
                  <a:latin typeface="ＭＳ ゴシック"/>
                  <a:ea typeface="ＭＳ ゴシック"/>
                  <a:cs typeface="ＭＳ ゴシック"/>
                </a:rPr>
                <a:t>∧</a:t>
              </a:r>
              <a:r>
                <a:rPr lang="en-US" sz="3200" dirty="0">
                  <a:solidFill>
                    <a:schemeClr val="bg1"/>
                  </a:solidFill>
                </a:rPr>
                <a:t> </a:t>
              </a:r>
              <a:r>
                <a:rPr lang="en-US" sz="3200" dirty="0" err="1" smtClean="0">
                  <a:solidFill>
                    <a:schemeClr val="bg1"/>
                  </a:solidFill>
                </a:rPr>
                <a:t>mem</a:t>
              </a:r>
              <a:r>
                <a:rPr lang="en-US" sz="3200" dirty="0" smtClean="0">
                  <a:solidFill>
                    <a:schemeClr val="bg1"/>
                  </a:solidFill>
                </a:rPr>
                <a:t>[x] </a:t>
              </a:r>
              <a:r>
                <a:rPr lang="en-US" sz="3200" dirty="0">
                  <a:solidFill>
                    <a:schemeClr val="bg1"/>
                  </a:solidFill>
                </a:rPr>
                <a:t>= 42 </a:t>
              </a:r>
              <a:r>
                <a:rPr lang="en-US" sz="3200" dirty="0" smtClean="0">
                  <a:solidFill>
                    <a:schemeClr val="bg1"/>
                  </a:solidFill>
                </a:rPr>
                <a:t/>
              </a:r>
              <a:br>
                <a:rPr lang="en-US" sz="3200" dirty="0" smtClean="0">
                  <a:solidFill>
                    <a:schemeClr val="bg1"/>
                  </a:solidFill>
                </a:rPr>
              </a:br>
              <a:r>
                <a:rPr lang="en-US" sz="3200" dirty="0" smtClean="0">
                  <a:solidFill>
                    <a:schemeClr val="bg1"/>
                  </a:solidFill>
                  <a:latin typeface="ＭＳ ゴシック"/>
                  <a:ea typeface="ＭＳ ゴシック"/>
                  <a:cs typeface="ＭＳ ゴシック"/>
                </a:rPr>
                <a:t>∧</a:t>
              </a:r>
              <a:r>
                <a:rPr lang="en-US" sz="3200" dirty="0" smtClean="0">
                  <a:solidFill>
                    <a:schemeClr val="bg1"/>
                  </a:solidFill>
                </a:rPr>
                <a:t> </a:t>
              </a:r>
              <a:r>
                <a:rPr lang="en-US" sz="3200" dirty="0" err="1" smtClean="0">
                  <a:solidFill>
                    <a:schemeClr val="bg1"/>
                  </a:solidFill>
                </a:rPr>
                <a:t>mem</a:t>
              </a:r>
              <a:r>
                <a:rPr lang="en-US" sz="3200" dirty="0" smtClean="0">
                  <a:solidFill>
                    <a:schemeClr val="bg1"/>
                  </a:solidFill>
                </a:rPr>
                <a:t>[0] = v</a:t>
              </a:r>
              <a:r>
                <a:rPr lang="en-US" sz="3200" baseline="-25000" dirty="0" smtClean="0">
                  <a:solidFill>
                    <a:schemeClr val="bg1"/>
                  </a:solidFill>
                </a:rPr>
                <a:t>0 </a:t>
              </a:r>
              <a:r>
                <a:rPr lang="en-US" sz="3200" dirty="0" smtClean="0">
                  <a:solidFill>
                    <a:schemeClr val="bg1"/>
                  </a:solidFill>
                  <a:latin typeface="ＭＳ ゴシック"/>
                  <a:ea typeface="ＭＳ ゴシック"/>
                  <a:cs typeface="ＭＳ ゴシック"/>
                </a:rPr>
                <a:t>∧…∧</a:t>
              </a:r>
              <a:r>
                <a:rPr lang="en-US" sz="3200" baseline="-25000" dirty="0">
                  <a:solidFill>
                    <a:schemeClr val="bg1"/>
                  </a:solidFill>
                </a:rPr>
                <a:t> </a:t>
              </a:r>
              <a:r>
                <a:rPr lang="en-US" sz="3200" dirty="0" err="1" smtClean="0">
                  <a:solidFill>
                    <a:schemeClr val="bg1"/>
                  </a:solidFill>
                </a:rPr>
                <a:t>mem</a:t>
              </a:r>
              <a:r>
                <a:rPr lang="en-US" sz="3200" dirty="0" smtClean="0">
                  <a:solidFill>
                    <a:schemeClr val="bg1"/>
                  </a:solidFill>
                </a:rPr>
                <a:t>[2</a:t>
              </a:r>
              <a:r>
                <a:rPr lang="en-US" sz="3200" baseline="30000" dirty="0" smtClean="0">
                  <a:solidFill>
                    <a:schemeClr val="bg1"/>
                  </a:solidFill>
                </a:rPr>
                <a:t>32</a:t>
              </a:r>
              <a:r>
                <a:rPr lang="en-US" sz="3200" dirty="0">
                  <a:solidFill>
                    <a:schemeClr val="bg1"/>
                  </a:solidFill>
                </a:rPr>
                <a:t>-1</a:t>
              </a:r>
              <a:r>
                <a:rPr lang="en-US" sz="3200" dirty="0" smtClean="0">
                  <a:solidFill>
                    <a:schemeClr val="bg1"/>
                  </a:solidFill>
                </a:rPr>
                <a:t>] </a:t>
              </a:r>
              <a:r>
                <a:rPr lang="en-US" sz="3200" dirty="0">
                  <a:solidFill>
                    <a:schemeClr val="bg1"/>
                  </a:solidFill>
                </a:rPr>
                <a:t>= </a:t>
              </a:r>
              <a:r>
                <a:rPr lang="en-US" sz="3200" dirty="0" smtClean="0">
                  <a:solidFill>
                    <a:schemeClr val="bg1"/>
                  </a:solidFill>
                </a:rPr>
                <a:t>v</a:t>
              </a:r>
              <a:r>
                <a:rPr lang="en-US" sz="3200" baseline="-25000" dirty="0" smtClean="0">
                  <a:solidFill>
                    <a:schemeClr val="bg1"/>
                  </a:solidFill>
                </a:rPr>
                <a:t>2</a:t>
              </a:r>
              <a:r>
                <a:rPr lang="en-US" sz="2400" baseline="-9000" dirty="0" smtClean="0">
                  <a:solidFill>
                    <a:schemeClr val="bg1"/>
                  </a:solidFill>
                </a:rPr>
                <a:t>32</a:t>
              </a:r>
              <a:r>
                <a:rPr lang="en-US" sz="3200" baseline="-25000" dirty="0">
                  <a:solidFill>
                    <a:schemeClr val="bg1"/>
                  </a:solidFill>
                </a:rPr>
                <a:t>-1</a:t>
              </a:r>
              <a:r>
                <a:rPr lang="en-US" sz="3200" dirty="0" smtClean="0">
                  <a:solidFill>
                    <a:schemeClr val="bg1"/>
                  </a:solidFill>
                </a:rPr>
                <a:t/>
              </a:r>
              <a:br>
                <a:rPr lang="en-US" sz="3200" dirty="0" smtClean="0">
                  <a:solidFill>
                    <a:schemeClr val="bg1"/>
                  </a:solidFill>
                </a:rPr>
              </a:br>
              <a:r>
                <a:rPr lang="en-US" sz="3200" dirty="0" smtClean="0">
                  <a:solidFill>
                    <a:schemeClr val="bg1"/>
                  </a:solidFill>
                  <a:latin typeface="ＭＳ ゴシック"/>
                  <a:ea typeface="ＭＳ ゴシック"/>
                  <a:cs typeface="ＭＳ ゴシック"/>
                </a:rPr>
                <a:t>∧</a:t>
              </a:r>
              <a:r>
                <a:rPr lang="en-US" sz="3200" dirty="0" smtClean="0">
                  <a:solidFill>
                    <a:schemeClr val="bg1"/>
                  </a:solidFill>
                </a:rPr>
                <a:t> </a:t>
              </a:r>
              <a:r>
                <a:rPr lang="en-US" sz="3200" dirty="0" err="1" smtClean="0">
                  <a:solidFill>
                    <a:schemeClr val="bg1"/>
                  </a:solidFill>
                </a:rPr>
                <a:t>Π</a:t>
              </a:r>
              <a:r>
                <a:rPr lang="en-US" sz="3200" dirty="0" smtClean="0">
                  <a:solidFill>
                    <a:schemeClr val="bg1"/>
                  </a:solidFill>
                </a:rPr>
                <a:t>’</a:t>
              </a:r>
              <a:endParaRPr lang="en-US" sz="3200" dirty="0">
                <a:solidFill>
                  <a:schemeClr val="bg1"/>
                </a:solidFill>
              </a:endParaRPr>
            </a:p>
          </p:txBody>
        </p:sp>
        <p:sp>
          <p:nvSpPr>
            <p:cNvPr id="24" name="Rectangle 23"/>
            <p:cNvSpPr/>
            <p:nvPr/>
          </p:nvSpPr>
          <p:spPr>
            <a:xfrm>
              <a:off x="1295400" y="3838922"/>
              <a:ext cx="7361868" cy="502920"/>
            </a:xfrm>
            <a:prstGeom prst="rect">
              <a:avLst/>
            </a:prstGeom>
            <a:noFill/>
            <a:ln w="57150" cap="sq" cmpd="sng">
              <a:solidFill>
                <a:schemeClr val="accent2"/>
              </a:solidFill>
              <a:prstDash val="solid"/>
              <a:miter lim="800000"/>
            </a:ln>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grpSp>
    </p:spTree>
    <p:extLst>
      <p:ext uri="{BB962C8B-B14F-4D97-AF65-F5344CB8AC3E}">
        <p14:creationId xmlns:p14="http://schemas.microsoft.com/office/powerpoint/2010/main" val="2008027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9"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Observation</a:t>
            </a:r>
            <a:endParaRPr lang="en-US" dirty="0"/>
          </a:p>
        </p:txBody>
      </p:sp>
      <p:sp>
        <p:nvSpPr>
          <p:cNvPr id="3" name="Content Placeholder 2"/>
          <p:cNvSpPr>
            <a:spLocks noGrp="1"/>
          </p:cNvSpPr>
          <p:nvPr>
            <p:ph idx="1"/>
          </p:nvPr>
        </p:nvSpPr>
        <p:spPr>
          <a:xfrm>
            <a:off x="457200" y="1371600"/>
            <a:ext cx="8229600" cy="1905000"/>
          </a:xfrm>
        </p:spPr>
        <p:txBody>
          <a:bodyPr>
            <a:noAutofit/>
          </a:bodyPr>
          <a:lstStyle/>
          <a:p>
            <a:pPr marL="0" indent="0">
              <a:buNone/>
            </a:pPr>
            <a:r>
              <a:rPr lang="en-US" dirty="0" smtClean="0"/>
              <a:t>Path predicate (</a:t>
            </a:r>
            <a:r>
              <a:rPr lang="el-GR" dirty="0" smtClean="0"/>
              <a:t>Π</a:t>
            </a:r>
            <a:r>
              <a:rPr lang="en-US" dirty="0" smtClean="0"/>
              <a:t>)</a:t>
            </a:r>
            <a:br>
              <a:rPr lang="en-US" dirty="0" smtClean="0"/>
            </a:br>
            <a:r>
              <a:rPr lang="en-US" dirty="0" smtClean="0"/>
              <a:t>constrains</a:t>
            </a:r>
            <a:r>
              <a:rPr lang="en-US" b="1" i="1" dirty="0" smtClean="0"/>
              <a:t> range</a:t>
            </a:r>
            <a:r>
              <a:rPr lang="en-US" dirty="0" smtClean="0"/>
              <a:t/>
            </a:r>
            <a:br>
              <a:rPr lang="en-US" dirty="0" smtClean="0"/>
            </a:br>
            <a:r>
              <a:rPr lang="en-US" dirty="0" smtClean="0"/>
              <a:t>of symbolic memory</a:t>
            </a:r>
            <a:br>
              <a:rPr lang="en-US" dirty="0" smtClean="0"/>
            </a:br>
            <a:r>
              <a:rPr lang="en-US" dirty="0" smtClean="0"/>
              <a:t>accesses</a:t>
            </a: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51</a:t>
            </a:fld>
            <a:endParaRPr lang="en-US" dirty="0"/>
          </a:p>
        </p:txBody>
      </p:sp>
      <p:grpSp>
        <p:nvGrpSpPr>
          <p:cNvPr id="5" name="Group 4"/>
          <p:cNvGrpSpPr/>
          <p:nvPr/>
        </p:nvGrpSpPr>
        <p:grpSpPr>
          <a:xfrm>
            <a:off x="3869791" y="1351007"/>
            <a:ext cx="4347958" cy="3936072"/>
            <a:chOff x="4225345" y="1066800"/>
            <a:chExt cx="4347958" cy="3936072"/>
          </a:xfrm>
        </p:grpSpPr>
        <p:sp>
          <p:nvSpPr>
            <p:cNvPr id="8" name="Rounded Rectangle 7"/>
            <p:cNvSpPr/>
            <p:nvPr/>
          </p:nvSpPr>
          <p:spPr>
            <a:xfrm>
              <a:off x="4225345" y="4211593"/>
              <a:ext cx="2180010" cy="791279"/>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2400" dirty="0" smtClean="0">
                  <a:solidFill>
                    <a:schemeClr val="bg1"/>
                  </a:solidFill>
                </a:rPr>
                <a:t>y = </a:t>
              </a:r>
              <a:r>
                <a:rPr lang="en-US" sz="2400" dirty="0" err="1" smtClean="0">
                  <a:solidFill>
                    <a:schemeClr val="bg1"/>
                  </a:solidFill>
                </a:rPr>
                <a:t>mem</a:t>
              </a:r>
              <a:r>
                <a:rPr lang="en-US" sz="2400" dirty="0">
                  <a:solidFill>
                    <a:schemeClr val="bg1"/>
                  </a:solidFill>
                </a:rPr>
                <a:t>[</a:t>
              </a:r>
              <a:r>
                <a:rPr lang="en-US" sz="2400" dirty="0">
                  <a:solidFill>
                    <a:schemeClr val="accent2"/>
                  </a:solidFill>
                </a:rPr>
                <a:t>x</a:t>
              </a:r>
              <a:r>
                <a:rPr lang="en-US" sz="2400" dirty="0">
                  <a:solidFill>
                    <a:schemeClr val="bg1"/>
                  </a:solidFill>
                </a:rPr>
                <a:t>]</a:t>
              </a:r>
            </a:p>
          </p:txBody>
        </p:sp>
        <p:cxnSp>
          <p:nvCxnSpPr>
            <p:cNvPr id="15" name="Straight Arrow Connector 14"/>
            <p:cNvCxnSpPr>
              <a:stCxn id="30" idx="2"/>
              <a:endCxn id="29" idx="0"/>
            </p:cNvCxnSpPr>
            <p:nvPr/>
          </p:nvCxnSpPr>
          <p:spPr>
            <a:xfrm>
              <a:off x="6915982" y="1600200"/>
              <a:ext cx="0" cy="401593"/>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7" name="Group 15"/>
            <p:cNvGrpSpPr/>
            <p:nvPr/>
          </p:nvGrpSpPr>
          <p:grpSpPr>
            <a:xfrm>
              <a:off x="6160132" y="2535192"/>
              <a:ext cx="755855" cy="1041989"/>
              <a:chOff x="5973601" y="1649967"/>
              <a:chExt cx="458594" cy="523220"/>
            </a:xfrm>
          </p:grpSpPr>
          <p:sp>
            <p:nvSpPr>
              <p:cNvPr id="17" name="TextBox 16"/>
              <p:cNvSpPr txBox="1"/>
              <p:nvPr/>
            </p:nvSpPr>
            <p:spPr>
              <a:xfrm>
                <a:off x="5973601" y="1649967"/>
                <a:ext cx="407983" cy="523220"/>
              </a:xfrm>
              <a:prstGeom prst="rect">
                <a:avLst/>
              </a:prstGeom>
              <a:solidFill>
                <a:schemeClr val="bg1"/>
              </a:solidFill>
            </p:spPr>
            <p:txBody>
              <a:bodyPr wrap="square" rtlCol="0">
                <a:spAutoFit/>
              </a:bodyPr>
              <a:lstStyle/>
              <a:p>
                <a:r>
                  <a:rPr lang="en-US" sz="2800" dirty="0"/>
                  <a:t>f</a:t>
                </a:r>
              </a:p>
            </p:txBody>
          </p:sp>
          <p:cxnSp>
            <p:nvCxnSpPr>
              <p:cNvPr id="18" name="Straight Arrow Connector 17"/>
              <p:cNvCxnSpPr>
                <a:stCxn id="29" idx="2"/>
                <a:endCxn id="45" idx="0"/>
              </p:cNvCxnSpPr>
              <p:nvPr/>
            </p:nvCxnSpPr>
            <p:spPr>
              <a:xfrm flipH="1">
                <a:off x="6019905" y="1653029"/>
                <a:ext cx="412290" cy="303041"/>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10" name="Group 18"/>
            <p:cNvGrpSpPr/>
            <p:nvPr/>
          </p:nvGrpSpPr>
          <p:grpSpPr>
            <a:xfrm>
              <a:off x="6915982" y="2541292"/>
              <a:ext cx="1657321" cy="593325"/>
              <a:chOff x="6558173" y="1659141"/>
              <a:chExt cx="2341059" cy="224754"/>
            </a:xfrm>
          </p:grpSpPr>
          <p:cxnSp>
            <p:nvCxnSpPr>
              <p:cNvPr id="20" name="Straight Arrow Connector 19"/>
              <p:cNvCxnSpPr>
                <a:stCxn id="29" idx="2"/>
              </p:cNvCxnSpPr>
              <p:nvPr/>
            </p:nvCxnSpPr>
            <p:spPr>
              <a:xfrm>
                <a:off x="6558173" y="1659141"/>
                <a:ext cx="1066158" cy="224754"/>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7301422" y="1660688"/>
                <a:ext cx="1597810" cy="198198"/>
              </a:xfrm>
              <a:prstGeom prst="rect">
                <a:avLst/>
              </a:prstGeom>
              <a:noFill/>
            </p:spPr>
            <p:txBody>
              <a:bodyPr wrap="square" rtlCol="0">
                <a:spAutoFit/>
              </a:bodyPr>
              <a:lstStyle/>
              <a:p>
                <a:r>
                  <a:rPr lang="en-US" sz="2800" dirty="0" smtClean="0"/>
                  <a:t>t</a:t>
                </a:r>
                <a:endParaRPr lang="en-US" sz="2800" dirty="0"/>
              </a:p>
            </p:txBody>
          </p:sp>
        </p:grpSp>
        <p:sp>
          <p:nvSpPr>
            <p:cNvPr id="29" name="Rounded Rectangle 28"/>
            <p:cNvSpPr/>
            <p:nvPr/>
          </p:nvSpPr>
          <p:spPr>
            <a:xfrm>
              <a:off x="5938874" y="2001793"/>
              <a:ext cx="1954216" cy="53949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rgbClr val="FFFFFE"/>
                  </a:solidFill>
                </a:rPr>
                <a:t>x &lt;= 42</a:t>
              </a:r>
              <a:endParaRPr lang="en-US" sz="2400" dirty="0" smtClean="0">
                <a:solidFill>
                  <a:schemeClr val="tx1"/>
                </a:solidFill>
              </a:endParaRPr>
            </a:p>
          </p:txBody>
        </p:sp>
        <p:sp>
          <p:nvSpPr>
            <p:cNvPr id="30" name="Rounded Rectangle 29"/>
            <p:cNvSpPr/>
            <p:nvPr/>
          </p:nvSpPr>
          <p:spPr>
            <a:xfrm>
              <a:off x="5387359" y="1066800"/>
              <a:ext cx="3057246" cy="533400"/>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rgbClr val="FFFFFE"/>
                  </a:solidFill>
                </a:rPr>
                <a:t>x can be anything</a:t>
              </a:r>
              <a:endParaRPr lang="en-US" sz="2400" dirty="0" smtClean="0">
                <a:solidFill>
                  <a:schemeClr val="tx1"/>
                </a:solidFill>
              </a:endParaRPr>
            </a:p>
          </p:txBody>
        </p:sp>
        <p:grpSp>
          <p:nvGrpSpPr>
            <p:cNvPr id="11" name="Group 46"/>
            <p:cNvGrpSpPr/>
            <p:nvPr/>
          </p:nvGrpSpPr>
          <p:grpSpPr>
            <a:xfrm>
              <a:off x="5041869" y="3678193"/>
              <a:ext cx="1194575" cy="533400"/>
              <a:chOff x="6836921" y="674173"/>
              <a:chExt cx="1540574" cy="750709"/>
            </a:xfrm>
          </p:grpSpPr>
          <p:sp>
            <p:nvSpPr>
              <p:cNvPr id="48" name="TextBox 47"/>
              <p:cNvSpPr txBox="1"/>
              <p:nvPr/>
            </p:nvSpPr>
            <p:spPr>
              <a:xfrm>
                <a:off x="6836921" y="674173"/>
                <a:ext cx="737010" cy="736380"/>
              </a:xfrm>
              <a:prstGeom prst="rect">
                <a:avLst/>
              </a:prstGeom>
              <a:noFill/>
            </p:spPr>
            <p:txBody>
              <a:bodyPr wrap="square" rtlCol="0">
                <a:spAutoFit/>
              </a:bodyPr>
              <a:lstStyle/>
              <a:p>
                <a:r>
                  <a:rPr lang="en-US" sz="2800" dirty="0" smtClean="0"/>
                  <a:t>   f                    </a:t>
                </a:r>
                <a:endParaRPr lang="en-US" sz="2800" dirty="0"/>
              </a:p>
            </p:txBody>
          </p:sp>
          <p:cxnSp>
            <p:nvCxnSpPr>
              <p:cNvPr id="49" name="Straight Arrow Connector 48"/>
              <p:cNvCxnSpPr>
                <a:stCxn id="45" idx="2"/>
              </p:cNvCxnSpPr>
              <p:nvPr/>
            </p:nvCxnSpPr>
            <p:spPr>
              <a:xfrm flipH="1">
                <a:off x="7475659" y="682753"/>
                <a:ext cx="901836" cy="742129"/>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grpSp>
        <p:grpSp>
          <p:nvGrpSpPr>
            <p:cNvPr id="12" name="Group 49"/>
            <p:cNvGrpSpPr/>
            <p:nvPr/>
          </p:nvGrpSpPr>
          <p:grpSpPr>
            <a:xfrm>
              <a:off x="6236451" y="3678194"/>
              <a:ext cx="1205701" cy="614108"/>
              <a:chOff x="8475759" y="682048"/>
              <a:chExt cx="1554920" cy="864294"/>
            </a:xfrm>
          </p:grpSpPr>
          <p:sp>
            <p:nvSpPr>
              <p:cNvPr id="51" name="TextBox 50"/>
              <p:cNvSpPr txBox="1"/>
              <p:nvPr/>
            </p:nvSpPr>
            <p:spPr>
              <a:xfrm>
                <a:off x="8777950" y="682048"/>
                <a:ext cx="1252729" cy="736378"/>
              </a:xfrm>
              <a:prstGeom prst="rect">
                <a:avLst/>
              </a:prstGeom>
              <a:noFill/>
            </p:spPr>
            <p:txBody>
              <a:bodyPr wrap="square" rtlCol="0">
                <a:spAutoFit/>
              </a:bodyPr>
              <a:lstStyle/>
              <a:p>
                <a:r>
                  <a:rPr lang="en-US" sz="2800" dirty="0" smtClean="0"/>
                  <a:t>     t    </a:t>
                </a:r>
                <a:endParaRPr lang="en-US" sz="2800" dirty="0"/>
              </a:p>
            </p:txBody>
          </p:sp>
          <p:cxnSp>
            <p:nvCxnSpPr>
              <p:cNvPr id="52" name="Straight Arrow Connector 51"/>
              <p:cNvCxnSpPr>
                <a:stCxn id="45" idx="2"/>
              </p:cNvCxnSpPr>
              <p:nvPr/>
            </p:nvCxnSpPr>
            <p:spPr>
              <a:xfrm>
                <a:off x="8475759" y="690627"/>
                <a:ext cx="1260119" cy="855715"/>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45" name="Rounded Rectangle 44"/>
            <p:cNvSpPr/>
            <p:nvPr/>
          </p:nvSpPr>
          <p:spPr>
            <a:xfrm>
              <a:off x="5259338" y="3144793"/>
              <a:ext cx="1954216" cy="53949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rgbClr val="FFFFFE"/>
                  </a:solidFill>
                </a:rPr>
                <a:t>x</a:t>
              </a:r>
              <a:r>
                <a:rPr lang="en-US" sz="2400" dirty="0" smtClean="0">
                  <a:solidFill>
                    <a:srgbClr val="FFFFFE"/>
                  </a:solidFill>
                </a:rPr>
                <a:t> &gt;= 50</a:t>
              </a:r>
              <a:endParaRPr lang="en-US" sz="2400" dirty="0" smtClean="0">
                <a:solidFill>
                  <a:schemeClr val="tx1"/>
                </a:solidFill>
              </a:endParaRPr>
            </a:p>
          </p:txBody>
        </p:sp>
      </p:grpSp>
      <p:sp>
        <p:nvSpPr>
          <p:cNvPr id="6" name="Freeform 5"/>
          <p:cNvSpPr/>
          <p:nvPr/>
        </p:nvSpPr>
        <p:spPr>
          <a:xfrm>
            <a:off x="3942006" y="1828800"/>
            <a:ext cx="2534994" cy="3373393"/>
          </a:xfrm>
          <a:custGeom>
            <a:avLst/>
            <a:gdLst>
              <a:gd name="connsiteX0" fmla="*/ 1912470 w 3175657"/>
              <a:gd name="connsiteY0" fmla="*/ 0 h 4826000"/>
              <a:gd name="connsiteX1" fmla="*/ 1942353 w 3175657"/>
              <a:gd name="connsiteY1" fmla="*/ 612589 h 4826000"/>
              <a:gd name="connsiteX2" fmla="*/ 3167529 w 3175657"/>
              <a:gd name="connsiteY2" fmla="*/ 1329765 h 4826000"/>
              <a:gd name="connsiteX3" fmla="*/ 1255059 w 3175657"/>
              <a:gd name="connsiteY3" fmla="*/ 2958353 h 4826000"/>
              <a:gd name="connsiteX4" fmla="*/ 0 w 3175657"/>
              <a:gd name="connsiteY4" fmla="*/ 4826000 h 4826000"/>
              <a:gd name="connsiteX0" fmla="*/ 1912470 w 3175154"/>
              <a:gd name="connsiteY0" fmla="*/ 0 h 4826000"/>
              <a:gd name="connsiteX1" fmla="*/ 3167529 w 3175154"/>
              <a:gd name="connsiteY1" fmla="*/ 1329765 h 4826000"/>
              <a:gd name="connsiteX2" fmla="*/ 1255059 w 3175154"/>
              <a:gd name="connsiteY2" fmla="*/ 2958353 h 4826000"/>
              <a:gd name="connsiteX3" fmla="*/ 0 w 3175154"/>
              <a:gd name="connsiteY3" fmla="*/ 4826000 h 4826000"/>
              <a:gd name="connsiteX0" fmla="*/ 3079003 w 3343048"/>
              <a:gd name="connsiteY0" fmla="*/ 0 h 4766927"/>
              <a:gd name="connsiteX1" fmla="*/ 3167529 w 3343048"/>
              <a:gd name="connsiteY1" fmla="*/ 1270692 h 4766927"/>
              <a:gd name="connsiteX2" fmla="*/ 1255059 w 3343048"/>
              <a:gd name="connsiteY2" fmla="*/ 2899280 h 4766927"/>
              <a:gd name="connsiteX3" fmla="*/ 0 w 3343048"/>
              <a:gd name="connsiteY3" fmla="*/ 4766927 h 4766927"/>
              <a:gd name="connsiteX0" fmla="*/ 3079003 w 3351974"/>
              <a:gd name="connsiteY0" fmla="*/ 0 h 4766927"/>
              <a:gd name="connsiteX1" fmla="*/ 3167529 w 3351974"/>
              <a:gd name="connsiteY1" fmla="*/ 1270692 h 4766927"/>
              <a:gd name="connsiteX2" fmla="*/ 1255059 w 3351974"/>
              <a:gd name="connsiteY2" fmla="*/ 2899280 h 4766927"/>
              <a:gd name="connsiteX3" fmla="*/ 0 w 3351974"/>
              <a:gd name="connsiteY3" fmla="*/ 4766927 h 4766927"/>
              <a:gd name="connsiteX0" fmla="*/ 3079003 w 3167529"/>
              <a:gd name="connsiteY0" fmla="*/ 0 h 4766927"/>
              <a:gd name="connsiteX1" fmla="*/ 3167529 w 3167529"/>
              <a:gd name="connsiteY1" fmla="*/ 1270692 h 4766927"/>
              <a:gd name="connsiteX2" fmla="*/ 1255059 w 3167529"/>
              <a:gd name="connsiteY2" fmla="*/ 2899280 h 4766927"/>
              <a:gd name="connsiteX3" fmla="*/ 0 w 3167529"/>
              <a:gd name="connsiteY3" fmla="*/ 4766927 h 4766927"/>
              <a:gd name="connsiteX0" fmla="*/ 3256198 w 3334455"/>
              <a:gd name="connsiteY0" fmla="*/ 0 h 4752159"/>
              <a:gd name="connsiteX1" fmla="*/ 3167529 w 3334455"/>
              <a:gd name="connsiteY1" fmla="*/ 1255924 h 4752159"/>
              <a:gd name="connsiteX2" fmla="*/ 1255059 w 3334455"/>
              <a:gd name="connsiteY2" fmla="*/ 2884512 h 4752159"/>
              <a:gd name="connsiteX3" fmla="*/ 0 w 3334455"/>
              <a:gd name="connsiteY3" fmla="*/ 4752159 h 4752159"/>
              <a:gd name="connsiteX0" fmla="*/ 3256198 w 3361195"/>
              <a:gd name="connsiteY0" fmla="*/ 0 h 4752159"/>
              <a:gd name="connsiteX1" fmla="*/ 3167529 w 3361195"/>
              <a:gd name="connsiteY1" fmla="*/ 1255924 h 4752159"/>
              <a:gd name="connsiteX2" fmla="*/ 1255059 w 3361195"/>
              <a:gd name="connsiteY2" fmla="*/ 2884512 h 4752159"/>
              <a:gd name="connsiteX3" fmla="*/ 0 w 3361195"/>
              <a:gd name="connsiteY3" fmla="*/ 4752159 h 4752159"/>
              <a:gd name="connsiteX0" fmla="*/ 3256198 w 3392671"/>
              <a:gd name="connsiteY0" fmla="*/ 48749 h 4800908"/>
              <a:gd name="connsiteX1" fmla="*/ 3364737 w 3392671"/>
              <a:gd name="connsiteY1" fmla="*/ 109668 h 4800908"/>
              <a:gd name="connsiteX2" fmla="*/ 3167529 w 3392671"/>
              <a:gd name="connsiteY2" fmla="*/ 1304673 h 4800908"/>
              <a:gd name="connsiteX3" fmla="*/ 1255059 w 3392671"/>
              <a:gd name="connsiteY3" fmla="*/ 2933261 h 4800908"/>
              <a:gd name="connsiteX4" fmla="*/ 0 w 3392671"/>
              <a:gd name="connsiteY4" fmla="*/ 4800908 h 4800908"/>
              <a:gd name="connsiteX0" fmla="*/ 3256198 w 3373194"/>
              <a:gd name="connsiteY0" fmla="*/ 48749 h 4800908"/>
              <a:gd name="connsiteX1" fmla="*/ 3364737 w 3373194"/>
              <a:gd name="connsiteY1" fmla="*/ 109668 h 4800908"/>
              <a:gd name="connsiteX2" fmla="*/ 3167529 w 3373194"/>
              <a:gd name="connsiteY2" fmla="*/ 1304673 h 4800908"/>
              <a:gd name="connsiteX3" fmla="*/ 1255059 w 3373194"/>
              <a:gd name="connsiteY3" fmla="*/ 2933261 h 4800908"/>
              <a:gd name="connsiteX4" fmla="*/ 0 w 3373194"/>
              <a:gd name="connsiteY4" fmla="*/ 4800908 h 4800908"/>
              <a:gd name="connsiteX0" fmla="*/ 3364737 w 3373194"/>
              <a:gd name="connsiteY0" fmla="*/ 0 h 4691240"/>
              <a:gd name="connsiteX1" fmla="*/ 3167529 w 3373194"/>
              <a:gd name="connsiteY1" fmla="*/ 1195005 h 4691240"/>
              <a:gd name="connsiteX2" fmla="*/ 1255059 w 3373194"/>
              <a:gd name="connsiteY2" fmla="*/ 2823593 h 4691240"/>
              <a:gd name="connsiteX3" fmla="*/ 0 w 3373194"/>
              <a:gd name="connsiteY3" fmla="*/ 4691240 h 4691240"/>
            </a:gdLst>
            <a:ahLst/>
            <a:cxnLst>
              <a:cxn ang="0">
                <a:pos x="connsiteX0" y="connsiteY0"/>
              </a:cxn>
              <a:cxn ang="0">
                <a:pos x="connsiteX1" y="connsiteY1"/>
              </a:cxn>
              <a:cxn ang="0">
                <a:pos x="connsiteX2" y="connsiteY2"/>
              </a:cxn>
              <a:cxn ang="0">
                <a:pos x="connsiteX3" y="connsiteY3"/>
              </a:cxn>
            </a:cxnLst>
            <a:rect l="l" t="t" r="r" b="b"/>
            <a:pathLst>
              <a:path w="3373194" h="4691240">
                <a:moveTo>
                  <a:pt x="3364737" y="0"/>
                </a:moveTo>
                <a:cubicBezTo>
                  <a:pt x="3349959" y="209321"/>
                  <a:pt x="3460077" y="650565"/>
                  <a:pt x="3167529" y="1195005"/>
                </a:cubicBezTo>
                <a:cubicBezTo>
                  <a:pt x="2874981" y="1739445"/>
                  <a:pt x="1782980" y="2240887"/>
                  <a:pt x="1255059" y="2823593"/>
                </a:cubicBezTo>
                <a:cubicBezTo>
                  <a:pt x="727138" y="3406299"/>
                  <a:pt x="0" y="4691240"/>
                  <a:pt x="0" y="4691240"/>
                </a:cubicBezTo>
              </a:path>
            </a:pathLst>
          </a:custGeom>
          <a:ln w="76200" cmpd="sng">
            <a:solidFill>
              <a:schemeClr val="accent1"/>
            </a:solidFill>
            <a:headEnd type="none"/>
            <a:tailEnd type="non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TextBox 21"/>
          <p:cNvSpPr txBox="1"/>
          <p:nvPr/>
        </p:nvSpPr>
        <p:spPr>
          <a:xfrm>
            <a:off x="8623490" y="6276501"/>
            <a:ext cx="0" cy="492443"/>
          </a:xfrm>
          <a:prstGeom prst="rect">
            <a:avLst/>
          </a:prstGeom>
          <a:noFill/>
        </p:spPr>
        <p:txBody>
          <a:bodyPr wrap="none" lIns="0" tIns="0" rIns="0" bIns="0" rtlCol="0">
            <a:spAutoFit/>
          </a:bodyPr>
          <a:lstStyle/>
          <a:p>
            <a:endParaRPr lang="en-US" sz="3200" dirty="0" smtClean="0"/>
          </a:p>
        </p:txBody>
      </p:sp>
      <p:sp>
        <p:nvSpPr>
          <p:cNvPr id="55" name="Content Placeholder 10"/>
          <p:cNvSpPr txBox="1">
            <a:spLocks/>
          </p:cNvSpPr>
          <p:nvPr/>
        </p:nvSpPr>
        <p:spPr>
          <a:xfrm>
            <a:off x="506990" y="5273975"/>
            <a:ext cx="8179810" cy="1203025"/>
          </a:xfrm>
          <a:prstGeom prst="rect">
            <a:avLst/>
          </a:prstGeom>
        </p:spPr>
        <p:txBody>
          <a:bodyPr vert="horz" lIns="91440" tIns="45720" rIns="91440" bIns="45720" rtlCol="0" anchor="t" anchorCtr="0">
            <a:noAutofit/>
          </a:bodyPr>
          <a:lstStyle>
            <a:lvl1pPr marL="292100" indent="-292100" algn="l" defTabSz="457200" rtl="0" eaLnBrk="1" latinLnBrk="0" hangingPunct="1">
              <a:spcBef>
                <a:spcPct val="20000"/>
              </a:spcBef>
              <a:buFont typeface="Arial"/>
              <a:buChar char="•"/>
              <a:defRPr sz="3200" kern="1200">
                <a:solidFill>
                  <a:schemeClr val="tx1"/>
                </a:solidFill>
                <a:latin typeface="+mn-lt"/>
                <a:ea typeface="+mn-ea"/>
                <a:cs typeface="Calibri"/>
              </a:defRPr>
            </a:lvl1pPr>
            <a:lvl2pPr marL="635000" indent="-292100" algn="l" defTabSz="457200" rtl="0" eaLnBrk="1" latinLnBrk="0" hangingPunct="1">
              <a:spcBef>
                <a:spcPct val="20000"/>
              </a:spcBef>
              <a:buFont typeface="Arial"/>
              <a:buChar char="–"/>
              <a:defRPr sz="2800" kern="1200">
                <a:solidFill>
                  <a:schemeClr val="tx1"/>
                </a:solidFill>
                <a:latin typeface="+mn-lt"/>
                <a:ea typeface="+mn-ea"/>
                <a:cs typeface="Calibri"/>
              </a:defRPr>
            </a:lvl2pPr>
            <a:lvl3pPr marL="914400" indent="-228600" algn="l" defTabSz="457200" rtl="0" eaLnBrk="1" latinLnBrk="0" hangingPunct="1">
              <a:spcBef>
                <a:spcPct val="20000"/>
              </a:spcBef>
              <a:buFont typeface="Arial"/>
              <a:buChar char="•"/>
              <a:defRPr sz="2400" kern="1200">
                <a:solidFill>
                  <a:schemeClr val="tx1"/>
                </a:solidFill>
                <a:latin typeface="+mn-lt"/>
                <a:ea typeface="+mn-ea"/>
                <a:cs typeface="Calibri"/>
              </a:defRPr>
            </a:lvl3pPr>
            <a:lvl4pPr marL="1143000" indent="-228600" algn="l" defTabSz="457200" rtl="0" eaLnBrk="1" latinLnBrk="0" hangingPunct="1">
              <a:spcBef>
                <a:spcPct val="20000"/>
              </a:spcBef>
              <a:buFont typeface="Arial"/>
              <a:buChar char="–"/>
              <a:tabLst/>
              <a:defRPr sz="2000" kern="1200">
                <a:solidFill>
                  <a:schemeClr val="tx1"/>
                </a:solidFill>
                <a:latin typeface="+mn-lt"/>
                <a:ea typeface="+mn-ea"/>
                <a:cs typeface="Calibri"/>
              </a:defRPr>
            </a:lvl4pPr>
            <a:lvl5pPr marL="1320800" indent="-177800" algn="l" defTabSz="457200" rtl="0" eaLnBrk="1" latinLnBrk="0" hangingPunct="1">
              <a:spcBef>
                <a:spcPct val="20000"/>
              </a:spcBef>
              <a:buFont typeface="Arial"/>
              <a:buChar char="»"/>
              <a:defRPr sz="2000" kern="1200">
                <a:solidFill>
                  <a:schemeClr val="tx1"/>
                </a:solidFill>
                <a:latin typeface="+mn-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800" dirty="0" smtClean="0"/>
              <a:t>Use symbolic execution state to:</a:t>
            </a:r>
            <a:br>
              <a:rPr lang="en-US" sz="2800" dirty="0" smtClean="0"/>
            </a:br>
            <a:r>
              <a:rPr lang="en-US" sz="2800" b="1" dirty="0" smtClean="0"/>
              <a:t>Step 1: </a:t>
            </a:r>
            <a:r>
              <a:rPr lang="en-US" sz="2800" dirty="0" smtClean="0"/>
              <a:t>Bound memory addresses referenced</a:t>
            </a:r>
            <a:r>
              <a:rPr lang="en-US" sz="2800" dirty="0"/>
              <a:t/>
            </a:r>
            <a:br>
              <a:rPr lang="en-US" sz="2800" dirty="0"/>
            </a:br>
            <a:r>
              <a:rPr lang="en-US" sz="2800" b="1" dirty="0" smtClean="0"/>
              <a:t>Step 2: </a:t>
            </a:r>
            <a:r>
              <a:rPr lang="en-US" sz="2800" dirty="0" smtClean="0"/>
              <a:t>Make search tree for memory address values</a:t>
            </a:r>
            <a:endParaRPr lang="en-US" sz="2800" dirty="0"/>
          </a:p>
        </p:txBody>
      </p:sp>
      <p:sp>
        <p:nvSpPr>
          <p:cNvPr id="9" name="Rounded Rectangular Callout 8"/>
          <p:cNvSpPr/>
          <p:nvPr/>
        </p:nvSpPr>
        <p:spPr>
          <a:xfrm>
            <a:off x="457200" y="3861388"/>
            <a:ext cx="2819400" cy="863012"/>
          </a:xfrm>
          <a:prstGeom prst="wedgeRoundRectCallout">
            <a:avLst>
              <a:gd name="adj1" fmla="val 71472"/>
              <a:gd name="adj2" fmla="val 40194"/>
              <a:gd name="adj3" fmla="val 16667"/>
            </a:avLst>
          </a:prstGeom>
          <a:solidFill>
            <a:schemeClr val="accent2"/>
          </a:solidFill>
          <a:ln>
            <a:noFill/>
          </a:ln>
          <a:effectLst>
            <a:outerShdw blurRad="50800" dist="38100" dir="2700000">
              <a:srgbClr val="000000">
                <a:alpha val="43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1">
            <a:noAutofit/>
          </a:bodyPr>
          <a:lstStyle/>
          <a:p>
            <a:pPr algn="ctr"/>
            <a:r>
              <a:rPr lang="en-US" sz="2800" dirty="0" err="1" smtClean="0">
                <a:solidFill>
                  <a:schemeClr val="bg1"/>
                </a:solidFill>
              </a:rPr>
              <a:t>Π</a:t>
            </a:r>
            <a:r>
              <a:rPr lang="en-US" sz="2800" dirty="0" smtClean="0">
                <a:solidFill>
                  <a:schemeClr val="bg1"/>
                </a:solidFill>
              </a:rPr>
              <a:t>  42 &lt; x &lt; 50</a:t>
            </a:r>
          </a:p>
        </p:txBody>
      </p:sp>
    </p:spTree>
    <p:extLst>
      <p:ext uri="{BB962C8B-B14F-4D97-AF65-F5344CB8AC3E}">
        <p14:creationId xmlns:p14="http://schemas.microsoft.com/office/powerpoint/2010/main" val="4064208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22" presetClass="entr" presetSubtype="1" fill="hold" grpId="0" nodeType="after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5" grpId="0" build="p"/>
      <p:bldP spid="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 Find Bounds</a:t>
            </a: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52</a:t>
            </a:fld>
            <a:endParaRPr lang="en-US"/>
          </a:p>
        </p:txBody>
      </p:sp>
      <p:sp>
        <p:nvSpPr>
          <p:cNvPr id="5" name="Rounded Rectangle 4"/>
          <p:cNvSpPr/>
          <p:nvPr/>
        </p:nvSpPr>
        <p:spPr>
          <a:xfrm>
            <a:off x="2628900" y="1219200"/>
            <a:ext cx="3886200" cy="791279"/>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3200" dirty="0" err="1" smtClean="0">
                <a:solidFill>
                  <a:schemeClr val="bg1"/>
                </a:solidFill>
              </a:rPr>
              <a:t>mem</a:t>
            </a:r>
            <a:r>
              <a:rPr lang="en-US" sz="3200" dirty="0" smtClean="0">
                <a:solidFill>
                  <a:schemeClr val="bg1"/>
                </a:solidFill>
              </a:rPr>
              <a:t>[</a:t>
            </a:r>
            <a:r>
              <a:rPr lang="en-US" sz="1200" dirty="0" smtClean="0">
                <a:solidFill>
                  <a:schemeClr val="bg1"/>
                </a:solidFill>
              </a:rPr>
              <a:t> </a:t>
            </a:r>
            <a:r>
              <a:rPr lang="en-US" sz="3200" dirty="0" smtClean="0">
                <a:solidFill>
                  <a:schemeClr val="accent2"/>
                </a:solidFill>
              </a:rPr>
              <a:t>x &amp; 0xff</a:t>
            </a:r>
            <a:r>
              <a:rPr lang="en-US" sz="2000" dirty="0" smtClean="0">
                <a:solidFill>
                  <a:schemeClr val="accent2"/>
                </a:solidFill>
              </a:rPr>
              <a:t> </a:t>
            </a:r>
            <a:r>
              <a:rPr lang="en-US" sz="3200" dirty="0" smtClean="0">
                <a:solidFill>
                  <a:schemeClr val="bg1"/>
                </a:solidFill>
              </a:rPr>
              <a:t>]</a:t>
            </a:r>
            <a:endParaRPr lang="en-US" sz="3200" dirty="0">
              <a:solidFill>
                <a:schemeClr val="bg1"/>
              </a:solidFill>
            </a:endParaRPr>
          </a:p>
        </p:txBody>
      </p:sp>
      <p:cxnSp>
        <p:nvCxnSpPr>
          <p:cNvPr id="7" name="Straight Arrow Connector 6"/>
          <p:cNvCxnSpPr>
            <a:endCxn id="24" idx="0"/>
          </p:cNvCxnSpPr>
          <p:nvPr/>
        </p:nvCxnSpPr>
        <p:spPr>
          <a:xfrm flipH="1">
            <a:off x="4572001" y="2010479"/>
            <a:ext cx="381004" cy="508586"/>
          </a:xfrm>
          <a:prstGeom prst="straightConnector1">
            <a:avLst/>
          </a:prstGeom>
          <a:ln w="76200" cmpd="sng">
            <a:solidFill>
              <a:schemeClr val="accent1"/>
            </a:solidFill>
            <a:tailEnd type="arrow"/>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4255421" y="1905000"/>
            <a:ext cx="1504838" cy="0"/>
          </a:xfrm>
          <a:prstGeom prst="line">
            <a:avLst/>
          </a:prstGeom>
          <a:ln w="76200" cmpd="sng">
            <a:solidFill>
              <a:schemeClr val="accent1"/>
            </a:solidFill>
            <a:headEnd type="none"/>
            <a:tailEnd type="none"/>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457201" y="3657600"/>
            <a:ext cx="8382000" cy="1384995"/>
          </a:xfrm>
          <a:prstGeom prst="rect">
            <a:avLst/>
          </a:prstGeom>
          <a:noFill/>
        </p:spPr>
        <p:txBody>
          <a:bodyPr wrap="square" rtlCol="0">
            <a:spAutoFit/>
          </a:bodyPr>
          <a:lstStyle/>
          <a:p>
            <a:pPr marL="342900" indent="-342900">
              <a:buFont typeface="+mj-lt"/>
              <a:buAutoNum type="arabicPeriod"/>
            </a:pPr>
            <a:r>
              <a:rPr lang="en-US" sz="2800" dirty="0" smtClean="0"/>
              <a:t>Value Set Analysis</a:t>
            </a:r>
            <a:r>
              <a:rPr lang="en-US" sz="2800" baseline="30000" dirty="0" smtClean="0"/>
              <a:t>1</a:t>
            </a:r>
            <a:r>
              <a:rPr lang="en-US" sz="2800" dirty="0" smtClean="0"/>
              <a:t> provides initial bounds</a:t>
            </a:r>
            <a:endParaRPr lang="en-US" sz="2800" dirty="0"/>
          </a:p>
          <a:p>
            <a:pPr marL="914400" lvl="1" indent="-457200">
              <a:buFont typeface="Arial"/>
              <a:buChar char="•"/>
            </a:pPr>
            <a:r>
              <a:rPr lang="en-US" sz="2800" dirty="0" smtClean="0"/>
              <a:t>Over-approximation</a:t>
            </a:r>
          </a:p>
          <a:p>
            <a:pPr marL="342900" indent="-342900">
              <a:buFont typeface="+mj-lt"/>
              <a:buAutoNum type="arabicPeriod"/>
            </a:pPr>
            <a:r>
              <a:rPr lang="en-US" sz="2800" dirty="0" smtClean="0"/>
              <a:t>Query solver to refine bounds</a:t>
            </a:r>
            <a:endParaRPr lang="en-US" sz="2800" dirty="0"/>
          </a:p>
        </p:txBody>
      </p:sp>
      <p:sp>
        <p:nvSpPr>
          <p:cNvPr id="24" name="TextBox 23"/>
          <p:cNvSpPr txBox="1"/>
          <p:nvPr/>
        </p:nvSpPr>
        <p:spPr>
          <a:xfrm>
            <a:off x="2087987" y="2519065"/>
            <a:ext cx="4968027" cy="461665"/>
          </a:xfrm>
          <a:prstGeom prst="rect">
            <a:avLst/>
          </a:prstGeom>
          <a:noFill/>
        </p:spPr>
        <p:txBody>
          <a:bodyPr wrap="none" rtlCol="0">
            <a:spAutoFit/>
          </a:bodyPr>
          <a:lstStyle/>
          <a:p>
            <a:r>
              <a:rPr lang="en-US" sz="2400" dirty="0" err="1" smtClean="0"/>
              <a:t>Lowerbound</a:t>
            </a:r>
            <a:r>
              <a:rPr lang="en-US" sz="2400" dirty="0" smtClean="0"/>
              <a:t> </a:t>
            </a:r>
            <a:r>
              <a:rPr lang="en-US" sz="2400" dirty="0"/>
              <a:t>= </a:t>
            </a:r>
            <a:r>
              <a:rPr lang="en-US" sz="2400" dirty="0" smtClean="0"/>
              <a:t>0, </a:t>
            </a:r>
            <a:r>
              <a:rPr lang="en-US" sz="2400" dirty="0" err="1" smtClean="0"/>
              <a:t>Upperbound</a:t>
            </a:r>
            <a:r>
              <a:rPr lang="en-US" sz="2400" dirty="0" smtClean="0"/>
              <a:t> </a:t>
            </a:r>
            <a:r>
              <a:rPr lang="en-US" sz="2400" dirty="0"/>
              <a:t>= </a:t>
            </a:r>
            <a:r>
              <a:rPr lang="en-US" sz="2400" dirty="0" smtClean="0"/>
              <a:t>0xff</a:t>
            </a:r>
            <a:endParaRPr lang="en-US" sz="2400" dirty="0"/>
          </a:p>
        </p:txBody>
      </p:sp>
      <p:sp>
        <p:nvSpPr>
          <p:cNvPr id="21" name="TextBox 20"/>
          <p:cNvSpPr txBox="1"/>
          <p:nvPr/>
        </p:nvSpPr>
        <p:spPr>
          <a:xfrm>
            <a:off x="457200" y="6536938"/>
            <a:ext cx="5521539" cy="276999"/>
          </a:xfrm>
          <a:prstGeom prst="rect">
            <a:avLst/>
          </a:prstGeom>
          <a:noFill/>
        </p:spPr>
        <p:txBody>
          <a:bodyPr wrap="none" rtlCol="0">
            <a:spAutoFit/>
          </a:bodyPr>
          <a:lstStyle/>
          <a:p>
            <a:r>
              <a:rPr lang="en-US" sz="1200" dirty="0" smtClean="0">
                <a:solidFill>
                  <a:srgbClr val="595A5A"/>
                </a:solidFill>
              </a:rPr>
              <a:t>[1] </a:t>
            </a:r>
            <a:r>
              <a:rPr lang="en-US" sz="1200" dirty="0" err="1" smtClean="0"/>
              <a:t>Balakrishnan</a:t>
            </a:r>
            <a:r>
              <a:rPr lang="en-US" sz="1200" dirty="0" smtClean="0">
                <a:solidFill>
                  <a:srgbClr val="595A5A"/>
                </a:solidFill>
              </a:rPr>
              <a:t> </a:t>
            </a:r>
            <a:r>
              <a:rPr lang="en-US" sz="1200" i="1" dirty="0" smtClean="0">
                <a:solidFill>
                  <a:srgbClr val="595A5A"/>
                </a:solidFill>
              </a:rPr>
              <a:t>et al</a:t>
            </a:r>
            <a:r>
              <a:rPr lang="en-US" sz="1200" dirty="0" smtClean="0">
                <a:solidFill>
                  <a:srgbClr val="595A5A"/>
                </a:solidFill>
              </a:rPr>
              <a:t>., Analyzing memory accesses in x86 </a:t>
            </a:r>
            <a:r>
              <a:rPr lang="en-US" sz="1200" dirty="0" err="1" smtClean="0">
                <a:solidFill>
                  <a:srgbClr val="595A5A"/>
                </a:solidFill>
              </a:rPr>
              <a:t>executables</a:t>
            </a:r>
            <a:r>
              <a:rPr lang="en-US" sz="1200" dirty="0" smtClean="0">
                <a:solidFill>
                  <a:srgbClr val="595A5A"/>
                </a:solidFill>
              </a:rPr>
              <a:t>, ICCC 2004</a:t>
            </a:r>
            <a:endParaRPr lang="en-US" sz="1200" dirty="0">
              <a:solidFill>
                <a:srgbClr val="595A5A"/>
              </a:solidFill>
            </a:endParaRPr>
          </a:p>
        </p:txBody>
      </p:sp>
    </p:spTree>
    <p:extLst>
      <p:ext uri="{BB962C8B-B14F-4D97-AF65-F5344CB8AC3E}">
        <p14:creationId xmlns:p14="http://schemas.microsoft.com/office/powerpoint/2010/main" val="897272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19">
                                            <p:txEl>
                                              <p:pRg st="0" end="0"/>
                                            </p:txEl>
                                          </p:spTgt>
                                        </p:tgtEl>
                                        <p:attrNameLst>
                                          <p:attrName>style.visibility</p:attrName>
                                        </p:attrNameLst>
                                      </p:cBhvr>
                                      <p:to>
                                        <p:strVal val="visible"/>
                                      </p:to>
                                    </p:set>
                                  </p:childTnLst>
                                </p:cTn>
                              </p:par>
                              <p:par>
                                <p:cTn id="16" presetID="22" presetClass="entr" presetSubtype="8"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left)">
                                      <p:cBhvr>
                                        <p:cTn id="18" dur="500"/>
                                        <p:tgtEl>
                                          <p:spTgt spid="9"/>
                                        </p:tgtEl>
                                      </p:cBhvr>
                                    </p:animEffect>
                                  </p:childTnLst>
                                </p:cTn>
                              </p:par>
                              <p:par>
                                <p:cTn id="19" presetID="1" presetClass="entr" presetSubtype="0" fill="hold" grpId="0" nodeType="withEffect">
                                  <p:stCondLst>
                                    <p:cond delay="0"/>
                                  </p:stCondLst>
                                  <p:childTnLst>
                                    <p:set>
                                      <p:cBhvr>
                                        <p:cTn id="20" dur="1" fill="hold">
                                          <p:stCondLst>
                                            <p:cond delay="0"/>
                                          </p:stCondLst>
                                        </p:cTn>
                                        <p:tgtEl>
                                          <p:spTgt spid="19">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9" grpId="0" build="p"/>
      <p:bldP spid="24" grpId="0"/>
      <p:bldP spid="21"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ight Arrow 38"/>
          <p:cNvSpPr/>
          <p:nvPr/>
        </p:nvSpPr>
        <p:spPr>
          <a:xfrm>
            <a:off x="4291658" y="1295400"/>
            <a:ext cx="566036" cy="809636"/>
          </a:xfrm>
          <a:prstGeom prst="rightArrow">
            <a:avLst/>
          </a:prstGeom>
          <a:solidFill>
            <a:srgbClr val="E47932"/>
          </a:solidFill>
          <a:ln>
            <a:noFill/>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a:t>Step 2 — Index Search Tree Construction</a:t>
            </a:r>
          </a:p>
        </p:txBody>
      </p:sp>
      <p:sp>
        <p:nvSpPr>
          <p:cNvPr id="4" name="Slide Number Placeholder 3"/>
          <p:cNvSpPr>
            <a:spLocks noGrp="1"/>
          </p:cNvSpPr>
          <p:nvPr>
            <p:ph type="sldNum" sz="quarter" idx="12"/>
          </p:nvPr>
        </p:nvSpPr>
        <p:spPr/>
        <p:txBody>
          <a:bodyPr/>
          <a:lstStyle/>
          <a:p>
            <a:fld id="{B747839D-A323-47F3-909F-548499399628}" type="slidenum">
              <a:rPr lang="en-US" smtClean="0"/>
              <a:pPr/>
              <a:t>53</a:t>
            </a:fld>
            <a:endParaRPr lang="en-US"/>
          </a:p>
        </p:txBody>
      </p:sp>
      <p:sp>
        <p:nvSpPr>
          <p:cNvPr id="5" name="Rounded Rectangle 4"/>
          <p:cNvSpPr/>
          <p:nvPr/>
        </p:nvSpPr>
        <p:spPr>
          <a:xfrm>
            <a:off x="228600" y="1254536"/>
            <a:ext cx="3886200" cy="791279"/>
          </a:xfrm>
          <a:prstGeom prst="roundRect">
            <a:avLst/>
          </a:prstGeom>
          <a:solidFill>
            <a:schemeClr val="accent4"/>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3200" dirty="0">
                <a:solidFill>
                  <a:schemeClr val="bg1"/>
                </a:solidFill>
              </a:rPr>
              <a:t>y</a:t>
            </a:r>
            <a:r>
              <a:rPr lang="en-US" sz="3200" dirty="0" smtClean="0">
                <a:solidFill>
                  <a:schemeClr val="bg1"/>
                </a:solidFill>
              </a:rPr>
              <a:t> = </a:t>
            </a:r>
            <a:r>
              <a:rPr lang="en-US" sz="3200" dirty="0" err="1" smtClean="0">
                <a:solidFill>
                  <a:schemeClr val="bg1"/>
                </a:solidFill>
              </a:rPr>
              <a:t>mem</a:t>
            </a:r>
            <a:r>
              <a:rPr lang="en-US" sz="3200" dirty="0" smtClean="0">
                <a:solidFill>
                  <a:schemeClr val="bg1"/>
                </a:solidFill>
              </a:rPr>
              <a:t>[</a:t>
            </a:r>
            <a:r>
              <a:rPr lang="en-US" sz="3200" dirty="0" smtClean="0">
                <a:solidFill>
                  <a:schemeClr val="accent2"/>
                </a:solidFill>
              </a:rPr>
              <a:t>x</a:t>
            </a:r>
            <a:r>
              <a:rPr lang="en-US" sz="3200" dirty="0" smtClean="0">
                <a:solidFill>
                  <a:schemeClr val="bg1"/>
                </a:solidFill>
              </a:rPr>
              <a:t>]</a:t>
            </a:r>
            <a:endParaRPr lang="en-US" sz="3200" dirty="0">
              <a:solidFill>
                <a:schemeClr val="bg1"/>
              </a:solidFill>
            </a:endParaRPr>
          </a:p>
        </p:txBody>
      </p:sp>
      <p:sp>
        <p:nvSpPr>
          <p:cNvPr id="56" name="Rounded Rectangle 55"/>
          <p:cNvSpPr/>
          <p:nvPr/>
        </p:nvSpPr>
        <p:spPr>
          <a:xfrm>
            <a:off x="5029200" y="1066800"/>
            <a:ext cx="3886200" cy="595997"/>
          </a:xfrm>
          <a:prstGeom prst="roundRect">
            <a:avLst/>
          </a:prstGeom>
          <a:solidFill>
            <a:schemeClr val="accent4"/>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3200" dirty="0" smtClean="0">
                <a:solidFill>
                  <a:schemeClr val="bg1"/>
                </a:solidFill>
              </a:rPr>
              <a:t>if x = 1 then y = 10</a:t>
            </a:r>
            <a:endParaRPr lang="en-US" sz="3200" dirty="0">
              <a:solidFill>
                <a:schemeClr val="bg1"/>
              </a:solidFill>
            </a:endParaRPr>
          </a:p>
        </p:txBody>
      </p:sp>
      <p:grpSp>
        <p:nvGrpSpPr>
          <p:cNvPr id="3" name="Group 109"/>
          <p:cNvGrpSpPr/>
          <p:nvPr/>
        </p:nvGrpSpPr>
        <p:grpSpPr>
          <a:xfrm>
            <a:off x="3033941" y="3200400"/>
            <a:ext cx="2133600" cy="3338749"/>
            <a:chOff x="3276600" y="3200400"/>
            <a:chExt cx="2133600" cy="3338749"/>
          </a:xfrm>
        </p:grpSpPr>
        <p:cxnSp>
          <p:nvCxnSpPr>
            <p:cNvPr id="69" name="Straight Connector 68"/>
            <p:cNvCxnSpPr/>
            <p:nvPr/>
          </p:nvCxnSpPr>
          <p:spPr>
            <a:xfrm>
              <a:off x="3276600" y="3810000"/>
              <a:ext cx="0" cy="2601583"/>
            </a:xfrm>
            <a:prstGeom prst="line">
              <a:avLst/>
            </a:prstGeom>
            <a:ln w="76200" cmpd="sng">
              <a:solidFill>
                <a:schemeClr val="accent1"/>
              </a:solidFill>
              <a:prstDash val="dot"/>
              <a:headEnd type="none"/>
              <a:tailEnd type="none"/>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4419600" y="3200400"/>
              <a:ext cx="0" cy="3338749"/>
            </a:xfrm>
            <a:prstGeom prst="line">
              <a:avLst/>
            </a:prstGeom>
            <a:ln w="76200" cmpd="sng">
              <a:solidFill>
                <a:schemeClr val="accent1"/>
              </a:solidFill>
              <a:prstDash val="dot"/>
              <a:headEnd type="none"/>
              <a:tailEnd type="none"/>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5410200" y="3810000"/>
              <a:ext cx="0" cy="2601583"/>
            </a:xfrm>
            <a:prstGeom prst="line">
              <a:avLst/>
            </a:prstGeom>
            <a:ln w="76200" cmpd="sng">
              <a:solidFill>
                <a:schemeClr val="accent1"/>
              </a:solidFill>
              <a:prstDash val="dot"/>
              <a:headEnd type="none"/>
              <a:tailEnd type="none"/>
            </a:ln>
          </p:spPr>
          <p:style>
            <a:lnRef idx="2">
              <a:schemeClr val="accent1"/>
            </a:lnRef>
            <a:fillRef idx="0">
              <a:schemeClr val="accent1"/>
            </a:fillRef>
            <a:effectRef idx="1">
              <a:schemeClr val="accent1"/>
            </a:effectRef>
            <a:fontRef idx="minor">
              <a:schemeClr val="tx1"/>
            </a:fontRef>
          </p:style>
        </p:cxnSp>
      </p:grpSp>
      <p:grpSp>
        <p:nvGrpSpPr>
          <p:cNvPr id="6" name="Group 108"/>
          <p:cNvGrpSpPr/>
          <p:nvPr/>
        </p:nvGrpSpPr>
        <p:grpSpPr>
          <a:xfrm>
            <a:off x="138341" y="3379846"/>
            <a:ext cx="8167459" cy="3341887"/>
            <a:chOff x="381000" y="3379846"/>
            <a:chExt cx="8167459" cy="3341887"/>
          </a:xfrm>
        </p:grpSpPr>
        <p:grpSp>
          <p:nvGrpSpPr>
            <p:cNvPr id="7" name="Group 66"/>
            <p:cNvGrpSpPr/>
            <p:nvPr/>
          </p:nvGrpSpPr>
          <p:grpSpPr>
            <a:xfrm>
              <a:off x="381000" y="3379846"/>
              <a:ext cx="8167459" cy="3341887"/>
              <a:chOff x="304800" y="3379846"/>
              <a:chExt cx="8167459" cy="3341887"/>
            </a:xfrm>
          </p:grpSpPr>
          <p:grpSp>
            <p:nvGrpSpPr>
              <p:cNvPr id="8" name="Group 64"/>
              <p:cNvGrpSpPr/>
              <p:nvPr/>
            </p:nvGrpSpPr>
            <p:grpSpPr>
              <a:xfrm>
                <a:off x="1757515" y="3657600"/>
                <a:ext cx="6714744" cy="3064133"/>
                <a:chOff x="1376515" y="3886200"/>
                <a:chExt cx="6714744" cy="3064133"/>
              </a:xfrm>
            </p:grpSpPr>
            <p:grpSp>
              <p:nvGrpSpPr>
                <p:cNvPr id="9" name="Group 61"/>
                <p:cNvGrpSpPr/>
                <p:nvPr/>
              </p:nvGrpSpPr>
              <p:grpSpPr>
                <a:xfrm>
                  <a:off x="1376515" y="3886200"/>
                  <a:ext cx="5715000" cy="2682875"/>
                  <a:chOff x="1452715" y="3810000"/>
                  <a:chExt cx="5715000" cy="2682875"/>
                </a:xfrm>
              </p:grpSpPr>
              <p:cxnSp>
                <p:nvCxnSpPr>
                  <p:cNvPr id="57" name="Straight Arrow Connector 56"/>
                  <p:cNvCxnSpPr/>
                  <p:nvPr/>
                </p:nvCxnSpPr>
                <p:spPr>
                  <a:xfrm flipV="1">
                    <a:off x="1493215" y="3810000"/>
                    <a:ext cx="0" cy="2682875"/>
                  </a:xfrm>
                  <a:prstGeom prst="straightConnector1">
                    <a:avLst/>
                  </a:prstGeom>
                  <a:ln w="76200" cmpd="sng">
                    <a:solidFill>
                      <a:schemeClr val="accent1"/>
                    </a:solidFill>
                    <a:tailEnd type="arrow"/>
                  </a:ln>
                </p:spPr>
                <p:style>
                  <a:lnRef idx="2">
                    <a:schemeClr val="accent1"/>
                  </a:lnRef>
                  <a:fillRef idx="0">
                    <a:schemeClr val="accent1"/>
                  </a:fillRef>
                  <a:effectRef idx="1">
                    <a:schemeClr val="accent1"/>
                  </a:effectRef>
                  <a:fontRef idx="minor">
                    <a:schemeClr val="tx1"/>
                  </a:fontRef>
                </p:style>
              </p:cxnSp>
              <p:cxnSp>
                <p:nvCxnSpPr>
                  <p:cNvPr id="60" name="Straight Arrow Connector 59"/>
                  <p:cNvCxnSpPr/>
                  <p:nvPr/>
                </p:nvCxnSpPr>
                <p:spPr>
                  <a:xfrm flipV="1">
                    <a:off x="1452715" y="6477000"/>
                    <a:ext cx="5715000" cy="1"/>
                  </a:xfrm>
                  <a:prstGeom prst="straightConnector1">
                    <a:avLst/>
                  </a:prstGeom>
                  <a:ln w="76200" cmpd="sng">
                    <a:solidFill>
                      <a:schemeClr val="accent1"/>
                    </a:solidFill>
                    <a:tailEnd type="arrow"/>
                  </a:ln>
                </p:spPr>
                <p:style>
                  <a:lnRef idx="2">
                    <a:schemeClr val="accent1"/>
                  </a:lnRef>
                  <a:fillRef idx="0">
                    <a:schemeClr val="accent1"/>
                  </a:fillRef>
                  <a:effectRef idx="1">
                    <a:schemeClr val="accent1"/>
                  </a:effectRef>
                  <a:fontRef idx="minor">
                    <a:schemeClr val="tx1"/>
                  </a:fontRef>
                </p:style>
              </p:cxnSp>
            </p:grpSp>
            <p:sp>
              <p:nvSpPr>
                <p:cNvPr id="64" name="TextBox 63"/>
                <p:cNvSpPr txBox="1"/>
                <p:nvPr/>
              </p:nvSpPr>
              <p:spPr>
                <a:xfrm>
                  <a:off x="7162800" y="6488668"/>
                  <a:ext cx="928459" cy="461665"/>
                </a:xfrm>
                <a:prstGeom prst="rect">
                  <a:avLst/>
                </a:prstGeom>
                <a:noFill/>
              </p:spPr>
              <p:txBody>
                <a:bodyPr wrap="none" rtlCol="0">
                  <a:spAutoFit/>
                </a:bodyPr>
                <a:lstStyle/>
                <a:p>
                  <a:r>
                    <a:rPr lang="en-US" sz="2400" dirty="0" smtClean="0"/>
                    <a:t>Index</a:t>
                  </a:r>
                  <a:endParaRPr lang="en-US" sz="2400" dirty="0"/>
                </a:p>
              </p:txBody>
            </p:sp>
          </p:grpSp>
          <p:sp>
            <p:nvSpPr>
              <p:cNvPr id="66" name="TextBox 65"/>
              <p:cNvSpPr txBox="1"/>
              <p:nvPr/>
            </p:nvSpPr>
            <p:spPr>
              <a:xfrm>
                <a:off x="304800" y="3379846"/>
                <a:ext cx="1287582" cy="830997"/>
              </a:xfrm>
              <a:prstGeom prst="rect">
                <a:avLst/>
              </a:prstGeom>
              <a:noFill/>
            </p:spPr>
            <p:txBody>
              <a:bodyPr wrap="none" rtlCol="0">
                <a:spAutoFit/>
              </a:bodyPr>
              <a:lstStyle/>
              <a:p>
                <a:r>
                  <a:rPr lang="en-US" sz="2400" dirty="0" smtClean="0"/>
                  <a:t>Memory</a:t>
                </a:r>
              </a:p>
              <a:p>
                <a:r>
                  <a:rPr lang="en-US" sz="2400" dirty="0" smtClean="0"/>
                  <a:t>Value</a:t>
                </a:r>
                <a:endParaRPr lang="en-US" sz="2400" dirty="0"/>
              </a:p>
            </p:txBody>
          </p:sp>
        </p:grpSp>
        <p:sp>
          <p:nvSpPr>
            <p:cNvPr id="74" name="Oval 73"/>
            <p:cNvSpPr/>
            <p:nvPr/>
          </p:nvSpPr>
          <p:spPr>
            <a:xfrm>
              <a:off x="2314118" y="5715000"/>
              <a:ext cx="824141" cy="545068"/>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rPr>
                <a:t>10</a:t>
              </a:r>
            </a:p>
          </p:txBody>
        </p:sp>
        <p:sp>
          <p:nvSpPr>
            <p:cNvPr id="75" name="Oval 74"/>
            <p:cNvSpPr/>
            <p:nvPr/>
          </p:nvSpPr>
          <p:spPr>
            <a:xfrm>
              <a:off x="3457118" y="5324837"/>
              <a:ext cx="824141" cy="545068"/>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rPr>
                <a:t>12</a:t>
              </a:r>
            </a:p>
          </p:txBody>
        </p:sp>
        <p:sp>
          <p:nvSpPr>
            <p:cNvPr id="76" name="Oval 75"/>
            <p:cNvSpPr/>
            <p:nvPr/>
          </p:nvSpPr>
          <p:spPr>
            <a:xfrm>
              <a:off x="4478295" y="3886200"/>
              <a:ext cx="824141" cy="545068"/>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rPr>
                <a:t>22</a:t>
              </a:r>
            </a:p>
          </p:txBody>
        </p:sp>
        <p:sp>
          <p:nvSpPr>
            <p:cNvPr id="77" name="Oval 76"/>
            <p:cNvSpPr/>
            <p:nvPr/>
          </p:nvSpPr>
          <p:spPr>
            <a:xfrm>
              <a:off x="5514518" y="4343400"/>
              <a:ext cx="824141" cy="545068"/>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rPr>
                <a:t>20</a:t>
              </a:r>
            </a:p>
          </p:txBody>
        </p:sp>
      </p:grpSp>
      <p:sp>
        <p:nvSpPr>
          <p:cNvPr id="37" name="Rounded Rectangle 36"/>
          <p:cNvSpPr/>
          <p:nvPr/>
        </p:nvSpPr>
        <p:spPr>
          <a:xfrm>
            <a:off x="5029200" y="1752600"/>
            <a:ext cx="3886200" cy="595997"/>
          </a:xfrm>
          <a:prstGeom prst="roundRect">
            <a:avLst/>
          </a:prstGeom>
          <a:solidFill>
            <a:schemeClr val="accent4"/>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3200" dirty="0" smtClean="0">
                <a:solidFill>
                  <a:schemeClr val="bg1"/>
                </a:solidFill>
              </a:rPr>
              <a:t>if x = 2 then y = 12</a:t>
            </a:r>
            <a:endParaRPr lang="en-US" sz="3200" dirty="0">
              <a:solidFill>
                <a:schemeClr val="bg1"/>
              </a:solidFill>
            </a:endParaRPr>
          </a:p>
        </p:txBody>
      </p:sp>
      <p:sp>
        <p:nvSpPr>
          <p:cNvPr id="38" name="Rounded Rectangle 37"/>
          <p:cNvSpPr/>
          <p:nvPr/>
        </p:nvSpPr>
        <p:spPr>
          <a:xfrm>
            <a:off x="5029200" y="2438400"/>
            <a:ext cx="3886200" cy="595997"/>
          </a:xfrm>
          <a:prstGeom prst="roundRect">
            <a:avLst/>
          </a:prstGeom>
          <a:solidFill>
            <a:schemeClr val="accent4"/>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3200" dirty="0" smtClean="0">
                <a:solidFill>
                  <a:schemeClr val="bg1"/>
                </a:solidFill>
              </a:rPr>
              <a:t>if x = 3 then y = 22</a:t>
            </a:r>
            <a:endParaRPr lang="en-US" sz="3200" dirty="0">
              <a:solidFill>
                <a:schemeClr val="bg1"/>
              </a:solidFill>
            </a:endParaRPr>
          </a:p>
        </p:txBody>
      </p:sp>
      <p:sp>
        <p:nvSpPr>
          <p:cNvPr id="41" name="Rounded Rectangle 40"/>
          <p:cNvSpPr/>
          <p:nvPr/>
        </p:nvSpPr>
        <p:spPr>
          <a:xfrm>
            <a:off x="5029200" y="3124200"/>
            <a:ext cx="3886200" cy="595997"/>
          </a:xfrm>
          <a:prstGeom prst="roundRect">
            <a:avLst/>
          </a:prstGeom>
          <a:solidFill>
            <a:schemeClr val="accent4"/>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r>
              <a:rPr lang="en-US" sz="3200" dirty="0" smtClean="0">
                <a:solidFill>
                  <a:schemeClr val="bg1"/>
                </a:solidFill>
              </a:rPr>
              <a:t>if x = 4 then y = 20</a:t>
            </a:r>
            <a:endParaRPr lang="en-US" sz="3200" dirty="0">
              <a:solidFill>
                <a:schemeClr val="bg1"/>
              </a:solidFill>
            </a:endParaRPr>
          </a:p>
        </p:txBody>
      </p:sp>
      <p:grpSp>
        <p:nvGrpSpPr>
          <p:cNvPr id="10" name="Group 110"/>
          <p:cNvGrpSpPr/>
          <p:nvPr/>
        </p:nvGrpSpPr>
        <p:grpSpPr>
          <a:xfrm>
            <a:off x="2483530" y="2670138"/>
            <a:ext cx="3200400" cy="3044862"/>
            <a:chOff x="2726189" y="2670138"/>
            <a:chExt cx="3200400" cy="3044862"/>
          </a:xfrm>
        </p:grpSpPr>
        <p:sp>
          <p:nvSpPr>
            <p:cNvPr id="78" name="Oval 77"/>
            <p:cNvSpPr/>
            <p:nvPr/>
          </p:nvSpPr>
          <p:spPr>
            <a:xfrm>
              <a:off x="4191000" y="2670138"/>
              <a:ext cx="457200" cy="457200"/>
            </a:xfrm>
            <a:prstGeom prst="ellipse">
              <a:avLst/>
            </a:prstGeom>
            <a:solidFill>
              <a:schemeClr val="accent1"/>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79" name="Oval 78"/>
            <p:cNvSpPr/>
            <p:nvPr/>
          </p:nvSpPr>
          <p:spPr>
            <a:xfrm>
              <a:off x="5181600" y="3200400"/>
              <a:ext cx="457200" cy="457200"/>
            </a:xfrm>
            <a:prstGeom prst="ellipse">
              <a:avLst/>
            </a:prstGeom>
            <a:solidFill>
              <a:schemeClr val="accent1"/>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80" name="Oval 79"/>
            <p:cNvSpPr/>
            <p:nvPr/>
          </p:nvSpPr>
          <p:spPr>
            <a:xfrm>
              <a:off x="3048000" y="3200400"/>
              <a:ext cx="457200" cy="457200"/>
            </a:xfrm>
            <a:prstGeom prst="ellipse">
              <a:avLst/>
            </a:prstGeom>
            <a:solidFill>
              <a:schemeClr val="accent1"/>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83" name="Straight Arrow Connector 82"/>
            <p:cNvCxnSpPr>
              <a:stCxn id="78" idx="5"/>
              <a:endCxn id="79" idx="1"/>
            </p:cNvCxnSpPr>
            <p:nvPr/>
          </p:nvCxnSpPr>
          <p:spPr>
            <a:xfrm>
              <a:off x="4581245" y="3060383"/>
              <a:ext cx="667310" cy="20697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a:stCxn id="78" idx="3"/>
              <a:endCxn id="80" idx="7"/>
            </p:cNvCxnSpPr>
            <p:nvPr/>
          </p:nvCxnSpPr>
          <p:spPr>
            <a:xfrm flipH="1">
              <a:off x="3438245" y="3060383"/>
              <a:ext cx="819710" cy="20697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89" name="Straight Arrow Connector 88"/>
            <p:cNvCxnSpPr>
              <a:stCxn id="79" idx="5"/>
              <a:endCxn id="77" idx="0"/>
            </p:cNvCxnSpPr>
            <p:nvPr/>
          </p:nvCxnSpPr>
          <p:spPr>
            <a:xfrm>
              <a:off x="5571845" y="3590645"/>
              <a:ext cx="354744" cy="75275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92" name="Straight Arrow Connector 91"/>
            <p:cNvCxnSpPr>
              <a:stCxn id="79" idx="3"/>
              <a:endCxn id="76" idx="0"/>
            </p:cNvCxnSpPr>
            <p:nvPr/>
          </p:nvCxnSpPr>
          <p:spPr>
            <a:xfrm flipH="1">
              <a:off x="4890366" y="3590645"/>
              <a:ext cx="358189" cy="29555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95" name="Straight Arrow Connector 94"/>
            <p:cNvCxnSpPr>
              <a:stCxn id="80" idx="3"/>
              <a:endCxn id="74" idx="0"/>
            </p:cNvCxnSpPr>
            <p:nvPr/>
          </p:nvCxnSpPr>
          <p:spPr>
            <a:xfrm flipH="1">
              <a:off x="2726189" y="3590645"/>
              <a:ext cx="388766" cy="212435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98" name="Straight Arrow Connector 97"/>
            <p:cNvCxnSpPr>
              <a:stCxn id="80" idx="5"/>
              <a:endCxn id="75" idx="0"/>
            </p:cNvCxnSpPr>
            <p:nvPr/>
          </p:nvCxnSpPr>
          <p:spPr>
            <a:xfrm>
              <a:off x="3438245" y="3590645"/>
              <a:ext cx="430944" cy="173419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
        <p:nvSpPr>
          <p:cNvPr id="42" name="Rounded Rectangular Callout 41"/>
          <p:cNvSpPr/>
          <p:nvPr/>
        </p:nvSpPr>
        <p:spPr>
          <a:xfrm>
            <a:off x="3229788" y="1654090"/>
            <a:ext cx="1770023" cy="830525"/>
          </a:xfrm>
          <a:prstGeom prst="wedgeRoundRectCallout">
            <a:avLst>
              <a:gd name="adj1" fmla="val -2244"/>
              <a:gd name="adj2" fmla="val 74187"/>
              <a:gd name="adj3" fmla="val 16667"/>
            </a:avLst>
          </a:prstGeom>
          <a:solidFill>
            <a:schemeClr val="accent4"/>
          </a:solidFill>
          <a:ln>
            <a:noFill/>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err="1" smtClean="0">
                <a:solidFill>
                  <a:schemeClr val="bg1"/>
                </a:solidFill>
              </a:rPr>
              <a:t>ite</a:t>
            </a:r>
            <a:r>
              <a:rPr lang="en-US" sz="2400" dirty="0" smtClean="0">
                <a:solidFill>
                  <a:schemeClr val="bg1"/>
                </a:solidFill>
              </a:rPr>
              <a:t>( x &lt; 3,  left, right )</a:t>
            </a:r>
          </a:p>
        </p:txBody>
      </p:sp>
      <p:sp>
        <p:nvSpPr>
          <p:cNvPr id="43" name="Rounded Rectangular Callout 42"/>
          <p:cNvSpPr/>
          <p:nvPr/>
        </p:nvSpPr>
        <p:spPr>
          <a:xfrm>
            <a:off x="1354177" y="2209800"/>
            <a:ext cx="1770023" cy="830525"/>
          </a:xfrm>
          <a:prstGeom prst="wedgeRoundRectCallout">
            <a:avLst>
              <a:gd name="adj1" fmla="val 34071"/>
              <a:gd name="adj2" fmla="val 70411"/>
              <a:gd name="adj3" fmla="val 16667"/>
            </a:avLst>
          </a:prstGeom>
          <a:solidFill>
            <a:schemeClr val="accent4"/>
          </a:solidFill>
          <a:ln>
            <a:noFill/>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err="1" smtClean="0">
                <a:solidFill>
                  <a:schemeClr val="bg1"/>
                </a:solidFill>
              </a:rPr>
              <a:t>ite</a:t>
            </a:r>
            <a:r>
              <a:rPr lang="en-US" sz="2400" dirty="0" smtClean="0">
                <a:solidFill>
                  <a:schemeClr val="bg1"/>
                </a:solidFill>
              </a:rPr>
              <a:t>( x &lt; 2,  left, right )</a:t>
            </a:r>
          </a:p>
        </p:txBody>
      </p:sp>
    </p:spTree>
    <p:extLst>
      <p:ext uri="{BB962C8B-B14F-4D97-AF65-F5344CB8AC3E}">
        <p14:creationId xmlns:p14="http://schemas.microsoft.com/office/powerpoint/2010/main" val="2813471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9" presetClass="emph" presetSubtype="0" grpId="0" nodeType="withEffect">
                                  <p:stCondLst>
                                    <p:cond delay="0"/>
                                  </p:stCondLst>
                                  <p:childTnLst>
                                    <p:set>
                                      <p:cBhvr rctx="PPT">
                                        <p:cTn id="8" dur="indefinite"/>
                                        <p:tgtEl>
                                          <p:spTgt spid="5"/>
                                        </p:tgtEl>
                                        <p:attrNameLst>
                                          <p:attrName>style.opacity</p:attrName>
                                        </p:attrNameLst>
                                      </p:cBhvr>
                                      <p:to>
                                        <p:strVal val="0.25"/>
                                      </p:to>
                                    </p:set>
                                    <p:animEffect filter="image" prLst="opacity: 0.25">
                                      <p:cBhvr rctx="IE">
                                        <p:cTn id="9" dur="indefinite"/>
                                        <p:tgtEl>
                                          <p:spTgt spid="5"/>
                                        </p:tgtEl>
                                      </p:cBhvr>
                                    </p:animEffect>
                                  </p:childTnLst>
                                </p:cTn>
                              </p:par>
                              <p:par>
                                <p:cTn id="10" presetID="9" presetClass="emph" presetSubtype="0" grpId="0" nodeType="withEffect">
                                  <p:stCondLst>
                                    <p:cond delay="0"/>
                                  </p:stCondLst>
                                  <p:childTnLst>
                                    <p:set>
                                      <p:cBhvr rctx="PPT">
                                        <p:cTn id="11" dur="indefinite"/>
                                        <p:tgtEl>
                                          <p:spTgt spid="56"/>
                                        </p:tgtEl>
                                        <p:attrNameLst>
                                          <p:attrName>style.opacity</p:attrName>
                                        </p:attrNameLst>
                                      </p:cBhvr>
                                      <p:to>
                                        <p:strVal val="0.25"/>
                                      </p:to>
                                    </p:set>
                                    <p:animEffect filter="image" prLst="opacity: 0.25">
                                      <p:cBhvr rctx="IE">
                                        <p:cTn id="12" dur="indefinite"/>
                                        <p:tgtEl>
                                          <p:spTgt spid="56"/>
                                        </p:tgtEl>
                                      </p:cBhvr>
                                    </p:animEffect>
                                  </p:childTnLst>
                                </p:cTn>
                              </p:par>
                              <p:par>
                                <p:cTn id="13" presetID="9" presetClass="emph" presetSubtype="0" grpId="0" nodeType="withEffect">
                                  <p:stCondLst>
                                    <p:cond delay="0"/>
                                  </p:stCondLst>
                                  <p:childTnLst>
                                    <p:set>
                                      <p:cBhvr rctx="PPT">
                                        <p:cTn id="14" dur="indefinite"/>
                                        <p:tgtEl>
                                          <p:spTgt spid="37"/>
                                        </p:tgtEl>
                                        <p:attrNameLst>
                                          <p:attrName>style.opacity</p:attrName>
                                        </p:attrNameLst>
                                      </p:cBhvr>
                                      <p:to>
                                        <p:strVal val="0.25"/>
                                      </p:to>
                                    </p:set>
                                    <p:animEffect filter="image" prLst="opacity: 0.25">
                                      <p:cBhvr rctx="IE">
                                        <p:cTn id="15" dur="indefinite"/>
                                        <p:tgtEl>
                                          <p:spTgt spid="37"/>
                                        </p:tgtEl>
                                      </p:cBhvr>
                                    </p:animEffect>
                                  </p:childTnLst>
                                </p:cTn>
                              </p:par>
                              <p:par>
                                <p:cTn id="16" presetID="9" presetClass="emph" presetSubtype="0" grpId="0" nodeType="withEffect">
                                  <p:stCondLst>
                                    <p:cond delay="0"/>
                                  </p:stCondLst>
                                  <p:childTnLst>
                                    <p:set>
                                      <p:cBhvr rctx="PPT">
                                        <p:cTn id="17" dur="indefinite"/>
                                        <p:tgtEl>
                                          <p:spTgt spid="38"/>
                                        </p:tgtEl>
                                        <p:attrNameLst>
                                          <p:attrName>style.opacity</p:attrName>
                                        </p:attrNameLst>
                                      </p:cBhvr>
                                      <p:to>
                                        <p:strVal val="0.25"/>
                                      </p:to>
                                    </p:set>
                                    <p:animEffect filter="image" prLst="opacity: 0.25">
                                      <p:cBhvr rctx="IE">
                                        <p:cTn id="18" dur="indefinite"/>
                                        <p:tgtEl>
                                          <p:spTgt spid="38"/>
                                        </p:tgtEl>
                                      </p:cBhvr>
                                    </p:animEffect>
                                  </p:childTnLst>
                                </p:cTn>
                              </p:par>
                              <p:par>
                                <p:cTn id="19" presetID="9" presetClass="emph" presetSubtype="0" grpId="0" nodeType="withEffect">
                                  <p:stCondLst>
                                    <p:cond delay="0"/>
                                  </p:stCondLst>
                                  <p:childTnLst>
                                    <p:set>
                                      <p:cBhvr rctx="PPT">
                                        <p:cTn id="20" dur="indefinite"/>
                                        <p:tgtEl>
                                          <p:spTgt spid="41"/>
                                        </p:tgtEl>
                                        <p:attrNameLst>
                                          <p:attrName>style.opacity</p:attrName>
                                        </p:attrNameLst>
                                      </p:cBhvr>
                                      <p:to>
                                        <p:strVal val="0.25"/>
                                      </p:to>
                                    </p:set>
                                    <p:animEffect filter="image" prLst="opacity: 0.25">
                                      <p:cBhvr rctx="IE">
                                        <p:cTn id="21" dur="indefinite"/>
                                        <p:tgtEl>
                                          <p:spTgt spid="41"/>
                                        </p:tgtEl>
                                      </p:cBhvr>
                                    </p:animEffect>
                                  </p:childTnLst>
                                </p:cTn>
                              </p:par>
                              <p:par>
                                <p:cTn id="22" presetID="9" presetClass="emph" presetSubtype="0" grpId="0" nodeType="withEffect">
                                  <p:stCondLst>
                                    <p:cond delay="0"/>
                                  </p:stCondLst>
                                  <p:childTnLst>
                                    <p:set>
                                      <p:cBhvr rctx="PPT">
                                        <p:cTn id="23" dur="indefinite"/>
                                        <p:tgtEl>
                                          <p:spTgt spid="39"/>
                                        </p:tgtEl>
                                        <p:attrNameLst>
                                          <p:attrName>style.opacity</p:attrName>
                                        </p:attrNameLst>
                                      </p:cBhvr>
                                      <p:to>
                                        <p:strVal val="0.5"/>
                                      </p:to>
                                    </p:set>
                                    <p:animEffect filter="image" prLst="opacity: 0.5">
                                      <p:cBhvr rctx="IE">
                                        <p:cTn id="24" dur="indefinite"/>
                                        <p:tgtEl>
                                          <p:spTgt spid="3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wipe(down)">
                                      <p:cBhvr>
                                        <p:cTn id="29" dur="500"/>
                                        <p:tgtEl>
                                          <p:spTgt spid="3"/>
                                        </p:tgtEl>
                                      </p:cBhvr>
                                    </p:animEffect>
                                  </p:childTnLst>
                                </p:cTn>
                              </p:par>
                            </p:childTnLst>
                          </p:cTn>
                        </p:par>
                        <p:par>
                          <p:cTn id="30" fill="hold">
                            <p:stCondLst>
                              <p:cond delay="500"/>
                            </p:stCondLst>
                            <p:childTnLst>
                              <p:par>
                                <p:cTn id="31" presetID="1" presetClass="entr" presetSubtype="0" fill="hold" nodeType="after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2"/>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0" nodeType="afterEffect">
                                  <p:stCondLst>
                                    <p:cond delay="0"/>
                                  </p:stCondLst>
                                  <p:childTnLst>
                                    <p:set>
                                      <p:cBhvr>
                                        <p:cTn id="39"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 grpId="0" animBg="1"/>
      <p:bldP spid="56" grpId="0" animBg="1"/>
      <p:bldP spid="37" grpId="0" animBg="1"/>
      <p:bldP spid="38" grpId="0" animBg="1"/>
      <p:bldP spid="41" grpId="0" animBg="1"/>
      <p:bldP spid="42" grpId="0" animBg="1"/>
      <p:bldP spid="4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normAutofit/>
          </a:bodyPr>
          <a:lstStyle/>
          <a:p>
            <a:r>
              <a:rPr lang="en-US" b="1" dirty="0" smtClean="0"/>
              <a:t>Exploit Generation</a:t>
            </a:r>
            <a:endParaRPr lang="en-US" b="1"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54</a:t>
            </a:fld>
            <a:endParaRPr lang="en-US"/>
          </a:p>
        </p:txBody>
      </p:sp>
    </p:spTree>
    <p:extLst>
      <p:ext uri="{BB962C8B-B14F-4D97-AF65-F5344CB8AC3E}">
        <p14:creationId xmlns:p14="http://schemas.microsoft.com/office/powerpoint/2010/main" val="41114686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747839D-A323-47F3-909F-548499399628}" type="slidenum">
              <a:rPr lang="en-US" smtClean="0"/>
              <a:pPr/>
              <a:t>55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4969922"/>
              </p:ext>
            </p:extLst>
          </p:nvPr>
        </p:nvGraphicFramePr>
        <p:xfrm>
          <a:off x="457200" y="381001"/>
          <a:ext cx="8229600" cy="6384990"/>
        </p:xfrm>
        <a:graphic>
          <a:graphicData uri="http://schemas.openxmlformats.org/drawingml/2006/chart">
            <c:chart xmlns:c="http://schemas.openxmlformats.org/drawingml/2006/chart" xmlns:r="http://schemas.openxmlformats.org/officeDocument/2006/relationships" r:id="rId2"/>
          </a:graphicData>
        </a:graphic>
      </p:graphicFrame>
      <p:sp>
        <p:nvSpPr>
          <p:cNvPr id="7" name="Right Brace 6"/>
          <p:cNvSpPr/>
          <p:nvPr/>
        </p:nvSpPr>
        <p:spPr>
          <a:xfrm>
            <a:off x="6820405" y="1981199"/>
            <a:ext cx="647195" cy="4389437"/>
          </a:xfrm>
          <a:prstGeom prst="rightBrace">
            <a:avLst/>
          </a:prstGeom>
          <a:ln w="28575" cmpd="sng">
            <a:solidFill>
              <a:srgbClr val="000000"/>
            </a:solidFill>
            <a:headEnd type="none"/>
            <a:tailEnd type="none"/>
          </a:ln>
        </p:spPr>
        <p:style>
          <a:lnRef idx="2">
            <a:schemeClr val="accent1"/>
          </a:lnRef>
          <a:fillRef idx="0">
            <a:schemeClr val="accent1"/>
          </a:fillRef>
          <a:effectRef idx="1">
            <a:schemeClr val="accent1"/>
          </a:effectRef>
          <a:fontRef idx="minor">
            <a:schemeClr val="tx1"/>
          </a:fontRef>
        </p:style>
        <p:txBody>
          <a:bodyPr wrap="square" rtlCol="0" anchor="ctr" anchorCtr="1">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8" name="TextBox 7"/>
          <p:cNvSpPr txBox="1"/>
          <p:nvPr/>
        </p:nvSpPr>
        <p:spPr>
          <a:xfrm>
            <a:off x="7538688" y="3760419"/>
            <a:ext cx="1508760" cy="919401"/>
          </a:xfrm>
          <a:prstGeom prst="roundRect">
            <a:avLst/>
          </a:prstGeom>
          <a:solidFill>
            <a:schemeClr val="accent5"/>
          </a:solidFill>
          <a:effectLst>
            <a:outerShdw blurRad="50800" dist="38100" dir="2700000">
              <a:srgbClr val="000000">
                <a:alpha val="43000"/>
              </a:srgbClr>
            </a:outerShdw>
          </a:effectLst>
        </p:spPr>
        <p:txBody>
          <a:bodyPr wrap="none" rtlCol="0">
            <a:spAutoFit/>
          </a:bodyPr>
          <a:lstStyle/>
          <a:p>
            <a:pPr algn="ctr"/>
            <a:r>
              <a:rPr lang="en-US" sz="2400" dirty="0" smtClean="0">
                <a:solidFill>
                  <a:schemeClr val="bg1"/>
                </a:solidFill>
              </a:rPr>
              <a:t>Linux</a:t>
            </a:r>
            <a:br>
              <a:rPr lang="en-US" sz="2400" dirty="0" smtClean="0">
                <a:solidFill>
                  <a:schemeClr val="bg1"/>
                </a:solidFill>
              </a:rPr>
            </a:br>
            <a:r>
              <a:rPr lang="en-US" sz="2400" dirty="0" smtClean="0">
                <a:solidFill>
                  <a:schemeClr val="bg1"/>
                </a:solidFill>
              </a:rPr>
              <a:t>(22)</a:t>
            </a:r>
            <a:endParaRPr lang="en-US" sz="2400" dirty="0">
              <a:solidFill>
                <a:schemeClr val="bg1"/>
              </a:solidFill>
            </a:endParaRPr>
          </a:p>
        </p:txBody>
      </p:sp>
      <p:sp>
        <p:nvSpPr>
          <p:cNvPr id="11" name="Right Brace 10"/>
          <p:cNvSpPr/>
          <p:nvPr/>
        </p:nvSpPr>
        <p:spPr>
          <a:xfrm>
            <a:off x="6820398" y="685800"/>
            <a:ext cx="647195" cy="1295400"/>
          </a:xfrm>
          <a:prstGeom prst="rightBrace">
            <a:avLst/>
          </a:prstGeom>
          <a:ln w="28575" cmpd="sng">
            <a:solidFill>
              <a:schemeClr val="tx1"/>
            </a:solidFill>
            <a:headEnd type="none"/>
            <a:tailEnd type="none"/>
          </a:ln>
        </p:spPr>
        <p:style>
          <a:lnRef idx="2">
            <a:schemeClr val="accent1"/>
          </a:lnRef>
          <a:fillRef idx="0">
            <a:schemeClr val="accent1"/>
          </a:fillRef>
          <a:effectRef idx="1">
            <a:schemeClr val="accent1"/>
          </a:effectRef>
          <a:fontRef idx="minor">
            <a:schemeClr val="tx1"/>
          </a:fontRef>
        </p:style>
        <p:txBody>
          <a:bodyPr wrap="square" rtlCol="0" anchor="ctr" anchorCtr="1">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en-US"/>
          </a:p>
        </p:txBody>
      </p:sp>
      <p:sp>
        <p:nvSpPr>
          <p:cNvPr id="12" name="TextBox 11"/>
          <p:cNvSpPr txBox="1"/>
          <p:nvPr/>
        </p:nvSpPr>
        <p:spPr>
          <a:xfrm>
            <a:off x="7538688" y="918002"/>
            <a:ext cx="1508760" cy="919401"/>
          </a:xfrm>
          <a:prstGeom prst="roundRect">
            <a:avLst/>
          </a:prstGeom>
          <a:solidFill>
            <a:schemeClr val="accent5"/>
          </a:solidFill>
          <a:effectLst>
            <a:outerShdw blurRad="50800" dist="38100" dir="2700000">
              <a:srgbClr val="000000">
                <a:alpha val="43000"/>
              </a:srgbClr>
            </a:outerShdw>
          </a:effectLst>
        </p:spPr>
        <p:txBody>
          <a:bodyPr wrap="none" rtlCol="0">
            <a:spAutoFit/>
          </a:bodyPr>
          <a:lstStyle/>
          <a:p>
            <a:pPr algn="ctr"/>
            <a:r>
              <a:rPr lang="en-US" sz="2400" dirty="0" smtClean="0">
                <a:solidFill>
                  <a:schemeClr val="bg1"/>
                </a:solidFill>
              </a:rPr>
              <a:t>Windows</a:t>
            </a:r>
            <a:br>
              <a:rPr lang="en-US" sz="2400" dirty="0" smtClean="0">
                <a:solidFill>
                  <a:schemeClr val="bg1"/>
                </a:solidFill>
              </a:rPr>
            </a:br>
            <a:r>
              <a:rPr lang="en-US" sz="2400" dirty="0" smtClean="0">
                <a:solidFill>
                  <a:schemeClr val="bg1"/>
                </a:solidFill>
              </a:rPr>
              <a:t>(7)</a:t>
            </a:r>
            <a:endParaRPr lang="en-US" sz="2400" dirty="0">
              <a:solidFill>
                <a:schemeClr val="bg1"/>
              </a:solidFill>
            </a:endParaRPr>
          </a:p>
        </p:txBody>
      </p:sp>
    </p:spTree>
    <p:extLst>
      <p:ext uri="{BB962C8B-B14F-4D97-AF65-F5344CB8AC3E}">
        <p14:creationId xmlns:p14="http://schemas.microsoft.com/office/powerpoint/2010/main" val="214204764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747839D-A323-47F3-909F-548499399628}" type="slidenum">
              <a:rPr lang="en-US" smtClean="0"/>
              <a:pPr/>
              <a:t>56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65858594"/>
              </p:ext>
            </p:extLst>
          </p:nvPr>
        </p:nvGraphicFramePr>
        <p:xfrm>
          <a:off x="457200" y="381001"/>
          <a:ext cx="8229600" cy="6384990"/>
        </p:xfrm>
        <a:graphic>
          <a:graphicData uri="http://schemas.openxmlformats.org/drawingml/2006/chart">
            <c:chart xmlns:c="http://schemas.openxmlformats.org/drawingml/2006/chart" xmlns:r="http://schemas.openxmlformats.org/officeDocument/2006/relationships" r:id="rId2"/>
          </a:graphicData>
        </a:graphic>
      </p:graphicFrame>
      <p:sp>
        <p:nvSpPr>
          <p:cNvPr id="18" name="Rounded Rectangle 17"/>
          <p:cNvSpPr/>
          <p:nvPr/>
        </p:nvSpPr>
        <p:spPr>
          <a:xfrm>
            <a:off x="6096000" y="2895600"/>
            <a:ext cx="2895600" cy="1676400"/>
          </a:xfrm>
          <a:prstGeom prst="roundRect">
            <a:avLst/>
          </a:prstGeom>
          <a:ln>
            <a:noFill/>
          </a:ln>
          <a:effectLst>
            <a:outerShdw blurRad="50800" dist="38100" dir="2700000">
              <a:srgbClr val="000000">
                <a:alpha val="43000"/>
              </a:srgbClr>
            </a:outerShdw>
          </a:effectLst>
        </p:spPr>
        <p:style>
          <a:lnRef idx="2">
            <a:schemeClr val="accent5">
              <a:shade val="50000"/>
            </a:schemeClr>
          </a:lnRef>
          <a:fillRef idx="1">
            <a:schemeClr val="accent5"/>
          </a:fillRef>
          <a:effectRef idx="0">
            <a:schemeClr val="accent5"/>
          </a:effectRef>
          <a:fontRef idx="minor">
            <a:schemeClr val="lt1"/>
          </a:fontRef>
        </p:style>
        <p:txBody>
          <a:bodyPr wrap="none" lIns="0" rIns="0" rtlCol="0" anchor="ctr" anchorCtr="1">
            <a:noAutofit/>
          </a:bodyPr>
          <a:lstStyle/>
          <a:p>
            <a:r>
              <a:rPr lang="en-US" sz="2400" b="1" dirty="0" smtClean="0">
                <a:solidFill>
                  <a:schemeClr val="bg1"/>
                </a:solidFill>
              </a:rPr>
              <a:t>2 Unknown Bugs:</a:t>
            </a:r>
            <a:r>
              <a:rPr lang="en-US" sz="2400" dirty="0" smtClean="0">
                <a:solidFill>
                  <a:schemeClr val="bg1"/>
                </a:solidFill>
              </a:rPr>
              <a:t/>
            </a:r>
            <a:br>
              <a:rPr lang="en-US" sz="2400" dirty="0" smtClean="0">
                <a:solidFill>
                  <a:schemeClr val="bg1"/>
                </a:solidFill>
              </a:rPr>
            </a:br>
            <a:r>
              <a:rPr lang="en-US" sz="2400" dirty="0" err="1" smtClean="0">
                <a:solidFill>
                  <a:schemeClr val="bg1"/>
                </a:solidFill>
              </a:rPr>
              <a:t>FreeRadius</a:t>
            </a:r>
            <a:r>
              <a:rPr lang="en-US" sz="2400" dirty="0" smtClean="0">
                <a:solidFill>
                  <a:schemeClr val="bg1"/>
                </a:solidFill>
              </a:rPr>
              <a:t>,</a:t>
            </a:r>
            <a:r>
              <a:rPr lang="en-US" sz="2400" dirty="0">
                <a:solidFill>
                  <a:schemeClr val="bg1"/>
                </a:solidFill>
              </a:rPr>
              <a:t/>
            </a:r>
            <a:br>
              <a:rPr lang="en-US" sz="2400" dirty="0">
                <a:solidFill>
                  <a:schemeClr val="bg1"/>
                </a:solidFill>
              </a:rPr>
            </a:br>
            <a:r>
              <a:rPr lang="en-US" sz="2400" dirty="0" err="1" smtClean="0">
                <a:solidFill>
                  <a:schemeClr val="bg1"/>
                </a:solidFill>
              </a:rPr>
              <a:t>GnuGol</a:t>
            </a:r>
            <a:endParaRPr lang="en-US" sz="2400" dirty="0" smtClean="0">
              <a:solidFill>
                <a:schemeClr val="bg1"/>
              </a:solidFill>
            </a:endParaRPr>
          </a:p>
        </p:txBody>
      </p:sp>
      <p:cxnSp>
        <p:nvCxnSpPr>
          <p:cNvPr id="14" name="Straight Arrow Connector 13"/>
          <p:cNvCxnSpPr/>
          <p:nvPr/>
        </p:nvCxnSpPr>
        <p:spPr>
          <a:xfrm flipV="1">
            <a:off x="3429000" y="3733800"/>
            <a:ext cx="2819400" cy="1219200"/>
          </a:xfrm>
          <a:prstGeom prst="straightConnector1">
            <a:avLst/>
          </a:prstGeom>
          <a:ln w="571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 name="Straight Arrow Connector 2"/>
          <p:cNvCxnSpPr/>
          <p:nvPr/>
        </p:nvCxnSpPr>
        <p:spPr>
          <a:xfrm flipV="1">
            <a:off x="4419600" y="4191000"/>
            <a:ext cx="1828800" cy="1371600"/>
          </a:xfrm>
          <a:prstGeom prst="straightConnector1">
            <a:avLst/>
          </a:prstGeom>
          <a:ln w="571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319723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Limitations</a:t>
            </a:r>
            <a:endParaRPr lang="en-US" dirty="0"/>
          </a:p>
        </p:txBody>
      </p:sp>
      <p:sp>
        <p:nvSpPr>
          <p:cNvPr id="3" name="Content Placeholder 2"/>
          <p:cNvSpPr>
            <a:spLocks noGrp="1"/>
          </p:cNvSpPr>
          <p:nvPr>
            <p:ph idx="1"/>
          </p:nvPr>
        </p:nvSpPr>
        <p:spPr>
          <a:xfrm>
            <a:off x="457200" y="1143000"/>
            <a:ext cx="8229600" cy="4754563"/>
          </a:xfrm>
        </p:spPr>
        <p:txBody>
          <a:bodyPr>
            <a:normAutofit lnSpcReduction="10000"/>
          </a:bodyPr>
          <a:lstStyle/>
          <a:p>
            <a:r>
              <a:rPr lang="en-US" dirty="0"/>
              <a:t>We do not claim to find all exploitable bugs</a:t>
            </a:r>
          </a:p>
          <a:p>
            <a:endParaRPr lang="en-US" sz="1900" dirty="0" smtClean="0"/>
          </a:p>
          <a:p>
            <a:r>
              <a:rPr lang="en-US" dirty="0" smtClean="0"/>
              <a:t>Given </a:t>
            </a:r>
            <a:r>
              <a:rPr lang="en-US" dirty="0"/>
              <a:t>an exploitable bug, we do not guarantee we will always find an </a:t>
            </a:r>
            <a:r>
              <a:rPr lang="en-US" dirty="0" smtClean="0"/>
              <a:t>exploit</a:t>
            </a:r>
          </a:p>
          <a:p>
            <a:endParaRPr lang="en-US" sz="1900" dirty="0"/>
          </a:p>
          <a:p>
            <a:r>
              <a:rPr lang="en-US" dirty="0" smtClean="0"/>
              <a:t>Lots of room for improving symbolic execution, generating other types of exploits (e.g., info leaks), etc.</a:t>
            </a:r>
            <a:endParaRPr lang="en-US" dirty="0"/>
          </a:p>
          <a:p>
            <a:endParaRPr lang="en-US" sz="1900" dirty="0" smtClean="0"/>
          </a:p>
          <a:p>
            <a:r>
              <a:rPr lang="en-US" dirty="0" smtClean="0"/>
              <a:t>We </a:t>
            </a:r>
            <a:r>
              <a:rPr lang="en-US" dirty="0"/>
              <a:t>do </a:t>
            </a:r>
            <a:r>
              <a:rPr lang="en-US" i="1" dirty="0"/>
              <a:t>not </a:t>
            </a:r>
            <a:r>
              <a:rPr lang="en-US" dirty="0"/>
              <a:t>consider defenses, which may defend against otherwise exploitable </a:t>
            </a:r>
            <a:r>
              <a:rPr lang="en-US" dirty="0" smtClean="0"/>
              <a:t>bugs</a:t>
            </a:r>
            <a:endParaRPr lang="en-US" dirty="0"/>
          </a:p>
          <a:p>
            <a:pPr lvl="1"/>
            <a:r>
              <a:rPr lang="en-US" dirty="0"/>
              <a:t>Q [Schwartz </a:t>
            </a:r>
            <a:r>
              <a:rPr lang="en-US" i="1" dirty="0"/>
              <a:t>et al</a:t>
            </a:r>
            <a:r>
              <a:rPr lang="en-US" dirty="0"/>
              <a:t>., USENIX 2011</a:t>
            </a:r>
            <a:r>
              <a:rPr lang="en-US" dirty="0" smtClean="0"/>
              <a:t>]</a:t>
            </a:r>
          </a:p>
        </p:txBody>
      </p:sp>
      <p:sp>
        <p:nvSpPr>
          <p:cNvPr id="4" name="Slide Number Placeholder 3"/>
          <p:cNvSpPr>
            <a:spLocks noGrp="1"/>
          </p:cNvSpPr>
          <p:nvPr>
            <p:ph type="sldNum" sz="quarter" idx="12"/>
          </p:nvPr>
        </p:nvSpPr>
        <p:spPr/>
        <p:txBody>
          <a:bodyPr/>
          <a:lstStyle/>
          <a:p>
            <a:fld id="{B747839D-A323-47F3-909F-548499399628}" type="slidenum">
              <a:rPr lang="en-US" smtClean="0"/>
              <a:pPr/>
              <a:t>57</a:t>
            </a:fld>
            <a:endParaRPr lang="en-US"/>
          </a:p>
        </p:txBody>
      </p:sp>
      <p:sp>
        <p:nvSpPr>
          <p:cNvPr id="5" name="TextBox 4"/>
          <p:cNvSpPr txBox="1"/>
          <p:nvPr/>
        </p:nvSpPr>
        <p:spPr>
          <a:xfrm>
            <a:off x="395536" y="5661248"/>
            <a:ext cx="8077200" cy="615553"/>
          </a:xfrm>
          <a:prstGeom prst="rect">
            <a:avLst/>
          </a:prstGeom>
          <a:noFill/>
        </p:spPr>
        <p:txBody>
          <a:bodyPr wrap="square" lIns="0" tIns="0" rIns="0" bIns="0" rtlCol="0">
            <a:spAutoFit/>
          </a:bodyPr>
          <a:lstStyle/>
          <a:p>
            <a:pPr algn="ctr"/>
            <a:r>
              <a:rPr lang="en-US" sz="4000" i="1" dirty="0" smtClean="0"/>
              <a:t>But Every Report is </a:t>
            </a:r>
            <a:r>
              <a:rPr lang="en-US" sz="4000" i="1" dirty="0" smtClean="0">
                <a:solidFill>
                  <a:schemeClr val="tx2"/>
                </a:solidFill>
              </a:rPr>
              <a:t>Actionable</a:t>
            </a:r>
          </a:p>
        </p:txBody>
      </p:sp>
    </p:spTree>
    <p:extLst>
      <p:ext uri="{BB962C8B-B14F-4D97-AF65-F5344CB8AC3E}">
        <p14:creationId xmlns:p14="http://schemas.microsoft.com/office/powerpoint/2010/main" val="362990764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idx="1"/>
          </p:nvPr>
        </p:nvSpPr>
        <p:spPr/>
        <p:txBody>
          <a:bodyPr>
            <a:normAutofit lnSpcReduction="10000"/>
          </a:bodyPr>
          <a:lstStyle/>
          <a:p>
            <a:r>
              <a:rPr lang="en-US" dirty="0" smtClean="0"/>
              <a:t>APEG </a:t>
            </a:r>
            <a:r>
              <a:rPr lang="en-US" sz="2600" dirty="0" smtClean="0"/>
              <a:t>[</a:t>
            </a:r>
            <a:r>
              <a:rPr lang="en-US" sz="2600" dirty="0" err="1" smtClean="0"/>
              <a:t>Brumley</a:t>
            </a:r>
            <a:r>
              <a:rPr lang="en-US" sz="2600" dirty="0" smtClean="0"/>
              <a:t> </a:t>
            </a:r>
            <a:r>
              <a:rPr lang="en-US" sz="2600" i="1" dirty="0" smtClean="0"/>
              <a:t>et al.</a:t>
            </a:r>
            <a:r>
              <a:rPr lang="en-US" sz="2600" dirty="0" smtClean="0"/>
              <a:t>, IEEE S&amp;P 2008]</a:t>
            </a:r>
            <a:endParaRPr lang="en-US" dirty="0" smtClean="0"/>
          </a:p>
          <a:p>
            <a:pPr lvl="1"/>
            <a:r>
              <a:rPr lang="en-US" dirty="0" smtClean="0"/>
              <a:t>Uses patch to locate bug, no </a:t>
            </a:r>
            <a:r>
              <a:rPr lang="en-US" dirty="0" err="1" smtClean="0"/>
              <a:t>shellcode</a:t>
            </a:r>
            <a:r>
              <a:rPr lang="en-US" dirty="0" smtClean="0"/>
              <a:t> executed</a:t>
            </a:r>
          </a:p>
          <a:p>
            <a:endParaRPr lang="en-US" sz="800" dirty="0" smtClean="0"/>
          </a:p>
          <a:p>
            <a:r>
              <a:rPr lang="en-US" dirty="0" smtClean="0"/>
              <a:t>Automatic Generation of Control Flow Hijacking Exploits for Software Vulnerabilities</a:t>
            </a:r>
          </a:p>
          <a:p>
            <a:pPr marL="0" indent="0">
              <a:buNone/>
              <a:tabLst>
                <a:tab pos="280988" algn="l"/>
              </a:tabLst>
            </a:pPr>
            <a:r>
              <a:rPr lang="en-US" sz="2600" dirty="0" smtClean="0"/>
              <a:t>	[</a:t>
            </a:r>
            <a:r>
              <a:rPr lang="en-US" sz="2600" dirty="0" err="1" smtClean="0"/>
              <a:t>Heelan</a:t>
            </a:r>
            <a:r>
              <a:rPr lang="en-US" sz="2600" dirty="0" smtClean="0"/>
              <a:t>, MS </a:t>
            </a:r>
            <a:r>
              <a:rPr lang="en-US" sz="2600" dirty="0"/>
              <a:t>Thesis, </a:t>
            </a:r>
            <a:r>
              <a:rPr lang="en-US" sz="2600" dirty="0" smtClean="0"/>
              <a:t>U. </a:t>
            </a:r>
            <a:r>
              <a:rPr lang="en-US" sz="2600" dirty="0"/>
              <a:t>of Oxford </a:t>
            </a:r>
            <a:r>
              <a:rPr lang="en-US" sz="2600" dirty="0" smtClean="0"/>
              <a:t>2009]</a:t>
            </a:r>
            <a:endParaRPr lang="en-US" baseline="30000" dirty="0" smtClean="0"/>
          </a:p>
          <a:p>
            <a:pPr lvl="1"/>
            <a:r>
              <a:rPr lang="en-US" dirty="0" smtClean="0"/>
              <a:t>Creates control flow hijack from crashing input</a:t>
            </a:r>
          </a:p>
          <a:p>
            <a:endParaRPr lang="en-US" sz="800" dirty="0"/>
          </a:p>
          <a:p>
            <a:r>
              <a:rPr lang="en-US" dirty="0" smtClean="0"/>
              <a:t>AEG </a:t>
            </a:r>
            <a:r>
              <a:rPr lang="en-US" sz="2600" dirty="0" smtClean="0"/>
              <a:t>[Avgerinos </a:t>
            </a:r>
            <a:r>
              <a:rPr lang="en-US" sz="2600" i="1" dirty="0" smtClean="0"/>
              <a:t>et al</a:t>
            </a:r>
            <a:r>
              <a:rPr lang="en-US" sz="2600" dirty="0" smtClean="0"/>
              <a:t>., NDSS 2011]</a:t>
            </a:r>
            <a:endParaRPr lang="en-US" dirty="0" smtClean="0"/>
          </a:p>
          <a:p>
            <a:pPr lvl="1"/>
            <a:r>
              <a:rPr lang="en-US" dirty="0" smtClean="0"/>
              <a:t>Find and generate exploits from source code</a:t>
            </a:r>
          </a:p>
          <a:p>
            <a:endParaRPr lang="en-US" sz="800" dirty="0"/>
          </a:p>
          <a:p>
            <a:r>
              <a:rPr lang="en-US" dirty="0" err="1" smtClean="0"/>
              <a:t>BitBlaze</a:t>
            </a:r>
            <a:r>
              <a:rPr lang="en-US" dirty="0" smtClean="0"/>
              <a:t>, KLEE, Sage, S2E, etc.</a:t>
            </a:r>
          </a:p>
          <a:p>
            <a:pPr lvl="1"/>
            <a:r>
              <a:rPr lang="en-US" dirty="0" smtClean="0"/>
              <a:t>Symbolic execution frameworks</a:t>
            </a:r>
          </a:p>
        </p:txBody>
      </p:sp>
      <p:sp>
        <p:nvSpPr>
          <p:cNvPr id="4" name="Slide Number Placeholder 3"/>
          <p:cNvSpPr>
            <a:spLocks noGrp="1"/>
          </p:cNvSpPr>
          <p:nvPr>
            <p:ph type="sldNum" sz="quarter" idx="12"/>
          </p:nvPr>
        </p:nvSpPr>
        <p:spPr/>
        <p:txBody>
          <a:bodyPr/>
          <a:lstStyle/>
          <a:p>
            <a:fld id="{B747839D-A323-47F3-909F-548499399628}" type="slidenum">
              <a:rPr lang="en-US" smtClean="0"/>
              <a:pPr/>
              <a:t>58</a:t>
            </a:fld>
            <a:endParaRPr lang="en-US"/>
          </a:p>
        </p:txBody>
      </p:sp>
    </p:spTree>
    <p:extLst>
      <p:ext uri="{BB962C8B-B14F-4D97-AF65-F5344CB8AC3E}">
        <p14:creationId xmlns:p14="http://schemas.microsoft.com/office/powerpoint/2010/main" val="307219797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smtClean="0"/>
              <a:t>Mayhem automatically generated 29 exploits against Windows and Linux programs</a:t>
            </a:r>
          </a:p>
          <a:p>
            <a:endParaRPr lang="en-US" sz="1500" dirty="0" smtClean="0"/>
          </a:p>
          <a:p>
            <a:r>
              <a:rPr lang="en-US" dirty="0" smtClean="0"/>
              <a:t>Hybrid Execution</a:t>
            </a:r>
            <a:endParaRPr lang="en-US" dirty="0"/>
          </a:p>
          <a:p>
            <a:pPr lvl="1"/>
            <a:r>
              <a:rPr lang="en-US" dirty="0" smtClean="0"/>
              <a:t>Efficient resource management for symbolic execution</a:t>
            </a:r>
            <a:endParaRPr lang="en-US" dirty="0"/>
          </a:p>
          <a:p>
            <a:endParaRPr lang="en-US" sz="1500" dirty="0"/>
          </a:p>
          <a:p>
            <a:r>
              <a:rPr lang="en-US" dirty="0" smtClean="0"/>
              <a:t>Index</a:t>
            </a:r>
            <a:r>
              <a:rPr lang="en-US" dirty="0"/>
              <a:t>-based </a:t>
            </a:r>
            <a:r>
              <a:rPr lang="en-US" dirty="0" smtClean="0"/>
              <a:t>Memory Modeling</a:t>
            </a:r>
            <a:endParaRPr lang="en-US" dirty="0"/>
          </a:p>
          <a:p>
            <a:pPr lvl="1"/>
            <a:r>
              <a:rPr lang="en-US" dirty="0"/>
              <a:t>Handle symbolic memory in real-world applications</a:t>
            </a:r>
          </a:p>
          <a:p>
            <a:pPr lvl="1"/>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59</a:t>
            </a:fld>
            <a:endParaRPr lang="en-US"/>
          </a:p>
        </p:txBody>
      </p:sp>
    </p:spTree>
    <p:extLst>
      <p:ext uri="{BB962C8B-B14F-4D97-AF65-F5344CB8AC3E}">
        <p14:creationId xmlns:p14="http://schemas.microsoft.com/office/powerpoint/2010/main" val="28231310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Automatic signature generation</a:t>
            </a:r>
          </a:p>
          <a:p>
            <a:endParaRPr lang="en-US" altLang="zh-CN" dirty="0" smtClean="0"/>
          </a:p>
          <a:p>
            <a:r>
              <a:rPr lang="en-US" altLang="zh-CN" dirty="0" smtClean="0"/>
              <a:t>Reason:</a:t>
            </a:r>
          </a:p>
          <a:p>
            <a:pPr lvl="1"/>
            <a:r>
              <a:rPr lang="en-US" altLang="zh-CN" dirty="0" smtClean="0"/>
              <a:t>Manual signature generation is slow and error</a:t>
            </a:r>
          </a:p>
          <a:p>
            <a:pPr lvl="1"/>
            <a:r>
              <a:rPr lang="en-US" altLang="zh-CN" dirty="0" smtClean="0"/>
              <a:t>Fast generation is important – previously unknown or </a:t>
            </a:r>
            <a:r>
              <a:rPr lang="en-US" altLang="zh-CN" dirty="0" err="1" smtClean="0"/>
              <a:t>unpatched</a:t>
            </a:r>
            <a:r>
              <a:rPr lang="en-US" altLang="zh-CN" dirty="0" smtClean="0"/>
              <a:t> vulnerabilities can be exploited orders of magnitude faster than a human can respond</a:t>
            </a:r>
          </a:p>
          <a:p>
            <a:pPr lvl="1"/>
            <a:r>
              <a:rPr lang="en-US" altLang="zh-CN" dirty="0" smtClean="0"/>
              <a:t>More accurate </a:t>
            </a:r>
            <a:endParaRPr lang="zh-CN" altLang="en-US" dirty="0"/>
          </a:p>
        </p:txBody>
      </p:sp>
      <p:sp>
        <p:nvSpPr>
          <p:cNvPr id="3" name="标题 2"/>
          <p:cNvSpPr>
            <a:spLocks noGrp="1"/>
          </p:cNvSpPr>
          <p:nvPr>
            <p:ph type="title"/>
          </p:nvPr>
        </p:nvSpPr>
        <p:spPr/>
        <p:txBody>
          <a:bodyPr/>
          <a:lstStyle/>
          <a:p>
            <a:r>
              <a:rPr lang="en-US" altLang="zh-CN" dirty="0" smtClean="0"/>
              <a:t>Our Goal</a:t>
            </a:r>
            <a:endParaRPr lang="zh-CN" alt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normAutofit/>
          </a:bodyPr>
          <a:lstStyle/>
          <a:p>
            <a:r>
              <a:rPr lang="en-US" dirty="0" smtClean="0"/>
              <a:t>Backup Slides</a:t>
            </a:r>
            <a:endParaRPr lang="en-US" dirty="0"/>
          </a:p>
        </p:txBody>
      </p:sp>
    </p:spTree>
    <p:extLst>
      <p:ext uri="{BB962C8B-B14F-4D97-AF65-F5344CB8AC3E}">
        <p14:creationId xmlns:p14="http://schemas.microsoft.com/office/powerpoint/2010/main" val="36683408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Algorithm Overview</a:t>
            </a:r>
            <a:endParaRPr lang="en-US" dirty="0"/>
          </a:p>
        </p:txBody>
      </p:sp>
      <p:sp>
        <p:nvSpPr>
          <p:cNvPr id="3" name="Content Placeholder 2"/>
          <p:cNvSpPr>
            <a:spLocks noGrp="1"/>
          </p:cNvSpPr>
          <p:nvPr>
            <p:ph idx="1"/>
          </p:nvPr>
        </p:nvSpPr>
        <p:spPr/>
        <p:txBody>
          <a:bodyPr>
            <a:normAutofit/>
          </a:bodyPr>
          <a:lstStyle/>
          <a:p>
            <a:r>
              <a:rPr lang="en-US" dirty="0" smtClean="0"/>
              <a:t>Pre-process</a:t>
            </a:r>
          </a:p>
          <a:p>
            <a:pPr lvl="1"/>
            <a:r>
              <a:rPr lang="en-US" dirty="0" smtClean="0"/>
              <a:t>Disassemble binary</a:t>
            </a:r>
          </a:p>
          <a:p>
            <a:pPr lvl="1"/>
            <a:r>
              <a:rPr lang="en-US" dirty="0" smtClean="0"/>
              <a:t>Convert to an intermediate representation (IR)</a:t>
            </a:r>
            <a:endParaRPr lang="en-US" dirty="0"/>
          </a:p>
          <a:p>
            <a:r>
              <a:rPr lang="en-US" dirty="0" smtClean="0"/>
              <a:t>Chop </a:t>
            </a:r>
          </a:p>
          <a:p>
            <a:pPr lvl="1"/>
            <a:r>
              <a:rPr lang="en-US" dirty="0" smtClean="0"/>
              <a:t>A chop is a partial program </a:t>
            </a:r>
            <a:r>
              <a:rPr lang="en-US" i="1" dirty="0" smtClean="0"/>
              <a:t>P’</a:t>
            </a:r>
            <a:r>
              <a:rPr lang="en-US" dirty="0" smtClean="0"/>
              <a:t> that starts at T</a:t>
            </a:r>
            <a:r>
              <a:rPr lang="en-US" baseline="-25000" dirty="0" smtClean="0"/>
              <a:t>0</a:t>
            </a:r>
            <a:r>
              <a:rPr lang="en-US" dirty="0" smtClean="0"/>
              <a:t> and ends at exploit point</a:t>
            </a:r>
          </a:p>
          <a:p>
            <a:pPr lvl="1"/>
            <a:r>
              <a:rPr lang="en-US" dirty="0" smtClean="0"/>
              <a:t>Call-graph level</a:t>
            </a:r>
          </a:p>
          <a:p>
            <a:r>
              <a:rPr lang="en-US" dirty="0" smtClean="0"/>
              <a:t>Compute the sig</a:t>
            </a:r>
          </a:p>
          <a:p>
            <a:pPr lvl="1"/>
            <a:r>
              <a:rPr lang="en-US" dirty="0" smtClean="0"/>
              <a:t>Get TM sig</a:t>
            </a:r>
          </a:p>
          <a:p>
            <a:pPr lvl="1"/>
            <a:r>
              <a:rPr lang="en-US" dirty="0" smtClean="0"/>
              <a:t>TM -&gt; Symbolic constraint</a:t>
            </a:r>
          </a:p>
          <a:p>
            <a:pPr lvl="1"/>
            <a:r>
              <a:rPr lang="en-US" dirty="0" smtClean="0"/>
              <a:t>Symbolic constraint -&gt; </a:t>
            </a:r>
            <a:r>
              <a:rPr lang="en-US" dirty="0" err="1" smtClean="0"/>
              <a:t>RegEx</a:t>
            </a:r>
            <a:endParaRPr lang="en-US" dirty="0"/>
          </a:p>
          <a:p>
            <a:endParaRPr lang="en-US" dirty="0" smtClean="0"/>
          </a:p>
        </p:txBody>
      </p:sp>
    </p:spTree>
    <p:extLst>
      <p:ext uri="{BB962C8B-B14F-4D97-AF65-F5344CB8AC3E}">
        <p14:creationId xmlns:p14="http://schemas.microsoft.com/office/powerpoint/2010/main" val="128127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3">
                                            <p:txEl>
                                              <p:pRg st="3" end="3"/>
                                            </p:txEl>
                                          </p:spTgt>
                                        </p:tgtEl>
                                        <p:attrNameLst>
                                          <p:attrName>style.color</p:attrName>
                                        </p:attrNameLst>
                                      </p:cBhvr>
                                      <p:to>
                                        <p:clrVal>
                                          <a:srgbClr val="FF0000"/>
                                        </p:clrVal>
                                      </p:to>
                                    </p:set>
                                    <p:set>
                                      <p:cBhvr>
                                        <p:cTn id="7" dur="500" fill="hold"/>
                                        <p:tgtEl>
                                          <p:spTgt spid="3">
                                            <p:txEl>
                                              <p:pRg st="3" end="3"/>
                                            </p:txEl>
                                          </p:spTgt>
                                        </p:tgtEl>
                                        <p:attrNameLst>
                                          <p:attrName>fillcolor</p:attrName>
                                        </p:attrNameLst>
                                      </p:cBhvr>
                                      <p:to>
                                        <p:clrVal>
                                          <a:srgbClr val="FF0000"/>
                                        </p:clrVal>
                                      </p:to>
                                    </p:set>
                                    <p:set>
                                      <p:cBhvr>
                                        <p:cTn id="8" dur="500" fill="hold"/>
                                        <p:tgtEl>
                                          <p:spTgt spid="3">
                                            <p:txEl>
                                              <p:pRg st="3" end="3"/>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6" presetClass="emph" presetSubtype="0" fill="hold" nodeType="clickEffect">
                                  <p:stCondLst>
                                    <p:cond delay="0"/>
                                  </p:stCondLst>
                                  <p:iterate type="lt">
                                    <p:tmPct val="4000"/>
                                  </p:iterate>
                                  <p:childTnLst>
                                    <p:set>
                                      <p:cBhvr override="childStyle">
                                        <p:cTn id="12" dur="500" fill="hold"/>
                                        <p:tgtEl>
                                          <p:spTgt spid="3">
                                            <p:txEl>
                                              <p:pRg st="4" end="4"/>
                                            </p:txEl>
                                          </p:spTgt>
                                        </p:tgtEl>
                                        <p:attrNameLst>
                                          <p:attrName>style.color</p:attrName>
                                        </p:attrNameLst>
                                      </p:cBhvr>
                                      <p:to>
                                        <p:clrVal>
                                          <a:srgbClr val="FF0000"/>
                                        </p:clrVal>
                                      </p:to>
                                    </p:set>
                                    <p:set>
                                      <p:cBhvr>
                                        <p:cTn id="13" dur="500" fill="hold"/>
                                        <p:tgtEl>
                                          <p:spTgt spid="3">
                                            <p:txEl>
                                              <p:pRg st="4" end="4"/>
                                            </p:txEl>
                                          </p:spTgt>
                                        </p:tgtEl>
                                        <p:attrNameLst>
                                          <p:attrName>fillcolor</p:attrName>
                                        </p:attrNameLst>
                                      </p:cBhvr>
                                      <p:to>
                                        <p:clrVal>
                                          <a:srgbClr val="FF0000"/>
                                        </p:clrVal>
                                      </p:to>
                                    </p:set>
                                    <p:set>
                                      <p:cBhvr>
                                        <p:cTn id="14" dur="500" fill="hold"/>
                                        <p:tgtEl>
                                          <p:spTgt spid="3">
                                            <p:txEl>
                                              <p:pRg st="4" end="4"/>
                                            </p:txEl>
                                          </p:spTgt>
                                        </p:tgtEl>
                                        <p:attrNameLst>
                                          <p:attrName>fill.type</p:attrName>
                                        </p:attrNameLst>
                                      </p:cBhvr>
                                      <p:to>
                                        <p:strVal val="solid"/>
                                      </p:to>
                                    </p:set>
                                  </p:childTnLst>
                                </p:cTn>
                              </p:par>
                              <p:par>
                                <p:cTn id="15" presetID="16" presetClass="emph" presetSubtype="0" fill="hold" nodeType="withEffect">
                                  <p:stCondLst>
                                    <p:cond delay="0"/>
                                  </p:stCondLst>
                                  <p:iterate type="lt">
                                    <p:tmPct val="4000"/>
                                  </p:iterate>
                                  <p:childTnLst>
                                    <p:set>
                                      <p:cBhvr override="childStyle">
                                        <p:cTn id="16" dur="500" fill="hold"/>
                                        <p:tgtEl>
                                          <p:spTgt spid="3">
                                            <p:txEl>
                                              <p:pRg st="6" end="6"/>
                                            </p:txEl>
                                          </p:spTgt>
                                        </p:tgtEl>
                                        <p:attrNameLst>
                                          <p:attrName>style.color</p:attrName>
                                        </p:attrNameLst>
                                      </p:cBhvr>
                                      <p:to>
                                        <p:clrVal>
                                          <a:srgbClr val="FF0000"/>
                                        </p:clrVal>
                                      </p:to>
                                    </p:set>
                                    <p:set>
                                      <p:cBhvr>
                                        <p:cTn id="17" dur="500" fill="hold"/>
                                        <p:tgtEl>
                                          <p:spTgt spid="3">
                                            <p:txEl>
                                              <p:pRg st="6" end="6"/>
                                            </p:txEl>
                                          </p:spTgt>
                                        </p:tgtEl>
                                        <p:attrNameLst>
                                          <p:attrName>fillcolor</p:attrName>
                                        </p:attrNameLst>
                                      </p:cBhvr>
                                      <p:to>
                                        <p:clrVal>
                                          <a:srgbClr val="FF0000"/>
                                        </p:clrVal>
                                      </p:to>
                                    </p:set>
                                    <p:set>
                                      <p:cBhvr>
                                        <p:cTn id="18" dur="500" fill="hold"/>
                                        <p:tgtEl>
                                          <p:spTgt spid="3">
                                            <p:txEl>
                                              <p:pRg st="6" end="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Chopping</a:t>
            </a:r>
            <a:endParaRPr lang="en-US" dirty="0"/>
          </a:p>
        </p:txBody>
      </p:sp>
      <p:sp>
        <p:nvSpPr>
          <p:cNvPr id="4" name="Content Placeholder 3"/>
          <p:cNvSpPr>
            <a:spLocks noGrp="1"/>
          </p:cNvSpPr>
          <p:nvPr>
            <p:ph sz="half" idx="1"/>
          </p:nvPr>
        </p:nvSpPr>
        <p:spPr/>
        <p:txBody>
          <a:bodyPr/>
          <a:lstStyle/>
          <a:p>
            <a:r>
              <a:rPr lang="en-US" dirty="0" smtClean="0"/>
              <a:t>Chopping reduces the size of program to be analyzed</a:t>
            </a:r>
          </a:p>
          <a:p>
            <a:r>
              <a:rPr lang="en-US" dirty="0" smtClean="0"/>
              <a:t>Performed on call-graph level</a:t>
            </a:r>
          </a:p>
          <a:p>
            <a:r>
              <a:rPr lang="en-US" dirty="0" smtClean="0"/>
              <a:t>No function pointer support yet</a:t>
            </a:r>
            <a:endParaRPr lang="en-US" dirty="0"/>
          </a:p>
        </p:txBody>
      </p:sp>
      <p:sp>
        <p:nvSpPr>
          <p:cNvPr id="5" name="Content Placeholder 4"/>
          <p:cNvSpPr>
            <a:spLocks noGrp="1"/>
          </p:cNvSpPr>
          <p:nvPr>
            <p:ph sz="half" idx="2"/>
          </p:nvPr>
        </p:nvSpPr>
        <p:spPr/>
        <p:txBody>
          <a:bodyPr/>
          <a:lstStyle/>
          <a:p>
            <a:endParaRPr lang="en-US" dirty="0"/>
          </a:p>
        </p:txBody>
      </p:sp>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1524000"/>
            <a:ext cx="3619500" cy="458824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290822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 TM Sig</a:t>
            </a:r>
            <a:endParaRPr lang="en-US" dirty="0"/>
          </a:p>
        </p:txBody>
      </p:sp>
      <p:sp>
        <p:nvSpPr>
          <p:cNvPr id="4" name="Content Placeholder 3"/>
          <p:cNvSpPr>
            <a:spLocks noGrp="1"/>
          </p:cNvSpPr>
          <p:nvPr>
            <p:ph sz="half" idx="1"/>
          </p:nvPr>
        </p:nvSpPr>
        <p:spPr/>
        <p:txBody>
          <a:bodyPr/>
          <a:lstStyle/>
          <a:p>
            <a:r>
              <a:rPr lang="en-US" dirty="0" smtClean="0"/>
              <a:t>Replace outgoing JMP with RET BENIGN</a:t>
            </a:r>
          </a:p>
        </p:txBody>
      </p:sp>
      <p:sp>
        <p:nvSpPr>
          <p:cNvPr id="5" name="Content Placeholder 4"/>
          <p:cNvSpPr>
            <a:spLocks noGrp="1"/>
          </p:cNvSpPr>
          <p:nvPr>
            <p:ph sz="half" idx="2"/>
          </p:nvPr>
        </p:nvSpPr>
        <p:spPr/>
        <p:txBody>
          <a:bodyPr/>
          <a:lstStyle/>
          <a:p>
            <a:endParaRPr lang="en-US" dirty="0"/>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6800" y="1524000"/>
            <a:ext cx="3619500" cy="458824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cxnSp>
        <p:nvCxnSpPr>
          <p:cNvPr id="6" name="Straight Arrow Connector 5"/>
          <p:cNvCxnSpPr/>
          <p:nvPr/>
        </p:nvCxnSpPr>
        <p:spPr>
          <a:xfrm flipH="1">
            <a:off x="5791200" y="4724400"/>
            <a:ext cx="228600" cy="9144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5791200" y="4724400"/>
            <a:ext cx="1524000" cy="9144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5562600" y="5680254"/>
            <a:ext cx="381000" cy="38100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5410199" y="5181600"/>
            <a:ext cx="228600" cy="2286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5410199" y="5181600"/>
            <a:ext cx="228600" cy="2286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696200" y="5067300"/>
            <a:ext cx="228600" cy="2286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7696200" y="5067300"/>
            <a:ext cx="228600" cy="2286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699361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Symbolic Constraint -&gt; </a:t>
            </a:r>
            <a:r>
              <a:rPr lang="en-US" dirty="0" err="1" smtClean="0"/>
              <a:t>RegEx</a:t>
            </a:r>
            <a:endParaRPr lang="en-US" dirty="0"/>
          </a:p>
        </p:txBody>
      </p:sp>
      <p:sp>
        <p:nvSpPr>
          <p:cNvPr id="6" name="Content Placeholder 5"/>
          <p:cNvSpPr>
            <a:spLocks noGrp="1"/>
          </p:cNvSpPr>
          <p:nvPr>
            <p:ph idx="1"/>
          </p:nvPr>
        </p:nvSpPr>
        <p:spPr/>
        <p:txBody>
          <a:bodyPr/>
          <a:lstStyle/>
          <a:p>
            <a:r>
              <a:rPr lang="en-US" dirty="0" smtClean="0"/>
              <a:t>Solution 1: Solve constraint system S and or-</a:t>
            </a:r>
            <a:r>
              <a:rPr lang="en-US" dirty="0" err="1" smtClean="0"/>
              <a:t>ing</a:t>
            </a:r>
            <a:r>
              <a:rPr lang="en-US" dirty="0" smtClean="0"/>
              <a:t> together all members</a:t>
            </a:r>
          </a:p>
          <a:p>
            <a:r>
              <a:rPr lang="en-US" dirty="0" smtClean="0"/>
              <a:t>Solution 2: Data-flow analysis optimization</a:t>
            </a:r>
            <a:endParaRPr lang="en-US" dirty="0"/>
          </a:p>
        </p:txBody>
      </p:sp>
    </p:spTree>
    <p:extLst>
      <p:ext uri="{BB962C8B-B14F-4D97-AF65-F5344CB8AC3E}">
        <p14:creationId xmlns:p14="http://schemas.microsoft.com/office/powerpoint/2010/main" val="349772538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ounded Rectangle 128"/>
          <p:cNvSpPr/>
          <p:nvPr/>
        </p:nvSpPr>
        <p:spPr>
          <a:xfrm>
            <a:off x="354853" y="5334000"/>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latin typeface="Consolas"/>
                <a:cs typeface="Consolas"/>
              </a:rPr>
              <a:t>if x &lt; 100</a:t>
            </a:r>
          </a:p>
        </p:txBody>
      </p:sp>
      <p:sp>
        <p:nvSpPr>
          <p:cNvPr id="94" name="Rounded Rectangle 93"/>
          <p:cNvSpPr/>
          <p:nvPr/>
        </p:nvSpPr>
        <p:spPr>
          <a:xfrm>
            <a:off x="1219200" y="4020672"/>
            <a:ext cx="3936252"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latin typeface="Consolas"/>
                <a:cs typeface="Consolas"/>
              </a:rPr>
              <a:t>if x*x = 0xffffffff</a:t>
            </a:r>
          </a:p>
        </p:txBody>
      </p:sp>
      <p:sp>
        <p:nvSpPr>
          <p:cNvPr id="126" name="Rounded Rectangle 125"/>
          <p:cNvSpPr/>
          <p:nvPr/>
        </p:nvSpPr>
        <p:spPr>
          <a:xfrm>
            <a:off x="469154" y="1524000"/>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chemeClr val="bg1"/>
                </a:solidFill>
                <a:latin typeface="Consolas"/>
                <a:cs typeface="Consolas"/>
              </a:rPr>
              <a:t>x</a:t>
            </a:r>
            <a:r>
              <a:rPr lang="en-US" sz="2400" dirty="0" smtClean="0">
                <a:solidFill>
                  <a:schemeClr val="bg1"/>
                </a:solidFill>
                <a:latin typeface="Consolas"/>
                <a:cs typeface="Consolas"/>
              </a:rPr>
              <a:t> = input()</a:t>
            </a:r>
          </a:p>
        </p:txBody>
      </p:sp>
      <p:sp>
        <p:nvSpPr>
          <p:cNvPr id="3" name="Slide Number Placeholder 2"/>
          <p:cNvSpPr>
            <a:spLocks noGrp="1"/>
          </p:cNvSpPr>
          <p:nvPr>
            <p:ph type="sldNum" sz="quarter" idx="12"/>
          </p:nvPr>
        </p:nvSpPr>
        <p:spPr/>
        <p:txBody>
          <a:bodyPr/>
          <a:lstStyle/>
          <a:p>
            <a:fld id="{B747839D-A323-47F3-909F-548499399628}" type="slidenum">
              <a:rPr lang="en-US" smtClean="0"/>
              <a:pPr/>
              <a:t>65</a:t>
            </a:fld>
            <a:endParaRPr lang="en-US" dirty="0"/>
          </a:p>
        </p:txBody>
      </p:sp>
      <p:sp>
        <p:nvSpPr>
          <p:cNvPr id="4" name="Title 3"/>
          <p:cNvSpPr>
            <a:spLocks noGrp="1"/>
          </p:cNvSpPr>
          <p:nvPr>
            <p:ph type="title"/>
          </p:nvPr>
        </p:nvSpPr>
        <p:spPr/>
        <p:txBody>
          <a:bodyPr>
            <a:normAutofit fontScale="90000"/>
          </a:bodyPr>
          <a:lstStyle/>
          <a:p>
            <a:r>
              <a:rPr lang="en-US" dirty="0" smtClean="0"/>
              <a:t>How Mayhem Works:</a:t>
            </a:r>
            <a:br>
              <a:rPr lang="en-US" dirty="0" smtClean="0"/>
            </a:br>
            <a:r>
              <a:rPr lang="en-US" dirty="0" smtClean="0"/>
              <a:t>Symbolic Execution</a:t>
            </a:r>
            <a:endParaRPr lang="en-US" dirty="0"/>
          </a:p>
        </p:txBody>
      </p:sp>
      <p:sp>
        <p:nvSpPr>
          <p:cNvPr id="50" name="Rounded Rectangle 49"/>
          <p:cNvSpPr/>
          <p:nvPr/>
        </p:nvSpPr>
        <p:spPr>
          <a:xfrm>
            <a:off x="469152" y="2937437"/>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latin typeface="Consolas"/>
                <a:cs typeface="Consolas"/>
              </a:rPr>
              <a:t>if x &gt; 42</a:t>
            </a:r>
          </a:p>
        </p:txBody>
      </p:sp>
      <p:cxnSp>
        <p:nvCxnSpPr>
          <p:cNvPr id="10" name="Straight Arrow Connector 9"/>
          <p:cNvCxnSpPr>
            <a:stCxn id="126" idx="2"/>
            <a:endCxn id="50" idx="0"/>
          </p:cNvCxnSpPr>
          <p:nvPr/>
        </p:nvCxnSpPr>
        <p:spPr>
          <a:xfrm flipH="1">
            <a:off x="1625226" y="2088776"/>
            <a:ext cx="2" cy="848661"/>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a:stCxn id="50" idx="2"/>
          </p:cNvCxnSpPr>
          <p:nvPr/>
        </p:nvCxnSpPr>
        <p:spPr>
          <a:xfrm flipH="1">
            <a:off x="469154" y="3502213"/>
            <a:ext cx="1156072" cy="518459"/>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a:stCxn id="50" idx="2"/>
            <a:endCxn id="94" idx="0"/>
          </p:cNvCxnSpPr>
          <p:nvPr/>
        </p:nvCxnSpPr>
        <p:spPr>
          <a:xfrm>
            <a:off x="1625226" y="3502213"/>
            <a:ext cx="1562100" cy="518459"/>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94" idx="2"/>
            <a:endCxn id="129" idx="0"/>
          </p:cNvCxnSpPr>
          <p:nvPr/>
        </p:nvCxnSpPr>
        <p:spPr>
          <a:xfrm flipH="1">
            <a:off x="1510927" y="4585448"/>
            <a:ext cx="1676399" cy="748552"/>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a:stCxn id="94" idx="2"/>
            <a:endCxn id="98" idx="0"/>
          </p:cNvCxnSpPr>
          <p:nvPr/>
        </p:nvCxnSpPr>
        <p:spPr>
          <a:xfrm>
            <a:off x="3187326" y="4585448"/>
            <a:ext cx="824006" cy="717176"/>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98" name="Rounded Rectangle 97"/>
          <p:cNvSpPr/>
          <p:nvPr/>
        </p:nvSpPr>
        <p:spPr>
          <a:xfrm>
            <a:off x="2855258" y="5302624"/>
            <a:ext cx="2312147" cy="564776"/>
          </a:xfrm>
          <a:prstGeom prst="roundRect">
            <a:avLst/>
          </a:prstGeom>
          <a:solidFill>
            <a:schemeClr val="accent4"/>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err="1" smtClean="0">
                <a:solidFill>
                  <a:schemeClr val="bg1"/>
                </a:solidFill>
                <a:latin typeface="Consolas"/>
                <a:cs typeface="Consolas"/>
              </a:rPr>
              <a:t>vuln</a:t>
            </a:r>
            <a:r>
              <a:rPr lang="en-US" sz="2400" dirty="0" smtClean="0">
                <a:solidFill>
                  <a:schemeClr val="bg1"/>
                </a:solidFill>
                <a:latin typeface="Consolas"/>
                <a:cs typeface="Consolas"/>
              </a:rPr>
              <a:t>()</a:t>
            </a:r>
          </a:p>
        </p:txBody>
      </p:sp>
      <p:sp>
        <p:nvSpPr>
          <p:cNvPr id="118" name="Rounded Rectangle 117"/>
          <p:cNvSpPr/>
          <p:nvPr/>
        </p:nvSpPr>
        <p:spPr>
          <a:xfrm>
            <a:off x="5334000" y="1658472"/>
            <a:ext cx="3333377" cy="914400"/>
          </a:xfrm>
          <a:prstGeom prst="roundRect">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chemeClr val="bg1"/>
                </a:solidFill>
              </a:rPr>
              <a:t>x</a:t>
            </a:r>
            <a:r>
              <a:rPr lang="en-US" sz="2400" dirty="0" smtClean="0">
                <a:solidFill>
                  <a:schemeClr val="bg1"/>
                </a:solidFill>
              </a:rPr>
              <a:t> can be anything</a:t>
            </a:r>
          </a:p>
        </p:txBody>
      </p:sp>
      <p:sp>
        <p:nvSpPr>
          <p:cNvPr id="119" name="Rounded Rectangle 118"/>
          <p:cNvSpPr/>
          <p:nvPr/>
        </p:nvSpPr>
        <p:spPr>
          <a:xfrm>
            <a:off x="5334000" y="2743200"/>
            <a:ext cx="3333377" cy="914400"/>
          </a:xfrm>
          <a:prstGeom prst="roundRect">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chemeClr val="bg1"/>
                </a:solidFill>
              </a:rPr>
              <a:t>x</a:t>
            </a:r>
            <a:r>
              <a:rPr lang="en-US" sz="2400" dirty="0" smtClean="0">
                <a:solidFill>
                  <a:schemeClr val="bg1"/>
                </a:solidFill>
              </a:rPr>
              <a:t> &gt; 42</a:t>
            </a:r>
          </a:p>
        </p:txBody>
      </p:sp>
      <p:sp>
        <p:nvSpPr>
          <p:cNvPr id="122" name="Rounded Rectangle 121"/>
          <p:cNvSpPr/>
          <p:nvPr/>
        </p:nvSpPr>
        <p:spPr>
          <a:xfrm>
            <a:off x="5334000" y="3810000"/>
            <a:ext cx="3333377" cy="914400"/>
          </a:xfrm>
          <a:prstGeom prst="roundRect">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bg1"/>
                </a:solidFill>
              </a:rPr>
              <a:t>(x &gt; 42)</a:t>
            </a:r>
          </a:p>
          <a:p>
            <a:pPr algn="ctr"/>
            <a:r>
              <a:rPr lang="en-US" sz="2400" dirty="0" smtClean="0">
                <a:solidFill>
                  <a:schemeClr val="bg1"/>
                </a:solidFill>
              </a:rPr>
              <a:t> </a:t>
            </a:r>
            <a:r>
              <a:rPr lang="en-US" sz="2400" dirty="0" smtClean="0">
                <a:solidFill>
                  <a:schemeClr val="bg1"/>
                </a:solidFill>
                <a:latin typeface="ＭＳ ゴシック"/>
                <a:ea typeface="ＭＳ ゴシック"/>
                <a:cs typeface="ＭＳ ゴシック"/>
              </a:rPr>
              <a:t>∧</a:t>
            </a:r>
            <a:r>
              <a:rPr lang="en-US" sz="2400" dirty="0" smtClean="0">
                <a:solidFill>
                  <a:schemeClr val="bg1"/>
                </a:solidFill>
              </a:rPr>
              <a:t> (x*x != 0xffffffff)</a:t>
            </a:r>
          </a:p>
        </p:txBody>
      </p:sp>
      <p:sp>
        <p:nvSpPr>
          <p:cNvPr id="123" name="Rounded Rectangle 122"/>
          <p:cNvSpPr/>
          <p:nvPr/>
        </p:nvSpPr>
        <p:spPr>
          <a:xfrm>
            <a:off x="5334000" y="4952999"/>
            <a:ext cx="3333377" cy="1508499"/>
          </a:xfrm>
          <a:prstGeom prst="roundRect">
            <a:avLst/>
          </a:prstGeom>
          <a:solidFill>
            <a:schemeClr val="accent2"/>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a:solidFill>
                  <a:schemeClr val="bg1"/>
                </a:solidFill>
              </a:rPr>
              <a:t>(x &gt; 42)</a:t>
            </a:r>
          </a:p>
          <a:p>
            <a:pPr algn="ctr"/>
            <a:r>
              <a:rPr lang="en-US" sz="2400" dirty="0">
                <a:solidFill>
                  <a:schemeClr val="bg1"/>
                </a:solidFill>
              </a:rPr>
              <a:t> </a:t>
            </a:r>
            <a:r>
              <a:rPr lang="en-US" sz="2400" dirty="0">
                <a:solidFill>
                  <a:schemeClr val="bg1"/>
                </a:solidFill>
                <a:latin typeface="ＭＳ ゴシック"/>
                <a:ea typeface="ＭＳ ゴシック"/>
                <a:cs typeface="ＭＳ ゴシック"/>
              </a:rPr>
              <a:t>∧</a:t>
            </a:r>
            <a:r>
              <a:rPr lang="en-US" sz="2400" dirty="0">
                <a:solidFill>
                  <a:schemeClr val="bg1"/>
                </a:solidFill>
              </a:rPr>
              <a:t> (x*x </a:t>
            </a:r>
            <a:r>
              <a:rPr lang="en-US" sz="2400" dirty="0" smtClean="0">
                <a:solidFill>
                  <a:schemeClr val="bg1"/>
                </a:solidFill>
              </a:rPr>
              <a:t>!= </a:t>
            </a:r>
            <a:r>
              <a:rPr lang="en-US" sz="2400" dirty="0">
                <a:solidFill>
                  <a:schemeClr val="bg1"/>
                </a:solidFill>
              </a:rPr>
              <a:t>0xffffffff</a:t>
            </a:r>
            <a:r>
              <a:rPr lang="en-US" sz="2400" dirty="0" smtClean="0">
                <a:solidFill>
                  <a:schemeClr val="bg1"/>
                </a:solidFill>
              </a:rPr>
              <a:t>)</a:t>
            </a:r>
          </a:p>
          <a:p>
            <a:pPr algn="ctr"/>
            <a:r>
              <a:rPr lang="en-US" sz="2400" dirty="0">
                <a:solidFill>
                  <a:schemeClr val="bg1"/>
                </a:solidFill>
                <a:latin typeface="ＭＳ ゴシック"/>
                <a:ea typeface="ＭＳ ゴシック"/>
                <a:cs typeface="ＭＳ ゴシック"/>
              </a:rPr>
              <a:t>∧</a:t>
            </a:r>
            <a:r>
              <a:rPr lang="en-US" sz="2400" dirty="0">
                <a:solidFill>
                  <a:schemeClr val="bg1"/>
                </a:solidFill>
              </a:rPr>
              <a:t> </a:t>
            </a:r>
            <a:r>
              <a:rPr lang="en-US" sz="2400" dirty="0" smtClean="0">
                <a:solidFill>
                  <a:schemeClr val="bg1"/>
                </a:solidFill>
              </a:rPr>
              <a:t>(x &gt;= 100)</a:t>
            </a:r>
            <a:endParaRPr lang="en-US" sz="2400" dirty="0">
              <a:solidFill>
                <a:schemeClr val="bg1"/>
              </a:solidFill>
            </a:endParaRPr>
          </a:p>
        </p:txBody>
      </p:sp>
      <p:cxnSp>
        <p:nvCxnSpPr>
          <p:cNvPr id="131" name="Straight Arrow Connector 130"/>
          <p:cNvCxnSpPr>
            <a:stCxn id="129" idx="2"/>
          </p:cNvCxnSpPr>
          <p:nvPr/>
        </p:nvCxnSpPr>
        <p:spPr>
          <a:xfrm flipH="1">
            <a:off x="457201" y="5898776"/>
            <a:ext cx="1053726" cy="594099"/>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2" name="Straight Arrow Connector 131"/>
          <p:cNvCxnSpPr>
            <a:stCxn id="129" idx="2"/>
          </p:cNvCxnSpPr>
          <p:nvPr/>
        </p:nvCxnSpPr>
        <p:spPr>
          <a:xfrm>
            <a:off x="1510927" y="5898776"/>
            <a:ext cx="1446678" cy="562723"/>
          </a:xfrm>
          <a:prstGeom prst="straightConnector1">
            <a:avLst/>
          </a:prstGeom>
          <a:ln w="38100" cmpd="sng">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36" name="Freeform 135"/>
          <p:cNvSpPr/>
          <p:nvPr/>
        </p:nvSpPr>
        <p:spPr>
          <a:xfrm>
            <a:off x="894737" y="1241006"/>
            <a:ext cx="2020391" cy="5411362"/>
          </a:xfrm>
          <a:custGeom>
            <a:avLst/>
            <a:gdLst>
              <a:gd name="connsiteX0" fmla="*/ 735994 w 2020391"/>
              <a:gd name="connsiteY0" fmla="*/ 0 h 5411362"/>
              <a:gd name="connsiteX1" fmla="*/ 735994 w 2020391"/>
              <a:gd name="connsiteY1" fmla="*/ 1861508 h 5411362"/>
              <a:gd name="connsiteX2" fmla="*/ 2020375 w 2020391"/>
              <a:gd name="connsiteY2" fmla="*/ 2857199 h 5411362"/>
              <a:gd name="connsiteX3" fmla="*/ 707132 w 2020391"/>
              <a:gd name="connsiteY3" fmla="*/ 4300229 h 5411362"/>
              <a:gd name="connsiteX4" fmla="*/ 0 w 2020391"/>
              <a:gd name="connsiteY4" fmla="*/ 5411362 h 5411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0391" h="5411362">
                <a:moveTo>
                  <a:pt x="735994" y="0"/>
                </a:moveTo>
                <a:cubicBezTo>
                  <a:pt x="628962" y="692654"/>
                  <a:pt x="521930" y="1385308"/>
                  <a:pt x="735994" y="1861508"/>
                </a:cubicBezTo>
                <a:cubicBezTo>
                  <a:pt x="950058" y="2337708"/>
                  <a:pt x="2025185" y="2450746"/>
                  <a:pt x="2020375" y="2857199"/>
                </a:cubicBezTo>
                <a:cubicBezTo>
                  <a:pt x="2015565" y="3263653"/>
                  <a:pt x="1043861" y="3874535"/>
                  <a:pt x="707132" y="4300229"/>
                </a:cubicBezTo>
                <a:cubicBezTo>
                  <a:pt x="370403" y="4725923"/>
                  <a:pt x="0" y="5411362"/>
                  <a:pt x="0" y="5411362"/>
                </a:cubicBezTo>
              </a:path>
            </a:pathLst>
          </a:custGeom>
          <a:ln w="76200" cmpd="sng">
            <a:solidFill>
              <a:schemeClr val="accent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2" name="Group 143"/>
          <p:cNvGrpSpPr/>
          <p:nvPr/>
        </p:nvGrpSpPr>
        <p:grpSpPr>
          <a:xfrm>
            <a:off x="227112" y="3546157"/>
            <a:ext cx="3075945" cy="480775"/>
            <a:chOff x="227112" y="3546157"/>
            <a:chExt cx="3075945" cy="480775"/>
          </a:xfrm>
        </p:grpSpPr>
        <p:sp>
          <p:nvSpPr>
            <p:cNvPr id="137" name="TextBox 136"/>
            <p:cNvSpPr txBox="1"/>
            <p:nvPr/>
          </p:nvSpPr>
          <p:spPr>
            <a:xfrm>
              <a:off x="227112" y="3657600"/>
              <a:ext cx="102592" cy="369332"/>
            </a:xfrm>
            <a:prstGeom prst="rect">
              <a:avLst/>
            </a:prstGeom>
            <a:noFill/>
          </p:spPr>
          <p:txBody>
            <a:bodyPr wrap="none" lIns="0" tIns="0" rIns="0" bIns="0" rtlCol="0">
              <a:spAutoFit/>
            </a:bodyPr>
            <a:lstStyle/>
            <a:p>
              <a:r>
                <a:rPr lang="en-US" sz="2400" dirty="0"/>
                <a:t>f</a:t>
              </a:r>
              <a:endParaRPr lang="en-US" sz="2400" dirty="0" smtClean="0"/>
            </a:p>
          </p:txBody>
        </p:sp>
        <p:sp>
          <p:nvSpPr>
            <p:cNvPr id="138" name="TextBox 137"/>
            <p:cNvSpPr txBox="1"/>
            <p:nvPr/>
          </p:nvSpPr>
          <p:spPr>
            <a:xfrm>
              <a:off x="3198912" y="3546157"/>
              <a:ext cx="104145" cy="369332"/>
            </a:xfrm>
            <a:prstGeom prst="rect">
              <a:avLst/>
            </a:prstGeom>
            <a:noFill/>
          </p:spPr>
          <p:txBody>
            <a:bodyPr wrap="none" lIns="0" tIns="0" rIns="0" bIns="0" rtlCol="0">
              <a:spAutoFit/>
            </a:bodyPr>
            <a:lstStyle/>
            <a:p>
              <a:r>
                <a:rPr lang="en-US" sz="2400" dirty="0" smtClean="0"/>
                <a:t>t</a:t>
              </a:r>
            </a:p>
          </p:txBody>
        </p:sp>
      </p:grpSp>
      <p:grpSp>
        <p:nvGrpSpPr>
          <p:cNvPr id="5" name="Group 142"/>
          <p:cNvGrpSpPr/>
          <p:nvPr/>
        </p:nvGrpSpPr>
        <p:grpSpPr>
          <a:xfrm>
            <a:off x="1219200" y="4841557"/>
            <a:ext cx="2923545" cy="375545"/>
            <a:chOff x="1219200" y="4841557"/>
            <a:chExt cx="2923545" cy="375545"/>
          </a:xfrm>
        </p:grpSpPr>
        <p:sp>
          <p:nvSpPr>
            <p:cNvPr id="139" name="TextBox 138"/>
            <p:cNvSpPr txBox="1"/>
            <p:nvPr/>
          </p:nvSpPr>
          <p:spPr>
            <a:xfrm>
              <a:off x="1219200" y="4847770"/>
              <a:ext cx="102592" cy="369332"/>
            </a:xfrm>
            <a:prstGeom prst="rect">
              <a:avLst/>
            </a:prstGeom>
            <a:noFill/>
          </p:spPr>
          <p:txBody>
            <a:bodyPr wrap="none" lIns="0" tIns="0" rIns="0" bIns="0" rtlCol="0">
              <a:spAutoFit/>
            </a:bodyPr>
            <a:lstStyle/>
            <a:p>
              <a:r>
                <a:rPr lang="en-US" sz="2400" dirty="0"/>
                <a:t>f</a:t>
              </a:r>
              <a:endParaRPr lang="en-US" sz="2400" dirty="0" smtClean="0"/>
            </a:p>
          </p:txBody>
        </p:sp>
        <p:sp>
          <p:nvSpPr>
            <p:cNvPr id="140" name="TextBox 139"/>
            <p:cNvSpPr txBox="1"/>
            <p:nvPr/>
          </p:nvSpPr>
          <p:spPr>
            <a:xfrm>
              <a:off x="4038600" y="4841557"/>
              <a:ext cx="104145" cy="369332"/>
            </a:xfrm>
            <a:prstGeom prst="rect">
              <a:avLst/>
            </a:prstGeom>
            <a:noFill/>
          </p:spPr>
          <p:txBody>
            <a:bodyPr wrap="none" lIns="0" tIns="0" rIns="0" bIns="0" rtlCol="0">
              <a:spAutoFit/>
            </a:bodyPr>
            <a:lstStyle/>
            <a:p>
              <a:r>
                <a:rPr lang="en-US" sz="2400" dirty="0" smtClean="0"/>
                <a:t>t</a:t>
              </a:r>
            </a:p>
          </p:txBody>
        </p:sp>
      </p:grpSp>
      <p:grpSp>
        <p:nvGrpSpPr>
          <p:cNvPr id="6" name="Group 144"/>
          <p:cNvGrpSpPr/>
          <p:nvPr/>
        </p:nvGrpSpPr>
        <p:grpSpPr>
          <a:xfrm>
            <a:off x="227112" y="6136957"/>
            <a:ext cx="2925033" cy="389374"/>
            <a:chOff x="227112" y="6136957"/>
            <a:chExt cx="2925033" cy="389374"/>
          </a:xfrm>
        </p:grpSpPr>
        <p:sp>
          <p:nvSpPr>
            <p:cNvPr id="141" name="TextBox 140"/>
            <p:cNvSpPr txBox="1"/>
            <p:nvPr/>
          </p:nvSpPr>
          <p:spPr>
            <a:xfrm>
              <a:off x="227112" y="6156999"/>
              <a:ext cx="102592" cy="369332"/>
            </a:xfrm>
            <a:prstGeom prst="rect">
              <a:avLst/>
            </a:prstGeom>
            <a:noFill/>
          </p:spPr>
          <p:txBody>
            <a:bodyPr wrap="none" lIns="0" tIns="0" rIns="0" bIns="0" rtlCol="0">
              <a:spAutoFit/>
            </a:bodyPr>
            <a:lstStyle/>
            <a:p>
              <a:r>
                <a:rPr lang="en-US" sz="2400" dirty="0"/>
                <a:t>f</a:t>
              </a:r>
              <a:endParaRPr lang="en-US" sz="2400" dirty="0" smtClean="0"/>
            </a:p>
          </p:txBody>
        </p:sp>
        <p:sp>
          <p:nvSpPr>
            <p:cNvPr id="142" name="TextBox 141"/>
            <p:cNvSpPr txBox="1"/>
            <p:nvPr/>
          </p:nvSpPr>
          <p:spPr>
            <a:xfrm>
              <a:off x="3048000" y="6136957"/>
              <a:ext cx="104145" cy="369332"/>
            </a:xfrm>
            <a:prstGeom prst="rect">
              <a:avLst/>
            </a:prstGeom>
            <a:noFill/>
          </p:spPr>
          <p:txBody>
            <a:bodyPr wrap="none" lIns="0" tIns="0" rIns="0" bIns="0" rtlCol="0">
              <a:spAutoFit/>
            </a:bodyPr>
            <a:lstStyle/>
            <a:p>
              <a:r>
                <a:rPr lang="en-US" sz="2400" dirty="0" smtClean="0"/>
                <a:t>t</a:t>
              </a:r>
            </a:p>
          </p:txBody>
        </p:sp>
      </p:grpSp>
    </p:spTree>
    <p:extLst>
      <p:ext uri="{BB962C8B-B14F-4D97-AF65-F5344CB8AC3E}">
        <p14:creationId xmlns:p14="http://schemas.microsoft.com/office/powerpoint/2010/main" val="4048237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136"/>
                                        </p:tgtEl>
                                        <p:attrNameLst>
                                          <p:attrName>style.visibility</p:attrName>
                                        </p:attrNameLst>
                                      </p:cBhvr>
                                      <p:to>
                                        <p:strVal val="visible"/>
                                      </p:to>
                                    </p:set>
                                    <p:animEffect transition="in" filter="wipe(up)">
                                      <p:cBhvr>
                                        <p:cTn id="11" dur="500"/>
                                        <p:tgtEl>
                                          <p:spTgt spid="13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1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2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animBg="1"/>
      <p:bldP spid="119" grpId="0" animBg="1"/>
      <p:bldP spid="122" grpId="0" animBg="1"/>
      <p:bldP spid="123" grpId="0" animBg="1"/>
      <p:bldP spid="136"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1376285" y="4344384"/>
            <a:ext cx="1919431" cy="381000"/>
          </a:xfrm>
          <a:prstGeom prst="rect">
            <a:avLst/>
          </a:prstGeom>
          <a:solidFill>
            <a:schemeClr val="accent1">
              <a:alpha val="30000"/>
            </a:schemeClr>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2" name="Title 1"/>
          <p:cNvSpPr>
            <a:spLocks noGrp="1"/>
          </p:cNvSpPr>
          <p:nvPr>
            <p:ph type="title"/>
          </p:nvPr>
        </p:nvSpPr>
        <p:spPr/>
        <p:txBody>
          <a:bodyPr>
            <a:normAutofit fontScale="90000"/>
          </a:bodyPr>
          <a:lstStyle/>
          <a:p>
            <a:r>
              <a:rPr lang="en-US" dirty="0" smtClean="0"/>
              <a:t>One Cause: Overwritten Pointers</a:t>
            </a: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66</a:t>
            </a:fld>
            <a:endParaRPr lang="en-US"/>
          </a:p>
        </p:txBody>
      </p:sp>
      <p:cxnSp>
        <p:nvCxnSpPr>
          <p:cNvPr id="16" name="Straight Arrow Connector 15"/>
          <p:cNvCxnSpPr/>
          <p:nvPr/>
        </p:nvCxnSpPr>
        <p:spPr>
          <a:xfrm flipH="1" flipV="1">
            <a:off x="3733800" y="1833265"/>
            <a:ext cx="2895602" cy="2129135"/>
          </a:xfrm>
          <a:prstGeom prst="straightConnector1">
            <a:avLst/>
          </a:prstGeom>
          <a:ln w="76200" cmpd="sng">
            <a:solidFill>
              <a:schemeClr val="accent1"/>
            </a:solidFill>
            <a:tailEnd type="arrow"/>
          </a:ln>
        </p:spPr>
        <p:style>
          <a:lnRef idx="2">
            <a:schemeClr val="accent1"/>
          </a:lnRef>
          <a:fillRef idx="0">
            <a:schemeClr val="accent1"/>
          </a:fillRef>
          <a:effectRef idx="1">
            <a:schemeClr val="accent1"/>
          </a:effectRef>
          <a:fontRef idx="minor">
            <a:schemeClr val="tx1"/>
          </a:fontRef>
        </p:style>
      </p:cxnSp>
      <p:grpSp>
        <p:nvGrpSpPr>
          <p:cNvPr id="3" name="Group 23"/>
          <p:cNvGrpSpPr/>
          <p:nvPr/>
        </p:nvGrpSpPr>
        <p:grpSpPr>
          <a:xfrm>
            <a:off x="1447800" y="1371600"/>
            <a:ext cx="5028617" cy="1212946"/>
            <a:chOff x="1600200" y="2286000"/>
            <a:chExt cx="5028617" cy="1212946"/>
          </a:xfrm>
        </p:grpSpPr>
        <p:sp>
          <p:nvSpPr>
            <p:cNvPr id="22" name="Rounded Rectangle 21"/>
            <p:cNvSpPr/>
            <p:nvPr/>
          </p:nvSpPr>
          <p:spPr>
            <a:xfrm>
              <a:off x="1600200" y="2736946"/>
              <a:ext cx="2286000" cy="762000"/>
            </a:xfrm>
            <a:prstGeom prst="roundRect">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chemeClr val="tx1"/>
                  </a:solidFill>
                </a:rPr>
                <a:t>42</a:t>
              </a:r>
            </a:p>
          </p:txBody>
        </p:sp>
        <p:sp>
          <p:nvSpPr>
            <p:cNvPr id="23" name="TextBox 22"/>
            <p:cNvSpPr txBox="1"/>
            <p:nvPr/>
          </p:nvSpPr>
          <p:spPr>
            <a:xfrm>
              <a:off x="3883805" y="2286000"/>
              <a:ext cx="2745012" cy="461665"/>
            </a:xfrm>
            <a:prstGeom prst="rect">
              <a:avLst/>
            </a:prstGeom>
            <a:noFill/>
          </p:spPr>
          <p:txBody>
            <a:bodyPr wrap="none" rtlCol="0">
              <a:spAutoFit/>
            </a:bodyPr>
            <a:lstStyle/>
            <a:p>
              <a:r>
                <a:rPr lang="en-US" sz="2400" dirty="0" err="1" smtClean="0"/>
                <a:t>mem</a:t>
              </a:r>
              <a:r>
                <a:rPr lang="en-US" sz="2400" dirty="0" smtClean="0"/>
                <a:t>[0x11223344]</a:t>
              </a:r>
              <a:endParaRPr lang="en-US" sz="2400" dirty="0"/>
            </a:p>
          </p:txBody>
        </p:sp>
      </p:grpSp>
      <p:grpSp>
        <p:nvGrpSpPr>
          <p:cNvPr id="5" name="Group 29"/>
          <p:cNvGrpSpPr/>
          <p:nvPr/>
        </p:nvGrpSpPr>
        <p:grpSpPr>
          <a:xfrm>
            <a:off x="3886200" y="3962400"/>
            <a:ext cx="2743200" cy="690265"/>
            <a:chOff x="3886200" y="3962400"/>
            <a:chExt cx="2743200" cy="690265"/>
          </a:xfrm>
        </p:grpSpPr>
        <p:cxnSp>
          <p:nvCxnSpPr>
            <p:cNvPr id="26" name="Straight Arrow Connector 25"/>
            <p:cNvCxnSpPr/>
            <p:nvPr/>
          </p:nvCxnSpPr>
          <p:spPr>
            <a:xfrm flipH="1">
              <a:off x="5486400" y="3962400"/>
              <a:ext cx="1143000" cy="228600"/>
            </a:xfrm>
            <a:prstGeom prst="straightConnector1">
              <a:avLst/>
            </a:prstGeom>
            <a:ln w="76200" cmpd="sng">
              <a:solidFill>
                <a:schemeClr val="accent1"/>
              </a:solidFill>
              <a:tailEnd type="arrow"/>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886200" y="4191000"/>
              <a:ext cx="1765026" cy="461665"/>
            </a:xfrm>
            <a:prstGeom prst="rect">
              <a:avLst/>
            </a:prstGeom>
            <a:noFill/>
          </p:spPr>
          <p:txBody>
            <a:bodyPr wrap="none" rtlCol="0">
              <a:spAutoFit/>
            </a:bodyPr>
            <a:lstStyle/>
            <a:p>
              <a:r>
                <a:rPr lang="en-US" sz="2400" dirty="0" err="1" smtClean="0">
                  <a:solidFill>
                    <a:srgbClr val="000000"/>
                  </a:solidFill>
                </a:rPr>
                <a:t>mem</a:t>
              </a:r>
              <a:r>
                <a:rPr lang="en-US" sz="2400" dirty="0" smtClean="0">
                  <a:solidFill>
                    <a:srgbClr val="000000"/>
                  </a:solidFill>
                </a:rPr>
                <a:t>[input]</a:t>
              </a:r>
              <a:endParaRPr lang="en-US" sz="2400" dirty="0">
                <a:solidFill>
                  <a:srgbClr val="000000"/>
                </a:solidFill>
              </a:endParaRPr>
            </a:p>
          </p:txBody>
        </p:sp>
      </p:grpSp>
      <p:graphicFrame>
        <p:nvGraphicFramePr>
          <p:cNvPr id="28" name="Table 27"/>
          <p:cNvGraphicFramePr>
            <a:graphicFrameLocks noGrp="1"/>
          </p:cNvGraphicFramePr>
          <p:nvPr>
            <p:extLst>
              <p:ext uri="{D42A27DB-BD31-4B8C-83A1-F6EECF244321}">
                <p14:modId xmlns:p14="http://schemas.microsoft.com/office/powerpoint/2010/main" val="397549642"/>
              </p:ext>
            </p:extLst>
          </p:nvPr>
        </p:nvGraphicFramePr>
        <p:xfrm>
          <a:off x="6629400" y="1137132"/>
          <a:ext cx="1905000" cy="5416068"/>
        </p:xfrm>
        <a:graphic>
          <a:graphicData uri="http://schemas.openxmlformats.org/drawingml/2006/table">
            <a:tbl>
              <a:tblPr firstRow="1" bandRow="1">
                <a:tableStyleId>{2D5ABB26-0587-4C30-8999-92F81FD0307C}</a:tableStyleId>
              </a:tblPr>
              <a:tblGrid>
                <a:gridCol w="1905000"/>
              </a:tblGrid>
              <a:tr h="5416068">
                <a:tc>
                  <a:txBody>
                    <a:bodyPr/>
                    <a:lstStyle/>
                    <a:p>
                      <a:endParaRPr lang="en-US" dirty="0"/>
                    </a:p>
                  </a:txBody>
                  <a:tcPr>
                    <a:solidFill>
                      <a:schemeClr val="accent2"/>
                    </a:solidFill>
                  </a:tcPr>
                </a:tc>
              </a:tr>
            </a:tbl>
          </a:graphicData>
        </a:graphic>
      </p:graphicFrame>
      <p:graphicFrame>
        <p:nvGraphicFramePr>
          <p:cNvPr id="31" name="Table 30"/>
          <p:cNvGraphicFramePr>
            <a:graphicFrameLocks noGrp="1"/>
          </p:cNvGraphicFramePr>
          <p:nvPr>
            <p:extLst>
              <p:ext uri="{D42A27DB-BD31-4B8C-83A1-F6EECF244321}">
                <p14:modId xmlns:p14="http://schemas.microsoft.com/office/powerpoint/2010/main" val="3239495631"/>
              </p:ext>
            </p:extLst>
          </p:nvPr>
        </p:nvGraphicFramePr>
        <p:xfrm>
          <a:off x="6629400" y="2133600"/>
          <a:ext cx="1905000" cy="3665044"/>
        </p:xfrm>
        <a:graphic>
          <a:graphicData uri="http://schemas.openxmlformats.org/drawingml/2006/table">
            <a:tbl>
              <a:tblPr firstRow="1" bandRow="1">
                <a:tableStyleId>{2D5ABB26-0587-4C30-8999-92F81FD0307C}</a:tableStyleId>
              </a:tblPr>
              <a:tblGrid>
                <a:gridCol w="1905000"/>
              </a:tblGrid>
              <a:tr h="468879">
                <a:tc>
                  <a:txBody>
                    <a:bodyPr/>
                    <a:lstStyle/>
                    <a:p>
                      <a:pPr algn="ctr"/>
                      <a:r>
                        <a:rPr lang="en-US" sz="2800" dirty="0" smtClean="0"/>
                        <a:t>…</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68879">
                <a:tc>
                  <a:txBody>
                    <a:bodyPr/>
                    <a:lstStyle/>
                    <a:p>
                      <a:pPr algn="ctr"/>
                      <a:r>
                        <a:rPr lang="en-US" sz="2800" dirty="0" err="1" smtClean="0"/>
                        <a:t>arg</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68879">
                <a:tc>
                  <a:txBody>
                    <a:bodyPr/>
                    <a:lstStyle/>
                    <a:p>
                      <a:pPr algn="ctr"/>
                      <a:r>
                        <a:rPr lang="en-US" sz="2800" dirty="0" smtClean="0"/>
                        <a:t>ret</a:t>
                      </a:r>
                      <a:r>
                        <a:rPr lang="en-US" sz="2800" baseline="0" dirty="0" smtClean="0"/>
                        <a:t> </a:t>
                      </a:r>
                      <a:r>
                        <a:rPr lang="en-US" sz="2800" baseline="0" dirty="0" err="1" smtClean="0"/>
                        <a:t>addr</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468879">
                <a:tc>
                  <a:txBody>
                    <a:bodyPr/>
                    <a:lstStyle/>
                    <a:p>
                      <a:pPr algn="ctr"/>
                      <a:r>
                        <a:rPr lang="en-US" sz="2800" dirty="0" err="1" smtClean="0"/>
                        <a:t>ptr</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r h="1592404">
                <a:tc>
                  <a:txBody>
                    <a:bodyPr/>
                    <a:lstStyle/>
                    <a:p>
                      <a:pPr algn="ctr"/>
                      <a:r>
                        <a:rPr lang="en-US" sz="2800" dirty="0" err="1" smtClean="0"/>
                        <a:t>buf</a:t>
                      </a:r>
                      <a:endParaRPr lang="en-US"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alpha val="28000"/>
                      </a:schemeClr>
                    </a:solidFill>
                  </a:tcPr>
                </a:tc>
              </a:tr>
            </a:tbl>
          </a:graphicData>
        </a:graphic>
      </p:graphicFrame>
      <p:sp>
        <p:nvSpPr>
          <p:cNvPr id="33" name="Rectangle 32"/>
          <p:cNvSpPr/>
          <p:nvPr/>
        </p:nvSpPr>
        <p:spPr>
          <a:xfrm rot="16200000">
            <a:off x="6003107" y="3259905"/>
            <a:ext cx="3157589" cy="1905000"/>
          </a:xfrm>
          <a:prstGeom prst="rect">
            <a:avLst/>
          </a:prstGeom>
          <a:solidFill>
            <a:schemeClr val="accent1">
              <a:alpha val="70000"/>
            </a:schemeClr>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smtClean="0">
                <a:solidFill>
                  <a:srgbClr val="FFFFFE"/>
                </a:solidFill>
              </a:rPr>
              <a:t>user input</a:t>
            </a:r>
          </a:p>
        </p:txBody>
      </p:sp>
      <p:sp>
        <p:nvSpPr>
          <p:cNvPr id="17" name="TextBox 16"/>
          <p:cNvSpPr txBox="1"/>
          <p:nvPr/>
        </p:nvSpPr>
        <p:spPr>
          <a:xfrm>
            <a:off x="228600" y="3979905"/>
            <a:ext cx="3276600" cy="1200328"/>
          </a:xfrm>
          <a:prstGeom prst="rect">
            <a:avLst/>
          </a:prstGeom>
          <a:noFill/>
          <a:ln>
            <a:solidFill>
              <a:schemeClr val="tx1"/>
            </a:solidFill>
          </a:ln>
        </p:spPr>
        <p:txBody>
          <a:bodyPr wrap="square" lIns="0" tIns="0" rIns="0" bIns="91440" rtlCol="0">
            <a:spAutoFit/>
          </a:bodyPr>
          <a:lstStyle/>
          <a:p>
            <a:r>
              <a:rPr lang="en-US" sz="2400" dirty="0" smtClean="0">
                <a:latin typeface="Consolas"/>
                <a:cs typeface="Consolas"/>
              </a:rPr>
              <a:t> </a:t>
            </a:r>
            <a:r>
              <a:rPr lang="en-US" sz="2400" dirty="0">
                <a:latin typeface="Consolas"/>
                <a:cs typeface="Consolas"/>
              </a:rPr>
              <a:t> </a:t>
            </a:r>
            <a:r>
              <a:rPr lang="en-US" sz="2400" dirty="0" smtClean="0">
                <a:latin typeface="Consolas"/>
                <a:cs typeface="Consolas"/>
              </a:rPr>
              <a:t>…</a:t>
            </a:r>
          </a:p>
          <a:p>
            <a:r>
              <a:rPr lang="en-US" sz="2400" dirty="0" smtClean="0">
                <a:latin typeface="Consolas"/>
                <a:cs typeface="Consolas"/>
              </a:rPr>
              <a:t> assert(*</a:t>
            </a:r>
            <a:r>
              <a:rPr lang="en-US" sz="2400" dirty="0" err="1" smtClean="0">
                <a:latin typeface="Consolas"/>
                <a:cs typeface="Consolas"/>
              </a:rPr>
              <a:t>ptr</a:t>
            </a:r>
            <a:r>
              <a:rPr lang="en-US" sz="2400" dirty="0" smtClean="0">
                <a:latin typeface="Consolas"/>
                <a:cs typeface="Consolas"/>
              </a:rPr>
              <a:t>==42); </a:t>
            </a:r>
          </a:p>
          <a:p>
            <a:r>
              <a:rPr lang="en-US" sz="2400" dirty="0">
                <a:latin typeface="Consolas"/>
                <a:cs typeface="Consolas"/>
              </a:rPr>
              <a:t> </a:t>
            </a:r>
            <a:r>
              <a:rPr lang="en-US" sz="2400" dirty="0" smtClean="0">
                <a:latin typeface="Consolas"/>
                <a:cs typeface="Consolas"/>
              </a:rPr>
              <a:t>return;</a:t>
            </a:r>
          </a:p>
        </p:txBody>
      </p:sp>
      <p:sp>
        <p:nvSpPr>
          <p:cNvPr id="37" name="Rounded Rectangular Callout 36"/>
          <p:cNvSpPr/>
          <p:nvPr/>
        </p:nvSpPr>
        <p:spPr>
          <a:xfrm>
            <a:off x="457200" y="2837457"/>
            <a:ext cx="2296229" cy="836838"/>
          </a:xfrm>
          <a:prstGeom prst="wedgeRoundRectCallout">
            <a:avLst>
              <a:gd name="adj1" fmla="val 216052"/>
              <a:gd name="adj2" fmla="val 82740"/>
              <a:gd name="adj3" fmla="val 16667"/>
            </a:avLst>
          </a:prstGeom>
          <a:solidFill>
            <a:schemeClr val="accent5"/>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err="1" smtClean="0">
                <a:solidFill>
                  <a:schemeClr val="bg1"/>
                </a:solidFill>
              </a:rPr>
              <a:t>ptr</a:t>
            </a:r>
            <a:r>
              <a:rPr lang="en-US" sz="2400" dirty="0" smtClean="0">
                <a:solidFill>
                  <a:schemeClr val="bg1"/>
                </a:solidFill>
              </a:rPr>
              <a:t>  address 11223344</a:t>
            </a:r>
          </a:p>
        </p:txBody>
      </p:sp>
      <p:sp>
        <p:nvSpPr>
          <p:cNvPr id="19" name="Rounded Rectangular Callout 18"/>
          <p:cNvSpPr/>
          <p:nvPr/>
        </p:nvSpPr>
        <p:spPr>
          <a:xfrm>
            <a:off x="457199" y="2837457"/>
            <a:ext cx="2770801" cy="854895"/>
          </a:xfrm>
          <a:prstGeom prst="wedgeRoundRectCallout">
            <a:avLst>
              <a:gd name="adj1" fmla="val -7057"/>
              <a:gd name="adj2" fmla="val 94556"/>
              <a:gd name="adj3" fmla="val 16667"/>
            </a:avLst>
          </a:prstGeom>
          <a:solidFill>
            <a:schemeClr val="accent5"/>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r>
              <a:rPr lang="en-US" sz="2400" dirty="0" err="1" smtClean="0">
                <a:solidFill>
                  <a:schemeClr val="bg1"/>
                </a:solidFill>
              </a:rPr>
              <a:t>ptr</a:t>
            </a:r>
            <a:r>
              <a:rPr lang="en-US" sz="2400" dirty="0" smtClean="0">
                <a:solidFill>
                  <a:schemeClr val="bg1"/>
                </a:solidFill>
              </a:rPr>
              <a:t> = 0x11223344</a:t>
            </a:r>
          </a:p>
        </p:txBody>
      </p:sp>
    </p:spTree>
    <p:extLst>
      <p:ext uri="{BB962C8B-B14F-4D97-AF65-F5344CB8AC3E}">
        <p14:creationId xmlns:p14="http://schemas.microsoft.com/office/powerpoint/2010/main" val="2778420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22" presetClass="entr" presetSubtype="2" fill="hold" nodeType="withEffect">
                                  <p:stCondLst>
                                    <p:cond delay="0"/>
                                  </p:stCondLst>
                                  <p:childTnLst>
                                    <p:set>
                                      <p:cBhvr>
                                        <p:cTn id="8" dur="1" fill="hold">
                                          <p:stCondLst>
                                            <p:cond delay="0"/>
                                          </p:stCondLst>
                                        </p:cTn>
                                        <p:tgtEl>
                                          <p:spTgt spid="16"/>
                                        </p:tgtEl>
                                        <p:attrNameLst>
                                          <p:attrName>style.visibility</p:attrName>
                                        </p:attrNameLst>
                                      </p:cBhvr>
                                      <p:to>
                                        <p:strVal val="visible"/>
                                      </p:to>
                                    </p:set>
                                    <p:animEffect transition="in" filter="wipe(right)">
                                      <p:cBhvr>
                                        <p:cTn id="9" dur="500"/>
                                        <p:tgtEl>
                                          <p:spTgt spid="16"/>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33"/>
                                        </p:tgtEl>
                                        <p:attrNameLst>
                                          <p:attrName>style.visibility</p:attrName>
                                        </p:attrNameLst>
                                      </p:cBhvr>
                                      <p:to>
                                        <p:strVal val="visible"/>
                                      </p:to>
                                    </p:set>
                                    <p:anim calcmode="lin" valueType="num">
                                      <p:cBhvr additive="base">
                                        <p:cTn id="14" dur="500"/>
                                        <p:tgtEl>
                                          <p:spTgt spid="33"/>
                                        </p:tgtEl>
                                        <p:attrNameLst>
                                          <p:attrName>ppt_y</p:attrName>
                                        </p:attrNameLst>
                                      </p:cBhvr>
                                      <p:tavLst>
                                        <p:tav tm="0">
                                          <p:val>
                                            <p:strVal val="#ppt_y+#ppt_h*1.125000"/>
                                          </p:val>
                                        </p:tav>
                                        <p:tav tm="100000">
                                          <p:val>
                                            <p:strVal val="#ppt_y"/>
                                          </p:val>
                                        </p:tav>
                                      </p:tavLst>
                                    </p:anim>
                                    <p:animEffect transition="in" filter="wipe(up)">
                                      <p:cBhvr>
                                        <p:cTn id="15" dur="500"/>
                                        <p:tgtEl>
                                          <p:spTgt spid="33"/>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par>
                          <p:cTn id="19" fill="hold">
                            <p:stCondLst>
                              <p:cond delay="500"/>
                            </p:stCondLst>
                            <p:childTnLst>
                              <p:par>
                                <p:cTn id="20" presetID="1" presetClass="exit" presetSubtype="0" fill="hold" nodeType="afterEffect">
                                  <p:stCondLst>
                                    <p:cond delay="0"/>
                                  </p:stCondLst>
                                  <p:childTnLst>
                                    <p:set>
                                      <p:cBhvr>
                                        <p:cTn id="21"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Index Search Tree Optimization:</a:t>
            </a:r>
            <a:br>
              <a:rPr lang="en-US" dirty="0"/>
            </a:br>
            <a:r>
              <a:rPr lang="en-US" i="1" dirty="0"/>
              <a:t>Piecewise Linear Approximation</a:t>
            </a: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67</a:t>
            </a:fld>
            <a:endParaRPr lang="en-US"/>
          </a:p>
        </p:txBody>
      </p:sp>
      <p:sp>
        <p:nvSpPr>
          <p:cNvPr id="64" name="Freeform 63"/>
          <p:cNvSpPr/>
          <p:nvPr/>
        </p:nvSpPr>
        <p:spPr>
          <a:xfrm>
            <a:off x="3137647" y="5055897"/>
            <a:ext cx="3227294" cy="1045363"/>
          </a:xfrm>
          <a:custGeom>
            <a:avLst/>
            <a:gdLst>
              <a:gd name="connsiteX0" fmla="*/ 0 w 3227294"/>
              <a:gd name="connsiteY0" fmla="*/ 786103 h 1045363"/>
              <a:gd name="connsiteX1" fmla="*/ 313765 w 3227294"/>
              <a:gd name="connsiteY1" fmla="*/ 1025162 h 1045363"/>
              <a:gd name="connsiteX2" fmla="*/ 1374588 w 3227294"/>
              <a:gd name="connsiteY2" fmla="*/ 920574 h 1045363"/>
              <a:gd name="connsiteX3" fmla="*/ 2480235 w 3227294"/>
              <a:gd name="connsiteY3" fmla="*/ 39044 h 1045363"/>
              <a:gd name="connsiteX4" fmla="*/ 3227294 w 3227294"/>
              <a:gd name="connsiteY4" fmla="*/ 143632 h 1045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27294" h="1045363">
                <a:moveTo>
                  <a:pt x="0" y="786103"/>
                </a:moveTo>
                <a:cubicBezTo>
                  <a:pt x="42333" y="894426"/>
                  <a:pt x="84667" y="1002750"/>
                  <a:pt x="313765" y="1025162"/>
                </a:cubicBezTo>
                <a:cubicBezTo>
                  <a:pt x="542863" y="1047574"/>
                  <a:pt x="1013510" y="1084927"/>
                  <a:pt x="1374588" y="920574"/>
                </a:cubicBezTo>
                <a:cubicBezTo>
                  <a:pt x="1735666" y="756221"/>
                  <a:pt x="2171451" y="168534"/>
                  <a:pt x="2480235" y="39044"/>
                </a:cubicBezTo>
                <a:cubicBezTo>
                  <a:pt x="2789019" y="-90446"/>
                  <a:pt x="3227294" y="143632"/>
                  <a:pt x="3227294" y="143632"/>
                </a:cubicBezTo>
              </a:path>
            </a:pathLst>
          </a:custGeom>
          <a:ln w="57150" cmpd="sng">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7" name="TextBox 66"/>
          <p:cNvSpPr txBox="1"/>
          <p:nvPr/>
        </p:nvSpPr>
        <p:spPr>
          <a:xfrm>
            <a:off x="6324600" y="5050118"/>
            <a:ext cx="2002997" cy="523220"/>
          </a:xfrm>
          <a:prstGeom prst="rect">
            <a:avLst/>
          </a:prstGeom>
          <a:noFill/>
        </p:spPr>
        <p:txBody>
          <a:bodyPr wrap="none" rtlCol="0">
            <a:spAutoFit/>
          </a:bodyPr>
          <a:lstStyle/>
          <a:p>
            <a:r>
              <a:rPr lang="en-US" sz="2800" dirty="0"/>
              <a:t>y</a:t>
            </a:r>
            <a:r>
              <a:rPr lang="en-US" sz="2800" dirty="0" smtClean="0"/>
              <a:t> = 2*x + 10</a:t>
            </a:r>
            <a:endParaRPr lang="en-US" sz="2800" dirty="0"/>
          </a:p>
        </p:txBody>
      </p:sp>
      <p:sp>
        <p:nvSpPr>
          <p:cNvPr id="68" name="TextBox 67"/>
          <p:cNvSpPr txBox="1"/>
          <p:nvPr/>
        </p:nvSpPr>
        <p:spPr>
          <a:xfrm>
            <a:off x="6934200" y="3200400"/>
            <a:ext cx="2201294" cy="523220"/>
          </a:xfrm>
          <a:prstGeom prst="rect">
            <a:avLst/>
          </a:prstGeom>
          <a:noFill/>
        </p:spPr>
        <p:txBody>
          <a:bodyPr wrap="none" rtlCol="0">
            <a:spAutoFit/>
          </a:bodyPr>
          <a:lstStyle/>
          <a:p>
            <a:r>
              <a:rPr lang="en-US" sz="2800" dirty="0"/>
              <a:t>y</a:t>
            </a:r>
            <a:r>
              <a:rPr lang="en-US" sz="2800" dirty="0" smtClean="0"/>
              <a:t> = - 2*x + 28</a:t>
            </a:r>
            <a:endParaRPr lang="en-US" sz="2800" dirty="0"/>
          </a:p>
        </p:txBody>
      </p:sp>
      <p:grpSp>
        <p:nvGrpSpPr>
          <p:cNvPr id="3" name="Group 112"/>
          <p:cNvGrpSpPr/>
          <p:nvPr/>
        </p:nvGrpSpPr>
        <p:grpSpPr>
          <a:xfrm>
            <a:off x="138341" y="3379846"/>
            <a:ext cx="8167459" cy="3132979"/>
            <a:chOff x="381000" y="3379846"/>
            <a:chExt cx="8167459" cy="3132979"/>
          </a:xfrm>
        </p:grpSpPr>
        <p:grpSp>
          <p:nvGrpSpPr>
            <p:cNvPr id="5" name="Group 113"/>
            <p:cNvGrpSpPr/>
            <p:nvPr/>
          </p:nvGrpSpPr>
          <p:grpSpPr>
            <a:xfrm>
              <a:off x="381000" y="3379846"/>
              <a:ext cx="8167459" cy="3132979"/>
              <a:chOff x="304800" y="3379846"/>
              <a:chExt cx="8167459" cy="3132979"/>
            </a:xfrm>
          </p:grpSpPr>
          <p:grpSp>
            <p:nvGrpSpPr>
              <p:cNvPr id="6" name="Group 118"/>
              <p:cNvGrpSpPr/>
              <p:nvPr/>
            </p:nvGrpSpPr>
            <p:grpSpPr>
              <a:xfrm>
                <a:off x="1794091" y="3657600"/>
                <a:ext cx="6678168" cy="2855225"/>
                <a:chOff x="1413091" y="3886200"/>
                <a:chExt cx="6678168" cy="2855225"/>
              </a:xfrm>
            </p:grpSpPr>
            <p:grpSp>
              <p:nvGrpSpPr>
                <p:cNvPr id="7" name="Group 120"/>
                <p:cNvGrpSpPr/>
                <p:nvPr/>
              </p:nvGrpSpPr>
              <p:grpSpPr>
                <a:xfrm>
                  <a:off x="1413091" y="3886200"/>
                  <a:ext cx="5715000" cy="2682875"/>
                  <a:chOff x="1489291" y="3810000"/>
                  <a:chExt cx="5715000" cy="2682875"/>
                </a:xfrm>
              </p:grpSpPr>
              <p:cxnSp>
                <p:nvCxnSpPr>
                  <p:cNvPr id="123" name="Straight Arrow Connector 122"/>
                  <p:cNvCxnSpPr/>
                  <p:nvPr/>
                </p:nvCxnSpPr>
                <p:spPr>
                  <a:xfrm flipV="1">
                    <a:off x="1524000" y="3810000"/>
                    <a:ext cx="0" cy="2682875"/>
                  </a:xfrm>
                  <a:prstGeom prst="straightConnector1">
                    <a:avLst/>
                  </a:prstGeom>
                  <a:ln w="76200" cmpd="sng">
                    <a:solidFill>
                      <a:schemeClr val="accent1"/>
                    </a:solidFill>
                    <a:tailEnd type="arrow"/>
                  </a:ln>
                </p:spPr>
                <p:style>
                  <a:lnRef idx="2">
                    <a:schemeClr val="accent1"/>
                  </a:lnRef>
                  <a:fillRef idx="0">
                    <a:schemeClr val="accent1"/>
                  </a:fillRef>
                  <a:effectRef idx="1">
                    <a:schemeClr val="accent1"/>
                  </a:effectRef>
                  <a:fontRef idx="minor">
                    <a:schemeClr val="tx1"/>
                  </a:fontRef>
                </p:style>
              </p:cxnSp>
              <p:cxnSp>
                <p:nvCxnSpPr>
                  <p:cNvPr id="124" name="Straight Arrow Connector 123"/>
                  <p:cNvCxnSpPr/>
                  <p:nvPr/>
                </p:nvCxnSpPr>
                <p:spPr>
                  <a:xfrm flipV="1">
                    <a:off x="1489291" y="6477000"/>
                    <a:ext cx="5715000" cy="1"/>
                  </a:xfrm>
                  <a:prstGeom prst="straightConnector1">
                    <a:avLst/>
                  </a:prstGeom>
                  <a:ln w="76200" cmpd="sng">
                    <a:solidFill>
                      <a:schemeClr val="accent1"/>
                    </a:solidFill>
                    <a:tailEnd type="arrow"/>
                  </a:ln>
                </p:spPr>
                <p:style>
                  <a:lnRef idx="2">
                    <a:schemeClr val="accent1"/>
                  </a:lnRef>
                  <a:fillRef idx="0">
                    <a:schemeClr val="accent1"/>
                  </a:fillRef>
                  <a:effectRef idx="1">
                    <a:schemeClr val="accent1"/>
                  </a:effectRef>
                  <a:fontRef idx="minor">
                    <a:schemeClr val="tx1"/>
                  </a:fontRef>
                </p:style>
              </p:cxnSp>
            </p:grpSp>
            <p:sp>
              <p:nvSpPr>
                <p:cNvPr id="122" name="TextBox 121"/>
                <p:cNvSpPr txBox="1"/>
                <p:nvPr/>
              </p:nvSpPr>
              <p:spPr>
                <a:xfrm>
                  <a:off x="7162800" y="6279760"/>
                  <a:ext cx="928459" cy="461665"/>
                </a:xfrm>
                <a:prstGeom prst="rect">
                  <a:avLst/>
                </a:prstGeom>
                <a:noFill/>
              </p:spPr>
              <p:txBody>
                <a:bodyPr wrap="none" rtlCol="0">
                  <a:spAutoFit/>
                </a:bodyPr>
                <a:lstStyle/>
                <a:p>
                  <a:r>
                    <a:rPr lang="en-US" sz="2400" dirty="0" smtClean="0"/>
                    <a:t>Index</a:t>
                  </a:r>
                  <a:endParaRPr lang="en-US" sz="2400" dirty="0"/>
                </a:p>
              </p:txBody>
            </p:sp>
          </p:grpSp>
          <p:sp>
            <p:nvSpPr>
              <p:cNvPr id="120" name="TextBox 119"/>
              <p:cNvSpPr txBox="1"/>
              <p:nvPr/>
            </p:nvSpPr>
            <p:spPr>
              <a:xfrm>
                <a:off x="304800" y="3379846"/>
                <a:ext cx="1287582" cy="830997"/>
              </a:xfrm>
              <a:prstGeom prst="rect">
                <a:avLst/>
              </a:prstGeom>
              <a:noFill/>
            </p:spPr>
            <p:txBody>
              <a:bodyPr wrap="none" rtlCol="0">
                <a:spAutoFit/>
              </a:bodyPr>
              <a:lstStyle/>
              <a:p>
                <a:r>
                  <a:rPr lang="en-US" sz="2400" dirty="0" smtClean="0"/>
                  <a:t>Memory</a:t>
                </a:r>
              </a:p>
              <a:p>
                <a:r>
                  <a:rPr lang="en-US" sz="2400" dirty="0" smtClean="0"/>
                  <a:t>Value</a:t>
                </a:r>
                <a:endParaRPr lang="en-US" sz="2400" dirty="0"/>
              </a:p>
            </p:txBody>
          </p:sp>
        </p:grpSp>
        <p:sp>
          <p:nvSpPr>
            <p:cNvPr id="115" name="Oval 114"/>
            <p:cNvSpPr/>
            <p:nvPr/>
          </p:nvSpPr>
          <p:spPr>
            <a:xfrm>
              <a:off x="2514600" y="5715000"/>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116" name="Oval 115"/>
            <p:cNvSpPr/>
            <p:nvPr/>
          </p:nvSpPr>
          <p:spPr>
            <a:xfrm>
              <a:off x="3657600" y="5324837"/>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117" name="Oval 116"/>
            <p:cNvSpPr/>
            <p:nvPr/>
          </p:nvSpPr>
          <p:spPr>
            <a:xfrm>
              <a:off x="4678777" y="3886200"/>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118" name="Oval 117"/>
            <p:cNvSpPr/>
            <p:nvPr/>
          </p:nvSpPr>
          <p:spPr>
            <a:xfrm>
              <a:off x="5715000" y="4343400"/>
              <a:ext cx="457200" cy="457200"/>
            </a:xfrm>
            <a:prstGeom prst="ellipse">
              <a:avLst/>
            </a:prstGeom>
            <a:solidFill>
              <a:schemeClr val="accent2"/>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grpSp>
      <p:grpSp>
        <p:nvGrpSpPr>
          <p:cNvPr id="8" name="Group 124"/>
          <p:cNvGrpSpPr/>
          <p:nvPr/>
        </p:nvGrpSpPr>
        <p:grpSpPr>
          <a:xfrm>
            <a:off x="2500541" y="2670138"/>
            <a:ext cx="3200400" cy="3044862"/>
            <a:chOff x="2743200" y="2670138"/>
            <a:chExt cx="3200400" cy="3044862"/>
          </a:xfrm>
        </p:grpSpPr>
        <p:sp>
          <p:nvSpPr>
            <p:cNvPr id="126" name="Oval 125"/>
            <p:cNvSpPr/>
            <p:nvPr/>
          </p:nvSpPr>
          <p:spPr>
            <a:xfrm>
              <a:off x="4191000" y="2670138"/>
              <a:ext cx="457200" cy="457200"/>
            </a:xfrm>
            <a:prstGeom prst="ellipse">
              <a:avLst/>
            </a:prstGeom>
            <a:solidFill>
              <a:schemeClr val="accent1"/>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127" name="Oval 126"/>
            <p:cNvSpPr/>
            <p:nvPr/>
          </p:nvSpPr>
          <p:spPr>
            <a:xfrm>
              <a:off x="5181600" y="3200400"/>
              <a:ext cx="457200" cy="457200"/>
            </a:xfrm>
            <a:prstGeom prst="ellipse">
              <a:avLst/>
            </a:prstGeom>
            <a:solidFill>
              <a:schemeClr val="accent1"/>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sp>
          <p:nvSpPr>
            <p:cNvPr id="128" name="Oval 127"/>
            <p:cNvSpPr/>
            <p:nvPr/>
          </p:nvSpPr>
          <p:spPr>
            <a:xfrm>
              <a:off x="3048000" y="3200400"/>
              <a:ext cx="457200" cy="457200"/>
            </a:xfrm>
            <a:prstGeom prst="ellipse">
              <a:avLst/>
            </a:prstGeom>
            <a:solidFill>
              <a:schemeClr val="accent1"/>
            </a:solidFill>
            <a:ln w="12700" cap="sq" cmpd="sng">
              <a:noFill/>
              <a:prstDash val="solid"/>
              <a:miter lim="800000"/>
            </a:ln>
            <a:effectLst>
              <a:outerShdw blurRad="40000" dist="230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wrap="square" rtlCol="0" anchor="ctr" anchorCtr="1">
              <a:noAutofit/>
            </a:bodyPr>
            <a:lstStyle/>
            <a:p>
              <a:pPr algn="ctr"/>
              <a:endParaRPr lang="en-US" sz="2400" dirty="0" smtClean="0">
                <a:solidFill>
                  <a:schemeClr val="bg1"/>
                </a:solidFill>
              </a:endParaRPr>
            </a:p>
          </p:txBody>
        </p:sp>
        <p:cxnSp>
          <p:nvCxnSpPr>
            <p:cNvPr id="129" name="Straight Arrow Connector 128"/>
            <p:cNvCxnSpPr>
              <a:stCxn id="126" idx="5"/>
              <a:endCxn id="127" idx="1"/>
            </p:cNvCxnSpPr>
            <p:nvPr/>
          </p:nvCxnSpPr>
          <p:spPr>
            <a:xfrm>
              <a:off x="4581245" y="3060383"/>
              <a:ext cx="667310" cy="20697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0" name="Straight Arrow Connector 129"/>
            <p:cNvCxnSpPr>
              <a:stCxn id="126" idx="3"/>
              <a:endCxn id="128" idx="7"/>
            </p:cNvCxnSpPr>
            <p:nvPr/>
          </p:nvCxnSpPr>
          <p:spPr>
            <a:xfrm flipH="1">
              <a:off x="3438245" y="3060383"/>
              <a:ext cx="819710" cy="20697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1" name="Straight Arrow Connector 130"/>
            <p:cNvCxnSpPr>
              <a:stCxn id="127" idx="5"/>
              <a:endCxn id="118" idx="0"/>
            </p:cNvCxnSpPr>
            <p:nvPr/>
          </p:nvCxnSpPr>
          <p:spPr>
            <a:xfrm>
              <a:off x="5571845" y="3590645"/>
              <a:ext cx="371755" cy="75275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2" name="Straight Arrow Connector 131"/>
            <p:cNvCxnSpPr>
              <a:stCxn id="127" idx="3"/>
              <a:endCxn id="117" idx="0"/>
            </p:cNvCxnSpPr>
            <p:nvPr/>
          </p:nvCxnSpPr>
          <p:spPr>
            <a:xfrm flipH="1">
              <a:off x="4907377" y="3590645"/>
              <a:ext cx="341178" cy="29555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3" name="Straight Arrow Connector 132"/>
            <p:cNvCxnSpPr>
              <a:stCxn id="128" idx="3"/>
              <a:endCxn id="115" idx="0"/>
            </p:cNvCxnSpPr>
            <p:nvPr/>
          </p:nvCxnSpPr>
          <p:spPr>
            <a:xfrm flipH="1">
              <a:off x="2743200" y="3590645"/>
              <a:ext cx="371755" cy="212435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4" name="Straight Arrow Connector 133"/>
            <p:cNvCxnSpPr>
              <a:stCxn id="128" idx="5"/>
              <a:endCxn id="116" idx="0"/>
            </p:cNvCxnSpPr>
            <p:nvPr/>
          </p:nvCxnSpPr>
          <p:spPr>
            <a:xfrm>
              <a:off x="3438245" y="3590645"/>
              <a:ext cx="447955" cy="173419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cxnSp>
        <p:nvCxnSpPr>
          <p:cNvPr id="57" name="Straight Arrow Connector 56"/>
          <p:cNvCxnSpPr/>
          <p:nvPr/>
        </p:nvCxnSpPr>
        <p:spPr>
          <a:xfrm flipV="1">
            <a:off x="2500541" y="5477237"/>
            <a:ext cx="1157059" cy="542563"/>
          </a:xfrm>
          <a:prstGeom prst="straightConnector1">
            <a:avLst/>
          </a:prstGeom>
          <a:ln w="76200" cmpd="sng">
            <a:solidFill>
              <a:schemeClr val="accent1"/>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572000" y="4072118"/>
            <a:ext cx="1157059" cy="577234"/>
          </a:xfrm>
          <a:prstGeom prst="straightConnector1">
            <a:avLst/>
          </a:prstGeom>
          <a:ln w="76200" cmpd="sng">
            <a:solidFill>
              <a:schemeClr val="accent1"/>
            </a:solidFill>
            <a:headEnd type="none"/>
            <a:tailEnd type="none"/>
          </a:ln>
        </p:spPr>
        <p:style>
          <a:lnRef idx="2">
            <a:schemeClr val="accent1"/>
          </a:lnRef>
          <a:fillRef idx="0">
            <a:schemeClr val="accent1"/>
          </a:fillRef>
          <a:effectRef idx="1">
            <a:schemeClr val="accent1"/>
          </a:effectRef>
          <a:fontRef idx="minor">
            <a:schemeClr val="tx1"/>
          </a:fontRef>
        </p:style>
      </p:cxnSp>
      <p:sp>
        <p:nvSpPr>
          <p:cNvPr id="138" name="Freeform 137"/>
          <p:cNvSpPr/>
          <p:nvPr/>
        </p:nvSpPr>
        <p:spPr>
          <a:xfrm>
            <a:off x="5184588" y="3466324"/>
            <a:ext cx="2943412" cy="732147"/>
          </a:xfrm>
          <a:custGeom>
            <a:avLst/>
            <a:gdLst>
              <a:gd name="connsiteX0" fmla="*/ 0 w 2943412"/>
              <a:gd name="connsiteY0" fmla="*/ 732147 h 732147"/>
              <a:gd name="connsiteX1" fmla="*/ 851647 w 2943412"/>
              <a:gd name="connsiteY1" fmla="*/ 29 h 732147"/>
              <a:gd name="connsiteX2" fmla="*/ 2017059 w 2943412"/>
              <a:gd name="connsiteY2" fmla="*/ 702264 h 732147"/>
              <a:gd name="connsiteX3" fmla="*/ 2943412 w 2943412"/>
              <a:gd name="connsiteY3" fmla="*/ 433323 h 732147"/>
            </a:gdLst>
            <a:ahLst/>
            <a:cxnLst>
              <a:cxn ang="0">
                <a:pos x="connsiteX0" y="connsiteY0"/>
              </a:cxn>
              <a:cxn ang="0">
                <a:pos x="connsiteX1" y="connsiteY1"/>
              </a:cxn>
              <a:cxn ang="0">
                <a:pos x="connsiteX2" y="connsiteY2"/>
              </a:cxn>
              <a:cxn ang="0">
                <a:pos x="connsiteX3" y="connsiteY3"/>
              </a:cxn>
            </a:cxnLst>
            <a:rect l="l" t="t" r="r" b="b"/>
            <a:pathLst>
              <a:path w="2943412" h="732147">
                <a:moveTo>
                  <a:pt x="0" y="732147"/>
                </a:moveTo>
                <a:cubicBezTo>
                  <a:pt x="257735" y="368578"/>
                  <a:pt x="515471" y="5009"/>
                  <a:pt x="851647" y="29"/>
                </a:cubicBezTo>
                <a:cubicBezTo>
                  <a:pt x="1187823" y="-4951"/>
                  <a:pt x="1668432" y="630048"/>
                  <a:pt x="2017059" y="702264"/>
                </a:cubicBezTo>
                <a:cubicBezTo>
                  <a:pt x="2365687" y="774480"/>
                  <a:pt x="2943412" y="433323"/>
                  <a:pt x="2943412" y="433323"/>
                </a:cubicBezTo>
              </a:path>
            </a:pathLst>
          </a:custGeom>
          <a:ln w="57150" cmpd="sng">
            <a:headEnd type="none"/>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219333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anim calcmode="lin" valueType="num">
                                      <p:cBhvr>
                                        <p:cTn id="7" dur="500" fill="hold"/>
                                        <p:tgtEl>
                                          <p:spTgt spid="58"/>
                                        </p:tgtEl>
                                        <p:attrNameLst>
                                          <p:attrName>ppt_w</p:attrName>
                                        </p:attrNameLst>
                                      </p:cBhvr>
                                      <p:tavLst>
                                        <p:tav tm="0">
                                          <p:val>
                                            <p:strVal val="#ppt_w*0.70"/>
                                          </p:val>
                                        </p:tav>
                                        <p:tav tm="100000">
                                          <p:val>
                                            <p:strVal val="#ppt_w"/>
                                          </p:val>
                                        </p:tav>
                                      </p:tavLst>
                                    </p:anim>
                                    <p:anim calcmode="lin" valueType="num">
                                      <p:cBhvr>
                                        <p:cTn id="8" dur="500" fill="hold"/>
                                        <p:tgtEl>
                                          <p:spTgt spid="58"/>
                                        </p:tgtEl>
                                        <p:attrNameLst>
                                          <p:attrName>ppt_h</p:attrName>
                                        </p:attrNameLst>
                                      </p:cBhvr>
                                      <p:tavLst>
                                        <p:tav tm="0">
                                          <p:val>
                                            <p:strVal val="#ppt_h"/>
                                          </p:val>
                                        </p:tav>
                                        <p:tav tm="100000">
                                          <p:val>
                                            <p:strVal val="#ppt_h"/>
                                          </p:val>
                                        </p:tav>
                                      </p:tavLst>
                                    </p:anim>
                                    <p:animEffect transition="in" filter="fade">
                                      <p:cBhvr>
                                        <p:cTn id="9" dur="500"/>
                                        <p:tgtEl>
                                          <p:spTgt spid="58"/>
                                        </p:tgtEl>
                                      </p:cBhvr>
                                    </p:animEffect>
                                  </p:childTnLst>
                                </p:cTn>
                              </p:par>
                              <p:par>
                                <p:cTn id="10" presetID="55" presetClass="entr" presetSubtype="0" fill="hold" nodeType="withEffect">
                                  <p:stCondLst>
                                    <p:cond delay="0"/>
                                  </p:stCondLst>
                                  <p:childTnLst>
                                    <p:set>
                                      <p:cBhvr>
                                        <p:cTn id="11" dur="1" fill="hold">
                                          <p:stCondLst>
                                            <p:cond delay="0"/>
                                          </p:stCondLst>
                                        </p:cTn>
                                        <p:tgtEl>
                                          <p:spTgt spid="57"/>
                                        </p:tgtEl>
                                        <p:attrNameLst>
                                          <p:attrName>style.visibility</p:attrName>
                                        </p:attrNameLst>
                                      </p:cBhvr>
                                      <p:to>
                                        <p:strVal val="visible"/>
                                      </p:to>
                                    </p:set>
                                    <p:anim calcmode="lin" valueType="num">
                                      <p:cBhvr>
                                        <p:cTn id="12" dur="500" fill="hold"/>
                                        <p:tgtEl>
                                          <p:spTgt spid="57"/>
                                        </p:tgtEl>
                                        <p:attrNameLst>
                                          <p:attrName>ppt_w</p:attrName>
                                        </p:attrNameLst>
                                      </p:cBhvr>
                                      <p:tavLst>
                                        <p:tav tm="0">
                                          <p:val>
                                            <p:strVal val="#ppt_w*0.70"/>
                                          </p:val>
                                        </p:tav>
                                        <p:tav tm="100000">
                                          <p:val>
                                            <p:strVal val="#ppt_w"/>
                                          </p:val>
                                        </p:tav>
                                      </p:tavLst>
                                    </p:anim>
                                    <p:anim calcmode="lin" valueType="num">
                                      <p:cBhvr>
                                        <p:cTn id="13" dur="500" fill="hold"/>
                                        <p:tgtEl>
                                          <p:spTgt spid="57"/>
                                        </p:tgtEl>
                                        <p:attrNameLst>
                                          <p:attrName>ppt_h</p:attrName>
                                        </p:attrNameLst>
                                      </p:cBhvr>
                                      <p:tavLst>
                                        <p:tav tm="0">
                                          <p:val>
                                            <p:strVal val="#ppt_h"/>
                                          </p:val>
                                        </p:tav>
                                        <p:tav tm="100000">
                                          <p:val>
                                            <p:strVal val="#ppt_h"/>
                                          </p:val>
                                        </p:tav>
                                      </p:tavLst>
                                    </p:anim>
                                    <p:animEffect transition="in" filter="fade">
                                      <p:cBhvr>
                                        <p:cTn id="14" dur="500"/>
                                        <p:tgtEl>
                                          <p:spTgt spid="5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64"/>
                                        </p:tgtEl>
                                        <p:attrNameLst>
                                          <p:attrName>style.visibility</p:attrName>
                                        </p:attrNameLst>
                                      </p:cBhvr>
                                      <p:to>
                                        <p:strVal val="visible"/>
                                      </p:to>
                                    </p:set>
                                    <p:animEffect transition="in" filter="wipe(left)">
                                      <p:cBhvr>
                                        <p:cTn id="19" dur="500"/>
                                        <p:tgtEl>
                                          <p:spTgt spid="64"/>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38"/>
                                        </p:tgtEl>
                                        <p:attrNameLst>
                                          <p:attrName>style.visibility</p:attrName>
                                        </p:attrNameLst>
                                      </p:cBhvr>
                                      <p:to>
                                        <p:strVal val="visible"/>
                                      </p:to>
                                    </p:set>
                                    <p:animEffect transition="in" filter="wipe(left)">
                                      <p:cBhvr>
                                        <p:cTn id="22" dur="500"/>
                                        <p:tgtEl>
                                          <p:spTgt spid="138"/>
                                        </p:tgtEl>
                                      </p:cBhvr>
                                    </p:animEffect>
                                  </p:childTnLst>
                                </p:cTn>
                              </p:par>
                            </p:childTnLst>
                          </p:cTn>
                        </p:par>
                        <p:par>
                          <p:cTn id="23" fill="hold">
                            <p:stCondLst>
                              <p:cond delay="500"/>
                            </p:stCondLst>
                            <p:childTnLst>
                              <p:par>
                                <p:cTn id="24" presetID="1" presetClass="entr" presetSubtype="0" fill="hold" grpId="0" nodeType="afterEffect">
                                  <p:stCondLst>
                                    <p:cond delay="0"/>
                                  </p:stCondLst>
                                  <p:childTnLst>
                                    <p:set>
                                      <p:cBhvr>
                                        <p:cTn id="25" dur="1" fill="hold">
                                          <p:stCondLst>
                                            <p:cond delay="0"/>
                                          </p:stCondLst>
                                        </p:cTn>
                                        <p:tgtEl>
                                          <p:spTgt spid="67"/>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7" grpId="0"/>
      <p:bldP spid="68" grpId="0"/>
      <p:bldP spid="138"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dirty="0" smtClean="0"/>
              <a:t>Piecewise Linear Approximation</a:t>
            </a:r>
            <a:endParaRPr lang="en-US" dirty="0"/>
          </a:p>
        </p:txBody>
      </p:sp>
      <p:sp>
        <p:nvSpPr>
          <p:cNvPr id="4" name="Slide Number Placeholder 3"/>
          <p:cNvSpPr>
            <a:spLocks noGrp="1"/>
          </p:cNvSpPr>
          <p:nvPr>
            <p:ph type="sldNum" sz="quarter" idx="12"/>
          </p:nvPr>
        </p:nvSpPr>
        <p:spPr/>
        <p:txBody>
          <a:bodyPr/>
          <a:lstStyle/>
          <a:p>
            <a:fld id="{B747839D-A323-47F3-909F-548499399628}" type="slidenum">
              <a:rPr lang="en-US" smtClean="0"/>
              <a:pPr/>
              <a:t>68</a:t>
            </a:fld>
            <a:endParaRPr lang="en-US"/>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2420656760"/>
              </p:ext>
            </p:extLst>
          </p:nvPr>
        </p:nvGraphicFramePr>
        <p:xfrm>
          <a:off x="457200" y="1905000"/>
          <a:ext cx="8229600" cy="4244291"/>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1002237" y="1611868"/>
            <a:ext cx="674163" cy="369332"/>
          </a:xfrm>
          <a:prstGeom prst="rect">
            <a:avLst/>
          </a:prstGeom>
          <a:noFill/>
        </p:spPr>
        <p:txBody>
          <a:bodyPr wrap="none" lIns="0" tIns="0" rIns="0" bIns="0" rtlCol="0">
            <a:spAutoFit/>
          </a:bodyPr>
          <a:lstStyle/>
          <a:p>
            <a:r>
              <a:rPr lang="en-US" sz="2400" dirty="0" smtClean="0"/>
              <a:t>Time</a:t>
            </a:r>
          </a:p>
        </p:txBody>
      </p:sp>
      <p:sp>
        <p:nvSpPr>
          <p:cNvPr id="13" name="Rounded Rectangle 12"/>
          <p:cNvSpPr/>
          <p:nvPr/>
        </p:nvSpPr>
        <p:spPr>
          <a:xfrm>
            <a:off x="6141360" y="4419600"/>
            <a:ext cx="2362200" cy="838200"/>
          </a:xfrm>
          <a:prstGeom prst="roundRect">
            <a:avLst/>
          </a:prstGeom>
          <a:solidFill>
            <a:srgbClr val="E47932"/>
          </a:solidFill>
          <a:ln>
            <a:noFill/>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dirty="0" smtClean="0">
                <a:solidFill>
                  <a:schemeClr val="bg1"/>
                </a:solidFill>
              </a:rPr>
              <a:t>2x faster</a:t>
            </a:r>
            <a:endParaRPr lang="en-US" sz="3600" dirty="0">
              <a:solidFill>
                <a:schemeClr val="bg1"/>
              </a:solidFill>
            </a:endParaRPr>
          </a:p>
        </p:txBody>
      </p:sp>
      <p:sp>
        <p:nvSpPr>
          <p:cNvPr id="8" name="Folded Corner 7"/>
          <p:cNvSpPr/>
          <p:nvPr/>
        </p:nvSpPr>
        <p:spPr>
          <a:xfrm>
            <a:off x="6781800" y="1539875"/>
            <a:ext cx="1919520" cy="1050926"/>
          </a:xfrm>
          <a:prstGeom prst="foldedCorner">
            <a:avLst/>
          </a:prstGeom>
          <a:solidFill>
            <a:schemeClr val="accent5"/>
          </a:solidFill>
          <a:ln w="12700" cap="sq" cmpd="sng">
            <a:noFill/>
            <a:prstDash val="solid"/>
            <a:miter lim="800000"/>
          </a:ln>
          <a:effectLst>
            <a:outerShdw blurRad="50800" dist="38100" dir="270000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wrap="square" tIns="137160" bIns="0" rtlCol="0" anchor="ctr" anchorCtr="1">
            <a:noAutofit/>
          </a:bodyPr>
          <a:lstStyle/>
          <a:p>
            <a:pPr algn="ctr"/>
            <a:r>
              <a:rPr lang="en-US" sz="2400" dirty="0" err="1">
                <a:solidFill>
                  <a:schemeClr val="bg1"/>
                </a:solidFill>
              </a:rPr>
              <a:t>atphttpd</a:t>
            </a:r>
            <a:r>
              <a:rPr lang="en-US" sz="2400" dirty="0">
                <a:solidFill>
                  <a:schemeClr val="bg1"/>
                </a:solidFill>
              </a:rPr>
              <a:t>  v0.4b</a:t>
            </a:r>
          </a:p>
        </p:txBody>
      </p:sp>
    </p:spTree>
    <p:extLst>
      <p:ext uri="{BB962C8B-B14F-4D97-AF65-F5344CB8AC3E}">
        <p14:creationId xmlns:p14="http://schemas.microsoft.com/office/powerpoint/2010/main" val="19227937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There are usually several different polymorphic exploit variants that can trigger a software vulnerability</a:t>
            </a:r>
          </a:p>
          <a:p>
            <a:r>
              <a:rPr lang="en-US" altLang="zh-CN" dirty="0" smtClean="0"/>
              <a:t>Exploit variants may differ syntactically but be semantically equivalent</a:t>
            </a:r>
          </a:p>
          <a:p>
            <a:endParaRPr lang="en-US" altLang="zh-CN" dirty="0" smtClean="0"/>
          </a:p>
          <a:p>
            <a:r>
              <a:rPr lang="en-US" altLang="zh-CN" dirty="0" smtClean="0"/>
              <a:t>To be effective -- the signature should be constructed based on the property of the vulnerability, instead of an exploit</a:t>
            </a:r>
            <a:endParaRPr lang="zh-CN" altLang="en-US" dirty="0"/>
          </a:p>
        </p:txBody>
      </p:sp>
      <p:sp>
        <p:nvSpPr>
          <p:cNvPr id="3" name="标题 2"/>
          <p:cNvSpPr>
            <a:spLocks noGrp="1"/>
          </p:cNvSpPr>
          <p:nvPr>
            <p:ph type="title"/>
          </p:nvPr>
        </p:nvSpPr>
        <p:spPr/>
        <p:txBody>
          <a:bodyPr/>
          <a:lstStyle/>
          <a:p>
            <a:r>
              <a:rPr lang="en-US" altLang="zh-CN" dirty="0" smtClean="0"/>
              <a:t>Challenges</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Require manual steps</a:t>
            </a:r>
          </a:p>
          <a:p>
            <a:r>
              <a:rPr lang="en-US" altLang="zh-CN" dirty="0" smtClean="0"/>
              <a:t>Employ heuristics which may fail in many settings</a:t>
            </a:r>
          </a:p>
          <a:p>
            <a:r>
              <a:rPr lang="en-US" altLang="zh-CN" dirty="0" smtClean="0"/>
              <a:t>Techniques rely on specific properties of an exploit – return addresses</a:t>
            </a:r>
          </a:p>
          <a:p>
            <a:r>
              <a:rPr lang="en-US" altLang="zh-CN" dirty="0" smtClean="0"/>
              <a:t>Only work for specific vulnerabilities in specific circumstances</a:t>
            </a:r>
          </a:p>
        </p:txBody>
      </p:sp>
      <p:sp>
        <p:nvSpPr>
          <p:cNvPr id="3" name="标题 2"/>
          <p:cNvSpPr>
            <a:spLocks noGrp="1"/>
          </p:cNvSpPr>
          <p:nvPr>
            <p:ph type="title"/>
          </p:nvPr>
        </p:nvSpPr>
        <p:spPr/>
        <p:txBody>
          <a:bodyPr>
            <a:normAutofit fontScale="90000"/>
          </a:bodyPr>
          <a:lstStyle/>
          <a:p>
            <a:r>
              <a:rPr lang="en-US" altLang="zh-CN" dirty="0" smtClean="0"/>
              <a:t>Limitations of previous approaches</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altLang="zh-CN" dirty="0" smtClean="0"/>
              <a:t>At a high level, our main contribution is a new class of signature, that is not specific to details such as whether an exploit successfully hijacks control of the program, but instead whether executing an input will (potentially) result in an unsafe execution state.</a:t>
            </a:r>
            <a:endParaRPr lang="zh-CN" altLang="en-US" dirty="0"/>
          </a:p>
        </p:txBody>
      </p:sp>
      <p:sp>
        <p:nvSpPr>
          <p:cNvPr id="3" name="标题 2"/>
          <p:cNvSpPr>
            <a:spLocks noGrp="1"/>
          </p:cNvSpPr>
          <p:nvPr>
            <p:ph type="title"/>
          </p:nvPr>
        </p:nvSpPr>
        <p:spPr/>
        <p:txBody>
          <a:bodyPr/>
          <a:lstStyle/>
          <a:p>
            <a:r>
              <a:rPr lang="en-US" altLang="zh-CN" dirty="0" smtClean="0"/>
              <a:t>Our approach</a:t>
            </a:r>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1666</TotalTime>
  <Words>3629</Words>
  <Application>Microsoft Office PowerPoint</Application>
  <PresentationFormat>On-screen Show (4:3)</PresentationFormat>
  <Paragraphs>717</Paragraphs>
  <Slides>68</Slides>
  <Notes>31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68</vt:i4>
      </vt:variant>
    </vt:vector>
  </HeadingPairs>
  <TitlesOfParts>
    <vt:vector size="81" baseType="lpstr">
      <vt:lpstr>ＭＳ ゴシック</vt:lpstr>
      <vt:lpstr>黑体</vt:lpstr>
      <vt:lpstr>Zapf Dingbats</vt:lpstr>
      <vt:lpstr>Arial</vt:lpstr>
      <vt:lpstr>Calibri</vt:lpstr>
      <vt:lpstr>Cambria</vt:lpstr>
      <vt:lpstr>Consolas</vt:lpstr>
      <vt:lpstr>Lucida Sans Unicode</vt:lpstr>
      <vt:lpstr>Verdana</vt:lpstr>
      <vt:lpstr>Wingdings</vt:lpstr>
      <vt:lpstr>Wingdings 2</vt:lpstr>
      <vt:lpstr>Wingdings 3</vt:lpstr>
      <vt:lpstr>聚合</vt:lpstr>
      <vt:lpstr>Static and Dynamic Analysis</vt:lpstr>
      <vt:lpstr>Defense: Static Analysis</vt:lpstr>
      <vt:lpstr>Background</vt:lpstr>
      <vt:lpstr>Motivation</vt:lpstr>
      <vt:lpstr>How to protect a Vulnerability Application?</vt:lpstr>
      <vt:lpstr>Our Goal</vt:lpstr>
      <vt:lpstr>Challenges</vt:lpstr>
      <vt:lpstr>Limitations of previous approaches</vt:lpstr>
      <vt:lpstr>Our approach</vt:lpstr>
      <vt:lpstr>Overview</vt:lpstr>
      <vt:lpstr>Vulnerability Signature</vt:lpstr>
      <vt:lpstr>Vulnerability Signature Notation</vt:lpstr>
      <vt:lpstr>Example</vt:lpstr>
      <vt:lpstr>Vulnerability Signature Definition</vt:lpstr>
      <vt:lpstr>Vulnerability Condition</vt:lpstr>
      <vt:lpstr>Signature Representation Classes</vt:lpstr>
      <vt:lpstr>Turing Machine Sig.</vt:lpstr>
      <vt:lpstr>Symbolic Constraint Sig.</vt:lpstr>
      <vt:lpstr>Regular Expression Sig.</vt:lpstr>
      <vt:lpstr>Accuracy VS. Efficiency</vt:lpstr>
      <vt:lpstr>Algorithm Overview</vt:lpstr>
      <vt:lpstr>MEP and PEP</vt:lpstr>
      <vt:lpstr>TM -&gt; Symbolic Constraint</vt:lpstr>
      <vt:lpstr>Evaluation</vt:lpstr>
      <vt:lpstr>Conclusion </vt:lpstr>
      <vt:lpstr>Unleashing Mayhem on Binary Code</vt:lpstr>
      <vt:lpstr>Automatic Exploit Generation Challenge</vt:lpstr>
      <vt:lpstr>Ghostscript v8.62 Bug</vt:lpstr>
      <vt:lpstr>Multiple Paths</vt:lpstr>
      <vt:lpstr>Automatic Exploit Generation Challenge</vt:lpstr>
      <vt:lpstr>Generating Exploits</vt:lpstr>
      <vt:lpstr>Generating Exploits</vt:lpstr>
      <vt:lpstr>Unleashing Mayhem</vt:lpstr>
      <vt:lpstr>How Mayhem Works: Symbolic Execution</vt:lpstr>
      <vt:lpstr>Path Predicate = Π</vt:lpstr>
      <vt:lpstr>How Mayhem Works: Symbolic Execution</vt:lpstr>
      <vt:lpstr>Safety Policy in Mayhem</vt:lpstr>
      <vt:lpstr>Exploit Generation</vt:lpstr>
      <vt:lpstr>Challenges</vt:lpstr>
      <vt:lpstr>Challenge 1: Resource Management in Symbolic Execution</vt:lpstr>
      <vt:lpstr>Current Resource Management in Symbolic Execution</vt:lpstr>
      <vt:lpstr>Offline Execution</vt:lpstr>
      <vt:lpstr>Online Execution</vt:lpstr>
      <vt:lpstr>Mayhem: Hybrid Execution</vt:lpstr>
      <vt:lpstr>Hybrid Execution</vt:lpstr>
      <vt:lpstr>Challenge 2: Symbolic Indices</vt:lpstr>
      <vt:lpstr>Symbolic Indices</vt:lpstr>
      <vt:lpstr>One Cause: Table Lookups</vt:lpstr>
      <vt:lpstr>Method 1: Concretization</vt:lpstr>
      <vt:lpstr>Method 2: Fully Symbolic</vt:lpstr>
      <vt:lpstr>Our Observation</vt:lpstr>
      <vt:lpstr>Step 1 — Find Bounds</vt:lpstr>
      <vt:lpstr>Step 2 — Index Search Tree Construction</vt:lpstr>
      <vt:lpstr>Exploit Generation</vt:lpstr>
      <vt:lpstr>PowerPoint Presentation</vt:lpstr>
      <vt:lpstr>PowerPoint Presentation</vt:lpstr>
      <vt:lpstr>Limitations</vt:lpstr>
      <vt:lpstr>Related Work</vt:lpstr>
      <vt:lpstr>Conclusion</vt:lpstr>
      <vt:lpstr>Backup Slides</vt:lpstr>
      <vt:lpstr>Algorithm Overview</vt:lpstr>
      <vt:lpstr>Chopping</vt:lpstr>
      <vt:lpstr>Get TM Sig</vt:lpstr>
      <vt:lpstr>Symbolic Constraint -&gt; RegEx</vt:lpstr>
      <vt:lpstr>How Mayhem Works: Symbolic Execution</vt:lpstr>
      <vt:lpstr>One Cause: Overwritten Pointers</vt:lpstr>
      <vt:lpstr>Index Search Tree Optimization: Piecewise Linear Approximation</vt:lpstr>
      <vt:lpstr>Piecewise Linear Approximation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Automatic signature Generation of Vulnerability-Based Signature</dc:title>
  <dc:creator>kevin</dc:creator>
  <cp:lastModifiedBy>ychen</cp:lastModifiedBy>
  <cp:revision>121</cp:revision>
  <dcterms:created xsi:type="dcterms:W3CDTF">2012-04-01T01:02:30Z</dcterms:created>
  <dcterms:modified xsi:type="dcterms:W3CDTF">2013-05-15T02:29:31Z</dcterms:modified>
</cp:coreProperties>
</file>