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7"/>
  </p:notesMasterIdLst>
  <p:sldIdLst>
    <p:sldId id="291" r:id="rId2"/>
    <p:sldId id="298" r:id="rId3"/>
    <p:sldId id="292" r:id="rId4"/>
    <p:sldId id="295" r:id="rId5"/>
    <p:sldId id="296" r:id="rId6"/>
    <p:sldId id="297" r:id="rId7"/>
    <p:sldId id="293" r:id="rId8"/>
    <p:sldId id="294" r:id="rId9"/>
    <p:sldId id="299" r:id="rId10"/>
    <p:sldId id="303" r:id="rId11"/>
    <p:sldId id="301" r:id="rId12"/>
    <p:sldId id="316" r:id="rId13"/>
    <p:sldId id="302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3" r:id="rId22"/>
    <p:sldId id="314" r:id="rId23"/>
    <p:sldId id="311" r:id="rId24"/>
    <p:sldId id="312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35" r:id="rId43"/>
    <p:sldId id="336" r:id="rId44"/>
    <p:sldId id="337" r:id="rId45"/>
    <p:sldId id="338" r:id="rId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0EC"/>
    <a:srgbClr val="333399"/>
    <a:srgbClr val="990000"/>
    <a:srgbClr val="DDDBED"/>
    <a:srgbClr val="99CCFF"/>
    <a:srgbClr val="99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12" autoAdjust="0"/>
  </p:normalViewPr>
  <p:slideViewPr>
    <p:cSldViewPr>
      <p:cViewPr>
        <p:scale>
          <a:sx n="95" d="100"/>
          <a:sy n="95" d="100"/>
        </p:scale>
        <p:origin x="-344" y="-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A78AED-3BDF-524C-A516-D10B5F40A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56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Josiah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53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Calls allocation method in </a:t>
            </a:r>
            <a:r>
              <a:rPr lang="en-US" dirty="0" err="1" smtClean="0"/>
              <a:t>NSMutableString</a:t>
            </a:r>
            <a:endParaRPr lang="en-US" dirty="0" smtClean="0"/>
          </a:p>
          <a:p>
            <a:r>
              <a:rPr lang="en-US" dirty="0" smtClean="0"/>
              <a:t>	R0</a:t>
            </a:r>
            <a:r>
              <a:rPr lang="en-US" baseline="0" dirty="0" smtClean="0"/>
              <a:t> gets a pointer to the class (second line fixed address off_31A0, then dereferenced in fourth line)</a:t>
            </a:r>
          </a:p>
          <a:p>
            <a:r>
              <a:rPr lang="en-US" baseline="0" dirty="0" smtClean="0"/>
              <a:t>	R1 gets pointer to the selector (first line fixed address of_3154, then dereferenced in third line)</a:t>
            </a:r>
          </a:p>
          <a:p>
            <a:r>
              <a:rPr lang="en-US" baseline="0" dirty="0" smtClean="0"/>
              <a:t>	Dynamic linker patches in the final addresses at runtime, but these are fixed</a:t>
            </a:r>
          </a:p>
          <a:p>
            <a:r>
              <a:rPr lang="en-US" baseline="0" dirty="0" smtClean="0"/>
              <a:t>		Directly resolved during static analysis and associated with class and methods</a:t>
            </a:r>
          </a:p>
          <a:p>
            <a:r>
              <a:rPr lang="en-US" baseline="0" dirty="0" smtClean="0"/>
              <a:t>	BLX (branch w/link exchange) calls the dispatcher (</a:t>
            </a:r>
            <a:r>
              <a:rPr lang="en-US" baseline="0" dirty="0" err="1" smtClean="0"/>
              <a:t>objc_msgSend</a:t>
            </a:r>
            <a:r>
              <a:rPr lang="en-US" baseline="0" dirty="0" smtClean="0"/>
              <a:t>) with result of </a:t>
            </a:r>
            <a:r>
              <a:rPr lang="en-US" baseline="0" dirty="0" err="1" smtClean="0"/>
              <a:t>alloc</a:t>
            </a:r>
            <a:r>
              <a:rPr lang="en-US" baseline="0" dirty="0" smtClean="0"/>
              <a:t> (the address of the string) in R0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initWithString</a:t>
            </a:r>
            <a:r>
              <a:rPr lang="en-US" baseline="0" dirty="0" smtClean="0"/>
              <a:t> then called, which is not static but an instance method, so it doesn’t have a static address</a:t>
            </a:r>
          </a:p>
          <a:p>
            <a:r>
              <a:rPr lang="en-US" baseline="0" dirty="0" smtClean="0"/>
              <a:t>		Address is stored in R0</a:t>
            </a:r>
          </a:p>
          <a:p>
            <a:r>
              <a:rPr lang="en-US" baseline="0" dirty="0" smtClean="0"/>
              <a:t>	R1 loaded with selector, R2 with string pointer</a:t>
            </a:r>
          </a:p>
          <a:p>
            <a:r>
              <a:rPr lang="en-US" baseline="0" dirty="0" smtClean="0"/>
              <a:t>	BLX calls </a:t>
            </a:r>
            <a:r>
              <a:rPr lang="en-US" baseline="0" dirty="0" err="1" smtClean="0"/>
              <a:t>objc_msgSend</a:t>
            </a:r>
            <a:r>
              <a:rPr lang="en-US" baseline="0" dirty="0" smtClean="0"/>
              <a:t> again</a:t>
            </a:r>
          </a:p>
          <a:p>
            <a:r>
              <a:rPr lang="en-US" baseline="0" dirty="0" smtClean="0"/>
              <a:t>	</a:t>
            </a:r>
            <a:r>
              <a:rPr lang="en-US" baseline="0" dirty="0" err="1" smtClean="0"/>
              <a:t>PiOS</a:t>
            </a:r>
            <a:r>
              <a:rPr lang="en-US" baseline="0" dirty="0" smtClean="0"/>
              <a:t> annotates the receiver R0 and selector R1 on this and all other call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110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jailbreak attempt to bypass the signing</a:t>
            </a:r>
          </a:p>
          <a:p>
            <a:r>
              <a:rPr lang="en-US" dirty="0" smtClean="0"/>
              <a:t>	Use debugger to launch app</a:t>
            </a:r>
          </a:p>
          <a:p>
            <a:r>
              <a:rPr lang="en-US" dirty="0" smtClean="0"/>
              <a:t>	Set breakpoint at program entry</a:t>
            </a:r>
          </a:p>
          <a:p>
            <a:r>
              <a:rPr lang="en-US" dirty="0" smtClean="0"/>
              <a:t>	Dump</a:t>
            </a:r>
            <a:r>
              <a:rPr lang="en-US" baseline="0" dirty="0" smtClean="0"/>
              <a:t> memory region containing decrypted code</a:t>
            </a:r>
            <a:endParaRPr lang="en-US" dirty="0" smtClean="0"/>
          </a:p>
          <a:p>
            <a:r>
              <a:rPr lang="en-US" dirty="0" smtClean="0"/>
              <a:t>Attempt to reconstruct class hierarchy and inheritance</a:t>
            </a:r>
            <a:r>
              <a:rPr lang="en-US" baseline="0" dirty="0" smtClean="0"/>
              <a:t> relationships between classes</a:t>
            </a:r>
          </a:p>
          <a:p>
            <a:r>
              <a:rPr lang="en-US" baseline="0" dirty="0" smtClean="0"/>
              <a:t>	Disassemble with IDA Pro</a:t>
            </a:r>
          </a:p>
          <a:p>
            <a:r>
              <a:rPr lang="en-US" baseline="0" dirty="0" smtClean="0"/>
              <a:t>		No actual targets of calls, only the dynamic dispatch function</a:t>
            </a:r>
          </a:p>
          <a:p>
            <a:r>
              <a:rPr lang="en-US" baseline="0" dirty="0" smtClean="0"/>
              <a:t>Then, backward slice to identify the arguments and types of input parameters to the dispatch routine</a:t>
            </a:r>
          </a:p>
          <a:p>
            <a:r>
              <a:rPr lang="en-US" baseline="0" dirty="0" smtClean="0"/>
              <a:t>This resolves the target of calls with good accuracy (82% correspondence of class and method)</a:t>
            </a:r>
          </a:p>
          <a:p>
            <a:r>
              <a:rPr lang="en-US" baseline="0" dirty="0" smtClean="0"/>
              <a:t>Paths with no data flow are manually analyzed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0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Mach-O</a:t>
            </a:r>
            <a:r>
              <a:rPr lang="en-US" baseline="0" dirty="0" smtClean="0"/>
              <a:t> fills in the gaps left by disassembly</a:t>
            </a:r>
          </a:p>
          <a:p>
            <a:r>
              <a:rPr lang="en-US" baseline="0" dirty="0" smtClean="0"/>
              <a:t>Metadata</a:t>
            </a:r>
          </a:p>
          <a:p>
            <a:r>
              <a:rPr lang="en-US" baseline="0" dirty="0" smtClean="0"/>
              <a:t>	Dynamic linking to external code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Includes cryptographic signatures and encrypted binaries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91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Backward slicing</a:t>
            </a:r>
          </a:p>
          <a:p>
            <a:r>
              <a:rPr lang="en-US" dirty="0" smtClean="0"/>
              <a:t>	Go backward until the definition of a variable, beginning of a function, or use</a:t>
            </a:r>
            <a:r>
              <a:rPr lang="en-US" baseline="0" dirty="0" smtClean="0"/>
              <a:t> static definition to find R0, R1,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	Once determined, use forward constant propagation</a:t>
            </a:r>
          </a:p>
          <a:p>
            <a:r>
              <a:rPr lang="en-US" baseline="0" dirty="0" smtClean="0"/>
              <a:t>	Address not necessarily important, but type is (certain types are vulnerable)</a:t>
            </a:r>
          </a:p>
          <a:p>
            <a:r>
              <a:rPr lang="en-US" baseline="0" dirty="0" smtClean="0"/>
              <a:t>	For external methods, use the header</a:t>
            </a:r>
          </a:p>
          <a:p>
            <a:r>
              <a:rPr lang="en-US" baseline="0" dirty="0" smtClean="0"/>
              <a:t>	For id types (all non-external), examine the call sites that invoke that method, and try to resolve parameter types by backward slicing and constant propagation</a:t>
            </a:r>
          </a:p>
          <a:p>
            <a:r>
              <a:rPr lang="en-US" baseline="0" dirty="0" smtClean="0"/>
              <a:t>	Build up a database of this information</a:t>
            </a:r>
          </a:p>
          <a:p>
            <a:r>
              <a:rPr lang="en-US" baseline="0" dirty="0" smtClean="0"/>
              <a:t>	For non-basic types (objects), derive the type using R0 at the end of the call</a:t>
            </a:r>
          </a:p>
          <a:p>
            <a:r>
              <a:rPr lang="en-US" baseline="0" dirty="0" smtClean="0"/>
              <a:t>Forward constant propagation propagates types as well</a:t>
            </a:r>
          </a:p>
          <a:p>
            <a:r>
              <a:rPr lang="en-US" baseline="0" dirty="0" smtClean="0"/>
              <a:t>If there is only one class that implements a selector, than type can be reasoned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78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 interface event hack: because</a:t>
            </a:r>
            <a:r>
              <a:rPr lang="en-US" baseline="0" dirty="0" smtClean="0"/>
              <a:t> these events are reported by sending messages to delegate objects that contain their non-app source code, there are no edges in the CFG for this link, so there is no potential for a security leak</a:t>
            </a:r>
          </a:p>
          <a:p>
            <a:r>
              <a:rPr lang="en-US" baseline="0" dirty="0" smtClean="0"/>
              <a:t>	Conversely, all links are by default insecure</a:t>
            </a:r>
          </a:p>
          <a:p>
            <a:r>
              <a:rPr lang="en-US" baseline="0" dirty="0" smtClean="0"/>
              <a:t>	However, the existence of a path does not guarantee flow (and thus, a leak)</a:t>
            </a:r>
          </a:p>
          <a:p>
            <a:r>
              <a:rPr lang="en-US" baseline="0" dirty="0" smtClean="0"/>
              <a:t>Determine reachability, then broadcast information from sources (enhances precision)</a:t>
            </a:r>
          </a:p>
          <a:p>
            <a:r>
              <a:rPr lang="en-US" baseline="0" dirty="0" smtClean="0"/>
              <a:t>No method bodies: if one argument is tainted, method is tainted</a:t>
            </a:r>
          </a:p>
          <a:p>
            <a:r>
              <a:rPr lang="en-US" baseline="0" dirty="0" smtClean="0"/>
              <a:t>Variable number of arguments: statically determine format strings and count </a:t>
            </a:r>
            <a:r>
              <a:rPr lang="en-US" baseline="0" dirty="0" err="1" smtClean="0"/>
              <a:t>args</a:t>
            </a:r>
            <a:endParaRPr lang="en-US" baseline="0" dirty="0" smtClean="0"/>
          </a:p>
          <a:p>
            <a:r>
              <a:rPr lang="en-US" baseline="0" dirty="0" smtClean="0"/>
              <a:t>	Look for NULL on stack (end of </a:t>
            </a:r>
            <a:r>
              <a:rPr lang="en-US" baseline="0" dirty="0" err="1" smtClean="0"/>
              <a:t>args</a:t>
            </a:r>
            <a:r>
              <a:rPr lang="en-US" baseline="0" dirty="0" smtClean="0"/>
              <a:t>), upper bound =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3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GPS</a:t>
            </a:r>
            <a:r>
              <a:rPr lang="en-US" baseline="0" dirty="0" smtClean="0"/>
              <a:t> is explicitly granted</a:t>
            </a:r>
          </a:p>
          <a:p>
            <a:r>
              <a:rPr lang="en-US" baseline="0" dirty="0" smtClean="0"/>
              <a:t>UID: all apps have access</a:t>
            </a:r>
          </a:p>
          <a:p>
            <a:r>
              <a:rPr lang="en-US" baseline="0" dirty="0" err="1" smtClean="0"/>
              <a:t>Youtube</a:t>
            </a:r>
            <a:r>
              <a:rPr lang="en-US" baseline="0" dirty="0" smtClean="0"/>
              <a:t> app: watched videos and searches</a:t>
            </a:r>
          </a:p>
          <a:p>
            <a:r>
              <a:rPr lang="en-US" baseline="0" dirty="0" smtClean="0"/>
              <a:t>Safari settings/history</a:t>
            </a:r>
          </a:p>
          <a:p>
            <a:r>
              <a:rPr lang="en-US" baseline="0" dirty="0" smtClean="0"/>
              <a:t>Keyboard cache (no passwords)</a:t>
            </a:r>
          </a:p>
          <a:p>
            <a:r>
              <a:rPr lang="en-US" baseline="0" dirty="0" smtClean="0"/>
              <a:t>Bunch of other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42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Sneaky hack: some functions (</a:t>
            </a:r>
            <a:r>
              <a:rPr lang="en-US" dirty="0" err="1" smtClean="0"/>
              <a:t>initWithContentsOfURL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NSString</a:t>
            </a:r>
            <a:r>
              <a:rPr lang="en-US" baseline="0" dirty="0" smtClean="0"/>
              <a:t>) can bring in network information without explicit network traffic permissions</a:t>
            </a:r>
          </a:p>
          <a:p>
            <a:r>
              <a:rPr lang="en-US" baseline="0" dirty="0" smtClean="0"/>
              <a:t>Sinks not listed by authors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7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Success only if inferred class exists in the class</a:t>
            </a:r>
            <a:r>
              <a:rPr lang="en-US" baseline="0" dirty="0" smtClean="0"/>
              <a:t> </a:t>
            </a:r>
            <a:r>
              <a:rPr lang="en-US" dirty="0" smtClean="0"/>
              <a:t>hierarchy, and the selector denotes a method that is implemented by the class, or its ancestors in the hierarchy.</a:t>
            </a:r>
          </a:p>
          <a:p>
            <a:r>
              <a:rPr lang="en-US" dirty="0" smtClean="0"/>
              <a:t>Resolved regardless of external or internal call</a:t>
            </a:r>
          </a:p>
          <a:p>
            <a:r>
              <a:rPr lang="en-US" dirty="0" smtClean="0"/>
              <a:t>Danger: linking UID with other information (FB, Google account, etc.)</a:t>
            </a:r>
          </a:p>
          <a:p>
            <a:r>
              <a:rPr lang="en-US" dirty="0" smtClean="0"/>
              <a:t>Solution: Combine the app with the UID for another</a:t>
            </a:r>
            <a:r>
              <a:rPr lang="en-US" baseline="0" dirty="0" smtClean="0"/>
              <a:t> unique ID</a:t>
            </a:r>
          </a:p>
          <a:p>
            <a:r>
              <a:rPr lang="en-US" baseline="0" dirty="0" smtClean="0"/>
              <a:t>3877/???? (“overwhelming majority”, but no number)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8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book: </a:t>
            </a:r>
            <a:r>
              <a:rPr lang="en-US" dirty="0" err="1" smtClean="0"/>
              <a:t>Gowalla</a:t>
            </a:r>
            <a:r>
              <a:rPr lang="en-US" dirty="0" smtClean="0"/>
              <a:t>, </a:t>
            </a:r>
            <a:r>
              <a:rPr lang="en-US" dirty="0" err="1" smtClean="0"/>
              <a:t>Twittericki</a:t>
            </a:r>
            <a:endParaRPr lang="en-US" dirty="0" smtClean="0"/>
          </a:p>
          <a:p>
            <a:r>
              <a:rPr lang="en-US" dirty="0" smtClean="0"/>
              <a:t>	Clear</a:t>
            </a:r>
            <a:r>
              <a:rPr lang="en-US" baseline="0" dirty="0" smtClean="0"/>
              <a:t> information at first launch: FB</a:t>
            </a:r>
          </a:p>
          <a:p>
            <a:r>
              <a:rPr lang="en-US" baseline="0" dirty="0" smtClean="0"/>
              <a:t>	Initiation required: </a:t>
            </a:r>
            <a:r>
              <a:rPr lang="en-US" baseline="0" dirty="0" err="1" smtClean="0"/>
              <a:t>XibGameEngine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FastAddContacts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89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False negatives: due to hard static analysis</a:t>
            </a:r>
          </a:p>
          <a:p>
            <a:r>
              <a:rPr lang="en-US" dirty="0" err="1" smtClean="0"/>
              <a:t>Cydia</a:t>
            </a:r>
            <a:r>
              <a:rPr lang="en-US" dirty="0" smtClean="0"/>
              <a:t> is interesting to</a:t>
            </a:r>
            <a:r>
              <a:rPr lang="en-US" baseline="0" dirty="0" smtClean="0"/>
              <a:t> note: the manual vetting process seems to have no effect</a:t>
            </a:r>
          </a:p>
          <a:p>
            <a:r>
              <a:rPr lang="en-US" baseline="0" dirty="0" smtClean="0"/>
              <a:t>	Good quality apps? Or bad quality vetting? Both?</a:t>
            </a:r>
          </a:p>
          <a:p>
            <a:r>
              <a:rPr lang="en-US" dirty="0" smtClean="0"/>
              <a:t>Dictionary within dictionary</a:t>
            </a:r>
          </a:p>
          <a:p>
            <a:r>
              <a:rPr lang="en-US" dirty="0" smtClean="0"/>
              <a:t>Resolution of type hard with user-defined objects</a:t>
            </a:r>
          </a:p>
          <a:p>
            <a:r>
              <a:rPr lang="en-US" dirty="0" smtClean="0"/>
              <a:t>Exceptions didn’t fire</a:t>
            </a:r>
          </a:p>
          <a:p>
            <a:r>
              <a:rPr lang="en-US" dirty="0" smtClean="0"/>
              <a:t>Known vulnerability:</a:t>
            </a:r>
            <a:r>
              <a:rPr lang="en-US" baseline="0" dirty="0" smtClean="0"/>
              <a:t> Vampires Live (Storm8)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0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Privacy leak:</a:t>
            </a:r>
            <a:r>
              <a:rPr lang="en-US" baseline="0" dirty="0" smtClean="0"/>
              <a:t> any event in which </a:t>
            </a:r>
            <a:r>
              <a:rPr lang="en-US" baseline="0" dirty="0" err="1" smtClean="0"/>
              <a:t>iOS</a:t>
            </a:r>
            <a:r>
              <a:rPr lang="en-US" baseline="0" dirty="0" smtClean="0"/>
              <a:t> app reads sensitive data from device and sends it to a third party without consent</a:t>
            </a:r>
          </a:p>
          <a:p>
            <a:r>
              <a:rPr lang="en-US" baseline="0" dirty="0" smtClean="0"/>
              <a:t>	User should be given choice to accept/deny</a:t>
            </a:r>
          </a:p>
          <a:p>
            <a:r>
              <a:rPr lang="en-US" baseline="0" dirty="0" smtClean="0"/>
              <a:t>	Paper does not consider unnecessary data, only privilege</a:t>
            </a:r>
          </a:p>
          <a:p>
            <a:r>
              <a:rPr lang="en-US" baseline="0" dirty="0" smtClean="0"/>
              <a:t>	No enumeration of sensitive functions/data from Apple</a:t>
            </a:r>
          </a:p>
          <a:p>
            <a:r>
              <a:rPr lang="en-US" baseline="0" dirty="0" smtClean="0"/>
              <a:t>	Use of </a:t>
            </a:r>
            <a:r>
              <a:rPr lang="en-US" baseline="0" dirty="0" err="1" smtClean="0"/>
              <a:t>spyphone</a:t>
            </a:r>
            <a:r>
              <a:rPr lang="en-US" baseline="0" dirty="0" smtClean="0"/>
              <a:t> app (which aims to prove this)</a:t>
            </a:r>
            <a:endParaRPr lang="en-US" dirty="0" smtClean="0"/>
          </a:p>
          <a:p>
            <a:r>
              <a:rPr lang="en-US" dirty="0" smtClean="0"/>
              <a:t>825 </a:t>
            </a:r>
            <a:r>
              <a:rPr lang="en-US" dirty="0" err="1" smtClean="0"/>
              <a:t>vs</a:t>
            </a:r>
            <a:r>
              <a:rPr lang="en-US" dirty="0" smtClean="0"/>
              <a:t> 582 for breakdown of apps</a:t>
            </a:r>
          </a:p>
          <a:p>
            <a:r>
              <a:rPr lang="en-US" dirty="0" err="1" smtClean="0"/>
              <a:t>Cydia</a:t>
            </a:r>
            <a:r>
              <a:rPr lang="en-US" dirty="0" smtClean="0"/>
              <a:t> store is not encrypted,</a:t>
            </a:r>
            <a:r>
              <a:rPr lang="en-US" baseline="0" dirty="0" smtClean="0"/>
              <a:t> unlike App Store</a:t>
            </a:r>
          </a:p>
          <a:p>
            <a:r>
              <a:rPr lang="en-US" baseline="0" dirty="0" smtClean="0"/>
              <a:t>Stress that there is no actual technical limitation of data access</a:t>
            </a:r>
          </a:p>
          <a:p>
            <a:r>
              <a:rPr lang="en-US" baseline="0" dirty="0" smtClean="0"/>
              <a:t>	Imperfect scheme to begin with</a:t>
            </a:r>
          </a:p>
          <a:p>
            <a:r>
              <a:rPr lang="en-US" baseline="0" dirty="0" smtClean="0"/>
              <a:t>	Especially with jailbreak (turns out not to matter, surprisingly)</a:t>
            </a:r>
          </a:p>
          <a:p>
            <a:r>
              <a:rPr lang="en-US" baseline="0" dirty="0" smtClean="0"/>
              <a:t>No source code available, have to use binaries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5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Hard to reason about types since they aren’t generic</a:t>
            </a:r>
          </a:p>
          <a:p>
            <a:r>
              <a:rPr lang="en-US" dirty="0" smtClean="0"/>
              <a:t>JSON, other libraries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Trigger.io</a:t>
            </a:r>
            <a:r>
              <a:rPr lang="en-US" baseline="0" dirty="0" smtClean="0"/>
              <a:t>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239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TAJ uses</a:t>
            </a:r>
            <a:r>
              <a:rPr lang="en-US" baseline="0" dirty="0" smtClean="0"/>
              <a:t> static analysis and slicing as well, as do others we’ve discussed</a:t>
            </a:r>
            <a:endParaRPr lang="en-US" dirty="0" smtClean="0"/>
          </a:p>
          <a:p>
            <a:r>
              <a:rPr lang="en-US" dirty="0" err="1" smtClean="0"/>
              <a:t>TaintDroid</a:t>
            </a:r>
            <a:r>
              <a:rPr lang="en-US" dirty="0" smtClean="0"/>
              <a:t> is dynamic (agreed with findings, though (advertising, external libraries,</a:t>
            </a:r>
            <a:r>
              <a:rPr lang="en-US" baseline="0" dirty="0" smtClean="0"/>
              <a:t> etc.)</a:t>
            </a:r>
            <a:r>
              <a:rPr lang="en-US" dirty="0" smtClean="0"/>
              <a:t>)</a:t>
            </a:r>
          </a:p>
          <a:p>
            <a:r>
              <a:rPr lang="en-US" dirty="0" smtClean="0"/>
              <a:t>Binaries isn’t new, has been done in C++, but not Objective-C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475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Josiah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53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Mobile phones are basically computers</a:t>
            </a:r>
          </a:p>
          <a:p>
            <a:r>
              <a:rPr lang="en-US" dirty="0" smtClean="0"/>
              <a:t>	Calls</a:t>
            </a:r>
            <a:r>
              <a:rPr lang="en-US" baseline="0" dirty="0" smtClean="0"/>
              <a:t> and texts, games, email, web, </a:t>
            </a:r>
          </a:p>
          <a:p>
            <a:r>
              <a:rPr lang="en-US" baseline="0" dirty="0" smtClean="0"/>
              <a:t>	Ubiquitous: 300 million devices sold in second quarter of 2010</a:t>
            </a:r>
          </a:p>
          <a:p>
            <a:r>
              <a:rPr lang="en-US" baseline="0" dirty="0" smtClean="0"/>
              <a:t>		World population in 10 years</a:t>
            </a:r>
          </a:p>
          <a:p>
            <a:r>
              <a:rPr lang="en-US" baseline="0" dirty="0" smtClean="0"/>
              <a:t>Personal data: GPS, address book, photos, etc.</a:t>
            </a:r>
          </a:p>
          <a:p>
            <a:r>
              <a:rPr lang="en-US" baseline="0" dirty="0" smtClean="0"/>
              <a:t>Market: 70-20 worldwide, 50-40 in US</a:t>
            </a:r>
          </a:p>
          <a:p>
            <a:r>
              <a:rPr lang="en-US" baseline="0" dirty="0" smtClean="0"/>
              <a:t>Android: Transparent information access requests</a:t>
            </a:r>
          </a:p>
          <a:p>
            <a:r>
              <a:rPr lang="en-US" baseline="0" dirty="0" smtClean="0"/>
              <a:t>	Apple’s only protection is the developer agreement</a:t>
            </a:r>
          </a:p>
          <a:p>
            <a:r>
              <a:rPr lang="en-US" baseline="0" dirty="0" smtClean="0"/>
              <a:t>	Scrutiny before accepting third-party application</a:t>
            </a:r>
          </a:p>
          <a:p>
            <a:r>
              <a:rPr lang="en-US" baseline="0" dirty="0" smtClean="0"/>
              <a:t>	Process not fully known</a:t>
            </a:r>
          </a:p>
          <a:p>
            <a:r>
              <a:rPr lang="en-US" dirty="0" smtClean="0"/>
              <a:t>Goal is to find leaks of private information</a:t>
            </a:r>
          </a:p>
          <a:p>
            <a:r>
              <a:rPr lang="en-US" dirty="0" smtClean="0"/>
              <a:t>	Additionally,</a:t>
            </a:r>
            <a:r>
              <a:rPr lang="en-US" baseline="0" dirty="0" smtClean="0"/>
              <a:t> discern some details about Apple’s vetting process (the authors don’t go into this much)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52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note: growth of smartphone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6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note: market share of </a:t>
            </a:r>
            <a:r>
              <a:rPr lang="en-US" dirty="0" err="1" smtClean="0"/>
              <a:t>iOS</a:t>
            </a:r>
            <a:r>
              <a:rPr lang="en-US" dirty="0" smtClean="0"/>
              <a:t> is huge (if not growing)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0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note:</a:t>
            </a:r>
            <a:r>
              <a:rPr lang="en-US" baseline="0" dirty="0" smtClean="0"/>
              <a:t> app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the Storm8 applications were doing before the ban</a:t>
            </a:r>
          </a:p>
          <a:p>
            <a:r>
              <a:rPr lang="en-US" baseline="0" dirty="0" smtClean="0"/>
              <a:t>Plain, unencrypted text (although URL encoded)</a:t>
            </a:r>
          </a:p>
          <a:p>
            <a:r>
              <a:rPr lang="en-US" baseline="0" dirty="0" smtClean="0"/>
              <a:t>Serious security risks associated with phone number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1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Quickly and efficiently categorize the security of a large number of applications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architecture of </a:t>
            </a:r>
            <a:r>
              <a:rPr lang="en-US" dirty="0" smtClean="0"/>
              <a:t>Objective-C makes it very difficult to create CFGs</a:t>
            </a:r>
          </a:p>
          <a:p>
            <a:r>
              <a:rPr lang="en-US" dirty="0" smtClean="0"/>
              <a:t>	Another</a:t>
            </a:r>
            <a:r>
              <a:rPr lang="en-US" baseline="0" dirty="0" smtClean="0"/>
              <a:t> goal/problem domain for the researchers</a:t>
            </a:r>
          </a:p>
          <a:p>
            <a:r>
              <a:rPr lang="en-US" dirty="0" smtClean="0"/>
              <a:t>License agreement is inconsequential in determining what constitutes a security flaw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7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Authors describe</a:t>
            </a:r>
            <a:r>
              <a:rPr lang="en-US" baseline="0" dirty="0" smtClean="0"/>
              <a:t> several problems with the language itself that make static analysis more difficult</a:t>
            </a:r>
          </a:p>
          <a:p>
            <a:r>
              <a:rPr lang="en-US" baseline="0" dirty="0" smtClean="0"/>
              <a:t>	Contrast with, say, JavaScript</a:t>
            </a:r>
          </a:p>
          <a:p>
            <a:r>
              <a:rPr lang="en-US" baseline="0" dirty="0" err="1" smtClean="0"/>
              <a:t>Vtables</a:t>
            </a:r>
            <a:r>
              <a:rPr lang="en-US" baseline="0" dirty="0" smtClean="0"/>
              <a:t>: dispatcher used instead</a:t>
            </a:r>
            <a:endParaRPr lang="en-US" dirty="0" smtClean="0"/>
          </a:p>
          <a:p>
            <a:r>
              <a:rPr lang="en-US" dirty="0" smtClean="0"/>
              <a:t>Aspects are like calling</a:t>
            </a:r>
            <a:r>
              <a:rPr lang="en-US" baseline="0" dirty="0" smtClean="0"/>
              <a:t> an after() method in lisp</a:t>
            </a:r>
          </a:p>
          <a:p>
            <a:r>
              <a:rPr lang="en-US" baseline="0" dirty="0" smtClean="0"/>
              <a:t>Dispatcher: </a:t>
            </a:r>
            <a:r>
              <a:rPr lang="en-US" baseline="0" dirty="0" err="1" smtClean="0"/>
              <a:t>objc_msgSend</a:t>
            </a:r>
            <a:r>
              <a:rPr lang="en-US" baseline="0" dirty="0" smtClean="0"/>
              <a:t> function</a:t>
            </a:r>
          </a:p>
          <a:p>
            <a:pPr marL="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	Receives parameters, pointers to receiver and selector</a:t>
            </a:r>
            <a:endParaRPr lang="en-US" baseline="0" dirty="0" smtClean="0"/>
          </a:p>
          <a:p>
            <a:r>
              <a:rPr lang="en-US" baseline="0" dirty="0" smtClean="0"/>
              <a:t>	Traverses class hierarchy, starting at receiver, trying to locate method (going up to </a:t>
            </a:r>
            <a:r>
              <a:rPr lang="en-US" baseline="0" dirty="0" err="1" smtClean="0"/>
              <a:t>superclasses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	Can be implemented in class, superclass, or category previously applied to either</a:t>
            </a:r>
          </a:p>
          <a:p>
            <a:r>
              <a:rPr lang="en-US" baseline="0" dirty="0" smtClean="0"/>
              <a:t>	If not found, object does not respond to the 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78AED-3BDF-524C-A516-D10B5F40A3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5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6FF81D-BC8A-ED4D-9926-6C43EE605C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79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C667E-BD80-904A-8E2C-9ADDED6F09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5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143000"/>
            <a:ext cx="19431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0"/>
            <a:ext cx="56769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4AB76-C5BC-1D48-B770-948D8C257F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7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ABFB2-B368-2B46-B090-5FC83EFD5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3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0F226-113E-5E45-9CC6-2922BF6EA6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6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11531-AA0A-0148-BDC3-C13DFE837F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8F7C3-856D-B44E-85CA-6DC9B4E981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8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5AE29-B49E-554B-AEED-E0B852BFA5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31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27078-CC4F-E34F-901C-573B1EEAC7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2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A74945-11F7-1A47-99C9-49DABE7803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1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8D85A-0305-CF4D-83D0-98AED779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F3637D-2208-834C-863A-70C75CD0717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2004" name="Group 20"/>
          <p:cNvGrpSpPr>
            <a:grpSpLocks/>
          </p:cNvGrpSpPr>
          <p:nvPr/>
        </p:nvGrpSpPr>
        <p:grpSpPr bwMode="auto">
          <a:xfrm>
            <a:off x="0" y="0"/>
            <a:ext cx="9144000" cy="661988"/>
            <a:chOff x="0" y="0"/>
            <a:chExt cx="5760" cy="417"/>
          </a:xfrm>
        </p:grpSpPr>
        <p:sp>
          <p:nvSpPr>
            <p:cNvPr id="41997" name="Rectangle 13"/>
            <p:cNvSpPr>
              <a:spLocks noChangeArrowheads="1"/>
            </p:cNvSpPr>
            <p:nvPr userDrawn="1"/>
          </p:nvSpPr>
          <p:spPr bwMode="auto">
            <a:xfrm>
              <a:off x="696" y="208"/>
              <a:ext cx="5064" cy="209"/>
            </a:xfrm>
            <a:prstGeom prst="rect">
              <a:avLst/>
            </a:prstGeom>
            <a:solidFill>
              <a:srgbClr val="57196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8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1219" cy="209"/>
            </a:xfrm>
            <a:prstGeom prst="rect">
              <a:avLst/>
            </a:prstGeom>
            <a:solidFill>
              <a:srgbClr val="3333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999" name="Picture 15" descr="McC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" y="35"/>
              <a:ext cx="22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0" name="Picture 16" descr="NU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" y="262"/>
              <a:ext cx="1518" cy="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1114425" y="654050"/>
            <a:ext cx="7496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accent1"/>
                </a:solidFill>
                <a:latin typeface="Arial Black" charset="0"/>
              </a:rPr>
              <a:t>Department of Electrical Engineering and Computer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7772400" cy="1219200"/>
          </a:xfrm>
        </p:spPr>
        <p:txBody>
          <a:bodyPr/>
          <a:lstStyle/>
          <a:p>
            <a:r>
              <a:rPr lang="en-US" dirty="0" err="1" smtClean="0"/>
              <a:t>PiOS</a:t>
            </a:r>
            <a:r>
              <a:rPr lang="en-US" dirty="0" smtClean="0"/>
              <a:t>: Detecting Privacy Leaks in </a:t>
            </a:r>
            <a:r>
              <a:rPr lang="en-US" dirty="0" err="1" smtClean="0"/>
              <a:t>iOS</a:t>
            </a:r>
            <a:r>
              <a:rPr lang="en-US" dirty="0" smtClean="0"/>
              <a:t> Applications</a:t>
            </a:r>
            <a:endParaRPr lang="en-US" dirty="0"/>
          </a:p>
        </p:txBody>
      </p:sp>
      <p:sp>
        <p:nvSpPr>
          <p:cNvPr id="5325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3429000"/>
            <a:ext cx="7772400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Manuel </a:t>
            </a:r>
            <a:r>
              <a:rPr lang="en-US" dirty="0" err="1" smtClean="0"/>
              <a:t>Egele</a:t>
            </a:r>
            <a:r>
              <a:rPr lang="en-US" dirty="0" smtClean="0"/>
              <a:t>, Christopher </a:t>
            </a:r>
            <a:r>
              <a:rPr lang="en-US" dirty="0" err="1" smtClean="0"/>
              <a:t>Kruegel</a:t>
            </a:r>
            <a:r>
              <a:rPr lang="en-US" dirty="0" smtClean="0"/>
              <a:t>, </a:t>
            </a:r>
            <a:r>
              <a:rPr lang="en-US" dirty="0" err="1" smtClean="0"/>
              <a:t>Engin</a:t>
            </a:r>
            <a:r>
              <a:rPr lang="en-US" dirty="0" smtClean="0"/>
              <a:t> </a:t>
            </a:r>
            <a:r>
              <a:rPr lang="en-US" dirty="0" err="1" smtClean="0"/>
              <a:t>Kirda</a:t>
            </a:r>
            <a:r>
              <a:rPr lang="en-US" dirty="0" smtClean="0"/>
              <a:t>, and Giovanni </a:t>
            </a:r>
            <a:r>
              <a:rPr lang="en-US" dirty="0" err="1" smtClean="0"/>
              <a:t>Vigna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5800" y="48006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/>
              <a:t>Presented by Josiah Matlack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 err="1"/>
              <a:t>NSMutableString</a:t>
            </a:r>
            <a:r>
              <a:rPr lang="en-US" sz="1700" dirty="0"/>
              <a:t> *v</a:t>
            </a:r>
            <a:r>
              <a:rPr lang="en-US" sz="1700" dirty="0" smtClean="0"/>
              <a:t>;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v = [[</a:t>
            </a:r>
            <a:r>
              <a:rPr lang="en-US" sz="1700" dirty="0" err="1"/>
              <a:t>NSMutableString</a:t>
            </a:r>
            <a:r>
              <a:rPr lang="en-US" sz="1700" dirty="0"/>
              <a:t> </a:t>
            </a:r>
            <a:r>
              <a:rPr lang="en-US" sz="1700" dirty="0" err="1"/>
              <a:t>alloc</a:t>
            </a:r>
            <a:r>
              <a:rPr lang="en-US" sz="1700" dirty="0"/>
              <a:t>] </a:t>
            </a:r>
            <a:r>
              <a:rPr lang="en-US" sz="1700" dirty="0" err="1"/>
              <a:t>initWithString</a:t>
            </a:r>
            <a:r>
              <a:rPr lang="en-US" sz="1700" dirty="0"/>
              <a:t> : @’’Hello’’</a:t>
            </a:r>
            <a:r>
              <a:rPr lang="en-US" sz="1700" dirty="0" smtClean="0"/>
              <a:t>]</a:t>
            </a:r>
          </a:p>
          <a:p>
            <a:pPr marL="0" indent="0">
              <a:buNone/>
            </a:pPr>
            <a:endParaRPr lang="en-US" sz="1700" dirty="0" smtClean="0"/>
          </a:p>
          <a:p>
            <a:pPr marL="0" indent="0">
              <a:buNone/>
            </a:pPr>
            <a:r>
              <a:rPr lang="pl-PL" sz="1700" dirty="0"/>
              <a:t>__text:00002668 30 49 LDR R1, =</a:t>
            </a:r>
            <a:r>
              <a:rPr lang="pl-PL" sz="1700" dirty="0" smtClean="0"/>
              <a:t>off_3154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__text:0000266A 31 48 LDR R0, =</a:t>
            </a:r>
            <a:r>
              <a:rPr lang="pl-PL" sz="1700" dirty="0" smtClean="0"/>
              <a:t>off_31A0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__text:0000266C 0C 68 LDR R4, [R1</a:t>
            </a:r>
            <a:r>
              <a:rPr lang="pl-PL" sz="1700" dirty="0" smtClean="0"/>
              <a:t>]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__text:0000266E 00 68 LDR R0, [R0</a:t>
            </a:r>
            <a:r>
              <a:rPr lang="pl-PL" sz="1700" dirty="0" smtClean="0"/>
              <a:t>]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__text:00002670 21 46 MOV R1, </a:t>
            </a:r>
            <a:r>
              <a:rPr lang="pl-PL" sz="1700" dirty="0" smtClean="0"/>
              <a:t>R4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__text:00002672 00 F0 32 E9 BLX _</a:t>
            </a:r>
            <a:r>
              <a:rPr lang="pl-PL" sz="1700" dirty="0" err="1"/>
              <a:t>objc_msgSend</a:t>
            </a:r>
            <a:r>
              <a:rPr lang="pl-PL" sz="1700" dirty="0"/>
              <a:t> ; </a:t>
            </a:r>
            <a:r>
              <a:rPr lang="pl-PL" sz="1700" dirty="0" err="1"/>
              <a:t>NSMutableString</a:t>
            </a:r>
            <a:r>
              <a:rPr lang="pl-PL" sz="1700" dirty="0"/>
              <a:t> </a:t>
            </a:r>
            <a:r>
              <a:rPr lang="pl-PL" sz="1700" dirty="0" err="1" smtClean="0"/>
              <a:t>alloc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__text:00002676 2F 49 LDR R1, =</a:t>
            </a:r>
            <a:r>
              <a:rPr lang="pl-PL" sz="1700" dirty="0" smtClean="0"/>
              <a:t>off_3190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__text:00002678 2F 4A LDR R2, =</a:t>
            </a:r>
            <a:r>
              <a:rPr lang="pl-PL" sz="1700" dirty="0" err="1" smtClean="0"/>
              <a:t>cfstr_Hello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__text:0000267A 09 68 LDR R1, [R1</a:t>
            </a:r>
            <a:r>
              <a:rPr lang="pl-PL" sz="1700" dirty="0" smtClean="0"/>
              <a:t>]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__text:0000267C 00 F0 2C E9 BLX </a:t>
            </a:r>
            <a:r>
              <a:rPr lang="pl-PL" sz="1700" dirty="0" smtClean="0"/>
              <a:t>_</a:t>
            </a:r>
            <a:r>
              <a:rPr lang="pl-PL" sz="1700" dirty="0" err="1" smtClean="0"/>
              <a:t>objc_msgSend</a:t>
            </a:r>
            <a:endParaRPr lang="pl-PL" sz="1700" dirty="0"/>
          </a:p>
          <a:p>
            <a:pPr marL="0" indent="0">
              <a:buNone/>
            </a:pPr>
            <a:r>
              <a:rPr lang="pl-PL" sz="1700" dirty="0"/>
              <a:t>; </a:t>
            </a:r>
            <a:r>
              <a:rPr lang="pl-PL" sz="1700" dirty="0" err="1"/>
              <a:t>NSMutableString</a:t>
            </a:r>
            <a:r>
              <a:rPr lang="pl-PL" sz="1700" dirty="0"/>
              <a:t> </a:t>
            </a:r>
            <a:r>
              <a:rPr lang="pl-PL" sz="1700" dirty="0" err="1"/>
              <a:t>initWithString</a:t>
            </a:r>
            <a:r>
              <a:rPr lang="pl-PL" sz="1700" dirty="0"/>
              <a:t>: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3003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</a:t>
            </a:r>
            <a:r>
              <a:rPr lang="en-US" dirty="0" err="1" smtClean="0"/>
              <a:t>PiOS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1: Reconstruct the CFG</a:t>
            </a:r>
          </a:p>
          <a:p>
            <a:r>
              <a:rPr lang="en-US" dirty="0"/>
              <a:t>Step 2: Bypass Apple’s </a:t>
            </a:r>
            <a:r>
              <a:rPr lang="en-US" dirty="0" smtClean="0"/>
              <a:t>signing</a:t>
            </a:r>
          </a:p>
          <a:p>
            <a:r>
              <a:rPr lang="en-US" dirty="0" smtClean="0"/>
              <a:t>Step 3: Check the CFG for source-&gt;sink flows</a:t>
            </a:r>
          </a:p>
          <a:p>
            <a:r>
              <a:rPr lang="en-US" dirty="0" smtClean="0"/>
              <a:t>Step 4: Determine the reachability of flows</a:t>
            </a:r>
          </a:p>
          <a:p>
            <a:pPr lvl="1"/>
            <a:r>
              <a:rPr lang="en-US" dirty="0" smtClean="0"/>
              <a:t>Output reachable flows, and paths with no data flow</a:t>
            </a:r>
          </a:p>
        </p:txBody>
      </p:sp>
    </p:spTree>
    <p:extLst>
      <p:ext uri="{BB962C8B-B14F-4D97-AF65-F5344CB8AC3E}">
        <p14:creationId xmlns:p14="http://schemas.microsoft.com/office/powerpoint/2010/main" val="3832196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4-13 at 07.12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7315200" cy="36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9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Mach-O Binary File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Dynamically linked</a:t>
            </a:r>
          </a:p>
          <a:p>
            <a:pPr lvl="1"/>
            <a:r>
              <a:rPr lang="en-US" dirty="0" smtClean="0"/>
              <a:t>Cryptographic routines</a:t>
            </a:r>
          </a:p>
          <a:p>
            <a:r>
              <a:rPr lang="en-US" dirty="0" smtClean="0"/>
              <a:t>Allows class and superclass types</a:t>
            </a:r>
          </a:p>
          <a:p>
            <a:r>
              <a:rPr lang="en-US" dirty="0" smtClean="0"/>
              <a:t>List of implemented methods and instance variables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SDK gives the APIs of external libraries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835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Implementation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Backward slicing</a:t>
            </a:r>
          </a:p>
          <a:p>
            <a:r>
              <a:rPr lang="en-US" dirty="0" smtClean="0"/>
              <a:t>Forward constant propagation</a:t>
            </a:r>
          </a:p>
          <a:p>
            <a:r>
              <a:rPr lang="en-US" dirty="0" smtClean="0"/>
              <a:t>Check if class and method match previous information</a:t>
            </a:r>
          </a:p>
          <a:p>
            <a:r>
              <a:rPr lang="en-US" dirty="0" smtClean="0"/>
              <a:t>Once the target is resolved, add to the CFG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6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r>
              <a:rPr lang="en-US" dirty="0" smtClean="0"/>
              <a:t>100 basic block limit</a:t>
            </a:r>
          </a:p>
          <a:p>
            <a:r>
              <a:rPr lang="en-US" dirty="0" smtClean="0"/>
              <a:t>User interface event trick</a:t>
            </a:r>
          </a:p>
          <a:p>
            <a:r>
              <a:rPr lang="en-US" dirty="0" smtClean="0"/>
              <a:t>Determine reachability</a:t>
            </a:r>
          </a:p>
          <a:p>
            <a:r>
              <a:rPr lang="en-US" dirty="0" smtClean="0"/>
              <a:t>Forward propagate information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No method bodies</a:t>
            </a:r>
          </a:p>
          <a:p>
            <a:pPr lvl="1"/>
            <a:r>
              <a:rPr lang="en-US" dirty="0" smtClean="0"/>
              <a:t>Variable number of arguments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0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 book (</a:t>
            </a:r>
            <a:r>
              <a:rPr lang="en-US" dirty="0" err="1" smtClean="0"/>
              <a:t>ABAddressBookCreate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GPS coordinates</a:t>
            </a:r>
          </a:p>
          <a:p>
            <a:r>
              <a:rPr lang="en-US" dirty="0" smtClean="0"/>
              <a:t>UID</a:t>
            </a:r>
          </a:p>
          <a:p>
            <a:r>
              <a:rPr lang="en-US" dirty="0" smtClean="0"/>
              <a:t>Photo gallery</a:t>
            </a:r>
          </a:p>
          <a:p>
            <a:r>
              <a:rPr lang="en-US" dirty="0" smtClean="0"/>
              <a:t>E-mail accounts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connection information</a:t>
            </a:r>
          </a:p>
          <a:p>
            <a:r>
              <a:rPr lang="en-US" dirty="0" smtClean="0"/>
              <a:t>Phone history and call information</a:t>
            </a:r>
          </a:p>
          <a:p>
            <a:r>
              <a:rPr lang="en-US" dirty="0" err="1" smtClean="0"/>
              <a:t>Youtube</a:t>
            </a:r>
            <a:r>
              <a:rPr lang="en-US" dirty="0" smtClean="0"/>
              <a:t>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67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that can transmit information over the network</a:t>
            </a:r>
          </a:p>
          <a:p>
            <a:pPr lvl="1"/>
            <a:r>
              <a:rPr lang="en-US" dirty="0" err="1" smtClean="0"/>
              <a:t>NSURLConnection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14 total sinks identified</a:t>
            </a:r>
          </a:p>
        </p:txBody>
      </p:sp>
    </p:spTree>
    <p:extLst>
      <p:ext uri="{BB962C8B-B14F-4D97-AF65-F5344CB8AC3E}">
        <p14:creationId xmlns:p14="http://schemas.microsoft.com/office/powerpoint/2010/main" val="189347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4156612 calls to the dispatch function</a:t>
            </a:r>
          </a:p>
          <a:p>
            <a:pPr lvl="1"/>
            <a:r>
              <a:rPr lang="en-US" dirty="0" smtClean="0"/>
              <a:t>Corresponding class and method found for 82%</a:t>
            </a:r>
          </a:p>
          <a:p>
            <a:r>
              <a:rPr lang="en-US" dirty="0" smtClean="0"/>
              <a:t>All external libraries trigger the UID leak</a:t>
            </a:r>
          </a:p>
          <a:p>
            <a:pPr lvl="1"/>
            <a:r>
              <a:rPr lang="en-US" dirty="0" smtClean="0"/>
              <a:t>Usually for advertisements</a:t>
            </a:r>
          </a:p>
          <a:p>
            <a:pPr lvl="1"/>
            <a:r>
              <a:rPr lang="en-US" dirty="0" smtClean="0"/>
              <a:t>Sometimes for tracking libraries</a:t>
            </a:r>
          </a:p>
          <a:p>
            <a:pPr lvl="1"/>
            <a:r>
              <a:rPr lang="en-US" dirty="0" smtClean="0"/>
              <a:t>656 applications (55%) have ads or tracking libraries</a:t>
            </a:r>
          </a:p>
          <a:p>
            <a:pPr lvl="1"/>
            <a:r>
              <a:rPr lang="en-US" dirty="0" smtClean="0"/>
              <a:t>Whitelisted for convenience</a:t>
            </a:r>
          </a:p>
        </p:txBody>
      </p:sp>
    </p:spTree>
    <p:extLst>
      <p:ext uri="{BB962C8B-B14F-4D97-AF65-F5344CB8AC3E}">
        <p14:creationId xmlns:p14="http://schemas.microsoft.com/office/powerpoint/2010/main" val="2666417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205 vulnerable applications</a:t>
            </a:r>
          </a:p>
          <a:p>
            <a:pPr lvl="1"/>
            <a:r>
              <a:rPr lang="en-US" dirty="0"/>
              <a:t>96 of 656 aforementioned apps have core vulnerabilities</a:t>
            </a:r>
          </a:p>
          <a:p>
            <a:pPr lvl="1"/>
            <a:r>
              <a:rPr lang="en-US" dirty="0"/>
              <a:t>3877 of accessed sources correspond to UID (in 195 apps)</a:t>
            </a:r>
          </a:p>
          <a:p>
            <a:r>
              <a:rPr lang="en-US" dirty="0" smtClean="0"/>
              <a:t>36 apps have GPS vulnerabilities</a:t>
            </a:r>
          </a:p>
          <a:p>
            <a:pPr lvl="1"/>
            <a:r>
              <a:rPr lang="en-US" dirty="0" smtClean="0"/>
              <a:t>At 104 locations</a:t>
            </a:r>
          </a:p>
          <a:p>
            <a:r>
              <a:rPr lang="en-US" dirty="0" smtClean="0"/>
              <a:t>5 apps have address book vulnerabilities</a:t>
            </a:r>
          </a:p>
          <a:p>
            <a:pPr lvl="1"/>
            <a:r>
              <a:rPr lang="en-US" dirty="0" smtClean="0"/>
              <a:t>At 18 locations</a:t>
            </a:r>
          </a:p>
          <a:p>
            <a:r>
              <a:rPr lang="en-US" dirty="0" smtClean="0"/>
              <a:t>One app has Safari/photo storage vulnerabilities</a:t>
            </a:r>
          </a:p>
        </p:txBody>
      </p:sp>
    </p:spTree>
    <p:extLst>
      <p:ext uri="{BB962C8B-B14F-4D97-AF65-F5344CB8AC3E}">
        <p14:creationId xmlns:p14="http://schemas.microsoft.com/office/powerpoint/2010/main" val="154748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Privacy leak detector for </a:t>
            </a:r>
            <a:r>
              <a:rPr lang="en-US" dirty="0" err="1" smtClean="0"/>
              <a:t>iOS</a:t>
            </a:r>
            <a:r>
              <a:rPr lang="en-US" dirty="0" smtClean="0"/>
              <a:t> applications</a:t>
            </a:r>
          </a:p>
          <a:p>
            <a:r>
              <a:rPr lang="en-US" dirty="0" smtClean="0"/>
              <a:t>1407 applications surveyed</a:t>
            </a:r>
          </a:p>
          <a:p>
            <a:r>
              <a:rPr lang="en-US" dirty="0" smtClean="0"/>
              <a:t>Official App Store and </a:t>
            </a:r>
            <a:r>
              <a:rPr lang="en-US" dirty="0" err="1" smtClean="0"/>
              <a:t>Cydia</a:t>
            </a:r>
            <a:r>
              <a:rPr lang="en-US" dirty="0" smtClean="0"/>
              <a:t> (</a:t>
            </a:r>
            <a:r>
              <a:rPr lang="en-US" dirty="0" err="1" smtClean="0"/>
              <a:t>BigBoss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 technical limitation of app access to data</a:t>
            </a:r>
          </a:p>
          <a:p>
            <a:r>
              <a:rPr lang="en-US" dirty="0" smtClean="0"/>
              <a:t>Flow-sensitive</a:t>
            </a:r>
            <a:r>
              <a:rPr lang="en-US" dirty="0" smtClean="0"/>
              <a:t>, context-sensitive, </a:t>
            </a:r>
            <a:r>
              <a:rPr lang="en-US" dirty="0" smtClean="0"/>
              <a:t>static analysis of app binaries</a:t>
            </a:r>
          </a:p>
        </p:txBody>
      </p:sp>
    </p:spTree>
    <p:extLst>
      <p:ext uri="{BB962C8B-B14F-4D97-AF65-F5344CB8AC3E}">
        <p14:creationId xmlns:p14="http://schemas.microsoft.com/office/powerpoint/2010/main" val="2119671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343400"/>
          </a:xfrm>
        </p:spPr>
        <p:txBody>
          <a:bodyPr/>
          <a:lstStyle/>
          <a:p>
            <a:r>
              <a:rPr lang="en-US" dirty="0" smtClean="0"/>
              <a:t>172 of 205 applications actually leak data</a:t>
            </a:r>
          </a:p>
          <a:p>
            <a:pPr lvl="1"/>
            <a:r>
              <a:rPr lang="en-US" dirty="0" smtClean="0"/>
              <a:t>27 false negatives</a:t>
            </a:r>
          </a:p>
          <a:p>
            <a:r>
              <a:rPr lang="en-US" dirty="0" err="1" smtClean="0"/>
              <a:t>Cydia</a:t>
            </a:r>
            <a:r>
              <a:rPr lang="en-US" dirty="0" smtClean="0"/>
              <a:t> not discernably worse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Custom storing functions</a:t>
            </a:r>
          </a:p>
          <a:p>
            <a:pPr lvl="1"/>
            <a:r>
              <a:rPr lang="en-US" dirty="0" smtClean="0"/>
              <a:t>Nested data structures</a:t>
            </a:r>
          </a:p>
          <a:p>
            <a:pPr lvl="1"/>
            <a:r>
              <a:rPr lang="en-US" dirty="0" smtClean="0"/>
              <a:t>Resolution of object types</a:t>
            </a:r>
          </a:p>
          <a:p>
            <a:pPr lvl="1"/>
            <a:r>
              <a:rPr lang="en-US" dirty="0" smtClean="0"/>
              <a:t>JSON libraries</a:t>
            </a:r>
          </a:p>
          <a:p>
            <a:pPr lvl="1"/>
            <a:r>
              <a:rPr lang="en-US" dirty="0" smtClean="0"/>
              <a:t>Alias pointers, exception handlers, and format strings</a:t>
            </a:r>
          </a:p>
          <a:p>
            <a:r>
              <a:rPr lang="en-US" dirty="0" smtClean="0"/>
              <a:t>Known vulnerabilities detected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02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9" y="1143000"/>
            <a:ext cx="758247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1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51467"/>
            <a:ext cx="8229600" cy="30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03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analysis not always possible</a:t>
            </a:r>
          </a:p>
          <a:p>
            <a:r>
              <a:rPr lang="en-US" dirty="0" smtClean="0"/>
              <a:t>Non-generic aggregate types</a:t>
            </a:r>
          </a:p>
          <a:p>
            <a:r>
              <a:rPr lang="en-US" dirty="0" smtClean="0"/>
              <a:t>Non-Objective-C code</a:t>
            </a:r>
          </a:p>
        </p:txBody>
      </p:sp>
    </p:spTree>
    <p:extLst>
      <p:ext uri="{BB962C8B-B14F-4D97-AF65-F5344CB8AC3E}">
        <p14:creationId xmlns:p14="http://schemas.microsoft.com/office/powerpoint/2010/main" val="2004390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Builds upon </a:t>
            </a:r>
            <a:r>
              <a:rPr lang="en-US" dirty="0"/>
              <a:t>slicing  (TAJ, Pixy, etc.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Static analysis</a:t>
            </a:r>
          </a:p>
          <a:p>
            <a:r>
              <a:rPr lang="en-US" dirty="0" smtClean="0"/>
              <a:t>Use of class hierarchy</a:t>
            </a:r>
          </a:p>
          <a:p>
            <a:r>
              <a:rPr lang="en-US" dirty="0" smtClean="0"/>
              <a:t>Pixy, </a:t>
            </a:r>
            <a:r>
              <a:rPr lang="en-US" dirty="0" err="1" smtClean="0"/>
              <a:t>TaintDroid</a:t>
            </a:r>
            <a:endParaRPr lang="en-US" dirty="0" smtClean="0"/>
          </a:p>
          <a:p>
            <a:r>
              <a:rPr lang="en-US" dirty="0" smtClean="0"/>
              <a:t>New fields</a:t>
            </a:r>
          </a:p>
          <a:p>
            <a:pPr lvl="1"/>
            <a:r>
              <a:rPr lang="en-US" dirty="0" smtClean="0"/>
              <a:t>ARM processors</a:t>
            </a:r>
          </a:p>
          <a:p>
            <a:pPr lvl="1"/>
            <a:r>
              <a:rPr lang="en-US" dirty="0" smtClean="0"/>
              <a:t>Binaries rather than source code</a:t>
            </a:r>
          </a:p>
          <a:p>
            <a:pPr lvl="1"/>
            <a:r>
              <a:rPr lang="en-US" dirty="0" smtClean="0"/>
              <a:t>Objective-C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367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30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err="1"/>
              <a:t>AndroidLeaks</a:t>
            </a:r>
            <a:r>
              <a:rPr lang="en-US" dirty="0"/>
              <a:t>: Automatically Detecting </a:t>
            </a:r>
            <a:br>
              <a:rPr lang="en-US" dirty="0"/>
            </a:br>
            <a:r>
              <a:rPr lang="en-US" dirty="0"/>
              <a:t>Potential Privacy </a:t>
            </a:r>
            <a:r>
              <a:rPr lang="en-US" dirty="0" err="1"/>
              <a:t>Leakus</a:t>
            </a:r>
            <a:r>
              <a:rPr lang="en-US" dirty="0"/>
              <a:t> In Android </a:t>
            </a:r>
            <a:br>
              <a:rPr lang="en-US" dirty="0"/>
            </a:br>
            <a:r>
              <a:rPr lang="en-US" dirty="0"/>
              <a:t>Applications on a Large Scale 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685800" y="57150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400" dirty="0" smtClean="0"/>
              <a:t>Presented by </a:t>
            </a:r>
            <a:r>
              <a:rPr lang="en-US" sz="2400" dirty="0" err="1" smtClean="0"/>
              <a:t>Maciej</a:t>
            </a:r>
            <a:r>
              <a:rPr lang="en-US" sz="2400" dirty="0" smtClean="0"/>
              <a:t> Swiech</a:t>
            </a:r>
            <a:endParaRPr lang="en-US" sz="2400" dirty="0"/>
          </a:p>
        </p:txBody>
      </p:sp>
      <p:sp>
        <p:nvSpPr>
          <p:cNvPr id="6" name="CustomShape 2"/>
          <p:cNvSpPr/>
          <p:nvPr/>
        </p:nvSpPr>
        <p:spPr>
          <a:xfrm>
            <a:off x="838200" y="4572000"/>
            <a:ext cx="7589160" cy="8280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2600" dirty="0"/>
              <a:t>By Clint </a:t>
            </a:r>
            <a:r>
              <a:rPr lang="en-US" sz="2600" dirty="0" err="1"/>
              <a:t>Gibler</a:t>
            </a:r>
            <a:r>
              <a:rPr lang="en-US" sz="2600" dirty="0"/>
              <a:t>, Jonathan </a:t>
            </a:r>
            <a:r>
              <a:rPr lang="en-US" sz="2600" dirty="0" err="1"/>
              <a:t>Crussell</a:t>
            </a:r>
            <a:r>
              <a:rPr lang="en-US" sz="2600" dirty="0"/>
              <a:t>, 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2600" dirty="0"/>
              <a:t>Jeremy Erickson, and </a:t>
            </a:r>
            <a:r>
              <a:rPr lang="en-US" sz="2600" dirty="0" err="1"/>
              <a:t>Hao</a:t>
            </a:r>
            <a:r>
              <a:rPr lang="en-US" sz="2600" dirty="0"/>
              <a:t> Chen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8349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has highest market share of any mobile operating system</a:t>
            </a:r>
          </a:p>
          <a:p>
            <a:r>
              <a:rPr lang="en-US" dirty="0"/>
              <a:t>Most Android markets allow applications to be published without any verification</a:t>
            </a:r>
          </a:p>
          <a:p>
            <a:r>
              <a:rPr lang="en-US" dirty="0"/>
              <a:t>Count on self-regulating system of rankings and user reporting of malicious content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54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run inside sandboxed </a:t>
            </a:r>
            <a:r>
              <a:rPr lang="en-US" dirty="0" err="1" smtClean="0"/>
              <a:t>Dalvik</a:t>
            </a:r>
            <a:r>
              <a:rPr lang="en-US" dirty="0" smtClean="0"/>
              <a:t> VM</a:t>
            </a:r>
          </a:p>
          <a:p>
            <a:r>
              <a:rPr lang="en-US" dirty="0" smtClean="0"/>
              <a:t>Application </a:t>
            </a:r>
            <a:r>
              <a:rPr lang="en-US" dirty="0"/>
              <a:t>must request access to privileged </a:t>
            </a:r>
            <a:r>
              <a:rPr lang="en-US" dirty="0" smtClean="0"/>
              <a:t>information</a:t>
            </a:r>
          </a:p>
          <a:p>
            <a:pPr lvl="1"/>
            <a:r>
              <a:rPr lang="en-US" sz="2000" dirty="0" smtClean="0"/>
              <a:t>Presented </a:t>
            </a:r>
            <a:r>
              <a:rPr lang="en-US" sz="2000" dirty="0"/>
              <a:t>to user at install-</a:t>
            </a:r>
            <a:r>
              <a:rPr lang="en-US" sz="2000" dirty="0" smtClean="0"/>
              <a:t>time</a:t>
            </a:r>
            <a:endParaRPr lang="en-US" dirty="0" smtClean="0"/>
          </a:p>
          <a:p>
            <a:r>
              <a:rPr lang="en-US" dirty="0" smtClean="0"/>
              <a:t>But</a:t>
            </a:r>
            <a:r>
              <a:rPr lang="en-US" dirty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Permissions </a:t>
            </a:r>
            <a:r>
              <a:rPr lang="en-US" dirty="0"/>
              <a:t>only tell user what kind of information can be </a:t>
            </a:r>
            <a:r>
              <a:rPr lang="en-US" dirty="0" smtClean="0"/>
              <a:t>accessed</a:t>
            </a:r>
          </a:p>
          <a:p>
            <a:r>
              <a:rPr lang="en-US" dirty="0" smtClean="0"/>
              <a:t>NOT </a:t>
            </a:r>
            <a:r>
              <a:rPr lang="en-US" dirty="0"/>
              <a:t>how it is used!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08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AndroidLeaks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Leverages </a:t>
            </a:r>
            <a:r>
              <a:rPr lang="en-US" dirty="0"/>
              <a:t>on Watson Libraries for Analysis to create call graph of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Use </a:t>
            </a:r>
            <a:r>
              <a:rPr lang="en-US" dirty="0"/>
              <a:t>graph to perform reachability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Context- and flow</a:t>
            </a:r>
            <a:r>
              <a:rPr lang="en-US" smtClean="0"/>
              <a:t>-sensitive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98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build </a:t>
            </a:r>
            <a:r>
              <a:rPr lang="en-US" dirty="0" err="1" smtClean="0"/>
              <a:t>PiOS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 smtClean="0"/>
              <a:t>Mobile phone market has exploded</a:t>
            </a:r>
          </a:p>
          <a:p>
            <a:pPr lvl="1"/>
            <a:r>
              <a:rPr lang="en-US" dirty="0" smtClean="0"/>
              <a:t>Smartphones are PCs</a:t>
            </a:r>
          </a:p>
          <a:p>
            <a:pPr lvl="1"/>
            <a:r>
              <a:rPr lang="en-US" dirty="0" smtClean="0"/>
              <a:t>Smartphones are ubiquitous</a:t>
            </a:r>
          </a:p>
          <a:p>
            <a:r>
              <a:rPr lang="en-US" dirty="0" smtClean="0"/>
              <a:t>Smartphones store personal data</a:t>
            </a:r>
          </a:p>
          <a:p>
            <a:r>
              <a:rPr lang="en-US" dirty="0" err="1" smtClean="0"/>
              <a:t>iOS</a:t>
            </a:r>
            <a:r>
              <a:rPr lang="en-US" dirty="0" smtClean="0"/>
              <a:t> is a huge part of this market</a:t>
            </a:r>
            <a:endParaRPr lang="en-US" dirty="0"/>
          </a:p>
          <a:p>
            <a:r>
              <a:rPr lang="en-US" dirty="0" smtClean="0"/>
              <a:t>Well-defined vetting for Android</a:t>
            </a:r>
          </a:p>
          <a:p>
            <a:pPr lvl="1"/>
            <a:r>
              <a:rPr lang="en-US" dirty="0" smtClean="0"/>
              <a:t>Not so for </a:t>
            </a:r>
            <a:r>
              <a:rPr lang="en-US" dirty="0" err="1" smtClean="0"/>
              <a:t>iOS</a:t>
            </a:r>
            <a:endParaRPr lang="en-US" dirty="0" smtClean="0"/>
          </a:p>
          <a:p>
            <a:r>
              <a:rPr lang="en-US" dirty="0" smtClean="0"/>
              <a:t>Main goal: finding privacy leaks</a:t>
            </a:r>
          </a:p>
          <a:p>
            <a:pPr lvl="1"/>
            <a:r>
              <a:rPr lang="en-US" dirty="0" smtClean="0"/>
              <a:t>Also attempt to discern vetting process</a:t>
            </a:r>
          </a:p>
        </p:txBody>
      </p:sp>
    </p:spTree>
    <p:extLst>
      <p:ext uri="{BB962C8B-B14F-4D97-AF65-F5344CB8AC3E}">
        <p14:creationId xmlns:p14="http://schemas.microsoft.com/office/powerpoint/2010/main" val="4033655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</a:t>
            </a:r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267200"/>
          </a:xfrm>
        </p:spPr>
        <p:txBody>
          <a:bodyPr/>
          <a:lstStyle/>
          <a:p>
            <a:r>
              <a:rPr lang="en-US" dirty="0" err="1" smtClean="0"/>
              <a:t>AndroidLeaks</a:t>
            </a:r>
            <a:r>
              <a:rPr lang="en-US" dirty="0" smtClean="0"/>
              <a:t> </a:t>
            </a:r>
            <a:r>
              <a:rPr lang="en-US" dirty="0"/>
              <a:t>– static analysis </a:t>
            </a:r>
            <a:r>
              <a:rPr lang="en-US" dirty="0" smtClean="0"/>
              <a:t>framework</a:t>
            </a:r>
          </a:p>
          <a:p>
            <a:r>
              <a:rPr lang="en-US" dirty="0" smtClean="0"/>
              <a:t>Set </a:t>
            </a:r>
            <a:r>
              <a:rPr lang="en-US" dirty="0"/>
              <a:t>of mappings between Android API and necessary </a:t>
            </a:r>
            <a:r>
              <a:rPr lang="en-US" dirty="0" smtClean="0"/>
              <a:t>permissions</a:t>
            </a:r>
          </a:p>
          <a:p>
            <a:r>
              <a:rPr lang="en-US" dirty="0" smtClean="0"/>
              <a:t>Security </a:t>
            </a:r>
            <a:r>
              <a:rPr lang="en-US" dirty="0"/>
              <a:t>analysis of 24,350 Android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Implement </a:t>
            </a:r>
            <a:r>
              <a:rPr lang="en-US" dirty="0"/>
              <a:t>taint-aware slicing for Android </a:t>
            </a:r>
            <a:r>
              <a:rPr lang="en-US" dirty="0" smtClean="0"/>
              <a:t>callbacks</a:t>
            </a:r>
          </a:p>
          <a:p>
            <a:r>
              <a:rPr lang="en-US" dirty="0" smtClean="0"/>
              <a:t>Compare </a:t>
            </a:r>
            <a:r>
              <a:rPr lang="en-US" dirty="0"/>
              <a:t>prevalence of ad libraries and data leakage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85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 Manifest</a:t>
            </a:r>
          </a:p>
          <a:p>
            <a:r>
              <a:rPr lang="en-US" dirty="0" smtClean="0"/>
              <a:t>Cannot </a:t>
            </a:r>
            <a:r>
              <a:rPr lang="en-US" dirty="0"/>
              <a:t>install with only a subset of requested </a:t>
            </a:r>
            <a:r>
              <a:rPr lang="en-US" dirty="0" smtClean="0"/>
              <a:t>permissions</a:t>
            </a:r>
          </a:p>
          <a:p>
            <a:r>
              <a:rPr lang="en-US" dirty="0" smtClean="0"/>
              <a:t>Cannot </a:t>
            </a:r>
            <a:r>
              <a:rPr lang="en-US" dirty="0"/>
              <a:t>further restrict </a:t>
            </a:r>
            <a:r>
              <a:rPr lang="en-US" dirty="0" smtClean="0"/>
              <a:t>permissions</a:t>
            </a:r>
          </a:p>
          <a:p>
            <a:pPr lvl="1"/>
            <a:r>
              <a:rPr lang="en-US" sz="2000" dirty="0" smtClean="0"/>
              <a:t>e.g</a:t>
            </a:r>
            <a:r>
              <a:rPr lang="en-US" sz="2000" dirty="0"/>
              <a:t>. certain URL's for </a:t>
            </a:r>
            <a:r>
              <a:rPr lang="en-US" sz="2000" dirty="0" smtClean="0"/>
              <a:t>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226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transfer of personal information off phone</a:t>
            </a:r>
          </a:p>
          <a:p>
            <a:pPr lvl="1"/>
            <a:r>
              <a:rPr lang="en-US" dirty="0"/>
              <a:t>No distinction between user-expected and malicious behavior</a:t>
            </a:r>
          </a:p>
          <a:p>
            <a:r>
              <a:rPr lang="en-US" dirty="0"/>
              <a:t>Semantic classification left for future </a:t>
            </a:r>
            <a:r>
              <a:rPr lang="en-US" dirty="0" smtClean="0"/>
              <a:t>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228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in-app private information </a:t>
            </a:r>
            <a:r>
              <a:rPr lang="en-US" dirty="0" smtClean="0"/>
              <a:t>considered</a:t>
            </a:r>
          </a:p>
          <a:p>
            <a:r>
              <a:rPr lang="en-US" dirty="0" smtClean="0"/>
              <a:t>Consider </a:t>
            </a:r>
            <a:r>
              <a:rPr lang="en-US" dirty="0"/>
              <a:t>only leaks in application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Kernel</a:t>
            </a:r>
            <a:r>
              <a:rPr lang="en-US" dirty="0"/>
              <a:t>, </a:t>
            </a:r>
            <a:r>
              <a:rPr lang="en-US" dirty="0" err="1"/>
              <a:t>Dalvik</a:t>
            </a:r>
            <a:r>
              <a:rPr lang="en-US" dirty="0"/>
              <a:t>, SDK = </a:t>
            </a:r>
            <a:r>
              <a:rPr lang="en-US" dirty="0" smtClean="0"/>
              <a:t>trusted</a:t>
            </a:r>
          </a:p>
          <a:p>
            <a:r>
              <a:rPr lang="en-US" dirty="0" smtClean="0"/>
              <a:t>No </a:t>
            </a:r>
            <a:r>
              <a:rPr lang="en-US" dirty="0"/>
              <a:t>native code </a:t>
            </a:r>
            <a:r>
              <a:rPr lang="en-US" dirty="0" smtClean="0"/>
              <a:t>analysis</a:t>
            </a:r>
          </a:p>
          <a:p>
            <a:pPr lvl="1"/>
            <a:r>
              <a:rPr lang="en-US" dirty="0" smtClean="0"/>
              <a:t>Only 7% of applications in native code</a:t>
            </a:r>
          </a:p>
          <a:p>
            <a:pPr lvl="1"/>
            <a:r>
              <a:rPr lang="en-US" dirty="0" smtClean="0"/>
              <a:t>Still </a:t>
            </a:r>
            <a:r>
              <a:rPr lang="en-US" dirty="0"/>
              <a:t>need to call Java </a:t>
            </a:r>
            <a:r>
              <a:rPr lang="en-US" dirty="0" smtClean="0"/>
              <a:t>API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41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AndroidLeaks</a:t>
            </a:r>
            <a:r>
              <a:rPr lang="en-US" dirty="0"/>
              <a:t> </a:t>
            </a:r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83600" y="2170800"/>
            <a:ext cx="8816400" cy="385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64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 </a:t>
            </a:r>
            <a:r>
              <a:rPr lang="en-US" dirty="0" smtClean="0"/>
              <a:t>Mapping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38280" y="1810080"/>
            <a:ext cx="8069400" cy="493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643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</a:t>
            </a:r>
            <a:r>
              <a:rPr lang="en-US" dirty="0"/>
              <a:t>:= method for accessing personal </a:t>
            </a:r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GPS </a:t>
            </a:r>
            <a:r>
              <a:rPr lang="en-US" dirty="0"/>
              <a:t>location, phone number,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Sink </a:t>
            </a:r>
            <a:r>
              <a:rPr lang="en-US" dirty="0"/>
              <a:t>:= method to transmit information off-</a:t>
            </a:r>
            <a:r>
              <a:rPr lang="en-US" dirty="0" smtClean="0"/>
              <a:t>device</a:t>
            </a:r>
          </a:p>
          <a:p>
            <a:pPr lvl="1"/>
            <a:r>
              <a:rPr lang="en-US" dirty="0" smtClean="0"/>
              <a:t>HTTP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13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 </a:t>
            </a:r>
            <a:r>
              <a:rPr lang="en-US" dirty="0" smtClean="0"/>
              <a:t>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Statically </a:t>
            </a:r>
            <a:r>
              <a:rPr lang="en-US" dirty="0"/>
              <a:t>analyze permission dependencies in Android </a:t>
            </a:r>
            <a:r>
              <a:rPr lang="en-US" dirty="0" smtClean="0"/>
              <a:t>framework</a:t>
            </a:r>
          </a:p>
          <a:p>
            <a:pPr lvl="1"/>
            <a:r>
              <a:rPr lang="en-US" sz="2000" dirty="0" err="1" smtClean="0">
                <a:latin typeface="Droid Sans Mono"/>
              </a:rPr>
              <a:t>Context.enforcePermission</a:t>
            </a:r>
            <a:r>
              <a:rPr lang="en-US" sz="2000" dirty="0">
                <a:latin typeface="Droid Sans Mono"/>
              </a:rPr>
              <a:t>(String, </a:t>
            </a:r>
            <a:r>
              <a:rPr lang="en-US" sz="2000" dirty="0" err="1">
                <a:latin typeface="Droid Sans Mono"/>
              </a:rPr>
              <a:t>int</a:t>
            </a:r>
            <a:r>
              <a:rPr lang="en-US" sz="2000" dirty="0">
                <a:latin typeface="Droid Sans Mono"/>
              </a:rPr>
              <a:t>, </a:t>
            </a:r>
            <a:r>
              <a:rPr lang="en-US" sz="2000" dirty="0" err="1" smtClean="0">
                <a:latin typeface="Droid Sans Mono"/>
              </a:rPr>
              <a:t>int</a:t>
            </a:r>
            <a:endParaRPr lang="en-US" dirty="0">
              <a:latin typeface="Droid Sans Mono"/>
            </a:endParaRPr>
          </a:p>
          <a:p>
            <a:r>
              <a:rPr lang="en-US" dirty="0" smtClean="0"/>
              <a:t>Class methods analyzed by </a:t>
            </a:r>
            <a:r>
              <a:rPr lang="en-US" i="1" dirty="0" smtClean="0"/>
              <a:t>mining</a:t>
            </a:r>
            <a:endParaRPr lang="en-US" dirty="0"/>
          </a:p>
          <a:p>
            <a:pPr lvl="1"/>
            <a:r>
              <a:rPr lang="en-US" sz="2000" dirty="0" smtClean="0"/>
              <a:t>Permission </a:t>
            </a:r>
            <a:r>
              <a:rPr lang="en-US" sz="2000" dirty="0"/>
              <a:t>checks propagated up a recursive abstract call-</a:t>
            </a:r>
            <a:r>
              <a:rPr lang="en-US" sz="2000" dirty="0" smtClean="0"/>
              <a:t>stack</a:t>
            </a:r>
          </a:p>
          <a:p>
            <a:r>
              <a:rPr lang="en-US" dirty="0" smtClean="0"/>
              <a:t>Additional </a:t>
            </a:r>
            <a:r>
              <a:rPr lang="en-US" dirty="0"/>
              <a:t>permissions manually </a:t>
            </a:r>
            <a:r>
              <a:rPr lang="en-US" dirty="0" smtClean="0"/>
              <a:t>mapped</a:t>
            </a:r>
          </a:p>
          <a:p>
            <a:pPr lvl="1"/>
            <a:r>
              <a:rPr lang="en-US" sz="2000" dirty="0" smtClean="0"/>
              <a:t>INTERNET</a:t>
            </a:r>
            <a:r>
              <a:rPr lang="en-US" sz="2000" dirty="0"/>
              <a:t>, WRITE_EXTERNAL_STORAGE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23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AndroidLeaks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DEX </a:t>
            </a:r>
            <a:r>
              <a:rPr lang="en-US" dirty="0"/>
              <a:t>translate to JAR with </a:t>
            </a:r>
            <a:r>
              <a:rPr lang="en-US" i="1" dirty="0" err="1"/>
              <a:t>ded</a:t>
            </a:r>
            <a:r>
              <a:rPr lang="en-US" dirty="0"/>
              <a:t> or </a:t>
            </a:r>
            <a:r>
              <a:rPr lang="en-US" i="1" dirty="0" smtClean="0"/>
              <a:t>dex2jar</a:t>
            </a:r>
            <a:endParaRPr lang="en-US" dirty="0" smtClean="0"/>
          </a:p>
          <a:p>
            <a:r>
              <a:rPr lang="en-US" dirty="0" smtClean="0"/>
              <a:t>Call </a:t>
            </a:r>
            <a:r>
              <a:rPr lang="en-US" dirty="0"/>
              <a:t>graph built using </a:t>
            </a:r>
            <a:r>
              <a:rPr lang="en-US" dirty="0" smtClean="0"/>
              <a:t>WALA</a:t>
            </a:r>
          </a:p>
          <a:p>
            <a:r>
              <a:rPr lang="en-US" dirty="0" smtClean="0"/>
              <a:t>Source </a:t>
            </a:r>
            <a:r>
              <a:rPr lang="en-US" dirty="0"/>
              <a:t>and Sink using methods </a:t>
            </a:r>
            <a:r>
              <a:rPr lang="en-US" dirty="0" smtClean="0"/>
              <a:t>classified</a:t>
            </a:r>
          </a:p>
          <a:p>
            <a:pPr lvl="1"/>
            <a:r>
              <a:rPr lang="en-US" sz="2000" dirty="0" smtClean="0"/>
              <a:t>Dataflow </a:t>
            </a:r>
            <a:r>
              <a:rPr lang="en-US" sz="2000" dirty="0"/>
              <a:t>analysis to determine paths from source to </a:t>
            </a:r>
            <a:r>
              <a:rPr lang="en-US" sz="2000" dirty="0" smtClean="0"/>
              <a:t>sink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10994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Analysis - </a:t>
            </a:r>
            <a:r>
              <a:rPr lang="en-US" dirty="0" smtClean="0"/>
              <a:t>callbacks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WALA </a:t>
            </a:r>
            <a:r>
              <a:rPr lang="en-US" dirty="0"/>
              <a:t>==&gt; context-sensitive </a:t>
            </a:r>
            <a:r>
              <a:rPr lang="en-US" dirty="0" smtClean="0"/>
              <a:t>SDG</a:t>
            </a:r>
          </a:p>
          <a:p>
            <a:r>
              <a:rPr lang="en-US" dirty="0" smtClean="0"/>
              <a:t>At </a:t>
            </a:r>
            <a:r>
              <a:rPr lang="en-US" dirty="0"/>
              <a:t>each iteration, compute forward slice of tainted </a:t>
            </a:r>
            <a:r>
              <a:rPr lang="en-US" dirty="0" smtClean="0"/>
              <a:t>data</a:t>
            </a:r>
          </a:p>
          <a:p>
            <a:pPr lvl="1"/>
            <a:r>
              <a:rPr lang="en-US" sz="2000" dirty="0" smtClean="0"/>
              <a:t>Initially </a:t>
            </a:r>
            <a:r>
              <a:rPr lang="en-US" sz="2000" dirty="0"/>
              <a:t>populated by sensitive return </a:t>
            </a:r>
            <a:r>
              <a:rPr lang="en-US" sz="2000" dirty="0" smtClean="0"/>
              <a:t>data</a:t>
            </a:r>
          </a:p>
          <a:p>
            <a:r>
              <a:rPr lang="en-US" dirty="0" smtClean="0"/>
              <a:t>Analyze </a:t>
            </a:r>
            <a:r>
              <a:rPr lang="en-US" dirty="0"/>
              <a:t>slice for tainted sink </a:t>
            </a:r>
            <a:r>
              <a:rPr lang="en-US" dirty="0" err="1"/>
              <a:t>paramaters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455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90540"/>
            <a:ext cx="4355733" cy="5029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436" y="6172200"/>
            <a:ext cx="848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Stats from </a:t>
            </a:r>
            <a:r>
              <a:rPr lang="en-US" sz="1400" dirty="0" err="1" smtClean="0"/>
              <a:t>eMarketer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/>
              <a:t>Source</a:t>
            </a:r>
            <a:r>
              <a:rPr lang="en-US" sz="1400" dirty="0"/>
              <a:t>: http://</a:t>
            </a:r>
            <a:r>
              <a:rPr lang="en-US" sz="1400" dirty="0" err="1"/>
              <a:t>infographiclist.com</a:t>
            </a:r>
            <a:r>
              <a:rPr lang="en-US" sz="1400" dirty="0"/>
              <a:t>/2011/10/16/smartphone-trends-opportunities-for-marketers-</a:t>
            </a:r>
            <a:r>
              <a:rPr lang="en-US" sz="1400" dirty="0" err="1"/>
              <a:t>infographic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77786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Taint Aware </a:t>
            </a:r>
            <a:r>
              <a:rPr lang="en-US" dirty="0" smtClean="0"/>
              <a:t>Slicing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Taint </a:t>
            </a:r>
            <a:r>
              <a:rPr lang="en-US" dirty="0"/>
              <a:t>all objects whose constructor parameters are </a:t>
            </a:r>
            <a:r>
              <a:rPr lang="en-US" dirty="0" smtClean="0"/>
              <a:t>tainted</a:t>
            </a:r>
          </a:p>
          <a:p>
            <a:r>
              <a:rPr lang="en-US" dirty="0" smtClean="0"/>
              <a:t>Taint </a:t>
            </a:r>
            <a:r>
              <a:rPr lang="en-US" dirty="0"/>
              <a:t>entire collections if any tainted object is added to </a:t>
            </a:r>
            <a:r>
              <a:rPr lang="en-US" dirty="0" smtClean="0"/>
              <a:t>them.</a:t>
            </a:r>
          </a:p>
          <a:p>
            <a:r>
              <a:rPr lang="en-US" dirty="0" smtClean="0"/>
              <a:t>Taint </a:t>
            </a:r>
            <a:r>
              <a:rPr lang="en-US" dirty="0"/>
              <a:t>whole objects which have tainted data stored inside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44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Evaluated </a:t>
            </a:r>
            <a:r>
              <a:rPr lang="en-US" dirty="0"/>
              <a:t>25,976 Android </a:t>
            </a:r>
            <a:r>
              <a:rPr lang="en-US" dirty="0" smtClean="0"/>
              <a:t>applications</a:t>
            </a:r>
          </a:p>
          <a:p>
            <a:pPr lvl="1"/>
            <a:r>
              <a:rPr lang="en-US" sz="2000" dirty="0" smtClean="0"/>
              <a:t>Android </a:t>
            </a:r>
            <a:r>
              <a:rPr lang="en-US" sz="2000" dirty="0"/>
              <a:t>Market and 3rd party </a:t>
            </a:r>
            <a:r>
              <a:rPr lang="en-US" sz="2000" dirty="0" smtClean="0"/>
              <a:t>markets</a:t>
            </a:r>
          </a:p>
          <a:p>
            <a:r>
              <a:rPr lang="en-US" dirty="0"/>
              <a:t>1</a:t>
            </a:r>
            <a:r>
              <a:rPr lang="en-US" dirty="0" smtClean="0"/>
              <a:t>,626 </a:t>
            </a:r>
            <a:r>
              <a:rPr lang="en-US" dirty="0"/>
              <a:t>required no permissions, 24,350 </a:t>
            </a:r>
            <a:r>
              <a:rPr lang="en-US" dirty="0" smtClean="0"/>
              <a:t>left</a:t>
            </a:r>
          </a:p>
          <a:p>
            <a:r>
              <a:rPr lang="en-US" dirty="0" smtClean="0"/>
              <a:t>7,414 </a:t>
            </a:r>
            <a:r>
              <a:rPr lang="en-US" dirty="0"/>
              <a:t>applications contained </a:t>
            </a:r>
            <a:r>
              <a:rPr lang="en-US" dirty="0" smtClean="0"/>
              <a:t>leaks</a:t>
            </a:r>
          </a:p>
          <a:p>
            <a:r>
              <a:rPr lang="en-US" dirty="0" smtClean="0"/>
              <a:t>Entire </a:t>
            </a:r>
            <a:r>
              <a:rPr lang="en-US" dirty="0"/>
              <a:t>analysis completed in 30 hours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523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2971800"/>
            <a:ext cx="8021160" cy="20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5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 sources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70568" y="1981200"/>
            <a:ext cx="8229600" cy="46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319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Nearly </a:t>
            </a:r>
            <a:r>
              <a:rPr lang="en-US" dirty="0"/>
              <a:t>all ad-code has privacy </a:t>
            </a:r>
            <a:r>
              <a:rPr lang="en-US" dirty="0" smtClean="0"/>
              <a:t>leaks</a:t>
            </a:r>
          </a:p>
          <a:p>
            <a:pPr lvl="1"/>
            <a:r>
              <a:rPr lang="en-US" dirty="0" smtClean="0"/>
              <a:t>Surprising?</a:t>
            </a:r>
          </a:p>
          <a:p>
            <a:r>
              <a:rPr lang="en-US" dirty="0" smtClean="0"/>
              <a:t>Tool </a:t>
            </a:r>
            <a:r>
              <a:rPr lang="en-US" dirty="0"/>
              <a:t>for automated privacy leak </a:t>
            </a:r>
            <a:r>
              <a:rPr lang="en-US" dirty="0" smtClean="0"/>
              <a:t>detection</a:t>
            </a:r>
          </a:p>
          <a:p>
            <a:pPr lvl="1"/>
            <a:r>
              <a:rPr lang="en-US" dirty="0" err="1" smtClean="0"/>
              <a:t>Scalabale</a:t>
            </a:r>
            <a:endParaRPr lang="en-US" dirty="0"/>
          </a:p>
          <a:p>
            <a:pPr lvl="1">
              <a:buSzPct val="75000"/>
              <a:buFont typeface="StarSymbol"/>
              <a:buChar char="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25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Questions and </a:t>
            </a:r>
            <a:r>
              <a:rPr lang="en-US" dirty="0" smtClean="0">
                <a:solidFill>
                  <a:srgbClr val="000000"/>
                </a:solidFill>
              </a:rPr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0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42753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36" y="6172200"/>
            <a:ext cx="848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Stats from </a:t>
            </a:r>
            <a:r>
              <a:rPr lang="en-US" sz="1400" dirty="0" err="1" smtClean="0"/>
              <a:t>eMarketer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/>
              <a:t>Source</a:t>
            </a:r>
            <a:r>
              <a:rPr lang="en-US" sz="1400" dirty="0"/>
              <a:t>: http://</a:t>
            </a:r>
            <a:r>
              <a:rPr lang="en-US" sz="1400" dirty="0" err="1"/>
              <a:t>infographiclist.com</a:t>
            </a:r>
            <a:r>
              <a:rPr lang="en-US" sz="1400" dirty="0"/>
              <a:t>/2011/10/16/smartphone-trends-opportunities-for-marketers-</a:t>
            </a:r>
            <a:r>
              <a:rPr lang="en-US" sz="1400" dirty="0" err="1"/>
              <a:t>infographic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6824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61760"/>
            <a:ext cx="8229600" cy="4871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1436" y="6172200"/>
            <a:ext cx="8484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Stats from </a:t>
            </a:r>
            <a:r>
              <a:rPr lang="en-US" sz="1400" dirty="0" err="1" smtClean="0"/>
              <a:t>eMarketer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smtClean="0"/>
              <a:t>Source</a:t>
            </a:r>
            <a:r>
              <a:rPr lang="en-US" sz="1400" dirty="0"/>
              <a:t>: http://</a:t>
            </a:r>
            <a:r>
              <a:rPr lang="en-US" sz="1400" dirty="0" err="1"/>
              <a:t>infographiclist.com</a:t>
            </a:r>
            <a:r>
              <a:rPr lang="en-US" sz="1400" dirty="0"/>
              <a:t>/2011/10/16/smartphone-trends-opportunities-for-marketers-</a:t>
            </a:r>
            <a:r>
              <a:rPr lang="en-US" sz="1400" dirty="0" err="1"/>
              <a:t>infographic</a:t>
            </a:r>
            <a:r>
              <a:rPr lang="en-US" sz="1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042847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dirty="0"/>
              <a:t>GET http://vl.storm8.com/</a:t>
            </a:r>
            <a:r>
              <a:rPr lang="en-US" dirty="0" err="1"/>
              <a:t>points.php?version</a:t>
            </a:r>
            <a:r>
              <a:rPr lang="en-US" dirty="0"/>
              <a:t>=1.52&amp;udid=0e4e5eb4df5b0db8f947f8ad49aaec361552041c&amp;pf=62DE49A7A5A6241858B9768783EC3EAF&amp;fpts=10&amp;</a:t>
            </a:r>
            <a:r>
              <a:rPr lang="en-US" b="1" dirty="0"/>
              <a:t>pnum=0414</a:t>
            </a:r>
            <a:r>
              <a:rPr lang="en-US" dirty="0"/>
              <a:t>%20</a:t>
            </a:r>
            <a:r>
              <a:rPr lang="en-US" b="1" dirty="0"/>
              <a:t>610</a:t>
            </a:r>
            <a:r>
              <a:rPr lang="en-US" dirty="0"/>
              <a:t>%20</a:t>
            </a:r>
            <a:r>
              <a:rPr lang="en-US" b="1" dirty="0"/>
              <a:t>500</a:t>
            </a:r>
            <a:r>
              <a:rPr lang="en-US" dirty="0"/>
              <a:t>&amp;model=</a:t>
            </a:r>
            <a:r>
              <a:rPr lang="en-US" dirty="0" smtClean="0"/>
              <a:t>iPhone&amp;$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762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112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Quickly analyze large bodies of apps</a:t>
            </a:r>
          </a:p>
          <a:p>
            <a:r>
              <a:rPr lang="en-US" dirty="0" smtClean="0"/>
              <a:t>Building control flow graphs (CFGs)</a:t>
            </a:r>
          </a:p>
          <a:p>
            <a:r>
              <a:rPr lang="en-US" dirty="0" smtClean="0"/>
              <a:t>License agreement says little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18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PiOS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 smtClean="0"/>
              <a:t>Problems with Objective-C</a:t>
            </a:r>
          </a:p>
          <a:p>
            <a:pPr lvl="1"/>
            <a:r>
              <a:rPr lang="en-US" dirty="0" smtClean="0"/>
              <a:t>Functions are usually object methods</a:t>
            </a:r>
          </a:p>
          <a:p>
            <a:pPr lvl="2"/>
            <a:r>
              <a:rPr lang="en-US" dirty="0" smtClean="0"/>
              <a:t>Funneled through single dispatch (send message)</a:t>
            </a:r>
          </a:p>
          <a:p>
            <a:pPr lvl="2"/>
            <a:r>
              <a:rPr lang="en-US" dirty="0" smtClean="0"/>
              <a:t>Difficult to create CFG</a:t>
            </a:r>
          </a:p>
          <a:p>
            <a:pPr lvl="1"/>
            <a:r>
              <a:rPr lang="en-US" dirty="0" smtClean="0"/>
              <a:t>Protocols: interface</a:t>
            </a:r>
          </a:p>
          <a:p>
            <a:pPr lvl="1"/>
            <a:r>
              <a:rPr lang="en-US" dirty="0" smtClean="0"/>
              <a:t>Categories: aspects</a:t>
            </a:r>
          </a:p>
          <a:p>
            <a:pPr lvl="1"/>
            <a:r>
              <a:rPr lang="en-US" dirty="0" smtClean="0"/>
              <a:t>Dispatcher</a:t>
            </a:r>
          </a:p>
          <a:p>
            <a:r>
              <a:rPr lang="en-US" dirty="0" smtClean="0"/>
              <a:t>Heuristic</a:t>
            </a:r>
            <a:r>
              <a:rPr lang="en-US" dirty="0"/>
              <a:t>: if the user interrupts the source-to-sink flow of sensitive data, assume this interrupt is the necessary warning dialog or </a:t>
            </a:r>
            <a:r>
              <a:rPr lang="en-US" dirty="0" smtClean="0"/>
              <a:t>prompt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2545"/>
      </p:ext>
    </p:extLst>
  </p:cSld>
  <p:clrMapOvr>
    <a:masterClrMapping/>
  </p:clrMapOvr>
</p:sld>
</file>

<file path=ppt/theme/theme1.xml><?xml version="1.0" encoding="utf-8"?>
<a:theme xmlns:a="http://schemas.openxmlformats.org/drawingml/2006/main" name="EECS">
  <a:themeElements>
    <a:clrScheme name="McCormick_purple_template 9">
      <a:dk1>
        <a:srgbClr val="000000"/>
      </a:dk1>
      <a:lt1>
        <a:srgbClr val="DAE0EC"/>
      </a:lt1>
      <a:dk2>
        <a:srgbClr val="000000"/>
      </a:dk2>
      <a:lt2>
        <a:srgbClr val="AEBCD6"/>
      </a:lt2>
      <a:accent1>
        <a:srgbClr val="333399"/>
      </a:accent1>
      <a:accent2>
        <a:srgbClr val="571963"/>
      </a:accent2>
      <a:accent3>
        <a:srgbClr val="EAEDF4"/>
      </a:accent3>
      <a:accent4>
        <a:srgbClr val="000000"/>
      </a:accent4>
      <a:accent5>
        <a:srgbClr val="ADADCA"/>
      </a:accent5>
      <a:accent6>
        <a:srgbClr val="4E1659"/>
      </a:accent6>
      <a:hlink>
        <a:srgbClr val="811413"/>
      </a:hlink>
      <a:folHlink>
        <a:srgbClr val="ACA66C"/>
      </a:folHlink>
    </a:clrScheme>
    <a:fontScheme name="McCormick_purple_template">
      <a:majorFont>
        <a:latin typeface="Arial Black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Cormick_purple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Cormick_purple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8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005295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AB3C8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Cormick_purple_template 9">
        <a:dk1>
          <a:srgbClr val="000000"/>
        </a:dk1>
        <a:lt1>
          <a:srgbClr val="DAE0EC"/>
        </a:lt1>
        <a:dk2>
          <a:srgbClr val="000000"/>
        </a:dk2>
        <a:lt2>
          <a:srgbClr val="AEBCD6"/>
        </a:lt2>
        <a:accent1>
          <a:srgbClr val="333399"/>
        </a:accent1>
        <a:accent2>
          <a:srgbClr val="571963"/>
        </a:accent2>
        <a:accent3>
          <a:srgbClr val="EAEDF4"/>
        </a:accent3>
        <a:accent4>
          <a:srgbClr val="000000"/>
        </a:accent4>
        <a:accent5>
          <a:srgbClr val="ADADCA"/>
        </a:accent5>
        <a:accent6>
          <a:srgbClr val="4E1659"/>
        </a:accent6>
        <a:hlink>
          <a:srgbClr val="811413"/>
        </a:hlink>
        <a:folHlink>
          <a:srgbClr val="ACA6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</TotalTime>
  <Words>1723</Words>
  <Application>Microsoft Macintosh PowerPoint</Application>
  <PresentationFormat>On-screen Show (4:3)</PresentationFormat>
  <Paragraphs>355</Paragraphs>
  <Slides>45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EECS</vt:lpstr>
      <vt:lpstr>PiOS: Detecting Privacy Leaks in iOS Applications</vt:lpstr>
      <vt:lpstr>Basic Problem</vt:lpstr>
      <vt:lpstr>Why build PiOS?</vt:lpstr>
      <vt:lpstr>PowerPoint Presentation</vt:lpstr>
      <vt:lpstr>PowerPoint Presentation</vt:lpstr>
      <vt:lpstr>PowerPoint Presentation</vt:lpstr>
      <vt:lpstr>Motivation</vt:lpstr>
      <vt:lpstr>Other Goals</vt:lpstr>
      <vt:lpstr>The PiOS System</vt:lpstr>
      <vt:lpstr>Example</vt:lpstr>
      <vt:lpstr>Implementation of PiOS</vt:lpstr>
      <vt:lpstr>PowerPoint Presentation</vt:lpstr>
      <vt:lpstr>Mach-O Binary File Format</vt:lpstr>
      <vt:lpstr>More Implementation Details</vt:lpstr>
      <vt:lpstr>Finding Leaks</vt:lpstr>
      <vt:lpstr>Sources</vt:lpstr>
      <vt:lpstr>Sinks</vt:lpstr>
      <vt:lpstr>Evaluation</vt:lpstr>
      <vt:lpstr>Results</vt:lpstr>
      <vt:lpstr>Results (cont.)</vt:lpstr>
      <vt:lpstr>PowerPoint Presentation</vt:lpstr>
      <vt:lpstr>PowerPoint Presentation</vt:lpstr>
      <vt:lpstr>Open Issues</vt:lpstr>
      <vt:lpstr>Related Work</vt:lpstr>
      <vt:lpstr>AndroidLeaks: Automatically Detecting  Potential Privacy Leakus In Android  Applications on a Large Scale </vt:lpstr>
      <vt:lpstr>Background</vt:lpstr>
      <vt:lpstr>Android Applications</vt:lpstr>
      <vt:lpstr>Android Applications</vt:lpstr>
      <vt:lpstr>AndroidLeaks</vt:lpstr>
      <vt:lpstr>Major Contributions</vt:lpstr>
      <vt:lpstr>Android Permissions</vt:lpstr>
      <vt:lpstr>Threat Model</vt:lpstr>
      <vt:lpstr>Analysis Scope</vt:lpstr>
      <vt:lpstr>AndroidLeaks Architecture</vt:lpstr>
      <vt:lpstr>Permission Mapping</vt:lpstr>
      <vt:lpstr>Permission Mapping</vt:lpstr>
      <vt:lpstr>Permission Mapping</vt:lpstr>
      <vt:lpstr>AndroidLeaks</vt:lpstr>
      <vt:lpstr>Taint Analysis - callbacks</vt:lpstr>
      <vt:lpstr>Taint Aware Slicing</vt:lpstr>
      <vt:lpstr>Evaluation</vt:lpstr>
      <vt:lpstr>Evaluation</vt:lpstr>
      <vt:lpstr>Leak sources</vt:lpstr>
      <vt:lpstr>Results </vt:lpstr>
      <vt:lpstr>Questions and Discussion</vt:lpstr>
    </vt:vector>
  </TitlesOfParts>
  <Company>Northwestern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Kyle Delaney</dc:creator>
  <cp:lastModifiedBy>Josiah Matlack</cp:lastModifiedBy>
  <cp:revision>143</cp:revision>
  <dcterms:created xsi:type="dcterms:W3CDTF">2007-05-30T20:31:02Z</dcterms:created>
  <dcterms:modified xsi:type="dcterms:W3CDTF">2013-04-14T17:57:23Z</dcterms:modified>
</cp:coreProperties>
</file>