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87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8" r:id="rId30"/>
    <p:sldId id="284" r:id="rId31"/>
    <p:sldId id="285" r:id="rId32"/>
    <p:sldId id="286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22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81BF5-D0CB-094A-9FE2-DAE3F1C967E5}" type="datetimeFigureOut">
              <a:rPr kumimoji="1" lang="zh-CN" altLang="en-US" smtClean="0"/>
              <a:t>4/19/15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3B76E-6546-E64C-9E86-E524034EC1F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8582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2CE40-0E32-4B90-B83A-405D5901487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9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3400B35-E35D-4646-A8F4-103E7CAC847B}" type="datetimeFigureOut">
              <a:rPr lang="en-US" smtClean="0"/>
              <a:t>4/19/15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F8CAFA6-0F01-49B6-B509-14FF69FB34F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0B35-E35D-4646-A8F4-103E7CAC847B}" type="datetimeFigureOut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FA6-0F01-49B6-B509-14FF69FB34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0B35-E35D-4646-A8F4-103E7CAC847B}" type="datetimeFigureOut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FA6-0F01-49B6-B509-14FF69FB34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0B35-E35D-4646-A8F4-103E7CAC847B}" type="datetimeFigureOut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FA6-0F01-49B6-B509-14FF69FB34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3400B35-E35D-4646-A8F4-103E7CAC847B}" type="datetimeFigureOut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F8CAFA6-0F01-49B6-B509-14FF69FB34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0B35-E35D-4646-A8F4-103E7CAC847B}" type="datetimeFigureOut">
              <a:rPr lang="en-US" smtClean="0"/>
              <a:t>4/19/15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FA6-0F01-49B6-B509-14FF69FB34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0B35-E35D-4646-A8F4-103E7CAC847B}" type="datetimeFigureOut">
              <a:rPr lang="en-US" smtClean="0"/>
              <a:t>4/19/15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FA6-0F01-49B6-B509-14FF69FB34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0B35-E35D-4646-A8F4-103E7CAC847B}" type="datetimeFigureOut">
              <a:rPr lang="en-US" smtClean="0"/>
              <a:t>4/19/15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FA6-0F01-49B6-B509-14FF69FB34F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0B35-E35D-4646-A8F4-103E7CAC847B}" type="datetimeFigureOut">
              <a:rPr lang="en-US" smtClean="0"/>
              <a:t>4/19/15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FA6-0F01-49B6-B509-14FF69FB34F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0B35-E35D-4646-A8F4-103E7CAC847B}" type="datetimeFigureOut">
              <a:rPr lang="en-US" smtClean="0"/>
              <a:t>4/19/15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FA6-0F01-49B6-B509-14FF69FB34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0B35-E35D-4646-A8F4-103E7CAC847B}" type="datetimeFigureOut">
              <a:rPr lang="en-US" smtClean="0"/>
              <a:t>4/19/15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AFA6-0F01-49B6-B509-14FF69FB34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3400B35-E35D-4646-A8F4-103E7CAC847B}" type="datetimeFigureOut">
              <a:rPr lang="en-US" smtClean="0"/>
              <a:t>4/19/15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F8CAFA6-0F01-49B6-B509-14FF69FB34F6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7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581400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Aurasium</a:t>
            </a:r>
            <a:r>
              <a:rPr lang="en-US" dirty="0" smtClean="0"/>
              <a:t>: Practical Policy Enforcement for Android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R. </a:t>
            </a:r>
            <a:r>
              <a:rPr lang="en-US" dirty="0" err="1" smtClean="0"/>
              <a:t>Xu</a:t>
            </a:r>
            <a:r>
              <a:rPr lang="en-US" dirty="0" smtClean="0"/>
              <a:t>, H. </a:t>
            </a:r>
            <a:r>
              <a:rPr lang="en-US" dirty="0" err="1" smtClean="0"/>
              <a:t>Saidi</a:t>
            </a:r>
            <a:r>
              <a:rPr lang="en-US" dirty="0" smtClean="0"/>
              <a:t> and R. Anderson</a:t>
            </a:r>
          </a:p>
        </p:txBody>
      </p:sp>
    </p:spTree>
    <p:extLst>
      <p:ext uri="{BB962C8B-B14F-4D97-AF65-F5344CB8AC3E}">
        <p14:creationId xmlns:p14="http://schemas.microsoft.com/office/powerpoint/2010/main" val="130019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Aurasium</a:t>
            </a:r>
            <a:r>
              <a:rPr lang="en-US" dirty="0"/>
              <a:t> Internals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Problems </a:t>
            </a:r>
            <a:r>
              <a:rPr lang="en-US" dirty="0"/>
              <a:t>to Solve</a:t>
            </a:r>
          </a:p>
          <a:p>
            <a:pPr lvl="1"/>
            <a:r>
              <a:rPr lang="en-US" dirty="0" smtClean="0"/>
              <a:t>Introducing </a:t>
            </a:r>
            <a:r>
              <a:rPr lang="en-US" dirty="0"/>
              <a:t>alien code to </a:t>
            </a:r>
            <a:r>
              <a:rPr lang="en-US" dirty="0" smtClean="0"/>
              <a:t>repackage arbitrary application</a:t>
            </a:r>
          </a:p>
          <a:p>
            <a:pPr lvl="1"/>
            <a:r>
              <a:rPr lang="en-US" dirty="0" smtClean="0"/>
              <a:t>Reliably and completely intercepting </a:t>
            </a:r>
            <a:r>
              <a:rPr lang="en-US" dirty="0"/>
              <a:t>application </a:t>
            </a:r>
            <a:r>
              <a:rPr lang="en-US" dirty="0" smtClean="0"/>
              <a:t>privacy access behavior</a:t>
            </a:r>
          </a:p>
          <a:p>
            <a:pPr lvl="1"/>
            <a:r>
              <a:rPr lang="en-US" dirty="0" smtClean="0"/>
              <a:t>Policy policies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191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Aurasium</a:t>
            </a:r>
            <a:r>
              <a:rPr lang="en-US" dirty="0"/>
              <a:t> Internals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to add code to existing applications</a:t>
            </a:r>
          </a:p>
          <a:p>
            <a:pPr lvl="1"/>
            <a:r>
              <a:rPr lang="en-US" dirty="0" smtClean="0"/>
              <a:t>Android </a:t>
            </a:r>
            <a:r>
              <a:rPr lang="en-US" dirty="0"/>
              <a:t>application building and </a:t>
            </a:r>
            <a:r>
              <a:rPr lang="en-US" dirty="0" smtClean="0"/>
              <a:t>packaging process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17" y="2362200"/>
            <a:ext cx="900308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94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Aurasium</a:t>
            </a:r>
            <a:r>
              <a:rPr lang="en-US" dirty="0"/>
              <a:t> Internals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to add code to existing applications</a:t>
            </a:r>
          </a:p>
          <a:p>
            <a:pPr lvl="1"/>
            <a:r>
              <a:rPr lang="en-US" dirty="0" err="1" smtClean="0"/>
              <a:t>apktool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23" y="2133600"/>
            <a:ext cx="875347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71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Enforcing Security &amp; Privacy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Aurasium</a:t>
            </a:r>
            <a:r>
              <a:rPr lang="en-US" dirty="0"/>
              <a:t> way</a:t>
            </a:r>
          </a:p>
          <a:p>
            <a:pPr lvl="1"/>
            <a:r>
              <a:rPr lang="en-US" dirty="0" smtClean="0"/>
              <a:t>Per-application </a:t>
            </a:r>
            <a:r>
              <a:rPr lang="en-US" dirty="0"/>
              <a:t>basis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need to root phone </a:t>
            </a:r>
            <a:r>
              <a:rPr lang="en-US" dirty="0" smtClean="0"/>
              <a:t>and flash </a:t>
            </a:r>
            <a:br>
              <a:rPr lang="en-US" dirty="0" smtClean="0"/>
            </a:br>
            <a:r>
              <a:rPr lang="en-US" dirty="0" smtClean="0"/>
              <a:t>firmware</a:t>
            </a:r>
            <a:endParaRPr lang="en-US" dirty="0"/>
          </a:p>
          <a:p>
            <a:pPr lvl="1"/>
            <a:r>
              <a:rPr lang="en-US" dirty="0" smtClean="0"/>
              <a:t>Almost </a:t>
            </a:r>
            <a:r>
              <a:rPr lang="en-US" dirty="0"/>
              <a:t>non-</a:t>
            </a:r>
            <a:r>
              <a:rPr lang="en-US" dirty="0" err="1"/>
              <a:t>bypassable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10549"/>
            <a:ext cx="3733800" cy="486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370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Aurasium</a:t>
            </a:r>
            <a:r>
              <a:rPr lang="en-US" dirty="0"/>
              <a:t> Internals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to Intercept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closer look at app process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30" y="2133600"/>
            <a:ext cx="5410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3312221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561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Aurasium</a:t>
            </a:r>
            <a:r>
              <a:rPr lang="en-US" dirty="0"/>
              <a:t> Internals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to Intercept</a:t>
            </a:r>
          </a:p>
          <a:p>
            <a:pPr lvl="1"/>
            <a:r>
              <a:rPr lang="en-US" dirty="0" smtClean="0"/>
              <a:t>Example</a:t>
            </a:r>
            <a:r>
              <a:rPr lang="en-US" dirty="0"/>
              <a:t>: Socket Connection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2133600"/>
            <a:ext cx="87344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971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Aurasium</a:t>
            </a:r>
            <a:r>
              <a:rPr lang="en-US" dirty="0"/>
              <a:t> Internals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to Intercept</a:t>
            </a:r>
          </a:p>
          <a:p>
            <a:pPr lvl="1"/>
            <a:r>
              <a:rPr lang="en-US" dirty="0" smtClean="0"/>
              <a:t>Example</a:t>
            </a:r>
            <a:r>
              <a:rPr lang="en-US" dirty="0"/>
              <a:t>: Send SMS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38" y="2209800"/>
            <a:ext cx="8429625" cy="3939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899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Aurasium</a:t>
            </a:r>
            <a:r>
              <a:rPr lang="en-US" dirty="0"/>
              <a:t> Internals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to Intercept</a:t>
            </a:r>
          </a:p>
          <a:p>
            <a:pPr lvl="1"/>
            <a:r>
              <a:rPr lang="en-US" dirty="0" smtClean="0"/>
              <a:t>Intercept </a:t>
            </a:r>
            <a:r>
              <a:rPr lang="en-US" dirty="0"/>
              <a:t>at lowest boundary – libc.so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4" y="2167002"/>
            <a:ext cx="793432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28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Aurasium</a:t>
            </a:r>
            <a:r>
              <a:rPr lang="en-US" dirty="0"/>
              <a:t> Internals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to Intercept</a:t>
            </a:r>
          </a:p>
          <a:p>
            <a:pPr lvl="1"/>
            <a:r>
              <a:rPr lang="en-US" dirty="0" smtClean="0"/>
              <a:t>Look </a:t>
            </a:r>
            <a:r>
              <a:rPr lang="en-US" dirty="0"/>
              <a:t>closer at library calls - dynamic linking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42562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88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4963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Aurasium</a:t>
            </a:r>
            <a:r>
              <a:rPr lang="en-US" dirty="0"/>
              <a:t> Internals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to Intercept</a:t>
            </a:r>
          </a:p>
          <a:p>
            <a:pPr lvl="1"/>
            <a:r>
              <a:rPr lang="en-US" dirty="0" smtClean="0"/>
              <a:t>Key</a:t>
            </a:r>
            <a:r>
              <a:rPr lang="en-US" dirty="0"/>
              <a:t>: Dynamically linked shared object file</a:t>
            </a:r>
          </a:p>
          <a:p>
            <a:pPr lvl="1"/>
            <a:r>
              <a:rPr lang="en-US" dirty="0" smtClean="0"/>
              <a:t>Essence</a:t>
            </a:r>
            <a:r>
              <a:rPr lang="en-US" dirty="0"/>
              <a:t>: Redo dynamic linking with pointers to </a:t>
            </a:r>
            <a:r>
              <a:rPr lang="en-US" dirty="0" smtClean="0"/>
              <a:t>our detour </a:t>
            </a:r>
            <a:r>
              <a:rPr lang="en-US" dirty="0"/>
              <a:t>code.</a:t>
            </a:r>
          </a:p>
        </p:txBody>
      </p:sp>
    </p:spTree>
    <p:extLst>
      <p:ext uri="{BB962C8B-B14F-4D97-AF65-F5344CB8AC3E}">
        <p14:creationId xmlns:p14="http://schemas.microsoft.com/office/powerpoint/2010/main" val="1779448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Address the multiple threats posed </a:t>
            </a:r>
            <a:r>
              <a:rPr lang="en-US" dirty="0" smtClean="0"/>
              <a:t>by malicious </a:t>
            </a:r>
            <a:r>
              <a:rPr lang="en-US" dirty="0"/>
              <a:t>applications on </a:t>
            </a:r>
            <a:r>
              <a:rPr lang="en-US" dirty="0" smtClean="0"/>
              <a:t>Android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6934200" cy="365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55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Aurasium</a:t>
            </a:r>
            <a:r>
              <a:rPr lang="en-US" dirty="0"/>
              <a:t> Internals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to Intercept</a:t>
            </a:r>
          </a:p>
          <a:p>
            <a:pPr lvl="1"/>
            <a:r>
              <a:rPr lang="en-US" dirty="0" smtClean="0"/>
              <a:t>Implemented </a:t>
            </a:r>
            <a:r>
              <a:rPr lang="en-US" dirty="0"/>
              <a:t>in native code</a:t>
            </a:r>
          </a:p>
          <a:p>
            <a:pPr lvl="1"/>
            <a:r>
              <a:rPr lang="en-US" dirty="0" smtClean="0"/>
              <a:t>Almost </a:t>
            </a:r>
            <a:r>
              <a:rPr lang="en-US" dirty="0"/>
              <a:t>non-</a:t>
            </a:r>
            <a:r>
              <a:rPr lang="en-US" dirty="0" err="1"/>
              <a:t>bypassable</a:t>
            </a:r>
            <a:endParaRPr lang="en-US" dirty="0"/>
          </a:p>
          <a:p>
            <a:pPr lvl="2"/>
            <a:r>
              <a:rPr lang="en-US" dirty="0" smtClean="0"/>
              <a:t>Java </a:t>
            </a:r>
            <a:r>
              <a:rPr lang="en-US" dirty="0"/>
              <a:t>code cannot modify arbitrary memory</a:t>
            </a:r>
          </a:p>
          <a:p>
            <a:pPr lvl="2"/>
            <a:r>
              <a:rPr lang="en-US" dirty="0" smtClean="0"/>
              <a:t>Java </a:t>
            </a:r>
            <a:r>
              <a:rPr lang="en-US" dirty="0"/>
              <a:t>code cannot issue </a:t>
            </a:r>
            <a:r>
              <a:rPr lang="en-US" dirty="0" err="1"/>
              <a:t>syscall</a:t>
            </a:r>
            <a:r>
              <a:rPr lang="en-US" dirty="0"/>
              <a:t> directly</a:t>
            </a:r>
          </a:p>
          <a:p>
            <a:pPr lvl="2"/>
            <a:r>
              <a:rPr lang="en-US" dirty="0" smtClean="0"/>
              <a:t>Attempts </a:t>
            </a:r>
            <a:r>
              <a:rPr lang="en-US" dirty="0"/>
              <a:t>to load native code is monitored</a:t>
            </a:r>
          </a:p>
          <a:p>
            <a:pPr lvl="3"/>
            <a:r>
              <a:rPr lang="en-US" dirty="0" err="1" smtClean="0"/>
              <a:t>dlopen</a:t>
            </a:r>
            <a:r>
              <a:rPr lang="en-US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298430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can you do with </a:t>
            </a:r>
            <a:r>
              <a:rPr lang="en-US" dirty="0" err="1"/>
              <a:t>Aurasium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Total </a:t>
            </a:r>
            <a:r>
              <a:rPr lang="en-US" dirty="0"/>
              <a:t>visibility into the interactions of an </a:t>
            </a:r>
            <a:r>
              <a:rPr lang="en-US" dirty="0" smtClean="0"/>
              <a:t>App with </a:t>
            </a:r>
            <a:r>
              <a:rPr lang="en-US" dirty="0"/>
              <a:t>the OS and other Apps</a:t>
            </a:r>
          </a:p>
          <a:p>
            <a:r>
              <a:rPr lang="en-US" dirty="0" smtClean="0"/>
              <a:t>Internet </a:t>
            </a:r>
            <a:r>
              <a:rPr lang="en-US" dirty="0"/>
              <a:t>connections</a:t>
            </a:r>
          </a:p>
          <a:p>
            <a:pPr lvl="1"/>
            <a:r>
              <a:rPr lang="en-US" dirty="0" smtClean="0"/>
              <a:t>connect</a:t>
            </a:r>
            <a:r>
              <a:rPr lang="en-US" dirty="0"/>
              <a:t>()</a:t>
            </a:r>
          </a:p>
          <a:p>
            <a:r>
              <a:rPr lang="en-US" dirty="0" smtClean="0"/>
              <a:t>IPC </a:t>
            </a:r>
            <a:r>
              <a:rPr lang="en-US" dirty="0"/>
              <a:t>Binder communications</a:t>
            </a:r>
          </a:p>
          <a:p>
            <a:pPr lvl="1"/>
            <a:r>
              <a:rPr lang="en-US" dirty="0" err="1" smtClean="0"/>
              <a:t>ioctl</a:t>
            </a:r>
            <a:r>
              <a:rPr lang="en-US" dirty="0"/>
              <a:t>()</a:t>
            </a:r>
          </a:p>
          <a:p>
            <a:r>
              <a:rPr lang="en-US" dirty="0" smtClean="0"/>
              <a:t>File </a:t>
            </a:r>
            <a:r>
              <a:rPr lang="en-US" dirty="0"/>
              <a:t>system manipulations</a:t>
            </a:r>
          </a:p>
          <a:p>
            <a:pPr lvl="1"/>
            <a:r>
              <a:rPr lang="en-US" dirty="0" smtClean="0"/>
              <a:t>write</a:t>
            </a:r>
            <a:r>
              <a:rPr lang="en-US" dirty="0"/>
              <a:t>(), read()</a:t>
            </a:r>
          </a:p>
          <a:p>
            <a:r>
              <a:rPr lang="en-US" dirty="0" smtClean="0"/>
              <a:t>Access </a:t>
            </a:r>
            <a:r>
              <a:rPr lang="en-US" dirty="0"/>
              <a:t>to resources</a:t>
            </a:r>
          </a:p>
          <a:p>
            <a:pPr lvl="1"/>
            <a:r>
              <a:rPr lang="en-US" dirty="0" err="1" smtClean="0"/>
              <a:t>Ioctl</a:t>
            </a:r>
            <a:r>
              <a:rPr lang="en-US" dirty="0"/>
              <a:t>(), read, write()</a:t>
            </a:r>
          </a:p>
          <a:p>
            <a:r>
              <a:rPr lang="en-US" dirty="0" smtClean="0"/>
              <a:t>Process management</a:t>
            </a:r>
            <a:endParaRPr lang="en-US" dirty="0"/>
          </a:p>
          <a:p>
            <a:pPr lvl="1"/>
            <a:r>
              <a:rPr lang="en-US" dirty="0" smtClean="0"/>
              <a:t>fork</a:t>
            </a:r>
            <a:r>
              <a:rPr lang="en-US" dirty="0"/>
              <a:t>(), </a:t>
            </a:r>
            <a:r>
              <a:rPr lang="en-US" dirty="0" err="1"/>
              <a:t>execvp</a:t>
            </a:r>
            <a:r>
              <a:rPr lang="en-US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490383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16" y="2743200"/>
            <a:ext cx="7876784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Aurasium</a:t>
            </a:r>
            <a:r>
              <a:rPr lang="en-US" dirty="0"/>
              <a:t> Internals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to add code to existing applications</a:t>
            </a:r>
          </a:p>
          <a:p>
            <a:pPr lvl="1"/>
            <a:r>
              <a:rPr lang="en-US" dirty="0" smtClean="0"/>
              <a:t>Inevitably </a:t>
            </a:r>
            <a:r>
              <a:rPr lang="en-US" dirty="0"/>
              <a:t>destroy original signature</a:t>
            </a:r>
          </a:p>
          <a:p>
            <a:pPr lvl="2"/>
            <a:r>
              <a:rPr lang="en-US" dirty="0" smtClean="0"/>
              <a:t>In </a:t>
            </a:r>
            <a:r>
              <a:rPr lang="en-US" dirty="0"/>
              <a:t>Android, signature = authorship</a:t>
            </a:r>
          </a:p>
          <a:p>
            <a:pPr lvl="1"/>
            <a:r>
              <a:rPr lang="en-US" dirty="0" smtClean="0"/>
              <a:t>Individual </a:t>
            </a:r>
            <a:r>
              <a:rPr lang="en-US" dirty="0"/>
              <a:t>app not a problem</a:t>
            </a:r>
          </a:p>
        </p:txBody>
      </p:sp>
    </p:spTree>
    <p:extLst>
      <p:ext uri="{BB962C8B-B14F-4D97-AF65-F5344CB8AC3E}">
        <p14:creationId xmlns:p14="http://schemas.microsoft.com/office/powerpoint/2010/main" val="2528363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1895475"/>
            <a:ext cx="433387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065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371600"/>
            <a:ext cx="432435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51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390650"/>
            <a:ext cx="432435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51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371600"/>
            <a:ext cx="43243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51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752600"/>
            <a:ext cx="42481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320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Tested on Real-world Apps</a:t>
            </a:r>
          </a:p>
          <a:p>
            <a:pPr lvl="1"/>
            <a:r>
              <a:rPr lang="en-US" dirty="0" smtClean="0"/>
              <a:t>3491 </a:t>
            </a:r>
            <a:r>
              <a:rPr lang="en-US" dirty="0"/>
              <a:t>apps from third-party application store.</a:t>
            </a:r>
          </a:p>
          <a:p>
            <a:pPr lvl="1"/>
            <a:r>
              <a:rPr lang="en-US" dirty="0" smtClean="0"/>
              <a:t>1260 </a:t>
            </a:r>
            <a:r>
              <a:rPr lang="en-US" dirty="0"/>
              <a:t>malware corpus from Android Genome.</a:t>
            </a:r>
          </a:p>
          <a:p>
            <a:pPr lvl="1"/>
            <a:r>
              <a:rPr lang="en-US" dirty="0" smtClean="0"/>
              <a:t>Results</a:t>
            </a:r>
            <a:endParaRPr lang="en-US" dirty="0"/>
          </a:p>
          <a:p>
            <a:pPr lvl="2"/>
            <a:r>
              <a:rPr lang="en-US" dirty="0" smtClean="0"/>
              <a:t>Repackaging</a:t>
            </a:r>
            <a:r>
              <a:rPr lang="en-US" dirty="0"/>
              <a:t>:</a:t>
            </a:r>
          </a:p>
          <a:p>
            <a:pPr lvl="3"/>
            <a:r>
              <a:rPr lang="en-US" dirty="0" smtClean="0"/>
              <a:t>3476/3491 </a:t>
            </a:r>
            <a:r>
              <a:rPr lang="en-US" dirty="0"/>
              <a:t>succeed (99.6%/99.8%)</a:t>
            </a:r>
          </a:p>
          <a:p>
            <a:pPr lvl="3"/>
            <a:r>
              <a:rPr lang="en-US" dirty="0" smtClean="0"/>
              <a:t>Failure </a:t>
            </a:r>
            <a:r>
              <a:rPr lang="en-US" dirty="0"/>
              <a:t>mode: </a:t>
            </a:r>
            <a:r>
              <a:rPr lang="en-US" dirty="0" err="1"/>
              <a:t>apktool</a:t>
            </a:r>
            <a:r>
              <a:rPr lang="en-US" dirty="0"/>
              <a:t>/</a:t>
            </a:r>
            <a:r>
              <a:rPr lang="en-US" dirty="0" err="1"/>
              <a:t>baksmali</a:t>
            </a:r>
            <a:r>
              <a:rPr lang="en-US" dirty="0"/>
              <a:t> assembly crashes</a:t>
            </a:r>
          </a:p>
          <a:p>
            <a:pPr lvl="2"/>
            <a:r>
              <a:rPr lang="en-US" dirty="0" smtClean="0"/>
              <a:t>Device </a:t>
            </a:r>
            <a:r>
              <a:rPr lang="en-US" dirty="0"/>
              <a:t>runs</a:t>
            </a:r>
          </a:p>
          <a:p>
            <a:pPr lvl="3"/>
            <a:r>
              <a:rPr lang="en-US" dirty="0" smtClean="0"/>
              <a:t>Nexus </a:t>
            </a:r>
            <a:r>
              <a:rPr lang="en-US" dirty="0"/>
              <a:t>S under Monkey – UI Exerciser in SDK</a:t>
            </a:r>
          </a:p>
          <a:p>
            <a:pPr lvl="3"/>
            <a:r>
              <a:rPr lang="en-US" dirty="0" smtClean="0"/>
              <a:t>Intercept </a:t>
            </a:r>
            <a:r>
              <a:rPr lang="en-US" dirty="0"/>
              <a:t>calls from all of 3189 runnable application</a:t>
            </a:r>
          </a:p>
        </p:txBody>
      </p:sp>
    </p:spTree>
    <p:extLst>
      <p:ext uri="{BB962C8B-B14F-4D97-AF65-F5344CB8AC3E}">
        <p14:creationId xmlns:p14="http://schemas.microsoft.com/office/powerpoint/2010/main" val="582528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Problem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zh-CN" dirty="0" smtClean="0"/>
              <a:t>List the system calls related with:</a:t>
            </a:r>
          </a:p>
          <a:p>
            <a:pPr lvl="1"/>
            <a:r>
              <a:rPr kumimoji="1" lang="en-US" altLang="zh-CN" dirty="0" smtClean="0"/>
              <a:t>IPC</a:t>
            </a:r>
          </a:p>
          <a:p>
            <a:pPr lvl="2"/>
            <a:r>
              <a:rPr kumimoji="1" lang="en-US" altLang="zh-CN" dirty="0" err="1"/>
              <a:t>i</a:t>
            </a:r>
            <a:r>
              <a:rPr kumimoji="1" lang="en-US" altLang="zh-CN" dirty="0" err="1" smtClean="0"/>
              <a:t>octl</a:t>
            </a:r>
            <a:r>
              <a:rPr kumimoji="1" lang="en-US" altLang="zh-CN" dirty="0" smtClean="0"/>
              <a:t>()</a:t>
            </a:r>
          </a:p>
          <a:p>
            <a:pPr lvl="1"/>
            <a:r>
              <a:rPr kumimoji="1" lang="en-US" altLang="zh-CN" dirty="0" smtClean="0"/>
              <a:t>File operation</a:t>
            </a:r>
          </a:p>
          <a:p>
            <a:pPr lvl="2"/>
            <a:r>
              <a:rPr kumimoji="1" lang="en-US" altLang="zh-CN" dirty="0"/>
              <a:t>r</a:t>
            </a:r>
            <a:r>
              <a:rPr kumimoji="1" lang="en-US" altLang="zh-CN" dirty="0" smtClean="0"/>
              <a:t>ead(), write()</a:t>
            </a:r>
          </a:p>
          <a:p>
            <a:pPr lvl="1"/>
            <a:r>
              <a:rPr kumimoji="1" lang="en-US" altLang="zh-CN" dirty="0" smtClean="0"/>
              <a:t>Process management</a:t>
            </a:r>
          </a:p>
          <a:p>
            <a:pPr lvl="2"/>
            <a:r>
              <a:rPr kumimoji="1" lang="en-US" altLang="zh-CN" dirty="0"/>
              <a:t>f</a:t>
            </a:r>
            <a:r>
              <a:rPr kumimoji="1" lang="en-US" altLang="zh-CN" dirty="0" smtClean="0"/>
              <a:t>ork(), </a:t>
            </a:r>
            <a:r>
              <a:rPr lang="en-US" altLang="zh-CN" dirty="0" err="1" smtClean="0"/>
              <a:t>execvp</a:t>
            </a:r>
            <a:r>
              <a:rPr lang="en-US" altLang="zh-CN" dirty="0" smtClean="0"/>
              <a:t>()</a:t>
            </a:r>
            <a:endParaRPr kumimoji="1" lang="en-US" altLang="zh-CN" dirty="0" smtClean="0"/>
          </a:p>
          <a:p>
            <a:pPr lvl="1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7001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Android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Security </a:t>
            </a:r>
            <a:r>
              <a:rPr lang="en-US" dirty="0" smtClean="0"/>
              <a:t>Features</a:t>
            </a:r>
          </a:p>
          <a:p>
            <a:pPr lvl="1"/>
            <a:r>
              <a:rPr lang="en-US" dirty="0"/>
              <a:t>Process Isolation</a:t>
            </a:r>
          </a:p>
          <a:p>
            <a:pPr lvl="1"/>
            <a:r>
              <a:rPr lang="en-US" dirty="0" smtClean="0"/>
              <a:t>Linux </a:t>
            </a:r>
            <a:r>
              <a:rPr lang="en-US" dirty="0"/>
              <a:t>user/group permission</a:t>
            </a:r>
          </a:p>
          <a:p>
            <a:pPr lvl="1"/>
            <a:r>
              <a:rPr lang="en-US" dirty="0" smtClean="0"/>
              <a:t>App </a:t>
            </a:r>
            <a:r>
              <a:rPr lang="en-US" dirty="0"/>
              <a:t>requests permission to OS functionalities</a:t>
            </a:r>
          </a:p>
          <a:p>
            <a:pPr lvl="2"/>
            <a:r>
              <a:rPr lang="en-US" dirty="0" smtClean="0"/>
              <a:t>Most </a:t>
            </a:r>
            <a:r>
              <a:rPr lang="en-US" dirty="0"/>
              <a:t>checked in remote end i.e. system services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few (Internet, Camera) checked in Kernel, </a:t>
            </a:r>
            <a:r>
              <a:rPr lang="en-US" dirty="0" smtClean="0"/>
              <a:t>as special </a:t>
            </a:r>
            <a:r>
              <a:rPr lang="en-US" dirty="0"/>
              <a:t>user </a:t>
            </a:r>
            <a:r>
              <a:rPr lang="en-US" dirty="0" smtClean="0"/>
              <a:t>group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974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99.9% is not 100</a:t>
            </a:r>
            <a:r>
              <a:rPr lang="en-US" dirty="0" smtClean="0"/>
              <a:t>% (even larger failure </a:t>
            </a:r>
            <a:r>
              <a:rPr lang="en-US" smtClean="0"/>
              <a:t>percentage now)</a:t>
            </a:r>
            <a:endParaRPr lang="en-US" dirty="0"/>
          </a:p>
          <a:p>
            <a:pPr lvl="1"/>
            <a:r>
              <a:rPr lang="en-US" dirty="0" smtClean="0"/>
              <a:t>Rely </a:t>
            </a:r>
            <a:r>
              <a:rPr lang="en-US" dirty="0"/>
              <a:t>on robustness of </a:t>
            </a:r>
            <a:r>
              <a:rPr lang="en-US" dirty="0" err="1"/>
              <a:t>apktool</a:t>
            </a:r>
            <a:endParaRPr lang="en-US" dirty="0"/>
          </a:p>
          <a:p>
            <a:pPr lvl="1"/>
            <a:r>
              <a:rPr lang="en-US" dirty="0" smtClean="0"/>
              <a:t>Manual </a:t>
            </a:r>
            <a:r>
              <a:rPr lang="en-US" dirty="0"/>
              <a:t>edit of Apps as a workaround</a:t>
            </a:r>
          </a:p>
          <a:p>
            <a:r>
              <a:rPr lang="en-US" dirty="0" smtClean="0"/>
              <a:t>Native </a:t>
            </a:r>
            <a:r>
              <a:rPr lang="en-US" dirty="0"/>
              <a:t>code can potentially </a:t>
            </a:r>
            <a:r>
              <a:rPr lang="en-US" dirty="0" smtClean="0"/>
              <a:t>bypass </a:t>
            </a:r>
            <a:r>
              <a:rPr lang="en-US" dirty="0" err="1" smtClean="0"/>
              <a:t>Aurasium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Already </a:t>
            </a:r>
            <a:r>
              <a:rPr lang="en-US" dirty="0"/>
              <a:t>seen examples of native code in </a:t>
            </a:r>
            <a:r>
              <a:rPr lang="en-US" dirty="0" smtClean="0"/>
              <a:t>the wild </a:t>
            </a:r>
            <a:r>
              <a:rPr lang="en-US" dirty="0"/>
              <a:t>that is capable of doing </a:t>
            </a:r>
            <a:r>
              <a:rPr lang="en-US" dirty="0" smtClean="0"/>
              <a:t>so, explicitly use static linking</a:t>
            </a:r>
          </a:p>
        </p:txBody>
      </p:sp>
    </p:spTree>
    <p:extLst>
      <p:ext uri="{BB962C8B-B14F-4D97-AF65-F5344CB8AC3E}">
        <p14:creationId xmlns:p14="http://schemas.microsoft.com/office/powerpoint/2010/main" val="378213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New approach to Android security/privacy</a:t>
            </a:r>
          </a:p>
          <a:p>
            <a:r>
              <a:rPr lang="en-US" dirty="0" smtClean="0"/>
              <a:t>Per-app </a:t>
            </a:r>
            <a:r>
              <a:rPr lang="en-US" dirty="0"/>
              <a:t>basis, no need to root phone</a:t>
            </a:r>
          </a:p>
          <a:p>
            <a:r>
              <a:rPr lang="en-US" dirty="0" smtClean="0"/>
              <a:t>Tested </a:t>
            </a:r>
            <a:r>
              <a:rPr lang="en-US" dirty="0"/>
              <a:t>against many real world apps</a:t>
            </a:r>
          </a:p>
          <a:p>
            <a:r>
              <a:rPr lang="en-US" dirty="0" smtClean="0"/>
              <a:t>Have </a:t>
            </a:r>
            <a:r>
              <a:rPr lang="en-US" dirty="0"/>
              <a:t>certain limitations</a:t>
            </a:r>
          </a:p>
        </p:txBody>
      </p:sp>
    </p:spTree>
    <p:extLst>
      <p:ext uri="{BB962C8B-B14F-4D97-AF65-F5344CB8AC3E}">
        <p14:creationId xmlns:p14="http://schemas.microsoft.com/office/powerpoint/2010/main" val="1069008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1752600"/>
            <a:ext cx="38671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72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Background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Evolution of Enterprise Mobile Management (EMM)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图片 4" descr="MDM_M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200400"/>
            <a:ext cx="6858000" cy="273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88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Background (cont’d)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Tradeoff: productivity </a:t>
            </a:r>
            <a:r>
              <a:rPr kumimoji="1" lang="en-US" altLang="zh-CN" dirty="0" err="1" smtClean="0"/>
              <a:t>v.s</a:t>
            </a:r>
            <a:r>
              <a:rPr kumimoji="1" lang="en-US" altLang="zh-CN" dirty="0" smtClean="0"/>
              <a:t>. security</a:t>
            </a:r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pPr marL="0" indent="0">
              <a:buNone/>
            </a:pPr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590800"/>
            <a:ext cx="5219017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50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Major methods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kumimoji="1" lang="en-US" altLang="zh-CN" dirty="0" smtClean="0"/>
          </a:p>
          <a:p>
            <a:pPr lvl="1"/>
            <a:r>
              <a:rPr kumimoji="1" lang="en-US" altLang="zh-CN" dirty="0"/>
              <a:t>Application </a:t>
            </a:r>
            <a:r>
              <a:rPr kumimoji="1" lang="en-US" altLang="zh-CN" dirty="0" smtClean="0"/>
              <a:t>rewriting</a:t>
            </a:r>
          </a:p>
          <a:p>
            <a:pPr lvl="2"/>
            <a:r>
              <a:rPr kumimoji="1" lang="en-US" altLang="zh-CN" dirty="0" err="1" smtClean="0"/>
              <a:t>Mocana</a:t>
            </a:r>
            <a:endParaRPr kumimoji="1" lang="en-US" altLang="zh-CN" dirty="0" smtClean="0"/>
          </a:p>
          <a:p>
            <a:pPr lvl="2"/>
            <a:r>
              <a:rPr kumimoji="1" lang="en-US" altLang="zh-CN" dirty="0" smtClean="0"/>
              <a:t>Work </a:t>
            </a:r>
            <a:r>
              <a:rPr kumimoji="1" lang="en-US" altLang="zh-CN" dirty="0"/>
              <a:t>on all devices, NOT on all applications</a:t>
            </a:r>
          </a:p>
          <a:p>
            <a:pPr lvl="1"/>
            <a:r>
              <a:rPr kumimoji="1" lang="en-US" altLang="zh-CN" dirty="0" smtClean="0"/>
              <a:t>SDK</a:t>
            </a:r>
          </a:p>
          <a:p>
            <a:pPr lvl="2"/>
            <a:r>
              <a:rPr kumimoji="1" lang="en-US" altLang="zh-CN" dirty="0" smtClean="0"/>
              <a:t>Good</a:t>
            </a:r>
          </a:p>
          <a:p>
            <a:pPr lvl="2"/>
            <a:r>
              <a:rPr kumimoji="1" lang="en-US" altLang="zh-CN" dirty="0" smtClean="0"/>
              <a:t>Work </a:t>
            </a:r>
            <a:r>
              <a:rPr kumimoji="1" lang="en-US" altLang="zh-CN" dirty="0"/>
              <a:t>on all applications, NOT on all </a:t>
            </a:r>
            <a:r>
              <a:rPr kumimoji="1" lang="en-US" altLang="zh-CN" dirty="0" smtClean="0"/>
              <a:t>devices</a:t>
            </a:r>
          </a:p>
          <a:p>
            <a:pPr lvl="2"/>
            <a:r>
              <a:rPr kumimoji="1" lang="en-US" altLang="zh-CN" dirty="0" smtClean="0"/>
              <a:t>Extra developer support</a:t>
            </a:r>
          </a:p>
          <a:p>
            <a:pPr lvl="1"/>
            <a:r>
              <a:rPr kumimoji="1" lang="en-US" altLang="zh-CN" dirty="0" smtClean="0"/>
              <a:t>OS Modification</a:t>
            </a:r>
          </a:p>
          <a:p>
            <a:pPr lvl="2"/>
            <a:r>
              <a:rPr kumimoji="1" lang="en-US" altLang="zh-CN" i="1" dirty="0" smtClean="0"/>
              <a:t>Bring Android to work </a:t>
            </a:r>
            <a:r>
              <a:rPr kumimoji="1" lang="en-US" altLang="zh-CN" dirty="0" smtClean="0"/>
              <a:t>on </a:t>
            </a:r>
            <a:r>
              <a:rPr kumimoji="1" lang="en-US" altLang="zh-CN" dirty="0"/>
              <a:t>Android Lollipop</a:t>
            </a:r>
            <a:endParaRPr kumimoji="1" lang="en-US" altLang="zh-CN" dirty="0" smtClean="0"/>
          </a:p>
          <a:p>
            <a:pPr lvl="2"/>
            <a:r>
              <a:rPr kumimoji="1" lang="en-US" altLang="zh-CN" dirty="0"/>
              <a:t>D</a:t>
            </a:r>
            <a:r>
              <a:rPr kumimoji="1" lang="en-US" altLang="zh-CN" dirty="0" smtClean="0"/>
              <a:t>ependencies </a:t>
            </a:r>
            <a:r>
              <a:rPr kumimoji="1" lang="en-US" altLang="zh-CN" dirty="0"/>
              <a:t>on OS versions or </a:t>
            </a:r>
            <a:r>
              <a:rPr kumimoji="1" lang="en-US" altLang="zh-CN" dirty="0" smtClean="0"/>
              <a:t>customization</a:t>
            </a:r>
            <a:endParaRPr kumimoji="1" lang="en-US" altLang="zh-CN" dirty="0"/>
          </a:p>
          <a:p>
            <a:pPr lvl="2"/>
            <a:r>
              <a:rPr kumimoji="1" lang="en-US" altLang="zh-CN" dirty="0"/>
              <a:t>L</a:t>
            </a:r>
            <a:r>
              <a:rPr kumimoji="1" lang="en-US" altLang="zh-CN" dirty="0" smtClean="0"/>
              <a:t>imitation </a:t>
            </a:r>
            <a:r>
              <a:rPr kumimoji="1" lang="en-US" altLang="zh-CN" dirty="0"/>
              <a:t>of portability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3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Android Segmentation</a:t>
            </a:r>
            <a:endParaRPr kumimoji="1" lang="zh-CN" altLang="en-US" dirty="0"/>
          </a:p>
        </p:txBody>
      </p:sp>
      <p:pic>
        <p:nvPicPr>
          <p:cNvPr id="5" name="内容占位符 4" descr="timedist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94" r="-17094"/>
          <a:stretch>
            <a:fillRect/>
          </a:stretch>
        </p:blipFill>
        <p:spPr>
          <a:xfrm>
            <a:off x="3290017" y="1828800"/>
            <a:ext cx="6234983" cy="3429000"/>
          </a:xfrm>
        </p:spPr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图片 5" descr="android_dis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4" y="2330069"/>
            <a:ext cx="4152398" cy="262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502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Desired System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Generality</a:t>
            </a:r>
          </a:p>
          <a:p>
            <a:pPr lvl="1"/>
            <a:r>
              <a:rPr kumimoji="1" lang="en-US" altLang="zh-CN" dirty="0" smtClean="0"/>
              <a:t>Any application on mobile marketplaces </a:t>
            </a:r>
            <a:r>
              <a:rPr kumimoji="1" lang="en-US" altLang="zh-CN" dirty="0" smtClean="0">
                <a:sym typeface="Wingdings"/>
              </a:rPr>
              <a:t> hardened business version</a:t>
            </a:r>
            <a:endParaRPr kumimoji="1" lang="en-US" altLang="zh-CN" dirty="0" smtClean="0"/>
          </a:p>
          <a:p>
            <a:r>
              <a:rPr kumimoji="1" lang="en-US" altLang="zh-CN" dirty="0" smtClean="0"/>
              <a:t>Data isolation/sharing</a:t>
            </a:r>
          </a:p>
          <a:p>
            <a:r>
              <a:rPr kumimoji="1" lang="en-US" altLang="zh-CN" dirty="0" smtClean="0"/>
              <a:t>Completeness</a:t>
            </a:r>
          </a:p>
          <a:p>
            <a:pPr lvl="1"/>
            <a:r>
              <a:rPr kumimoji="1" lang="en-US" altLang="zh-CN" dirty="0" smtClean="0"/>
              <a:t>Stealthy channels: reflection, native code, dynamic load </a:t>
            </a:r>
          </a:p>
          <a:p>
            <a:r>
              <a:rPr kumimoji="1" lang="en-US" altLang="zh-CN" dirty="0" smtClean="0"/>
              <a:t>Flexibility</a:t>
            </a:r>
          </a:p>
          <a:p>
            <a:pPr lvl="1"/>
            <a:r>
              <a:rPr kumimoji="1" lang="en-US" altLang="zh-CN" dirty="0" smtClean="0"/>
              <a:t>Dynamic &amp; remote access policy update</a:t>
            </a:r>
          </a:p>
          <a:p>
            <a:r>
              <a:rPr kumimoji="1" lang="en-US" altLang="zh-CN" dirty="0" smtClean="0"/>
              <a:t>Portability</a:t>
            </a:r>
          </a:p>
          <a:p>
            <a:pPr lvl="1"/>
            <a:r>
              <a:rPr kumimoji="1" lang="en-US" altLang="zh-CN" dirty="0" smtClean="0"/>
              <a:t>No modifications (dependencies) on OS</a:t>
            </a:r>
          </a:p>
          <a:p>
            <a:r>
              <a:rPr kumimoji="1" lang="en-US" altLang="zh-CN" dirty="0" smtClean="0"/>
              <a:t>Cross-platform</a:t>
            </a:r>
          </a:p>
          <a:p>
            <a:pPr lvl="1"/>
            <a:r>
              <a:rPr kumimoji="1" lang="en-US" altLang="zh-CN" dirty="0" smtClean="0"/>
              <a:t>Proxy-based data access mechanism demo on </a:t>
            </a:r>
            <a:r>
              <a:rPr kumimoji="1" lang="en-US" altLang="zh-CN" dirty="0" err="1" smtClean="0"/>
              <a:t>iOS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55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Challenges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Lack of OS support</a:t>
            </a:r>
          </a:p>
          <a:p>
            <a:pPr lvl="1"/>
            <a:r>
              <a:rPr kumimoji="1" lang="en-US" altLang="zh-CN" dirty="0" smtClean="0"/>
              <a:t>Existing Android storage mechanism supports either data sharing or data isolation alone</a:t>
            </a:r>
          </a:p>
          <a:p>
            <a:r>
              <a:rPr kumimoji="1" lang="en-US" altLang="zh-CN" dirty="0" smtClean="0"/>
              <a:t>Diversity of data access behavior</a:t>
            </a:r>
          </a:p>
          <a:p>
            <a:pPr lvl="1"/>
            <a:r>
              <a:rPr kumimoji="1" lang="en-US" altLang="zh-CN" dirty="0" smtClean="0"/>
              <a:t>Native code, Java reflection, Dynamic loading</a:t>
            </a:r>
          </a:p>
          <a:p>
            <a:r>
              <a:rPr kumimoji="1" lang="en-US" altLang="zh-CN" dirty="0" smtClean="0"/>
              <a:t>Performance penalty</a:t>
            </a:r>
          </a:p>
          <a:p>
            <a:pPr lvl="1"/>
            <a:r>
              <a:rPr kumimoji="1" lang="en-US" altLang="zh-CN" dirty="0" smtClean="0"/>
              <a:t>Popular resource virtualization-based solutions have the scalability issue</a:t>
            </a:r>
          </a:p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55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System Overview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kumimoji="1" lang="en-US" altLang="zh-CN" dirty="0" smtClean="0"/>
          </a:p>
          <a:p>
            <a:endParaRPr kumimoji="1" lang="en-US" altLang="zh-CN" dirty="0"/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en-US" altLang="zh-CN" dirty="0"/>
          </a:p>
          <a:p>
            <a:r>
              <a:rPr kumimoji="1" lang="en-US" altLang="zh-CN" dirty="0" smtClean="0"/>
              <a:t>How to use:</a:t>
            </a:r>
          </a:p>
          <a:p>
            <a:pPr lvl="1"/>
            <a:r>
              <a:rPr kumimoji="1" lang="en-US" altLang="zh-CN" dirty="0" smtClean="0"/>
              <a:t>Shield the application to get the business version of application</a:t>
            </a:r>
          </a:p>
          <a:p>
            <a:pPr lvl="1"/>
            <a:r>
              <a:rPr kumimoji="1" lang="en-US" altLang="zh-CN" dirty="0" smtClean="0"/>
              <a:t>Applications on device are divided into two sets: </a:t>
            </a:r>
            <a:r>
              <a:rPr kumimoji="1" lang="en-US" altLang="zh-CN" i="1" dirty="0" smtClean="0"/>
              <a:t>business</a:t>
            </a:r>
            <a:r>
              <a:rPr kumimoji="1" lang="en-US" altLang="zh-CN" dirty="0" smtClean="0"/>
              <a:t> and </a:t>
            </a:r>
            <a:r>
              <a:rPr kumimoji="1" lang="en-US" altLang="zh-CN" i="1" dirty="0" smtClean="0"/>
              <a:t>personal</a:t>
            </a:r>
          </a:p>
          <a:p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图片 4" descr="securitymode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47800"/>
            <a:ext cx="5905500" cy="233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1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Android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696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077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Features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kumimoji="1" lang="en-US" altLang="zh-CN" dirty="0"/>
              <a:t>Proxy-based data access </a:t>
            </a:r>
            <a:r>
              <a:rPr kumimoji="1" lang="en-US" altLang="zh-CN" dirty="0" smtClean="0"/>
              <a:t>mechanism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kumimoji="1" lang="en-US" altLang="zh-CN" dirty="0"/>
              <a:t>Privileged data leakage detection/</a:t>
            </a:r>
            <a:r>
              <a:rPr kumimoji="1" lang="en-US" altLang="zh-CN" dirty="0" smtClean="0"/>
              <a:t>prevention</a:t>
            </a:r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8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System </a:t>
            </a:r>
            <a:r>
              <a:rPr kumimoji="1" lang="en-US" altLang="zh-CN" dirty="0"/>
              <a:t>C</a:t>
            </a:r>
            <a:r>
              <a:rPr kumimoji="1" lang="en-US" altLang="zh-CN" dirty="0" smtClean="0"/>
              <a:t>all Hooking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" name="图片 6" descr="androidst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85999"/>
            <a:ext cx="3505200" cy="3814242"/>
          </a:xfrm>
          <a:prstGeom prst="rect">
            <a:avLst/>
          </a:prstGeom>
        </p:spPr>
      </p:pic>
      <p:pic>
        <p:nvPicPr>
          <p:cNvPr id="8" name="图片 7" descr="androidstack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86000"/>
            <a:ext cx="634458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5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AppShield Architecture</a:t>
            </a:r>
            <a:endParaRPr kumimoji="1" lang="zh-CN" altLang="en-US" dirty="0"/>
          </a:p>
        </p:txBody>
      </p:sp>
      <p:pic>
        <p:nvPicPr>
          <p:cNvPr id="5" name="内容占位符 4" descr="proxymech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194" b="-40194"/>
          <a:stretch>
            <a:fillRect/>
          </a:stretch>
        </p:blipFill>
        <p:spPr>
          <a:xfrm>
            <a:off x="457200" y="1524000"/>
            <a:ext cx="8229600" cy="4525963"/>
          </a:xfrm>
        </p:spPr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文本框 2"/>
          <p:cNvSpPr txBox="1"/>
          <p:nvPr/>
        </p:nvSpPr>
        <p:spPr>
          <a:xfrm>
            <a:off x="2209800" y="5105400"/>
            <a:ext cx="225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FF0000"/>
                </a:solidFill>
              </a:rPr>
              <a:t>1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00800" y="5105400"/>
            <a:ext cx="225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rgbClr val="FF0000"/>
                </a:solidFill>
              </a:rPr>
              <a:t>2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72400" y="2286000"/>
            <a:ext cx="225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rgbClr val="FF0000"/>
                </a:solidFill>
              </a:rPr>
              <a:t>3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39000" y="3048000"/>
            <a:ext cx="225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rgbClr val="FF0000"/>
                </a:solidFill>
              </a:rPr>
              <a:t>4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62200" y="3733800"/>
            <a:ext cx="381000" cy="254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FF0000"/>
                </a:solidFill>
              </a:rPr>
              <a:t>5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0" y="4127500"/>
            <a:ext cx="749300" cy="1397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144" y="3956106"/>
            <a:ext cx="622300" cy="1397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286000" y="3352800"/>
            <a:ext cx="225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rgbClr val="FF0000"/>
                </a:solidFill>
              </a:rPr>
              <a:t>6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100" y="3200400"/>
            <a:ext cx="749300" cy="1397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5400" y="3383445"/>
            <a:ext cx="736600" cy="1397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267200" y="2971800"/>
            <a:ext cx="225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FF0000"/>
                </a:solidFill>
              </a:rPr>
              <a:t>7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257800" y="2667000"/>
            <a:ext cx="225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rgbClr val="FF0000"/>
                </a:solidFill>
              </a:rPr>
              <a:t>8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327740" y="3048000"/>
            <a:ext cx="225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rgbClr val="FF0000"/>
                </a:solidFill>
              </a:rPr>
              <a:t>9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181600" y="3547646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rgbClr val="FF0000"/>
                </a:solidFill>
              </a:rPr>
              <a:t>1</a:t>
            </a:r>
            <a:r>
              <a:rPr kumimoji="1" lang="en-US" altLang="zh-CN" sz="1600" dirty="0" smtClean="0">
                <a:solidFill>
                  <a:srgbClr val="FF0000"/>
                </a:solidFill>
              </a:rPr>
              <a:t>0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572000" y="35814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FF0000"/>
                </a:solidFill>
              </a:rPr>
              <a:t>1</a:t>
            </a:r>
            <a:r>
              <a:rPr kumimoji="1" lang="en-US" altLang="zh-CN" sz="1600" dirty="0">
                <a:solidFill>
                  <a:srgbClr val="FF0000"/>
                </a:solidFill>
              </a:rPr>
              <a:t>1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88892" y="3429000"/>
            <a:ext cx="41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FF0000"/>
                </a:solidFill>
              </a:rPr>
              <a:t>1</a:t>
            </a:r>
            <a:r>
              <a:rPr kumimoji="1" lang="en-US" altLang="zh-CN" sz="1600" dirty="0">
                <a:solidFill>
                  <a:srgbClr val="FF0000"/>
                </a:solidFill>
              </a:rPr>
              <a:t>2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514600" y="35814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FF0000"/>
                </a:solidFill>
              </a:rPr>
              <a:t>1</a:t>
            </a:r>
            <a:r>
              <a:rPr kumimoji="1" lang="en-US" altLang="zh-CN" sz="1600" dirty="0">
                <a:solidFill>
                  <a:srgbClr val="FF0000"/>
                </a:solidFill>
              </a:rPr>
              <a:t>3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286000" y="41148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smtClean="0">
                <a:solidFill>
                  <a:srgbClr val="FF0000"/>
                </a:solidFill>
              </a:rPr>
              <a:t>1</a:t>
            </a:r>
            <a:r>
              <a:rPr kumimoji="1" lang="en-US" altLang="zh-CN" sz="1600" dirty="0">
                <a:solidFill>
                  <a:srgbClr val="FF0000"/>
                </a:solidFill>
              </a:rPr>
              <a:t>4</a:t>
            </a:r>
            <a:endParaRPr kumimoji="1"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6564" y="3227898"/>
            <a:ext cx="1206500" cy="7112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2955" y="3452302"/>
            <a:ext cx="892149" cy="58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72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6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Data Sharing/isolation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P</a:t>
            </a:r>
            <a:r>
              <a:rPr kumimoji="1" lang="en-US" altLang="zh-CN" dirty="0" smtClean="0"/>
              <a:t>rivileged data kept in internal storage, private access mode owned by </a:t>
            </a:r>
            <a:r>
              <a:rPr kumimoji="1" lang="en-US" altLang="zh-CN" dirty="0" err="1" smtClean="0"/>
              <a:t>AppShield</a:t>
            </a:r>
            <a:endParaRPr kumimoji="1" lang="en-US" altLang="zh-CN" dirty="0" smtClean="0"/>
          </a:p>
          <a:p>
            <a:r>
              <a:rPr kumimoji="1" lang="en-US" altLang="zh-CN" dirty="0" smtClean="0"/>
              <a:t>Data access by other applications go through public storage with the virtual file path</a:t>
            </a:r>
          </a:p>
          <a:p>
            <a:r>
              <a:rPr kumimoji="1" lang="en-US" altLang="zh-CN" dirty="0" smtClean="0"/>
              <a:t>Business application’s access redirect to the true file </a:t>
            </a:r>
            <a:r>
              <a:rPr kumimoji="1" lang="en-US" altLang="zh-CN" dirty="0" smtClean="0">
                <a:sym typeface="Wingdings"/>
              </a:rPr>
              <a:t> sharing</a:t>
            </a:r>
          </a:p>
          <a:p>
            <a:r>
              <a:rPr kumimoji="1" lang="en-US" altLang="zh-CN" dirty="0" smtClean="0">
                <a:sym typeface="Wingdings"/>
              </a:rPr>
              <a:t>Personal application cannot access the private internal storage isolation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95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Data Sharing/</a:t>
            </a:r>
            <a:r>
              <a:rPr kumimoji="1" lang="en-US" altLang="zh-CN" dirty="0" smtClean="0"/>
              <a:t>isolation (cont’d)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3E5EF-7AA6-40DD-AA96-319B0649D502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656" y="4949727"/>
            <a:ext cx="1238250" cy="1143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565" y="4949727"/>
            <a:ext cx="1238250" cy="1143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656" y="2288088"/>
            <a:ext cx="1238250" cy="1143000"/>
          </a:xfrm>
          <a:prstGeom prst="rect">
            <a:avLst/>
          </a:prstGeom>
        </p:spPr>
      </p:pic>
      <p:sp>
        <p:nvSpPr>
          <p:cNvPr id="25" name="内容占位符 2"/>
          <p:cNvSpPr txBox="1">
            <a:spLocks/>
          </p:cNvSpPr>
          <p:nvPr/>
        </p:nvSpPr>
        <p:spPr>
          <a:xfrm>
            <a:off x="4724400" y="6172200"/>
            <a:ext cx="3437122" cy="521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200" b="1" dirty="0" smtClean="0"/>
              <a:t>Business application</a:t>
            </a:r>
            <a:endParaRPr lang="zh-CN" altLang="en-US" sz="2200" b="1" dirty="0"/>
          </a:p>
        </p:txBody>
      </p:sp>
      <p:cxnSp>
        <p:nvCxnSpPr>
          <p:cNvPr id="26" name="直接箭头连接符 13"/>
          <p:cNvCxnSpPr>
            <a:stCxn id="21" idx="0"/>
            <a:endCxn id="23" idx="2"/>
          </p:cNvCxnSpPr>
          <p:nvPr/>
        </p:nvCxnSpPr>
        <p:spPr>
          <a:xfrm flipV="1">
            <a:off x="2723781" y="3431088"/>
            <a:ext cx="0" cy="1518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内容占位符 2"/>
          <p:cNvSpPr txBox="1">
            <a:spLocks/>
          </p:cNvSpPr>
          <p:nvPr/>
        </p:nvSpPr>
        <p:spPr>
          <a:xfrm>
            <a:off x="1066799" y="1981200"/>
            <a:ext cx="2079191" cy="444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200" b="1" dirty="0" err="1" smtClean="0"/>
              <a:t>AppShield</a:t>
            </a:r>
            <a:endParaRPr lang="zh-CN" altLang="en-US" sz="2200" b="1" dirty="0"/>
          </a:p>
        </p:txBody>
      </p:sp>
      <p:cxnSp>
        <p:nvCxnSpPr>
          <p:cNvPr id="28" name="直接箭头连接符 22"/>
          <p:cNvCxnSpPr>
            <a:stCxn id="22" idx="0"/>
            <a:endCxn id="23" idx="2"/>
          </p:cNvCxnSpPr>
          <p:nvPr/>
        </p:nvCxnSpPr>
        <p:spPr>
          <a:xfrm flipH="1" flipV="1">
            <a:off x="2723781" y="3431088"/>
            <a:ext cx="3161909" cy="1518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内容占位符 2"/>
          <p:cNvSpPr txBox="1">
            <a:spLocks/>
          </p:cNvSpPr>
          <p:nvPr/>
        </p:nvSpPr>
        <p:spPr>
          <a:xfrm>
            <a:off x="1447800" y="4114800"/>
            <a:ext cx="2759695" cy="406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200" b="1" dirty="0" smtClean="0"/>
              <a:t>Access</a:t>
            </a:r>
            <a:endParaRPr lang="en-US" altLang="zh-CN" sz="2200" b="1" dirty="0"/>
          </a:p>
        </p:txBody>
      </p:sp>
      <p:sp>
        <p:nvSpPr>
          <p:cNvPr id="30" name="内容占位符 2"/>
          <p:cNvSpPr txBox="1">
            <a:spLocks/>
          </p:cNvSpPr>
          <p:nvPr/>
        </p:nvSpPr>
        <p:spPr>
          <a:xfrm>
            <a:off x="4419600" y="3962400"/>
            <a:ext cx="2759695" cy="406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200" b="1" dirty="0" smtClean="0"/>
              <a:t>Access </a:t>
            </a:r>
            <a:endParaRPr lang="en-US" altLang="zh-CN" sz="2200" b="1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693" y="1170782"/>
            <a:ext cx="1238250" cy="1143000"/>
          </a:xfrm>
          <a:prstGeom prst="rect">
            <a:avLst/>
          </a:prstGeom>
        </p:spPr>
      </p:pic>
      <p:sp>
        <p:nvSpPr>
          <p:cNvPr id="32" name="内容占位符 2"/>
          <p:cNvSpPr txBox="1">
            <a:spLocks/>
          </p:cNvSpPr>
          <p:nvPr/>
        </p:nvSpPr>
        <p:spPr>
          <a:xfrm>
            <a:off x="5105400" y="2590800"/>
            <a:ext cx="2869087" cy="876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200" b="1" dirty="0" smtClean="0"/>
              <a:t>Personal Application</a:t>
            </a:r>
            <a:endParaRPr lang="zh-CN" altLang="en-US" sz="2200" b="1" dirty="0"/>
          </a:p>
        </p:txBody>
      </p:sp>
      <p:cxnSp>
        <p:nvCxnSpPr>
          <p:cNvPr id="33" name="直接箭头连接符 40"/>
          <p:cNvCxnSpPr>
            <a:stCxn id="31" idx="1"/>
            <a:endCxn id="23" idx="3"/>
          </p:cNvCxnSpPr>
          <p:nvPr/>
        </p:nvCxnSpPr>
        <p:spPr>
          <a:xfrm flipH="1">
            <a:off x="3342906" y="1742282"/>
            <a:ext cx="2187787" cy="1117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内容占位符 2"/>
          <p:cNvSpPr txBox="1">
            <a:spLocks/>
          </p:cNvSpPr>
          <p:nvPr/>
        </p:nvSpPr>
        <p:spPr>
          <a:xfrm>
            <a:off x="2819400" y="1219200"/>
            <a:ext cx="24384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200" b="1" dirty="0" smtClean="0"/>
              <a:t>No access to privileged data</a:t>
            </a:r>
            <a:endParaRPr lang="en-US" altLang="zh-CN" sz="2200" b="1" dirty="0"/>
          </a:p>
        </p:txBody>
      </p:sp>
      <p:cxnSp>
        <p:nvCxnSpPr>
          <p:cNvPr id="35" name="直接连接符 48"/>
          <p:cNvCxnSpPr/>
          <p:nvPr/>
        </p:nvCxnSpPr>
        <p:spPr>
          <a:xfrm>
            <a:off x="3886200" y="1981200"/>
            <a:ext cx="467975" cy="368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内容占位符 2"/>
          <p:cNvSpPr txBox="1">
            <a:spLocks/>
          </p:cNvSpPr>
          <p:nvPr/>
        </p:nvSpPr>
        <p:spPr>
          <a:xfrm>
            <a:off x="1219200" y="6172200"/>
            <a:ext cx="3437122" cy="521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200" b="1" dirty="0" smtClean="0"/>
              <a:t>Business application</a:t>
            </a:r>
            <a:endParaRPr lang="zh-CN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242604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Malicious Android 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Abuse </a:t>
            </a:r>
            <a:r>
              <a:rPr lang="en-US" dirty="0"/>
              <a:t>permissions:</a:t>
            </a:r>
          </a:p>
          <a:p>
            <a:pPr lvl="1"/>
            <a:r>
              <a:rPr lang="en-US" dirty="0" smtClean="0"/>
              <a:t>Permissions </a:t>
            </a:r>
            <a:r>
              <a:rPr lang="en-US" dirty="0"/>
              <a:t>are granted for as long as an </a:t>
            </a:r>
            <a:r>
              <a:rPr lang="en-US" dirty="0" smtClean="0"/>
              <a:t>App is </a:t>
            </a:r>
            <a:r>
              <a:rPr lang="en-US" dirty="0"/>
              <a:t>installed on a </a:t>
            </a:r>
            <a:r>
              <a:rPr lang="en-US" dirty="0" smtClean="0"/>
              <a:t>device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restrictions on how often resources and </a:t>
            </a:r>
            <a:r>
              <a:rPr lang="en-US" dirty="0" smtClean="0"/>
              <a:t>data are </a:t>
            </a:r>
            <a:r>
              <a:rPr lang="en-US" dirty="0"/>
              <a:t>accessed</a:t>
            </a:r>
          </a:p>
          <a:p>
            <a:r>
              <a:rPr lang="en-US" dirty="0" smtClean="0"/>
              <a:t>Access </a:t>
            </a:r>
            <a:r>
              <a:rPr lang="en-US" dirty="0"/>
              <a:t>and transmit private data</a:t>
            </a:r>
          </a:p>
          <a:p>
            <a:r>
              <a:rPr lang="en-US" dirty="0" smtClean="0"/>
              <a:t>Access </a:t>
            </a:r>
            <a:r>
              <a:rPr lang="en-US" dirty="0"/>
              <a:t>to malicious remote servers</a:t>
            </a:r>
          </a:p>
          <a:p>
            <a:r>
              <a:rPr lang="en-US" dirty="0"/>
              <a:t>A</a:t>
            </a:r>
            <a:r>
              <a:rPr lang="en-US" dirty="0" smtClean="0"/>
              <a:t>pplication-level </a:t>
            </a:r>
            <a:r>
              <a:rPr lang="en-US" dirty="0"/>
              <a:t>privilege escalation</a:t>
            </a:r>
          </a:p>
          <a:p>
            <a:pPr lvl="1"/>
            <a:r>
              <a:rPr lang="en-US" dirty="0" smtClean="0"/>
              <a:t>Confused </a:t>
            </a:r>
            <a:r>
              <a:rPr lang="en-US" dirty="0"/>
              <a:t>deputy </a:t>
            </a:r>
            <a:r>
              <a:rPr lang="en-US" dirty="0" smtClean="0"/>
              <a:t>attacks</a:t>
            </a:r>
          </a:p>
        </p:txBody>
      </p:sp>
    </p:spTree>
    <p:extLst>
      <p:ext uri="{BB962C8B-B14F-4D97-AF65-F5344CB8AC3E}">
        <p14:creationId xmlns:p14="http://schemas.microsoft.com/office/powerpoint/2010/main" val="382527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 &amp; 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 </a:t>
            </a:r>
            <a:r>
              <a:rPr lang="en-US" dirty="0"/>
              <a:t>vetting: Google’s </a:t>
            </a:r>
            <a:r>
              <a:rPr lang="en-US" dirty="0" smtClean="0"/>
              <a:t>Bouncer</a:t>
            </a:r>
          </a:p>
          <a:p>
            <a:pPr lvl="1"/>
            <a:r>
              <a:rPr lang="en-US" dirty="0" smtClean="0"/>
              <a:t>40</a:t>
            </a:r>
            <a:r>
              <a:rPr lang="en-US" dirty="0"/>
              <a:t>% decrease in </a:t>
            </a:r>
            <a:r>
              <a:rPr lang="en-US" dirty="0" smtClean="0"/>
              <a:t>malware</a:t>
            </a:r>
          </a:p>
          <a:p>
            <a:pPr lvl="1"/>
            <a:r>
              <a:rPr lang="en-US" dirty="0" smtClean="0"/>
              <a:t>Ineffective </a:t>
            </a:r>
            <a:r>
              <a:rPr lang="en-US" dirty="0"/>
              <a:t>once App installed on the device</a:t>
            </a:r>
          </a:p>
          <a:p>
            <a:r>
              <a:rPr lang="en-US" dirty="0" smtClean="0"/>
              <a:t>Static/dynamic analysis</a:t>
            </a:r>
          </a:p>
          <a:p>
            <a:pPr lvl="1"/>
            <a:r>
              <a:rPr lang="en-US" dirty="0" smtClean="0"/>
              <a:t>Code coverage – dynamic</a:t>
            </a:r>
          </a:p>
          <a:p>
            <a:pPr lvl="1"/>
            <a:r>
              <a:rPr lang="en-US" dirty="0" smtClean="0"/>
              <a:t>Performance penalty – static</a:t>
            </a:r>
          </a:p>
          <a:p>
            <a:pPr lvl="1"/>
            <a:r>
              <a:rPr lang="en-US" dirty="0" smtClean="0"/>
              <a:t>Hard to assert the malicious behavior</a:t>
            </a:r>
          </a:p>
          <a:p>
            <a:r>
              <a:rPr lang="en-US" dirty="0" smtClean="0"/>
              <a:t>OS Modification: insert monitoring modules at key interfaces (</a:t>
            </a:r>
            <a:r>
              <a:rPr lang="en-US" dirty="0" err="1" smtClean="0"/>
              <a:t>TaintDroid</a:t>
            </a:r>
            <a:r>
              <a:rPr lang="en-US" dirty="0" smtClean="0"/>
              <a:t>, Quire)</a:t>
            </a:r>
          </a:p>
          <a:p>
            <a:r>
              <a:rPr lang="en-US" dirty="0" smtClean="0"/>
              <a:t>Virtualization (L4Android)</a:t>
            </a:r>
            <a:endParaRPr lang="en-US" dirty="0"/>
          </a:p>
          <a:p>
            <a:pPr lvl="1"/>
            <a:r>
              <a:rPr lang="en-US" dirty="0" smtClean="0"/>
              <a:t>Require </a:t>
            </a:r>
            <a:r>
              <a:rPr lang="en-US" dirty="0"/>
              <a:t>modification to the </a:t>
            </a:r>
            <a:r>
              <a:rPr lang="en-US" dirty="0" smtClean="0"/>
              <a:t>OS</a:t>
            </a:r>
          </a:p>
          <a:p>
            <a:pPr lvl="1"/>
            <a:r>
              <a:rPr lang="en-US" dirty="0" smtClean="0"/>
              <a:t>Scalability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9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Related </a:t>
            </a:r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924800" cy="459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93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</a:t>
            </a:r>
            <a:r>
              <a:rPr lang="en-US" dirty="0" err="1"/>
              <a:t>Aurasium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Repackage Apps to intercept all Interactions with the OS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65531"/>
            <a:ext cx="7960330" cy="414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369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Problems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zh-CN" dirty="0" smtClean="0"/>
              <a:t>Please list three major methods to detect/prevent application’s malicious behavior:</a:t>
            </a:r>
          </a:p>
          <a:p>
            <a:pPr lvl="1"/>
            <a:r>
              <a:rPr kumimoji="1" lang="en-US" altLang="zh-CN" dirty="0" smtClean="0"/>
              <a:t>Static/dynamic analysis</a:t>
            </a:r>
          </a:p>
          <a:p>
            <a:pPr lvl="1"/>
            <a:r>
              <a:rPr kumimoji="1" lang="en-US" altLang="zh-CN" dirty="0" smtClean="0"/>
              <a:t>OS modification</a:t>
            </a:r>
          </a:p>
          <a:p>
            <a:pPr lvl="1"/>
            <a:r>
              <a:rPr kumimoji="1" lang="en-US" altLang="zh-CN" dirty="0" smtClean="0"/>
              <a:t>Virtualization</a:t>
            </a:r>
          </a:p>
        </p:txBody>
      </p:sp>
    </p:spTree>
    <p:extLst>
      <p:ext uri="{BB962C8B-B14F-4D97-AF65-F5344CB8AC3E}">
        <p14:creationId xmlns:p14="http://schemas.microsoft.com/office/powerpoint/2010/main" val="2367794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196</TotalTime>
  <Words>974</Words>
  <Application>Microsoft Macintosh PowerPoint</Application>
  <PresentationFormat>全屏显示(4:3)</PresentationFormat>
  <Paragraphs>232</Paragraphs>
  <Slides>44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45" baseType="lpstr">
      <vt:lpstr>Origin</vt:lpstr>
      <vt:lpstr>Aurasium: Practical Policy Enforcement for Android Applications</vt:lpstr>
      <vt:lpstr>Goal</vt:lpstr>
      <vt:lpstr>Introduction to Android</vt:lpstr>
      <vt:lpstr>Introduction to Android</vt:lpstr>
      <vt:lpstr>Malicious Android Apps</vt:lpstr>
      <vt:lpstr>Motivation &amp; Related work</vt:lpstr>
      <vt:lpstr>Related Approaches</vt:lpstr>
      <vt:lpstr>Solution: Aurasium</vt:lpstr>
      <vt:lpstr>Problems</vt:lpstr>
      <vt:lpstr>Aurasium Internals</vt:lpstr>
      <vt:lpstr>Aurasium Internals</vt:lpstr>
      <vt:lpstr>Aurasium Internals</vt:lpstr>
      <vt:lpstr>Enforcing Security &amp; Privacy Policy</vt:lpstr>
      <vt:lpstr>Aurasium Internals</vt:lpstr>
      <vt:lpstr>Aurasium Internals</vt:lpstr>
      <vt:lpstr>Aurasium Internals</vt:lpstr>
      <vt:lpstr>Aurasium Internals</vt:lpstr>
      <vt:lpstr>Aurasium Internals</vt:lpstr>
      <vt:lpstr>Aurasium Internals</vt:lpstr>
      <vt:lpstr>Aurasium Internals</vt:lpstr>
      <vt:lpstr>What can you do with Aurasium?</vt:lpstr>
      <vt:lpstr>Aurasium Internals</vt:lpstr>
      <vt:lpstr>Evaluation</vt:lpstr>
      <vt:lpstr>Evaluation</vt:lpstr>
      <vt:lpstr>Evaluation</vt:lpstr>
      <vt:lpstr>Evaluation</vt:lpstr>
      <vt:lpstr>Evaluation</vt:lpstr>
      <vt:lpstr>Evaluation</vt:lpstr>
      <vt:lpstr>Problem</vt:lpstr>
      <vt:lpstr>Limitations</vt:lpstr>
      <vt:lpstr>Conclusion</vt:lpstr>
      <vt:lpstr>The End</vt:lpstr>
      <vt:lpstr>Background</vt:lpstr>
      <vt:lpstr>Background (cont’d)</vt:lpstr>
      <vt:lpstr>Major methods</vt:lpstr>
      <vt:lpstr>Android Segmentation</vt:lpstr>
      <vt:lpstr>Desired System</vt:lpstr>
      <vt:lpstr>Challenges</vt:lpstr>
      <vt:lpstr>System Overview</vt:lpstr>
      <vt:lpstr>Features</vt:lpstr>
      <vt:lpstr>System Call Hooking</vt:lpstr>
      <vt:lpstr>AppShield Architecture</vt:lpstr>
      <vt:lpstr>Data Sharing/isolation</vt:lpstr>
      <vt:lpstr>Data Sharing/isolation (cont’d)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Aurasium: Practical Policy Enforcement for Android Applications</dc:title>
  <dc:creator>Rajat</dc:creator>
  <cp:lastModifiedBy>Zhengyang Qu</cp:lastModifiedBy>
  <cp:revision>18</cp:revision>
  <dcterms:created xsi:type="dcterms:W3CDTF">2012-11-15T17:26:56Z</dcterms:created>
  <dcterms:modified xsi:type="dcterms:W3CDTF">2015-04-19T19:17:29Z</dcterms:modified>
</cp:coreProperties>
</file>