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87" r:id="rId4"/>
    <p:sldId id="258" r:id="rId5"/>
    <p:sldId id="259" r:id="rId6"/>
    <p:sldId id="260" r:id="rId7"/>
    <p:sldId id="261" r:id="rId8"/>
    <p:sldId id="263" r:id="rId9"/>
    <p:sldId id="262" r:id="rId10"/>
    <p:sldId id="288" r:id="rId11"/>
    <p:sldId id="264" r:id="rId12"/>
    <p:sldId id="265" r:id="rId13"/>
    <p:sldId id="266" r:id="rId14"/>
    <p:sldId id="293" r:id="rId15"/>
    <p:sldId id="289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6" r:id="rId25"/>
    <p:sldId id="290" r:id="rId26"/>
    <p:sldId id="275" r:id="rId27"/>
    <p:sldId id="277" r:id="rId28"/>
    <p:sldId id="278" r:id="rId29"/>
    <p:sldId id="279" r:id="rId30"/>
    <p:sldId id="291" r:id="rId31"/>
    <p:sldId id="280" r:id="rId32"/>
    <p:sldId id="281" r:id="rId33"/>
    <p:sldId id="282" r:id="rId34"/>
    <p:sldId id="283" r:id="rId35"/>
    <p:sldId id="284" r:id="rId36"/>
    <p:sldId id="292" r:id="rId37"/>
    <p:sldId id="285" r:id="rId38"/>
    <p:sldId id="286" r:id="rId39"/>
    <p:sldId id="294" r:id="rId40"/>
    <p:sldId id="295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D103F-A5BD-4440-B2CA-9845F1ADD7A0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3EC31-7C5C-4FBF-B3B9-E9CA569A66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4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http://vungle.com/wp-content/themes/vungle-dist/vid/vungle-monetize.mp4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3EC31-7C5C-4FBF-B3B9-E9CA569A665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06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ADB-3B86-47F0-ABB3-19F49DCEC1B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FD6D-290C-4FDE-9B5C-EF5BB2883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7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ADB-3B86-47F0-ABB3-19F49DCEC1B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FD6D-290C-4FDE-9B5C-EF5BB2883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6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ADB-3B86-47F0-ABB3-19F49DCEC1B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FD6D-290C-4FDE-9B5C-EF5BB2883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ADB-3B86-47F0-ABB3-19F49DCEC1B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FD6D-290C-4FDE-9B5C-EF5BB2883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39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ADB-3B86-47F0-ABB3-19F49DCEC1B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FD6D-290C-4FDE-9B5C-EF5BB2883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294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ADB-3B86-47F0-ABB3-19F49DCEC1B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FD6D-290C-4FDE-9B5C-EF5BB2883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02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ADB-3B86-47F0-ABB3-19F49DCEC1B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FD6D-290C-4FDE-9B5C-EF5BB2883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ADB-3B86-47F0-ABB3-19F49DCEC1B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FD6D-290C-4FDE-9B5C-EF5BB2883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4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ADB-3B86-47F0-ABB3-19F49DCEC1B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FD6D-290C-4FDE-9B5C-EF5BB2883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3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ADB-3B86-47F0-ABB3-19F49DCEC1B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FD6D-290C-4FDE-9B5C-EF5BB2883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9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05ADB-3B86-47F0-ABB3-19F49DCEC1B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DFD6D-290C-4FDE-9B5C-EF5BB2883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35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05ADB-3B86-47F0-ABB3-19F49DCEC1BE}" type="datetimeFigureOut">
              <a:rPr lang="en-US" smtClean="0"/>
              <a:t>5/18/2015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DFD6D-290C-4FDE-9B5C-EF5BB2883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4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0678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Mobile App Monetization:</a:t>
            </a:r>
            <a:br>
              <a:rPr lang="en-US" dirty="0" smtClean="0"/>
            </a:br>
            <a:r>
              <a:rPr lang="en-US" dirty="0" smtClean="0"/>
              <a:t>Understanding the Advertising Ecosystem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Vaibhav</a:t>
            </a:r>
            <a:r>
              <a:rPr lang="en-US" dirty="0" smtClean="0"/>
              <a:t> </a:t>
            </a:r>
            <a:r>
              <a:rPr lang="en-US" dirty="0" err="1" smtClean="0"/>
              <a:t>Rastogi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08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Advertising overview</a:t>
            </a:r>
          </a:p>
          <a:p>
            <a:r>
              <a:rPr lang="en-US" dirty="0" smtClean="0"/>
              <a:t>Discovering ad networks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Popularity: rank correlations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Popularity: power law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Usage diversity</a:t>
            </a:r>
          </a:p>
          <a:p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Malvertising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564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Discovering Ad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Ad libraries</a:t>
            </a:r>
          </a:p>
          <a:p>
            <a:r>
              <a:rPr lang="en-US" dirty="0" smtClean="0"/>
              <a:t>Typically have their own Java packages e.g., </a:t>
            </a:r>
            <a:r>
              <a:rPr lang="en-US" dirty="0" err="1" smtClean="0"/>
              <a:t>com.google.ads</a:t>
            </a:r>
            <a:endParaRPr lang="en-US" dirty="0"/>
          </a:p>
          <a:p>
            <a:r>
              <a:rPr lang="en-US" dirty="0" smtClean="0"/>
              <a:t>Disassemble the app and get Java packages</a:t>
            </a:r>
          </a:p>
        </p:txBody>
      </p:sp>
    </p:spTree>
    <p:extLst>
      <p:ext uri="{BB962C8B-B14F-4D97-AF65-F5344CB8AC3E}">
        <p14:creationId xmlns:p14="http://schemas.microsoft.com/office/powerpoint/2010/main" val="1159661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Discovering Ad Networks: Approach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frequent packages</a:t>
            </a:r>
          </a:p>
          <a:p>
            <a:endParaRPr lang="en-US" dirty="0" smtClean="0"/>
          </a:p>
          <a:p>
            <a:r>
              <a:rPr lang="en-US" dirty="0" smtClean="0"/>
              <a:t>Ad networks included in many apps so their packages will be frequent</a:t>
            </a:r>
          </a:p>
          <a:p>
            <a:endParaRPr lang="en-US" dirty="0" smtClean="0"/>
          </a:p>
          <a:p>
            <a:r>
              <a:rPr lang="en-US" dirty="0" smtClean="0"/>
              <a:t>So are some other packages, e.g., Apache libs, game development libs,…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838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Discovering Ad Networks: Approach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 functionality is different from the main app functionality</a:t>
            </a:r>
          </a:p>
          <a:p>
            <a:r>
              <a:rPr lang="en-US" dirty="0" smtClean="0"/>
              <a:t>Break the app into different components based on some code characteristics</a:t>
            </a:r>
          </a:p>
          <a:p>
            <a:pPr lvl="1"/>
            <a:r>
              <a:rPr lang="en-US" dirty="0" smtClean="0"/>
              <a:t>Inheritance, function calls, field relationships…</a:t>
            </a:r>
          </a:p>
          <a:p>
            <a:r>
              <a:rPr lang="en-US" dirty="0" smtClean="0"/>
              <a:t>Cluster components from multiple apps together</a:t>
            </a:r>
          </a:p>
          <a:p>
            <a:pPr lvl="1"/>
            <a:r>
              <a:rPr lang="en-US" dirty="0" smtClean="0"/>
              <a:t>Some of the top clusters will be ads</a:t>
            </a:r>
          </a:p>
        </p:txBody>
      </p:sp>
    </p:spTree>
    <p:extLst>
      <p:ext uri="{BB962C8B-B14F-4D97-AF65-F5344CB8AC3E}">
        <p14:creationId xmlns:p14="http://schemas.microsoft.com/office/powerpoint/2010/main" val="3466454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Discovering Ad Networks: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Dataset</a:t>
            </a:r>
          </a:p>
          <a:p>
            <a:pPr lvl="1"/>
            <a:r>
              <a:rPr lang="en-US" dirty="0" smtClean="0"/>
              <a:t>492,534 apps from Google Play</a:t>
            </a:r>
          </a:p>
          <a:p>
            <a:pPr lvl="1"/>
            <a:r>
              <a:rPr lang="en-US" dirty="0" smtClean="0"/>
              <a:t>422,505 apps from 4 Chinese stores: 91, </a:t>
            </a:r>
            <a:r>
              <a:rPr lang="en-US" dirty="0" err="1" smtClean="0"/>
              <a:t>Anzhi</a:t>
            </a:r>
            <a:r>
              <a:rPr lang="en-US" dirty="0" smtClean="0"/>
              <a:t>, </a:t>
            </a:r>
            <a:r>
              <a:rPr lang="en-US" dirty="0" err="1" smtClean="0"/>
              <a:t>AppChina</a:t>
            </a:r>
            <a:r>
              <a:rPr lang="en-US" dirty="0" smtClean="0"/>
              <a:t>, </a:t>
            </a:r>
            <a:r>
              <a:rPr lang="en-US" dirty="0" err="1" smtClean="0"/>
              <a:t>Mumayi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Discovered a total of 201 ad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100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Advertising overview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Discovering ad networks</a:t>
            </a:r>
          </a:p>
          <a:p>
            <a:r>
              <a:rPr lang="en-US" dirty="0" smtClean="0"/>
              <a:t>Popularity: rank correlations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Popularity: power law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Usage diversity</a:t>
            </a:r>
          </a:p>
          <a:p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Malvertising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564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different metrics</a:t>
            </a:r>
          </a:p>
          <a:p>
            <a:pPr lvl="1"/>
            <a:r>
              <a:rPr lang="en-US" dirty="0" smtClean="0"/>
              <a:t>Number of apps</a:t>
            </a:r>
          </a:p>
          <a:p>
            <a:pPr lvl="1"/>
            <a:r>
              <a:rPr lang="en-US" dirty="0" smtClean="0"/>
              <a:t>Number of developers</a:t>
            </a:r>
          </a:p>
          <a:p>
            <a:pPr lvl="1"/>
            <a:r>
              <a:rPr lang="en-US" dirty="0" smtClean="0"/>
              <a:t>Number of total downloads across all apps</a:t>
            </a:r>
          </a:p>
          <a:p>
            <a:pPr lvl="1"/>
            <a:r>
              <a:rPr lang="en-US" dirty="0" smtClean="0"/>
              <a:t>Average number of downloads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79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143001"/>
            <a:ext cx="9321057" cy="464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5306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Popularity depends on metric</a:t>
            </a:r>
          </a:p>
          <a:p>
            <a:r>
              <a:rPr lang="en-US" dirty="0" smtClean="0"/>
              <a:t>Different metrics may have low correlation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398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Popularity: Applications vs. Developers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74" y="1667669"/>
            <a:ext cx="7114326" cy="496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279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Advertising overview</a:t>
            </a:r>
          </a:p>
          <a:p>
            <a:r>
              <a:rPr lang="en-US" dirty="0" smtClean="0"/>
              <a:t>Discovering ad networks</a:t>
            </a:r>
          </a:p>
          <a:p>
            <a:r>
              <a:rPr lang="en-US" dirty="0" smtClean="0"/>
              <a:t>Popularity: rank correlations</a:t>
            </a:r>
          </a:p>
          <a:p>
            <a:r>
              <a:rPr lang="en-US" dirty="0" smtClean="0"/>
              <a:t>Popularity: power law</a:t>
            </a:r>
          </a:p>
          <a:p>
            <a:r>
              <a:rPr lang="en-US" dirty="0" smtClean="0"/>
              <a:t>Usage diversity</a:t>
            </a:r>
          </a:p>
          <a:p>
            <a:r>
              <a:rPr lang="en-US" dirty="0" err="1" smtClean="0"/>
              <a:t>Malvertising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382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Popularity: Applications vs. </a:t>
            </a:r>
            <a:r>
              <a:rPr lang="en-US" dirty="0" err="1" smtClean="0"/>
              <a:t>Avg</a:t>
            </a:r>
            <a:r>
              <a:rPr lang="en-US" dirty="0" smtClean="0"/>
              <a:t> Downloads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272" y="1772444"/>
            <a:ext cx="6890728" cy="470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03299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Popularity: Rank Correlations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Kendall’s rank correlation coefficient</a:t>
            </a:r>
          </a:p>
          <a:p>
            <a:pPr lvl="1"/>
            <a:r>
              <a:rPr lang="en-US" dirty="0" smtClean="0"/>
              <a:t>Measures similarity between two rankings</a:t>
            </a:r>
          </a:p>
          <a:p>
            <a:pPr lvl="1"/>
            <a:endParaRPr lang="en-US" dirty="0"/>
          </a:p>
          <a:p>
            <a:r>
              <a:rPr lang="en-US" dirty="0" smtClean="0"/>
              <a:t>Apps vs. developers: 0.89</a:t>
            </a:r>
          </a:p>
          <a:p>
            <a:r>
              <a:rPr lang="en-US" dirty="0" smtClean="0"/>
              <a:t>Apps vs. downloads: 0.72</a:t>
            </a:r>
          </a:p>
          <a:p>
            <a:r>
              <a:rPr lang="en-US" dirty="0" smtClean="0"/>
              <a:t>Apps vs. avg. downloads: 0.30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5171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Popularity: Why the Difference?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Successful apps use different ad networks</a:t>
            </a:r>
          </a:p>
          <a:p>
            <a:r>
              <a:rPr lang="en-US" dirty="0" smtClean="0"/>
              <a:t>Do ad networks play a role in making an app successful?</a:t>
            </a:r>
          </a:p>
          <a:p>
            <a:r>
              <a:rPr lang="en-US" dirty="0" smtClean="0"/>
              <a:t>Some ad networks may be used successfully by a few apps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379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</a:t>
            </a:r>
            <a:r>
              <a:rPr lang="en-US" dirty="0" err="1" smtClean="0"/>
              <a:t>Vungle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ads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0278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Popularity: Why the Difference?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Successful apps use different ad networks</a:t>
            </a:r>
          </a:p>
          <a:p>
            <a:r>
              <a:rPr lang="en-US" dirty="0" smtClean="0"/>
              <a:t>Do ad networks play a role in making an app successful?</a:t>
            </a:r>
          </a:p>
          <a:p>
            <a:r>
              <a:rPr lang="en-US" dirty="0" smtClean="0"/>
              <a:t>Some ad networks may be used successfully by a few apps only</a:t>
            </a:r>
          </a:p>
          <a:p>
            <a:r>
              <a:rPr lang="en-US" dirty="0" smtClean="0"/>
              <a:t>Will these metrics better align ever in the future?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769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Advertising overview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Discovering ad networks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Popularity: rank correlations</a:t>
            </a:r>
          </a:p>
          <a:p>
            <a:r>
              <a:rPr lang="en-US" dirty="0" smtClean="0"/>
              <a:t>Popularity: power law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Usage diversity</a:t>
            </a:r>
          </a:p>
          <a:p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Malvertising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5647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Popularity: Power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r>
              <a:rPr lang="en-US" dirty="0" smtClean="0"/>
              <a:t>Observed in many natural distributions</a:t>
            </a:r>
          </a:p>
          <a:p>
            <a:pPr lvl="1"/>
            <a:r>
              <a:rPr lang="en-US" dirty="0" smtClean="0"/>
              <a:t>E.g., Number of cities with more than a certain population size</a:t>
            </a:r>
          </a:p>
          <a:p>
            <a:pPr lvl="1"/>
            <a:r>
              <a:rPr lang="en-US" dirty="0" smtClean="0"/>
              <a:t>Long tail, Pareto distribution, </a:t>
            </a:r>
            <a:r>
              <a:rPr lang="en-US" dirty="0" err="1" smtClean="0"/>
              <a:t>Zipf’s</a:t>
            </a:r>
            <a:r>
              <a:rPr lang="en-US" dirty="0" smtClean="0"/>
              <a:t> law, 80-20 rule</a:t>
            </a:r>
          </a:p>
          <a:p>
            <a:endParaRPr lang="en-US" dirty="0" smtClean="0"/>
          </a:p>
          <a:p>
            <a:r>
              <a:rPr lang="en-US" dirty="0" smtClean="0"/>
              <a:t>Popularity ranking of ad networks should be a power law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2209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60699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Popularity: Power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Verifying power law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Log-log plot should be a straight line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365016"/>
            <a:ext cx="2209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 descr="http://www.texrendr.com/cgi-bin/mathtex.cgi?%5Cdpi%7B340%7D%5Clog%20f%28x%29%20%3D%20log%20c%20%2B%20%5Calpha%20log%20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155592"/>
            <a:ext cx="4330558" cy="425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332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Popularity: Power Law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1524000"/>
            <a:ext cx="6467475" cy="4855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7969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Popularity: Power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not a straight line</a:t>
            </a:r>
          </a:p>
          <a:p>
            <a:r>
              <a:rPr lang="en-US" dirty="0" smtClean="0"/>
              <a:t>Information filtering:</a:t>
            </a:r>
          </a:p>
          <a:p>
            <a:pPr lvl="1"/>
            <a:r>
              <a:rPr lang="en-US" dirty="0" smtClean="0"/>
              <a:t>Developers do not know about the less-popular ad libraries</a:t>
            </a:r>
          </a:p>
          <a:p>
            <a:r>
              <a:rPr lang="en-US" dirty="0" smtClean="0"/>
              <a:t>Consequences</a:t>
            </a:r>
          </a:p>
          <a:p>
            <a:pPr lvl="1"/>
            <a:r>
              <a:rPr lang="en-US" dirty="0" smtClean="0"/>
              <a:t>How will the number of ad networks change?</a:t>
            </a:r>
          </a:p>
          <a:p>
            <a:pPr lvl="2"/>
            <a:r>
              <a:rPr lang="en-US" dirty="0" smtClean="0"/>
              <a:t>Consolidation by merging; closing business</a:t>
            </a:r>
          </a:p>
          <a:p>
            <a:pPr lvl="1"/>
            <a:r>
              <a:rPr lang="en-US" dirty="0" smtClean="0"/>
              <a:t>Will we move closer to a power law?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210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Advertising overview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Discovering ad networks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Popularity: rank correlations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Popularity: power law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Usage diversity</a:t>
            </a:r>
          </a:p>
          <a:p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Malvertising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5647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Advertising overview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Discovering ad networks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Popularity: rank correlations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Popularity: power law</a:t>
            </a:r>
          </a:p>
          <a:p>
            <a:r>
              <a:rPr lang="en-US" dirty="0" smtClean="0"/>
              <a:t>Usage diversity</a:t>
            </a:r>
          </a:p>
          <a:p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Malvertising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564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81282"/>
            <a:ext cx="5867400" cy="4695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Apps sometimes have multiple ad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621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results for developers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6585" y="2057400"/>
            <a:ext cx="58469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77893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Diversity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exponential decays: verified by a semi-log plot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133600"/>
            <a:ext cx="5715000" cy="4614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79967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Diversity: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developers consistent in usage of ad libraries across their applications?</a:t>
            </a:r>
          </a:p>
          <a:p>
            <a:r>
              <a:rPr lang="en-US" dirty="0" smtClean="0"/>
              <a:t>70% developers are fully consistent – use the same ad libraries across all applications</a:t>
            </a:r>
          </a:p>
          <a:p>
            <a:r>
              <a:rPr lang="en-US" dirty="0" smtClean="0"/>
              <a:t>Small inconsistencies in majority of rest of the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5338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whatever is most profitable to you, and use it across all apps</a:t>
            </a:r>
          </a:p>
          <a:p>
            <a:r>
              <a:rPr lang="en-US" dirty="0" smtClean="0"/>
              <a:t>Possible reasons for inconsistency</a:t>
            </a:r>
          </a:p>
          <a:p>
            <a:pPr lvl="1"/>
            <a:r>
              <a:rPr lang="en-US" dirty="0" smtClean="0"/>
              <a:t>Apps for different demographics / with different functionality</a:t>
            </a:r>
          </a:p>
          <a:p>
            <a:pPr lvl="1"/>
            <a:r>
              <a:rPr lang="en-US" dirty="0" smtClean="0"/>
              <a:t>Develops may choose to keep some apps ads-free</a:t>
            </a:r>
          </a:p>
          <a:p>
            <a:pPr lvl="1"/>
            <a:r>
              <a:rPr lang="en-US" dirty="0" smtClean="0"/>
              <a:t>Testing different ad networks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Diversity: Consistency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8915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Advertising overview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Discovering ad networks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Popularity: rank correlations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Popularity: power law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Usage diversity</a:t>
            </a:r>
          </a:p>
          <a:p>
            <a:r>
              <a:rPr lang="en-US" dirty="0" err="1" smtClean="0"/>
              <a:t>Malvertising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647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some mobile advertisements malicious?</a:t>
            </a:r>
          </a:p>
          <a:p>
            <a:endParaRPr lang="en-US" dirty="0" smtClean="0"/>
          </a:p>
          <a:p>
            <a:r>
              <a:rPr lang="en-US" dirty="0" smtClean="0"/>
              <a:t>How are those ads malicious?</a:t>
            </a:r>
          </a:p>
          <a:p>
            <a:pPr lvl="1"/>
            <a:r>
              <a:rPr lang="en-US" dirty="0" smtClean="0"/>
              <a:t>Phishing</a:t>
            </a:r>
          </a:p>
          <a:p>
            <a:pPr lvl="1"/>
            <a:r>
              <a:rPr lang="en-US" dirty="0" smtClean="0"/>
              <a:t>Other social engineering</a:t>
            </a:r>
          </a:p>
          <a:p>
            <a:endParaRPr lang="en-US" dirty="0"/>
          </a:p>
          <a:p>
            <a:r>
              <a:rPr lang="en-US" dirty="0" smtClean="0"/>
              <a:t>Any relationships with particular ad networks, app types, geographic regions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6023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Malvertising</a:t>
            </a:r>
            <a:r>
              <a:rPr lang="en-US" dirty="0" smtClean="0"/>
              <a:t>: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Automatically run mobile apps</a:t>
            </a:r>
          </a:p>
          <a:p>
            <a:pPr lvl="1"/>
            <a:r>
              <a:rPr lang="en-US" dirty="0" smtClean="0"/>
              <a:t>Use Android Emulator</a:t>
            </a:r>
          </a:p>
          <a:p>
            <a:pPr lvl="1"/>
            <a:r>
              <a:rPr lang="en-US" dirty="0" err="1" smtClean="0"/>
              <a:t>AppsPlayground</a:t>
            </a:r>
            <a:r>
              <a:rPr lang="en-US" dirty="0" smtClean="0"/>
              <a:t> for automatically driving app UI</a:t>
            </a:r>
          </a:p>
          <a:p>
            <a:r>
              <a:rPr lang="en-US" dirty="0" smtClean="0"/>
              <a:t>Capture any triggered ads</a:t>
            </a:r>
          </a:p>
          <a:p>
            <a:r>
              <a:rPr lang="en-US" dirty="0" smtClean="0"/>
              <a:t>Analyze triggered ad URLs for maliciousness</a:t>
            </a:r>
          </a:p>
          <a:p>
            <a:r>
              <a:rPr lang="en-US" dirty="0" smtClean="0"/>
              <a:t>Download content from the triggered URLs and scan them with antiviruses</a:t>
            </a:r>
          </a:p>
        </p:txBody>
      </p:sp>
    </p:spTree>
    <p:extLst>
      <p:ext uri="{BB962C8B-B14F-4D97-AF65-F5344CB8AC3E}">
        <p14:creationId xmlns:p14="http://schemas.microsoft.com/office/powerpoint/2010/main" val="25872144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Malvertising</a:t>
            </a:r>
            <a:r>
              <a:rPr lang="en-US" dirty="0" smtClean="0"/>
              <a:t>: Preliminary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100,000 URLs scanned</a:t>
            </a:r>
          </a:p>
          <a:p>
            <a:r>
              <a:rPr lang="en-US" dirty="0" smtClean="0"/>
              <a:t>250 files downloaded</a:t>
            </a:r>
          </a:p>
          <a:p>
            <a:r>
              <a:rPr lang="en-US" dirty="0" smtClean="0"/>
              <a:t>140 malicious URLs</a:t>
            </a:r>
          </a:p>
          <a:p>
            <a:r>
              <a:rPr lang="en-US" dirty="0" smtClean="0"/>
              <a:t>120 files are malware</a:t>
            </a:r>
          </a:p>
          <a:p>
            <a:r>
              <a:rPr lang="en-US" dirty="0" smtClean="0"/>
              <a:t>~50% downloaded files are malicious</a:t>
            </a:r>
          </a:p>
          <a:p>
            <a:r>
              <a:rPr lang="en-US" dirty="0" smtClean="0"/>
              <a:t>URL blacklists do not flag URLs that result in malicious downloads</a:t>
            </a:r>
          </a:p>
        </p:txBody>
      </p:sp>
    </p:spTree>
    <p:extLst>
      <p:ext uri="{BB962C8B-B14F-4D97-AF65-F5344CB8AC3E}">
        <p14:creationId xmlns:p14="http://schemas.microsoft.com/office/powerpoint/2010/main" val="3890136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Overview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554" y="2286001"/>
            <a:ext cx="9188554" cy="358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006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Fake AV scam</a:t>
            </a:r>
          </a:p>
          <a:p>
            <a:r>
              <a:rPr lang="en-US" dirty="0" smtClean="0"/>
              <a:t>Campaign found in multiple apps</a:t>
            </a:r>
          </a:p>
          <a:p>
            <a:r>
              <a:rPr lang="en-US" dirty="0" smtClean="0"/>
              <a:t>Website design mimics Android dialog box</a:t>
            </a:r>
          </a:p>
          <a:p>
            <a:r>
              <a:rPr lang="en-US" dirty="0" smtClean="0"/>
              <a:t>We detected this campaign 20 days before the site was flagged as phishing by Google and others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219200"/>
            <a:ext cx="3667125" cy="5453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0651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Publishers – show ads to users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Advertisers – the brand owners that wish to advertise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295400"/>
            <a:ext cx="2181225" cy="2190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895725"/>
            <a:ext cx="1466850" cy="242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7938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Overview: Ad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Also called </a:t>
            </a:r>
            <a:r>
              <a:rPr lang="en-US" i="1" dirty="0" smtClean="0"/>
              <a:t>aggregators</a:t>
            </a:r>
            <a:endParaRPr lang="en-US" dirty="0" smtClean="0"/>
          </a:p>
          <a:p>
            <a:r>
              <a:rPr lang="en-US" dirty="0" smtClean="0"/>
              <a:t>Link advertisers to publishers</a:t>
            </a:r>
          </a:p>
          <a:p>
            <a:r>
              <a:rPr lang="en-US" dirty="0" smtClean="0"/>
              <a:t>Buy ad space from publishers; </a:t>
            </a:r>
            <a:br>
              <a:rPr lang="en-US" dirty="0" smtClean="0"/>
            </a:br>
            <a:r>
              <a:rPr lang="en-US" dirty="0" smtClean="0"/>
              <a:t>sell to advertisers</a:t>
            </a:r>
          </a:p>
          <a:p>
            <a:r>
              <a:rPr lang="en-US" dirty="0" smtClean="0"/>
              <a:t>Sophisticated algorithms for</a:t>
            </a:r>
          </a:p>
          <a:p>
            <a:pPr lvl="1"/>
            <a:r>
              <a:rPr lang="en-US" dirty="0" smtClean="0"/>
              <a:t>Targeting</a:t>
            </a:r>
          </a:p>
          <a:p>
            <a:pPr lvl="1"/>
            <a:r>
              <a:rPr lang="en-US" dirty="0" smtClean="0"/>
              <a:t>Inventory management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9" y="1752600"/>
            <a:ext cx="2105025" cy="2884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2290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 Overview: Ad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 networks may interface with each other</a:t>
            </a:r>
          </a:p>
          <a:p>
            <a:r>
              <a:rPr lang="en-US" dirty="0" smtClean="0"/>
              <a:t>Syndication</a:t>
            </a:r>
          </a:p>
          <a:p>
            <a:pPr lvl="1"/>
            <a:r>
              <a:rPr lang="en-US" dirty="0" smtClean="0"/>
              <a:t>One ad network asks another to fill ad space</a:t>
            </a:r>
          </a:p>
          <a:p>
            <a:r>
              <a:rPr lang="en-US" dirty="0" smtClean="0"/>
              <a:t>Ad exchange</a:t>
            </a:r>
          </a:p>
          <a:p>
            <a:pPr lvl="1"/>
            <a:r>
              <a:rPr lang="en-US" dirty="0" smtClean="0"/>
              <a:t>Real time auction of ad inventory</a:t>
            </a:r>
          </a:p>
          <a:p>
            <a:pPr lvl="1"/>
            <a:r>
              <a:rPr lang="en-US" dirty="0" smtClean="0"/>
              <a:t>Bidding from many ad networks for many ad spaces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096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Impressions</a:t>
            </a:r>
          </a:p>
          <a:p>
            <a:r>
              <a:rPr lang="en-US" dirty="0" smtClean="0"/>
              <a:t>Clicks</a:t>
            </a:r>
          </a:p>
          <a:p>
            <a:r>
              <a:rPr lang="en-US" dirty="0" smtClean="0"/>
              <a:t>Conversions</a:t>
            </a:r>
          </a:p>
          <a:p>
            <a:r>
              <a:rPr lang="en-US" dirty="0" smtClean="0"/>
              <a:t>Installs</a:t>
            </a:r>
          </a:p>
        </p:txBody>
      </p:sp>
    </p:spTree>
    <p:extLst>
      <p:ext uri="{BB962C8B-B14F-4D97-AF65-F5344CB8AC3E}">
        <p14:creationId xmlns:p14="http://schemas.microsoft.com/office/powerpoint/2010/main" val="3834652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In-app 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apps show ads</a:t>
            </a:r>
          </a:p>
          <a:p>
            <a:r>
              <a:rPr lang="en-US" dirty="0" smtClean="0"/>
              <a:t>Ad networks provide glue code that apps can embed and communicate with ad servers</a:t>
            </a:r>
          </a:p>
          <a:p>
            <a:pPr lvl="1"/>
            <a:r>
              <a:rPr lang="en-US" i="1" dirty="0" smtClean="0"/>
              <a:t>Ad library</a:t>
            </a:r>
          </a:p>
          <a:p>
            <a:r>
              <a:rPr lang="en-US" dirty="0" smtClean="0"/>
              <a:t>Ad libraries identify ad networks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312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895</Words>
  <Application>Microsoft Office PowerPoint</Application>
  <PresentationFormat>On-screen Show (4:3)</PresentationFormat>
  <Paragraphs>200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Mobile App Monetization: Understanding the Advertising Ecosystem</vt:lpstr>
      <vt:lpstr>Outline</vt:lpstr>
      <vt:lpstr>Outline</vt:lpstr>
      <vt:lpstr>Advertising Overview</vt:lpstr>
      <vt:lpstr>Advertising Overview</vt:lpstr>
      <vt:lpstr>Advertising Overview: Ad networks</vt:lpstr>
      <vt:lpstr>Advertising Overview: Ad networks</vt:lpstr>
      <vt:lpstr>Payment Models</vt:lpstr>
      <vt:lpstr>Mobile In-app Advertising</vt:lpstr>
      <vt:lpstr>Outline</vt:lpstr>
      <vt:lpstr>Discovering Ad Networks</vt:lpstr>
      <vt:lpstr>Discovering Ad Networks: Approach 1</vt:lpstr>
      <vt:lpstr>Discovering Ad Networks: Approach 2</vt:lpstr>
      <vt:lpstr>Discovering Ad Networks: Results</vt:lpstr>
      <vt:lpstr>Outline</vt:lpstr>
      <vt:lpstr>Popularity</vt:lpstr>
      <vt:lpstr>Popularity</vt:lpstr>
      <vt:lpstr>Popularity</vt:lpstr>
      <vt:lpstr>Popularity: Applications vs. Developers</vt:lpstr>
      <vt:lpstr>Popularity: Applications vs. Avg Downloads</vt:lpstr>
      <vt:lpstr>Popularity: Rank Correlations</vt:lpstr>
      <vt:lpstr>Popularity: Why the Difference?</vt:lpstr>
      <vt:lpstr>Case Study: Vungle</vt:lpstr>
      <vt:lpstr>Popularity: Why the Difference?</vt:lpstr>
      <vt:lpstr>Outline</vt:lpstr>
      <vt:lpstr>Popularity: Power Law</vt:lpstr>
      <vt:lpstr>Popularity: Power Law</vt:lpstr>
      <vt:lpstr>Popularity: Power Law</vt:lpstr>
      <vt:lpstr>Popularity: Power Law</vt:lpstr>
      <vt:lpstr>Outline</vt:lpstr>
      <vt:lpstr>Usage Diversity</vt:lpstr>
      <vt:lpstr>Usage Diversity</vt:lpstr>
      <vt:lpstr>Usage Diversity</vt:lpstr>
      <vt:lpstr>Usage Diversity: Consistency</vt:lpstr>
      <vt:lpstr>Usage Diversity: Consistency</vt:lpstr>
      <vt:lpstr>Outline</vt:lpstr>
      <vt:lpstr>Malvertising</vt:lpstr>
      <vt:lpstr>Malvertising: Methodology</vt:lpstr>
      <vt:lpstr>Malvertising: Preliminary Results</vt:lpstr>
      <vt:lpstr>Case Study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Mobile App Monetization: Understanding the Advertising Ecosystems</dc:title>
  <dc:creator>Vaibhav Rastogi</dc:creator>
  <cp:lastModifiedBy>Yan Chen</cp:lastModifiedBy>
  <cp:revision>18</cp:revision>
  <dcterms:created xsi:type="dcterms:W3CDTF">2015-05-13T01:47:38Z</dcterms:created>
  <dcterms:modified xsi:type="dcterms:W3CDTF">2015-05-18T15:47:48Z</dcterms:modified>
</cp:coreProperties>
</file>