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6F615DF-ACFB-445F-B92A-EF12FC9D049F}">
  <a:tblStyle styleId="{16F615DF-ACFB-445F-B92A-EF12FC9D049F}" styleName="Table_0">
    <a:wholeTbl>
      <a:tcStyle>
        <a:tcBdr>
          <a:left>
            <a:ln cap="flat" w="9525">
              <a:solidFill>
                <a:srgbClr val="9E9E9E"/>
              </a:solidFill>
              <a:prstDash val="solid"/>
              <a:round/>
              <a:headEnd len="med" w="med" type="none"/>
              <a:tailEnd len="med" w="med" type="none"/>
            </a:ln>
          </a:left>
          <a:right>
            <a:ln cap="flat" w="9525">
              <a:solidFill>
                <a:srgbClr val="9E9E9E"/>
              </a:solidFill>
              <a:prstDash val="solid"/>
              <a:round/>
              <a:headEnd len="med" w="med" type="none"/>
              <a:tailEnd len="med" w="med" type="none"/>
            </a:ln>
          </a:right>
          <a:top>
            <a:ln cap="flat" w="9525">
              <a:solidFill>
                <a:srgbClr val="9E9E9E"/>
              </a:solidFill>
              <a:prstDash val="solid"/>
              <a:round/>
              <a:headEnd len="med" w="med" type="none"/>
              <a:tailEnd len="med" w="med" type="none"/>
            </a:ln>
          </a:top>
          <a:bottom>
            <a:ln cap="flat" w="9525">
              <a:solidFill>
                <a:srgbClr val="9E9E9E"/>
              </a:solidFill>
              <a:prstDash val="solid"/>
              <a:round/>
              <a:headEnd len="med" w="med" type="none"/>
              <a:tailEnd len="med" w="med" type="none"/>
            </a:ln>
          </a:bottom>
          <a:insideH>
            <a:ln cap="flat" w="9525">
              <a:solidFill>
                <a:srgbClr val="9E9E9E"/>
              </a:solidFill>
              <a:prstDash val="solid"/>
              <a:round/>
              <a:headEnd len="med" w="med" type="none"/>
              <a:tailEnd len="med" w="med" type="none"/>
            </a:ln>
          </a:insideH>
          <a:insideV>
            <a:ln cap="flat"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40" Type="http://schemas.openxmlformats.org/officeDocument/2006/relationships/slide" Target="slides/slide35.xml"/><Relationship Id="rId1" Type="http://schemas.openxmlformats.org/officeDocument/2006/relationships/theme" Target="theme/theme3.xml"/><Relationship Id="rId22" Type="http://schemas.openxmlformats.org/officeDocument/2006/relationships/slide" Target="slides/slide17.xml"/><Relationship Id="rId41" Type="http://schemas.openxmlformats.org/officeDocument/2006/relationships/slide" Target="slides/slide36.xml"/><Relationship Id="rId4" Type="http://schemas.openxmlformats.org/officeDocument/2006/relationships/slideMaster" Target="slideMasters/slideMaster1.xml"/><Relationship Id="rId23" Type="http://schemas.openxmlformats.org/officeDocument/2006/relationships/slide" Target="slides/slide18.xml"/><Relationship Id="rId42" Type="http://schemas.openxmlformats.org/officeDocument/2006/relationships/slide" Target="slides/slide37.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 name="Shape 3"/>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marL="0" marR="0" rtl="0" algn="l">
              <a:lnSpc>
                <a:spcPct val="117999"/>
              </a:lnSpc>
              <a:spcBef>
                <a:spcPts val="0"/>
              </a:spcBef>
              <a:defRPr/>
            </a:lvl1pPr>
            <a:lvl2pPr indent="228600" marL="0" marR="0" rtl="0" algn="l">
              <a:lnSpc>
                <a:spcPct val="117999"/>
              </a:lnSpc>
              <a:spcBef>
                <a:spcPts val="0"/>
              </a:spcBef>
              <a:defRPr/>
            </a:lvl2pPr>
            <a:lvl3pPr indent="457200" marL="0" marR="0" rtl="0" algn="l">
              <a:lnSpc>
                <a:spcPct val="117999"/>
              </a:lnSpc>
              <a:spcBef>
                <a:spcPts val="0"/>
              </a:spcBef>
              <a:defRPr/>
            </a:lvl3pPr>
            <a:lvl4pPr indent="685800" marL="0" marR="0" rtl="0" algn="l">
              <a:lnSpc>
                <a:spcPct val="117999"/>
              </a:lnSpc>
              <a:spcBef>
                <a:spcPts val="0"/>
              </a:spcBef>
              <a:defRPr/>
            </a:lvl4pPr>
            <a:lvl5pPr indent="914400" marL="0" marR="0" rtl="0" algn="l">
              <a:lnSpc>
                <a:spcPct val="117999"/>
              </a:lnSpc>
              <a:spcBef>
                <a:spcPts val="0"/>
              </a:spcBef>
              <a:defRPr/>
            </a:lvl5pPr>
            <a:lvl6pPr indent="1143000" marL="0" marR="0" rtl="0" algn="l">
              <a:lnSpc>
                <a:spcPct val="117999"/>
              </a:lnSpc>
              <a:spcBef>
                <a:spcPts val="0"/>
              </a:spcBef>
              <a:defRPr/>
            </a:lvl6pPr>
            <a:lvl7pPr indent="1371600" marL="0" marR="0" rtl="0" algn="l">
              <a:lnSpc>
                <a:spcPct val="117999"/>
              </a:lnSpc>
              <a:spcBef>
                <a:spcPts val="0"/>
              </a:spcBef>
              <a:defRPr/>
            </a:lvl7pPr>
            <a:lvl8pPr indent="1600200" marL="0" marR="0" rtl="0" algn="l">
              <a:lnSpc>
                <a:spcPct val="117999"/>
              </a:lnSpc>
              <a:spcBef>
                <a:spcPts val="0"/>
              </a:spcBef>
              <a:defRPr/>
            </a:lvl8pPr>
            <a:lvl9pPr indent="1828800" marL="0" marR="0" rtl="0" algn="l">
              <a:lnSpc>
                <a:spcPct val="117999"/>
              </a:lnSpc>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3" name="Shape 14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7" name="Shape 19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3" name="Shape 20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0" name="Shape 21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16" name="Shape 21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7" name="Shape 23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3" name="Shape 24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914400" y="4343400"/>
            <a:ext cx="5029199" cy="4114800"/>
          </a:xfrm>
          <a:prstGeom prst="rect">
            <a:avLst/>
          </a:prstGeom>
        </p:spPr>
        <p:txBody>
          <a:bodyPr anchorCtr="0" anchor="t" bIns="91425" lIns="91425" rIns="91425" tIns="91425">
            <a:noAutofit/>
          </a:bodyPr>
          <a:lstStyle/>
          <a:p>
            <a:pPr indent="-355600" lvl="0" marL="647700" rtl="0">
              <a:lnSpc>
                <a:spcPct val="100000"/>
              </a:lnSpc>
              <a:spcBef>
                <a:spcPts val="0"/>
              </a:spcBef>
              <a:spcAft>
                <a:spcPts val="2200"/>
              </a:spcAft>
              <a:buClr>
                <a:schemeClr val="dk1"/>
              </a:buClr>
              <a:buSzPct val="80000"/>
              <a:buFont typeface="Arial"/>
              <a:buChar char="●"/>
            </a:pPr>
            <a:r>
              <a:rPr lang="en-US" sz="2500">
                <a:solidFill>
                  <a:srgbClr val="04617B"/>
                </a:solidFill>
                <a:latin typeface="Calibri"/>
                <a:ea typeface="Calibri"/>
                <a:cs typeface="Calibri"/>
                <a:sym typeface="Calibri"/>
              </a:rPr>
              <a:t>Web App- </a:t>
            </a:r>
            <a:r>
              <a:rPr lang="en-US" sz="2000">
                <a:solidFill>
                  <a:schemeClr val="dk1"/>
                </a:solidFill>
                <a:latin typeface="Calibri"/>
                <a:ea typeface="Calibri"/>
                <a:cs typeface="Calibri"/>
                <a:sym typeface="Calibri"/>
              </a:rPr>
              <a:t>Apps that use only HTML5 code (HTML, CSS, and Javascript) and no native device features or APIs. </a:t>
            </a:r>
          </a:p>
          <a:p>
            <a:pPr indent="-355600" lvl="0" marL="647700" rtl="0">
              <a:lnSpc>
                <a:spcPct val="100000"/>
              </a:lnSpc>
              <a:spcBef>
                <a:spcPts val="0"/>
              </a:spcBef>
              <a:spcAft>
                <a:spcPts val="2200"/>
              </a:spcAft>
              <a:buClr>
                <a:schemeClr val="dk1"/>
              </a:buClr>
              <a:buSzPct val="80000"/>
              <a:buFont typeface="Arial"/>
              <a:buChar char="●"/>
            </a:pPr>
            <a:r>
              <a:rPr lang="en-US" sz="2500">
                <a:solidFill>
                  <a:srgbClr val="04617B"/>
                </a:solidFill>
                <a:latin typeface="Calibri"/>
                <a:ea typeface="Calibri"/>
                <a:cs typeface="Calibri"/>
                <a:sym typeface="Calibri"/>
              </a:rPr>
              <a:t>Native App- </a:t>
            </a:r>
            <a:r>
              <a:rPr lang="en-US" sz="2000">
                <a:solidFill>
                  <a:schemeClr val="dk1"/>
                </a:solidFill>
                <a:latin typeface="Calibri"/>
                <a:ea typeface="Calibri"/>
                <a:cs typeface="Calibri"/>
                <a:sym typeface="Calibri"/>
              </a:rPr>
              <a:t>Apps are typically written in the native language of the device/platform operating system: Android* Dalvik* Java*, iOS* Objective C, Windows* 8 Phone &amp; Windows* Store C++ or C#. Each platform provides a different toolset for their native app developers including the materials needed for app store submission. These apps are installed directly onto the phone and can work, in most cases, with no Internet connectivity.</a:t>
            </a:r>
          </a:p>
          <a:p>
            <a:pPr indent="-355600" lvl="0" marL="647700">
              <a:lnSpc>
                <a:spcPct val="100000"/>
              </a:lnSpc>
              <a:spcBef>
                <a:spcPts val="0"/>
              </a:spcBef>
              <a:spcAft>
                <a:spcPts val="2200"/>
              </a:spcAft>
              <a:buClr>
                <a:schemeClr val="dk1"/>
              </a:buClr>
              <a:buSzPct val="80000"/>
              <a:buFont typeface="Arial"/>
              <a:buChar char="●"/>
            </a:pPr>
            <a:r>
              <a:rPr lang="en-US" sz="2500">
                <a:solidFill>
                  <a:srgbClr val="04617B"/>
                </a:solidFill>
                <a:latin typeface="Calibri"/>
                <a:ea typeface="Calibri"/>
                <a:cs typeface="Calibri"/>
                <a:sym typeface="Calibri"/>
              </a:rPr>
              <a:t>Hybrid App- </a:t>
            </a:r>
            <a:r>
              <a:rPr lang="en-US" sz="2000">
                <a:solidFill>
                  <a:schemeClr val="dk1"/>
                </a:solidFill>
                <a:latin typeface="Calibri"/>
                <a:ea typeface="Calibri"/>
                <a:cs typeface="Calibri"/>
                <a:sym typeface="Calibri"/>
              </a:rPr>
              <a:t>Apps where significant parts are written in HTML, but it uses native device features, such as a camera or accelerometer, and use device APIs in an HTML5 wrapper.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1" name="Shape 26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8" name="Shape 26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4" name="Shape 27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0" name="Shape 28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6" name="Shape 28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3" name="Shape 29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99" name="Shape 29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05" name="Shape 30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914400" y="4343400"/>
            <a:ext cx="5029199" cy="4114800"/>
          </a:xfrm>
          <a:prstGeom prst="rect">
            <a:avLst/>
          </a:prstGeom>
        </p:spPr>
        <p:txBody>
          <a:bodyPr anchorCtr="0" anchor="t" bIns="91425" lIns="91425" rIns="91425" tIns="91425">
            <a:noAutofit/>
          </a:bodyPr>
          <a:lstStyle/>
          <a:p>
            <a:pPr indent="0" lvl="0" marL="203200" rtl="0">
              <a:lnSpc>
                <a:spcPct val="100000"/>
              </a:lnSpc>
              <a:spcBef>
                <a:spcPts val="400"/>
              </a:spcBef>
              <a:buClr>
                <a:schemeClr val="dk1"/>
              </a:buClr>
              <a:buSzPct val="36666"/>
              <a:buFont typeface="Arial"/>
              <a:buNone/>
            </a:pPr>
            <a:r>
              <a:rPr lang="en-US" sz="3000">
                <a:solidFill>
                  <a:srgbClr val="333333"/>
                </a:solidFill>
                <a:latin typeface="Calibri"/>
                <a:ea typeface="Calibri"/>
                <a:cs typeface="Calibri"/>
                <a:sym typeface="Calibri"/>
              </a:rPr>
              <a:t>A survey of 5,000 developers revealed that when developing apps for multiple platforms, HTML was the technology of choice for the majority (41%); this compares with 36% the year before. 40% of developers also admitted that they started building a native app only to realise that HTML5 would meet their needs.</a:t>
            </a:r>
          </a:p>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6" name="Shape 35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65" name="Shape 36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71" name="Shape 37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08" name="Shape 4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1" name="Shape 16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8" name="Shape 16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5" name="Shape 17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0" name="Shape 18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6" name="Shape 18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1" name="Shape 19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8" name="Shape 8"/>
        <p:cNvGrpSpPr/>
        <p:nvPr/>
      </p:nvGrpSpPr>
      <p:grpSpPr>
        <a:xfrm>
          <a:off x="0" y="0"/>
          <a:ext cx="0" cy="0"/>
          <a:chOff x="0" y="0"/>
          <a:chExt cx="0" cy="0"/>
        </a:xfrm>
      </p:grpSpPr>
      <p:sp>
        <p:nvSpPr>
          <p:cNvPr id="9" name="Shape 9"/>
          <p:cNvSpPr txBox="1"/>
          <p:nvPr>
            <p:ph type="title"/>
          </p:nvPr>
        </p:nvSpPr>
        <p:spPr>
          <a:xfrm>
            <a:off x="457200" y="0"/>
            <a:ext cx="8229600" cy="106322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 name="Shape 10"/>
          <p:cNvSpPr txBox="1"/>
          <p:nvPr>
            <p:ph idx="1" type="body"/>
          </p:nvPr>
        </p:nvSpPr>
        <p:spPr>
          <a:xfrm>
            <a:off x="457200" y="1200150"/>
            <a:ext cx="8229600" cy="394335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 name="Shape 11"/>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bg>
      <p:bgPr>
        <a:blipFill rotWithShape="1">
          <a:blip r:embed="rId2">
            <a:alphaModFix/>
          </a:blip>
          <a:tile algn="tl" flip="none" tx="0" sx="100000" ty="0" sy="100000"/>
        </a:blipFill>
      </p:bgPr>
    </p:bg>
    <p:spTree>
      <p:nvGrpSpPr>
        <p:cNvPr id="55" name="Shape 55"/>
        <p:cNvGrpSpPr/>
        <p:nvPr/>
      </p:nvGrpSpPr>
      <p:grpSpPr>
        <a:xfrm>
          <a:off x="0" y="0"/>
          <a:ext cx="0" cy="0"/>
          <a:chOff x="0" y="0"/>
          <a:chExt cx="0" cy="0"/>
        </a:xfrm>
      </p:grpSpPr>
      <p:sp>
        <p:nvSpPr>
          <p:cNvPr id="56" name="Shape 56"/>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57" name="Shape 57"/>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58" name="Shape 58"/>
          <p:cNvGrpSpPr/>
          <p:nvPr/>
        </p:nvGrpSpPr>
        <p:grpSpPr>
          <a:xfrm>
            <a:off x="-25429" y="-66220"/>
            <a:ext cx="9190335" cy="902317"/>
            <a:chOff x="-1" y="-1"/>
            <a:chExt cx="9190334" cy="902316"/>
          </a:xfrm>
        </p:grpSpPr>
        <p:sp>
          <p:nvSpPr>
            <p:cNvPr id="59" name="Shape 59"/>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60" name="Shape 60"/>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61" name="Shape 61"/>
          <p:cNvSpPr txBox="1"/>
          <p:nvPr>
            <p:ph type="title"/>
          </p:nvPr>
        </p:nvSpPr>
        <p:spPr>
          <a:xfrm>
            <a:off x="457200" y="0"/>
            <a:ext cx="8229600" cy="1385316"/>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1" type="body"/>
          </p:nvPr>
        </p:nvSpPr>
        <p:spPr>
          <a:xfrm>
            <a:off x="457200" y="1440062"/>
            <a:ext cx="4038598" cy="370344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bg>
      <p:bgPr>
        <a:blipFill rotWithShape="1">
          <a:blip r:embed="rId2">
            <a:alphaModFix/>
          </a:blip>
          <a:tile algn="tl" flip="none" tx="0" sx="100000" ty="0" sy="100000"/>
        </a:blipFill>
      </p:bgPr>
    </p:bg>
    <p:spTree>
      <p:nvGrpSpPr>
        <p:cNvPr id="64" name="Shape 64"/>
        <p:cNvGrpSpPr/>
        <p:nvPr/>
      </p:nvGrpSpPr>
      <p:grpSpPr>
        <a:xfrm>
          <a:off x="0" y="0"/>
          <a:ext cx="0" cy="0"/>
          <a:chOff x="0" y="0"/>
          <a:chExt cx="0" cy="0"/>
        </a:xfrm>
      </p:grpSpPr>
      <p:sp>
        <p:nvSpPr>
          <p:cNvPr id="65" name="Shape 65"/>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66" name="Shape 66"/>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67" name="Shape 67"/>
          <p:cNvGrpSpPr/>
          <p:nvPr/>
        </p:nvGrpSpPr>
        <p:grpSpPr>
          <a:xfrm>
            <a:off x="-25429" y="-66220"/>
            <a:ext cx="9190335" cy="902317"/>
            <a:chOff x="-1" y="-1"/>
            <a:chExt cx="9190334" cy="902316"/>
          </a:xfrm>
        </p:grpSpPr>
        <p:sp>
          <p:nvSpPr>
            <p:cNvPr id="68" name="Shape 68"/>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69" name="Shape 69"/>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70" name="Shape 70"/>
          <p:cNvSpPr txBox="1"/>
          <p:nvPr>
            <p:ph type="title"/>
          </p:nvPr>
        </p:nvSpPr>
        <p:spPr>
          <a:xfrm>
            <a:off x="457200" y="0"/>
            <a:ext cx="8229600" cy="1385316"/>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 type="body"/>
          </p:nvPr>
        </p:nvSpPr>
        <p:spPr>
          <a:xfrm>
            <a:off x="457200" y="1385316"/>
            <a:ext cx="4040187" cy="50675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2" name="Shape 72"/>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bg>
      <p:bgPr>
        <a:blipFill rotWithShape="1">
          <a:blip r:embed="rId2">
            <a:alphaModFix/>
          </a:blip>
          <a:tile algn="tl" flip="none" tx="0" sx="100000" ty="0" sy="100000"/>
        </a:blipFill>
      </p:bgPr>
    </p:bg>
    <p:spTree>
      <p:nvGrpSpPr>
        <p:cNvPr id="73" name="Shape 73"/>
        <p:cNvGrpSpPr/>
        <p:nvPr/>
      </p:nvGrpSpPr>
      <p:grpSpPr>
        <a:xfrm>
          <a:off x="0" y="0"/>
          <a:ext cx="0" cy="0"/>
          <a:chOff x="0" y="0"/>
          <a:chExt cx="0" cy="0"/>
        </a:xfrm>
      </p:grpSpPr>
      <p:sp>
        <p:nvSpPr>
          <p:cNvPr id="74" name="Shape 74"/>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75" name="Shape 75"/>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76" name="Shape 76"/>
          <p:cNvGrpSpPr/>
          <p:nvPr/>
        </p:nvGrpSpPr>
        <p:grpSpPr>
          <a:xfrm>
            <a:off x="-25429" y="-66220"/>
            <a:ext cx="9190335" cy="902317"/>
            <a:chOff x="-1" y="-1"/>
            <a:chExt cx="9190334" cy="902316"/>
          </a:xfrm>
        </p:grpSpPr>
        <p:sp>
          <p:nvSpPr>
            <p:cNvPr id="77" name="Shape 77"/>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78" name="Shape 78"/>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79" name="Shape 79"/>
          <p:cNvSpPr txBox="1"/>
          <p:nvPr>
            <p:ph type="title"/>
          </p:nvPr>
        </p:nvSpPr>
        <p:spPr>
          <a:xfrm>
            <a:off x="457200" y="0"/>
            <a:ext cx="8305799" cy="1385316"/>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bg>
      <p:bgPr>
        <a:blipFill rotWithShape="1">
          <a:blip r:embed="rId2">
            <a:alphaModFix/>
          </a:blip>
          <a:tile algn="tl" flip="none" tx="0" sx="100000" ty="0" sy="100000"/>
        </a:blipFill>
      </p:bgPr>
    </p:bg>
    <p:spTree>
      <p:nvGrpSpPr>
        <p:cNvPr id="81" name="Shape 81"/>
        <p:cNvGrpSpPr/>
        <p:nvPr/>
      </p:nvGrpSpPr>
      <p:grpSpPr>
        <a:xfrm>
          <a:off x="0" y="0"/>
          <a:ext cx="0" cy="0"/>
          <a:chOff x="0" y="0"/>
          <a:chExt cx="0" cy="0"/>
        </a:xfrm>
      </p:grpSpPr>
      <p:sp>
        <p:nvSpPr>
          <p:cNvPr id="82" name="Shape 82"/>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83" name="Shape 83"/>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84" name="Shape 84"/>
          <p:cNvGrpSpPr/>
          <p:nvPr/>
        </p:nvGrpSpPr>
        <p:grpSpPr>
          <a:xfrm>
            <a:off x="-25429" y="-66220"/>
            <a:ext cx="9190335" cy="902317"/>
            <a:chOff x="-1" y="-1"/>
            <a:chExt cx="9190334" cy="902316"/>
          </a:xfrm>
        </p:grpSpPr>
        <p:sp>
          <p:nvSpPr>
            <p:cNvPr id="85" name="Shape 85"/>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86" name="Shape 86"/>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87" name="Shape 87"/>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bg>
      <p:bgPr>
        <a:blipFill rotWithShape="1">
          <a:blip r:embed="rId2">
            <a:alphaModFix/>
          </a:blip>
          <a:tile algn="tl" flip="none" tx="0" sx="100000" ty="0" sy="100000"/>
        </a:blipFill>
      </p:bgPr>
    </p:bg>
    <p:spTree>
      <p:nvGrpSpPr>
        <p:cNvPr id="88" name="Shape 88"/>
        <p:cNvGrpSpPr/>
        <p:nvPr/>
      </p:nvGrpSpPr>
      <p:grpSpPr>
        <a:xfrm>
          <a:off x="0" y="0"/>
          <a:ext cx="0" cy="0"/>
          <a:chOff x="0" y="0"/>
          <a:chExt cx="0" cy="0"/>
        </a:xfrm>
      </p:grpSpPr>
      <p:sp>
        <p:nvSpPr>
          <p:cNvPr id="89" name="Shape 89"/>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90" name="Shape 90"/>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91" name="Shape 91"/>
          <p:cNvGrpSpPr/>
          <p:nvPr/>
        </p:nvGrpSpPr>
        <p:grpSpPr>
          <a:xfrm>
            <a:off x="-25429" y="-66220"/>
            <a:ext cx="9190335" cy="902317"/>
            <a:chOff x="-1" y="-1"/>
            <a:chExt cx="9190334" cy="902316"/>
          </a:xfrm>
        </p:grpSpPr>
        <p:sp>
          <p:nvSpPr>
            <p:cNvPr id="92" name="Shape 92"/>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93" name="Shape 93"/>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94" name="Shape 94"/>
          <p:cNvSpPr txBox="1"/>
          <p:nvPr>
            <p:ph type="title"/>
          </p:nvPr>
        </p:nvSpPr>
        <p:spPr>
          <a:xfrm>
            <a:off x="685800" y="385763"/>
            <a:ext cx="2743199" cy="87153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5" name="Shape 95"/>
          <p:cNvSpPr txBox="1"/>
          <p:nvPr>
            <p:ph idx="1" type="body"/>
          </p:nvPr>
        </p:nvSpPr>
        <p:spPr>
          <a:xfrm>
            <a:off x="685800" y="1257300"/>
            <a:ext cx="2743199" cy="3429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6" name="Shape 96"/>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bg>
      <p:bgPr>
        <a:blipFill rotWithShape="1">
          <a:blip r:embed="rId2">
            <a:alphaModFix/>
          </a:blip>
          <a:tile algn="tl" flip="none" tx="0" sx="100000" ty="0" sy="100000"/>
        </a:blipFill>
      </p:bgPr>
    </p:bg>
    <p:spTree>
      <p:nvGrpSpPr>
        <p:cNvPr id="97" name="Shape 97"/>
        <p:cNvGrpSpPr/>
        <p:nvPr/>
      </p:nvGrpSpPr>
      <p:grpSpPr>
        <a:xfrm>
          <a:off x="0" y="0"/>
          <a:ext cx="0" cy="0"/>
          <a:chOff x="0" y="0"/>
          <a:chExt cx="0" cy="0"/>
        </a:xfrm>
      </p:grpSpPr>
      <p:sp>
        <p:nvSpPr>
          <p:cNvPr id="98" name="Shape 98"/>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99" name="Shape 99"/>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100" name="Shape 100"/>
          <p:cNvGrpSpPr/>
          <p:nvPr/>
        </p:nvGrpSpPr>
        <p:grpSpPr>
          <a:xfrm>
            <a:off x="-25429" y="-66220"/>
            <a:ext cx="9190335" cy="902317"/>
            <a:chOff x="-1" y="-1"/>
            <a:chExt cx="9190334" cy="902316"/>
          </a:xfrm>
        </p:grpSpPr>
        <p:sp>
          <p:nvSpPr>
            <p:cNvPr id="101" name="Shape 101"/>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02" name="Shape 102"/>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103" name="Shape 103"/>
          <p:cNvSpPr/>
          <p:nvPr/>
        </p:nvSpPr>
        <p:spPr>
          <a:xfrm flipH="1" rot="-10380000">
            <a:off x="3165473" y="831052"/>
            <a:ext cx="5257805" cy="3086106"/>
          </a:xfrm>
          <a:custGeom>
            <a:pathLst>
              <a:path extrusionOk="0" h="21600" w="21600">
                <a:moveTo>
                  <a:pt x="0" y="0"/>
                </a:moveTo>
                <a:lnTo>
                  <a:pt x="21138" y="0"/>
                </a:lnTo>
                <a:lnTo>
                  <a:pt x="21600" y="788"/>
                </a:lnTo>
                <a:lnTo>
                  <a:pt x="21600" y="21600"/>
                </a:lnTo>
                <a:lnTo>
                  <a:pt x="0" y="21600"/>
                </a:lnTo>
                <a:lnTo>
                  <a:pt x="0" y="0"/>
                </a:lnTo>
                <a:close/>
              </a:path>
            </a:pathLst>
          </a:custGeom>
          <a:solidFill>
            <a:srgbClr val="FFFFFF"/>
          </a:solidFill>
          <a:ln cap="rnd" w="9525">
            <a:solidFill>
              <a:srgbClr val="C0C0C0"/>
            </a:solidFill>
            <a:prstDash val="solid"/>
            <a:round/>
            <a:headEnd len="med" w="med" type="none"/>
            <a:tailEnd len="med" w="med" type="none"/>
          </a:ln>
        </p:spPr>
        <p:txBody>
          <a:bodyPr anchorCtr="0" anchor="ctr" bIns="0" lIns="0" rIns="0" tIns="0">
            <a:noAutofit/>
          </a:bodyPr>
          <a:lstStyle/>
          <a:p>
            <a:pPr indent="0" lvl="0" marL="0" marR="0" rtl="0" algn="ctr">
              <a:spcBef>
                <a:spcPts val="0"/>
              </a:spcBef>
              <a:buNone/>
            </a:pPr>
            <a:r>
              <a:t/>
            </a:r>
            <a:endParaRPr b="0" baseline="0" i="0" sz="1400" u="none" cap="none" strike="noStrike">
              <a:solidFill>
                <a:srgbClr val="FFFFFF"/>
              </a:solidFill>
              <a:latin typeface="Merriweather"/>
              <a:ea typeface="Merriweather"/>
              <a:cs typeface="Merriweather"/>
              <a:sym typeface="Merriweather"/>
            </a:endParaRPr>
          </a:p>
        </p:txBody>
      </p:sp>
      <p:sp>
        <p:nvSpPr>
          <p:cNvPr id="104" name="Shape 104"/>
          <p:cNvSpPr/>
          <p:nvPr/>
        </p:nvSpPr>
        <p:spPr>
          <a:xfrm flipH="1" rot="-10379999">
            <a:off x="8004174" y="4019550"/>
            <a:ext cx="155573" cy="116685"/>
          </a:xfrm>
          <a:custGeom>
            <a:pathLst>
              <a:path extrusionOk="0" h="21600" w="21600">
                <a:moveTo>
                  <a:pt x="0" y="21600"/>
                </a:moveTo>
                <a:lnTo>
                  <a:pt x="21600" y="21600"/>
                </a:lnTo>
                <a:lnTo>
                  <a:pt x="0" y="0"/>
                </a:lnTo>
                <a:close/>
              </a:path>
            </a:pathLst>
          </a:custGeom>
          <a:solidFill>
            <a:srgbClr val="FFFFFF"/>
          </a:solidFill>
          <a:ln cap="flat" w="1270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None/>
            </a:pPr>
            <a:r>
              <a:t/>
            </a:r>
            <a:endParaRPr b="0" baseline="0" i="0" sz="1400" u="none" cap="none" strike="noStrike">
              <a:solidFill>
                <a:srgbClr val="FFFFFF"/>
              </a:solidFill>
              <a:latin typeface="Merriweather"/>
              <a:ea typeface="Merriweather"/>
              <a:cs typeface="Merriweather"/>
              <a:sym typeface="Merriweather"/>
            </a:endParaRPr>
          </a:p>
        </p:txBody>
      </p:sp>
      <p:sp>
        <p:nvSpPr>
          <p:cNvPr id="105" name="Shape 105"/>
          <p:cNvSpPr/>
          <p:nvPr/>
        </p:nvSpPr>
        <p:spPr>
          <a:xfrm flipH="1" rot="10800000">
            <a:off x="-9527" y="4362448"/>
            <a:ext cx="9163054" cy="781054"/>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06" name="Shape 106"/>
          <p:cNvSpPr/>
          <p:nvPr/>
        </p:nvSpPr>
        <p:spPr>
          <a:xfrm flipH="1" rot="10800000">
            <a:off x="4381498" y="4688057"/>
            <a:ext cx="4762504" cy="455447"/>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07" name="Shape 107"/>
          <p:cNvSpPr txBox="1"/>
          <p:nvPr>
            <p:ph type="title"/>
          </p:nvPr>
        </p:nvSpPr>
        <p:spPr>
          <a:xfrm>
            <a:off x="609600" y="0"/>
            <a:ext cx="2212851" cy="2069714"/>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8" name="Shape 108"/>
          <p:cNvSpPr txBox="1"/>
          <p:nvPr>
            <p:ph idx="1" type="body"/>
          </p:nvPr>
        </p:nvSpPr>
        <p:spPr>
          <a:xfrm>
            <a:off x="609600" y="2121585"/>
            <a:ext cx="2209799" cy="3021915"/>
          </a:xfrm>
          <a:prstGeom prst="rect">
            <a:avLst/>
          </a:prstGeom>
          <a:noFill/>
          <a:ln>
            <a:noFill/>
          </a:ln>
        </p:spPr>
        <p:txBody>
          <a:bodyPr anchorCtr="0" anchor="t" bIns="91425" lIns="91425" rIns="91425" tIns="91425"/>
          <a:lstStyle>
            <a:lvl1pPr rtl="0">
              <a:spcBef>
                <a:spcPts val="200"/>
              </a:spcBef>
              <a:defRPr/>
            </a:lvl1pPr>
            <a:lvl2pPr rtl="0">
              <a:spcBef>
                <a:spcPts val="200"/>
              </a:spcBef>
              <a:defRPr/>
            </a:lvl2pPr>
            <a:lvl3pPr rtl="0">
              <a:spcBef>
                <a:spcPts val="200"/>
              </a:spcBef>
              <a:defRPr/>
            </a:lvl3pPr>
            <a:lvl4pPr rtl="0">
              <a:spcBef>
                <a:spcPts val="200"/>
              </a:spcBef>
              <a:defRPr/>
            </a:lvl4pPr>
            <a:lvl5pPr rtl="0">
              <a:spcBef>
                <a:spcPts val="2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9" name="Shape 109"/>
          <p:cNvSpPr txBox="1"/>
          <p:nvPr>
            <p:ph idx="12" type="sldNum"/>
          </p:nvPr>
        </p:nvSpPr>
        <p:spPr>
          <a:xfrm>
            <a:off x="8077200" y="4901405"/>
            <a:ext cx="609599"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bg>
      <p:bgPr>
        <a:blipFill rotWithShape="1">
          <a:blip r:embed="rId2">
            <a:alphaModFix/>
          </a:blip>
          <a:tile algn="tl" flip="none" tx="0" sx="100000" ty="0" sy="100000"/>
        </a:blipFill>
      </p:bgPr>
    </p:bg>
    <p:spTree>
      <p:nvGrpSpPr>
        <p:cNvPr id="110" name="Shape 110"/>
        <p:cNvGrpSpPr/>
        <p:nvPr/>
      </p:nvGrpSpPr>
      <p:grpSpPr>
        <a:xfrm>
          <a:off x="0" y="0"/>
          <a:ext cx="0" cy="0"/>
          <a:chOff x="0" y="0"/>
          <a:chExt cx="0" cy="0"/>
        </a:xfrm>
      </p:grpSpPr>
      <p:sp>
        <p:nvSpPr>
          <p:cNvPr id="111" name="Shape 111"/>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12" name="Shape 112"/>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113" name="Shape 113"/>
          <p:cNvGrpSpPr/>
          <p:nvPr/>
        </p:nvGrpSpPr>
        <p:grpSpPr>
          <a:xfrm>
            <a:off x="-25429" y="-66220"/>
            <a:ext cx="9190335" cy="902317"/>
            <a:chOff x="-1" y="-1"/>
            <a:chExt cx="9190334" cy="902316"/>
          </a:xfrm>
        </p:grpSpPr>
        <p:sp>
          <p:nvSpPr>
            <p:cNvPr id="114" name="Shape 114"/>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15" name="Shape 115"/>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116" name="Shape 116"/>
          <p:cNvSpPr txBox="1"/>
          <p:nvPr>
            <p:ph type="title"/>
          </p:nvPr>
        </p:nvSpPr>
        <p:spPr>
          <a:xfrm>
            <a:off x="457200" y="-4652973"/>
            <a:ext cx="8229600" cy="863603"/>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rot="5400000">
            <a:off x="-21762851" y="-25706199"/>
            <a:ext cx="3292082" cy="8229607"/>
          </a:xfrm>
          <a:prstGeom prst="rect">
            <a:avLst/>
          </a:prstGeom>
          <a:noFill/>
          <a:ln>
            <a:noFill/>
          </a:ln>
        </p:spPr>
        <p:txBody>
          <a:bodyPr anchorCtr="0" anchor="t" bIns="91425" lIns="91425" rIns="91425" tIns="91425"/>
          <a:lstStyle>
            <a:lvl1pPr indent="0" marL="203200" rtl="0">
              <a:spcBef>
                <a:spcPts val="400"/>
              </a:spcBef>
              <a:buClr>
                <a:srgbClr val="0BD0D9"/>
              </a:buClr>
              <a:buFont typeface="Helvetica Neue"/>
              <a:buChar char="●"/>
              <a:defRPr/>
            </a:lvl1pPr>
            <a:lvl2pPr indent="0" marL="482600" rtl="0">
              <a:spcBef>
                <a:spcPts val="400"/>
              </a:spcBef>
              <a:buClr>
                <a:srgbClr val="0BD0D9"/>
              </a:buClr>
              <a:buFont typeface="Helvetica Neue"/>
              <a:buChar char="●"/>
              <a:defRPr/>
            </a:lvl2pPr>
            <a:lvl3pPr indent="-25400" marL="685800" rtl="0">
              <a:spcBef>
                <a:spcPts val="400"/>
              </a:spcBef>
              <a:buClr>
                <a:srgbClr val="0BD0D9"/>
              </a:buClr>
              <a:buFont typeface="Helvetica Neue"/>
              <a:buChar char="●"/>
              <a:defRPr/>
            </a:lvl3pPr>
            <a:lvl4pPr indent="0" marL="889000" rtl="0">
              <a:spcBef>
                <a:spcPts val="400"/>
              </a:spcBef>
              <a:buClr>
                <a:srgbClr val="0BD0D9"/>
              </a:buClr>
              <a:buFont typeface="Helvetica Neue"/>
              <a:buChar char="●"/>
              <a:defRPr/>
            </a:lvl4pPr>
            <a:lvl5pPr indent="-12700" marL="1092200" rtl="0">
              <a:spcBef>
                <a:spcPts val="400"/>
              </a:spcBef>
              <a:buClr>
                <a:srgbClr val="0BD0D9"/>
              </a:buClr>
              <a:buFont typeface="Helvetica Neue"/>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8" name="Shape 118"/>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bg>
      <p:bgPr>
        <a:blipFill rotWithShape="1">
          <a:blip r:embed="rId2">
            <a:alphaModFix/>
          </a:blip>
          <a:tile algn="tl" flip="none" tx="0" sx="100000" ty="0" sy="100000"/>
        </a:blipFill>
      </p:bgPr>
    </p:bg>
    <p:spTree>
      <p:nvGrpSpPr>
        <p:cNvPr id="119" name="Shape 119"/>
        <p:cNvGrpSpPr/>
        <p:nvPr/>
      </p:nvGrpSpPr>
      <p:grpSpPr>
        <a:xfrm>
          <a:off x="0" y="0"/>
          <a:ext cx="0" cy="0"/>
          <a:chOff x="0" y="0"/>
          <a:chExt cx="0" cy="0"/>
        </a:xfrm>
      </p:grpSpPr>
      <p:sp>
        <p:nvSpPr>
          <p:cNvPr id="120" name="Shape 120"/>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21" name="Shape 121"/>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122" name="Shape 122"/>
          <p:cNvGrpSpPr/>
          <p:nvPr/>
        </p:nvGrpSpPr>
        <p:grpSpPr>
          <a:xfrm>
            <a:off x="-25429" y="-66220"/>
            <a:ext cx="9190335" cy="902317"/>
            <a:chOff x="-1" y="-1"/>
            <a:chExt cx="9190334" cy="902316"/>
          </a:xfrm>
        </p:grpSpPr>
        <p:sp>
          <p:nvSpPr>
            <p:cNvPr id="123" name="Shape 123"/>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24" name="Shape 124"/>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125" name="Shape 125"/>
          <p:cNvSpPr txBox="1"/>
          <p:nvPr>
            <p:ph type="title"/>
          </p:nvPr>
        </p:nvSpPr>
        <p:spPr>
          <a:xfrm rot="5400000">
            <a:off x="11875888" y="-4560697"/>
            <a:ext cx="3908827" cy="2057405"/>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6" name="Shape 126"/>
          <p:cNvSpPr txBox="1"/>
          <p:nvPr>
            <p:ph idx="1" type="body"/>
          </p:nvPr>
        </p:nvSpPr>
        <p:spPr>
          <a:xfrm rot="5400000">
            <a:off x="-16546722" y="-18429097"/>
            <a:ext cx="3908827" cy="6019804"/>
          </a:xfrm>
          <a:prstGeom prst="rect">
            <a:avLst/>
          </a:prstGeom>
          <a:noFill/>
          <a:ln>
            <a:noFill/>
          </a:ln>
        </p:spPr>
        <p:txBody>
          <a:bodyPr anchorCtr="0" anchor="t" bIns="91425" lIns="91425" rIns="91425" tIns="91425"/>
          <a:lstStyle>
            <a:lvl1pPr indent="0" marL="203200" rtl="0">
              <a:spcBef>
                <a:spcPts val="400"/>
              </a:spcBef>
              <a:buClr>
                <a:srgbClr val="0BD0D9"/>
              </a:buClr>
              <a:buFont typeface="Helvetica Neue"/>
              <a:buChar char="●"/>
              <a:defRPr/>
            </a:lvl1pPr>
            <a:lvl2pPr indent="0" marL="482600" rtl="0">
              <a:spcBef>
                <a:spcPts val="400"/>
              </a:spcBef>
              <a:buClr>
                <a:srgbClr val="0BD0D9"/>
              </a:buClr>
              <a:buFont typeface="Helvetica Neue"/>
              <a:buChar char="●"/>
              <a:defRPr/>
            </a:lvl2pPr>
            <a:lvl3pPr indent="-25400" marL="685800" rtl="0">
              <a:spcBef>
                <a:spcPts val="400"/>
              </a:spcBef>
              <a:buClr>
                <a:srgbClr val="0BD0D9"/>
              </a:buClr>
              <a:buFont typeface="Helvetica Neue"/>
              <a:buChar char="●"/>
              <a:defRPr/>
            </a:lvl3pPr>
            <a:lvl4pPr indent="0" marL="889000" rtl="0">
              <a:spcBef>
                <a:spcPts val="400"/>
              </a:spcBef>
              <a:buClr>
                <a:srgbClr val="0BD0D9"/>
              </a:buClr>
              <a:buFont typeface="Helvetica Neue"/>
              <a:buChar char="●"/>
              <a:defRPr/>
            </a:lvl4pPr>
            <a:lvl5pPr indent="-12700" marL="1092200" rtl="0">
              <a:spcBef>
                <a:spcPts val="400"/>
              </a:spcBef>
              <a:buClr>
                <a:srgbClr val="0BD0D9"/>
              </a:buClr>
              <a:buFont typeface="Helvetica Neue"/>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7" name="Shape 127"/>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bg>
      <p:bgPr>
        <a:solidFill>
          <a:srgbClr val="000000"/>
        </a:solidFill>
      </p:bgPr>
    </p:bg>
    <p:spTree>
      <p:nvGrpSpPr>
        <p:cNvPr id="128" name="Shape 12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bg>
      <p:bgPr>
        <a:blipFill rotWithShape="1">
          <a:blip r:embed="rId2">
            <a:alphaModFix/>
          </a:blip>
          <a:tile algn="tl" flip="none" tx="0" sx="100000" ty="0" sy="100000"/>
        </a:blipFill>
      </p:bgPr>
    </p:bg>
    <p:spTree>
      <p:nvGrpSpPr>
        <p:cNvPr id="129" name="Shape 129"/>
        <p:cNvGrpSpPr/>
        <p:nvPr/>
      </p:nvGrpSpPr>
      <p:grpSpPr>
        <a:xfrm>
          <a:off x="0" y="0"/>
          <a:ext cx="0" cy="0"/>
          <a:chOff x="0" y="0"/>
          <a:chExt cx="0" cy="0"/>
        </a:xfrm>
      </p:grpSpPr>
      <p:sp>
        <p:nvSpPr>
          <p:cNvPr id="130" name="Shape 130"/>
          <p:cNvSpPr/>
          <p:nvPr/>
        </p:nvSpPr>
        <p:spPr>
          <a:xfrm>
            <a:off x="-9526" y="-5954"/>
            <a:ext cx="9163054" cy="781051"/>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4705"/>
                </a:srgbClr>
              </a:gs>
              <a:gs pos="100000">
                <a:srgbClr val="00C5CE">
                  <a:alpha val="54901"/>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200" u="none" cap="none" strike="noStrike">
              <a:latin typeface="Constantia"/>
              <a:ea typeface="Constantia"/>
              <a:cs typeface="Constantia"/>
              <a:sym typeface="Constantia"/>
            </a:endParaRPr>
          </a:p>
        </p:txBody>
      </p:sp>
      <p:sp>
        <p:nvSpPr>
          <p:cNvPr id="131" name="Shape 131"/>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29803"/>
                </a:srgbClr>
              </a:gs>
              <a:gs pos="80000">
                <a:srgbClr val="008ABE">
                  <a:alpha val="44705"/>
                </a:srgbClr>
              </a:gs>
              <a:gs pos="100000">
                <a:srgbClr val="008ABE">
                  <a:alpha val="44705"/>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200" u="none" cap="none" strike="noStrike">
              <a:latin typeface="Constantia"/>
              <a:ea typeface="Constantia"/>
              <a:cs typeface="Constantia"/>
              <a:sym typeface="Constantia"/>
            </a:endParaRPr>
          </a:p>
        </p:txBody>
      </p:sp>
      <p:grpSp>
        <p:nvGrpSpPr>
          <p:cNvPr id="132" name="Shape 132"/>
          <p:cNvGrpSpPr/>
          <p:nvPr/>
        </p:nvGrpSpPr>
        <p:grpSpPr>
          <a:xfrm>
            <a:off x="-25430" y="-66213"/>
            <a:ext cx="9190336" cy="902317"/>
            <a:chOff x="-1" y="0"/>
            <a:chExt cx="9190335" cy="902316"/>
          </a:xfrm>
        </p:grpSpPr>
        <p:sp>
          <p:nvSpPr>
            <p:cNvPr id="133" name="Shape 133"/>
            <p:cNvSpPr/>
            <p:nvPr/>
          </p:nvSpPr>
          <p:spPr>
            <a:xfrm rot="-164308">
              <a:off x="5875" y="218625"/>
              <a:ext cx="9163028"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9525">
              <a:solidFill>
                <a:srgbClr val="05A0BE">
                  <a:alpha val="77647"/>
                </a:srgbClr>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200" u="none" cap="none" strike="noStrike">
                <a:latin typeface="Constantia"/>
                <a:ea typeface="Constantia"/>
                <a:cs typeface="Constantia"/>
                <a:sym typeface="Constantia"/>
              </a:endParaRPr>
            </a:p>
          </p:txBody>
        </p:sp>
        <p:sp>
          <p:nvSpPr>
            <p:cNvPr id="134" name="Shape 134"/>
            <p:cNvSpPr/>
            <p:nvPr/>
          </p:nvSpPr>
          <p:spPr>
            <a:xfrm rot="-164307">
              <a:off x="10703" y="273582"/>
              <a:ext cx="9175792" cy="379964"/>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08B6BA">
                  <a:alpha val="77647"/>
                </a:srgbClr>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200" u="none" cap="none" strike="noStrike">
                <a:latin typeface="Constantia"/>
                <a:ea typeface="Constantia"/>
                <a:cs typeface="Constantia"/>
                <a:sym typeface="Constantia"/>
              </a:endParaRPr>
            </a:p>
          </p:txBody>
        </p:sp>
      </p:grpSp>
      <p:sp>
        <p:nvSpPr>
          <p:cNvPr id="135" name="Shape 135"/>
          <p:cNvSpPr txBox="1"/>
          <p:nvPr>
            <p:ph type="title"/>
          </p:nvPr>
        </p:nvSpPr>
        <p:spPr>
          <a:xfrm>
            <a:off x="457200" y="0"/>
            <a:ext cx="8229600" cy="138588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6" name="Shape 136"/>
          <p:cNvSpPr txBox="1"/>
          <p:nvPr>
            <p:ph idx="1" type="body"/>
          </p:nvPr>
        </p:nvSpPr>
        <p:spPr>
          <a:xfrm>
            <a:off x="457200" y="1451373"/>
            <a:ext cx="8229600" cy="3692126"/>
          </a:xfrm>
          <a:prstGeom prst="rect">
            <a:avLst/>
          </a:prstGeom>
          <a:noFill/>
          <a:ln>
            <a:noFill/>
          </a:ln>
        </p:spPr>
        <p:txBody>
          <a:bodyPr anchorCtr="0" anchor="t" bIns="91425" lIns="91425" rIns="91425" tIns="91425"/>
          <a:lstStyle>
            <a:lvl1pPr indent="-80449" marL="189034" rtl="0">
              <a:spcBef>
                <a:spcPts val="600"/>
              </a:spcBef>
              <a:buClr>
                <a:srgbClr val="0BD0D9"/>
              </a:buClr>
              <a:buFont typeface="Noto Symbol"/>
              <a:buChar char="●"/>
              <a:defRPr/>
            </a:lvl1pPr>
            <a:lvl2pPr indent="-87392" marL="578247" rtl="0">
              <a:spcBef>
                <a:spcPts val="600"/>
              </a:spcBef>
              <a:buClr>
                <a:srgbClr val="0BD0D9"/>
              </a:buClr>
              <a:buFont typeface="Noto Symbol"/>
              <a:buChar char="●"/>
              <a:defRPr/>
            </a:lvl2pPr>
            <a:lvl3pPr indent="-138837" marL="879247" rtl="0">
              <a:spcBef>
                <a:spcPts val="600"/>
              </a:spcBef>
              <a:buClr>
                <a:srgbClr val="0BD0D9"/>
              </a:buClr>
              <a:buFont typeface="Noto Symbol"/>
              <a:buChar char="●"/>
              <a:defRPr/>
            </a:lvl3pPr>
            <a:lvl4pPr indent="-114299" marL="1166494" rtl="0">
              <a:spcBef>
                <a:spcPts val="600"/>
              </a:spcBef>
              <a:buClr>
                <a:srgbClr val="0BD0D9"/>
              </a:buClr>
              <a:buFont typeface="Noto Symbol"/>
              <a:buChar char="●"/>
              <a:defRPr/>
            </a:lvl4pPr>
            <a:lvl5pPr indent="-122236" marL="1441131" rtl="0">
              <a:spcBef>
                <a:spcPts val="600"/>
              </a:spcBef>
              <a:buClr>
                <a:srgbClr val="0BD0D9"/>
              </a:buClr>
              <a:buFont typeface="Noto Symbo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7" name="Shape 137"/>
          <p:cNvSpPr txBox="1"/>
          <p:nvPr>
            <p:ph idx="12" type="sldNum"/>
          </p:nvPr>
        </p:nvSpPr>
        <p:spPr>
          <a:xfrm>
            <a:off x="7924800" y="4901407"/>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Constantia"/>
                <a:ea typeface="Constantia"/>
                <a:cs typeface="Constantia"/>
                <a:sym typeface="Constanti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bg>
      <p:bgPr>
        <a:blipFill rotWithShape="1">
          <a:blip r:embed="rId2">
            <a:alphaModFix/>
          </a:blip>
          <a:tile algn="tl" flip="none" tx="0" sx="100000" ty="0" sy="100000"/>
        </a:blipFill>
      </p:bgPr>
    </p:bg>
    <p:spTree>
      <p:nvGrpSpPr>
        <p:cNvPr id="12" name="Shape 12"/>
        <p:cNvGrpSpPr/>
        <p:nvPr/>
      </p:nvGrpSpPr>
      <p:grpSpPr>
        <a:xfrm>
          <a:off x="0" y="0"/>
          <a:ext cx="0" cy="0"/>
          <a:chOff x="0" y="0"/>
          <a:chExt cx="0" cy="0"/>
        </a:xfrm>
      </p:grpSpPr>
      <p:sp>
        <p:nvSpPr>
          <p:cNvPr id="13" name="Shape 13"/>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4" name="Shape 14"/>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15" name="Shape 15"/>
          <p:cNvGrpSpPr/>
          <p:nvPr/>
        </p:nvGrpSpPr>
        <p:grpSpPr>
          <a:xfrm>
            <a:off x="-25429" y="-66220"/>
            <a:ext cx="9190335" cy="902317"/>
            <a:chOff x="-1" y="-1"/>
            <a:chExt cx="9190334" cy="902316"/>
          </a:xfrm>
        </p:grpSpPr>
        <p:sp>
          <p:nvSpPr>
            <p:cNvPr id="16" name="Shape 16"/>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17" name="Shape 17"/>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18" name="Shape 18"/>
          <p:cNvSpPr txBox="1"/>
          <p:nvPr>
            <p:ph type="title"/>
          </p:nvPr>
        </p:nvSpPr>
        <p:spPr>
          <a:xfrm>
            <a:off x="457200" y="0"/>
            <a:ext cx="8229600" cy="138588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1" type="body"/>
          </p:nvPr>
        </p:nvSpPr>
        <p:spPr>
          <a:xfrm>
            <a:off x="457200" y="1451373"/>
            <a:ext cx="8229600" cy="3692100"/>
          </a:xfrm>
          <a:prstGeom prst="rect">
            <a:avLst/>
          </a:prstGeom>
          <a:noFill/>
          <a:ln>
            <a:noFill/>
          </a:ln>
        </p:spPr>
        <p:txBody>
          <a:bodyPr anchorCtr="0" anchor="t" bIns="91425" lIns="91425" rIns="91425" tIns="91425"/>
          <a:lstStyle>
            <a:lvl1pPr indent="0" marL="203200" rtl="0">
              <a:spcBef>
                <a:spcPts val="400"/>
              </a:spcBef>
              <a:buClr>
                <a:srgbClr val="0BD0D9"/>
              </a:buClr>
              <a:buFont typeface="Helvetica Neue"/>
              <a:buChar char="●"/>
              <a:defRPr>
                <a:solidFill>
                  <a:schemeClr val="dk1"/>
                </a:solidFill>
                <a:latin typeface="Georgia"/>
                <a:ea typeface="Georgia"/>
                <a:cs typeface="Georgia"/>
                <a:sym typeface="Georgia"/>
              </a:defRPr>
            </a:lvl1pPr>
            <a:lvl2pPr indent="0" marL="482600" rtl="0">
              <a:spcBef>
                <a:spcPts val="400"/>
              </a:spcBef>
              <a:buClr>
                <a:srgbClr val="0BD0D9"/>
              </a:buClr>
              <a:buFont typeface="Helvetica Neue"/>
              <a:buChar char="●"/>
              <a:defRPr/>
            </a:lvl2pPr>
            <a:lvl3pPr indent="-25400" marL="685800" rtl="0">
              <a:spcBef>
                <a:spcPts val="400"/>
              </a:spcBef>
              <a:buClr>
                <a:srgbClr val="0BD0D9"/>
              </a:buClr>
              <a:buFont typeface="Helvetica Neue"/>
              <a:buChar char="●"/>
              <a:defRPr/>
            </a:lvl3pPr>
            <a:lvl4pPr indent="0" marL="889000" rtl="0">
              <a:spcBef>
                <a:spcPts val="400"/>
              </a:spcBef>
              <a:buClr>
                <a:srgbClr val="0BD0D9"/>
              </a:buClr>
              <a:buFont typeface="Helvetica Neue"/>
              <a:buChar char="●"/>
              <a:defRPr/>
            </a:lvl4pPr>
            <a:lvl5pPr indent="-12700" marL="1092200" rtl="0">
              <a:spcBef>
                <a:spcPts val="400"/>
              </a:spcBef>
              <a:buClr>
                <a:srgbClr val="0BD0D9"/>
              </a:buClr>
              <a:buFont typeface="Helvetica Neue"/>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045C75"/>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21" name="Shape 21"/>
        <p:cNvGrpSpPr/>
        <p:nvPr/>
      </p:nvGrpSpPr>
      <p:grpSpPr>
        <a:xfrm>
          <a:off x="0" y="0"/>
          <a:ext cx="0" cy="0"/>
          <a:chOff x="0" y="0"/>
          <a:chExt cx="0" cy="0"/>
        </a:xfrm>
      </p:grpSpPr>
      <p:sp>
        <p:nvSpPr>
          <p:cNvPr id="22" name="Shape 22"/>
          <p:cNvSpPr txBox="1"/>
          <p:nvPr>
            <p:ph type="title"/>
          </p:nvPr>
        </p:nvSpPr>
        <p:spPr>
          <a:xfrm>
            <a:off x="685800" y="0"/>
            <a:ext cx="7772400" cy="2743199"/>
          </a:xfrm>
          <a:prstGeom prst="rect">
            <a:avLst/>
          </a:prstGeom>
          <a:noFill/>
          <a:ln>
            <a:noFill/>
          </a:ln>
        </p:spPr>
        <p:txBody>
          <a:bodyPr anchorCtr="0" anchor="b" bIns="91425" lIns="91425" rIns="91425" tIns="91425"/>
          <a:lstStyle>
            <a:lvl1pPr rtl="0" algn="ctr">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685800" y="2840052"/>
            <a:ext cx="7772400" cy="2303446"/>
          </a:xfrm>
          <a:prstGeom prst="rect">
            <a:avLst/>
          </a:prstGeom>
          <a:noFill/>
          <a:ln>
            <a:noFill/>
          </a:ln>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457200" y="0"/>
            <a:ext cx="8229600" cy="106322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457200" y="1200150"/>
            <a:ext cx="3994525" cy="394335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0"/>
            <a:ext cx="8229600" cy="1063228"/>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7"/>
            <a:ext cx="8229600" cy="737197"/>
          </a:xfrm>
          <a:prstGeom prst="rect">
            <a:avLst/>
          </a:prstGeom>
          <a:noFill/>
          <a:ln>
            <a:noFill/>
          </a:ln>
        </p:spPr>
        <p:txBody>
          <a:bodyPr anchorCtr="0" anchor="t" bIns="91425" lIns="91425" rIns="91425" tIns="91425"/>
          <a:lstStyle>
            <a:lvl1pPr rtl="0" algn="ctr">
              <a:spcBef>
                <a:spcPts val="300"/>
              </a:spcBef>
              <a:defRPr/>
            </a:lvl1pPr>
            <a:lvl2pPr rtl="0" algn="ctr">
              <a:spcBef>
                <a:spcPts val="300"/>
              </a:spcBef>
              <a:defRPr/>
            </a:lvl2pPr>
            <a:lvl3pPr rtl="0" algn="ctr">
              <a:spcBef>
                <a:spcPts val="300"/>
              </a:spcBef>
              <a:defRPr/>
            </a:lvl3pPr>
            <a:lvl4pPr rtl="0" algn="ctr">
              <a:spcBef>
                <a:spcPts val="300"/>
              </a:spcBef>
              <a:defRPr/>
            </a:lvl4pPr>
            <a:lvl5pPr rtl="0" algn="ctr">
              <a:spcBef>
                <a:spcPts val="3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35" name="Shape 35"/>
        <p:cNvGrpSpPr/>
        <p:nvPr/>
      </p:nvGrpSpPr>
      <p:grpSpPr>
        <a:xfrm>
          <a:off x="0" y="0"/>
          <a:ext cx="0" cy="0"/>
          <a:chOff x="0" y="0"/>
          <a:chExt cx="0" cy="0"/>
        </a:xfrm>
      </p:grpSpPr>
      <p:sp>
        <p:nvSpPr>
          <p:cNvPr id="36" name="Shape 36"/>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solidFill>
          <a:srgbClr val="000000"/>
        </a:solidFill>
      </p:bgPr>
    </p:bg>
    <p:spTree>
      <p:nvGrpSpPr>
        <p:cNvPr id="37" name="Shape 37"/>
        <p:cNvGrpSpPr/>
        <p:nvPr/>
      </p:nvGrpSpPr>
      <p:grpSpPr>
        <a:xfrm>
          <a:off x="0" y="0"/>
          <a:ext cx="0" cy="0"/>
          <a:chOff x="0" y="0"/>
          <a:chExt cx="0" cy="0"/>
        </a:xfrm>
      </p:grpSpPr>
      <p:sp>
        <p:nvSpPr>
          <p:cNvPr id="38" name="Shape 38"/>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39" name="Shape 39"/>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40" name="Shape 40"/>
          <p:cNvGrpSpPr/>
          <p:nvPr/>
        </p:nvGrpSpPr>
        <p:grpSpPr>
          <a:xfrm>
            <a:off x="-25429" y="-66220"/>
            <a:ext cx="9190335" cy="902317"/>
            <a:chOff x="-1" y="-1"/>
            <a:chExt cx="9190334" cy="902316"/>
          </a:xfrm>
        </p:grpSpPr>
        <p:sp>
          <p:nvSpPr>
            <p:cNvPr id="41" name="Shape 41"/>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42" name="Shape 42"/>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43" name="Shape 43"/>
          <p:cNvSpPr txBox="1"/>
          <p:nvPr>
            <p:ph type="title"/>
          </p:nvPr>
        </p:nvSpPr>
        <p:spPr>
          <a:xfrm>
            <a:off x="533400" y="0"/>
            <a:ext cx="7851648" cy="2400300"/>
          </a:xfrm>
          <a:prstGeom prst="rect">
            <a:avLst/>
          </a:prstGeom>
          <a:noFill/>
          <a:ln>
            <a:noFill/>
          </a:ln>
        </p:spPr>
        <p:txBody>
          <a:bodyPr anchorCtr="0" anchor="b" bIns="91425" lIns="91425" rIns="91425" tIns="91425"/>
          <a:lstStyle>
            <a:lvl1pPr rtl="0" algn="r">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x="533400" y="2421400"/>
            <a:ext cx="7854696" cy="2722100"/>
          </a:xfrm>
          <a:prstGeom prst="rect">
            <a:avLst/>
          </a:prstGeom>
          <a:noFill/>
          <a:ln>
            <a:noFill/>
          </a:ln>
        </p:spPr>
        <p:txBody>
          <a:bodyPr anchorCtr="0" anchor="t" bIns="91425" lIns="91425" rIns="91425" tIns="91425"/>
          <a:lstStyle>
            <a:lvl1pPr marR="38100" rtl="0" algn="r">
              <a:spcBef>
                <a:spcPts val="400"/>
              </a:spcBef>
              <a:defRPr/>
            </a:lvl1pPr>
            <a:lvl2pPr marR="38100" rtl="0" algn="r">
              <a:spcBef>
                <a:spcPts val="400"/>
              </a:spcBef>
              <a:defRPr/>
            </a:lvl2pPr>
            <a:lvl3pPr marR="38100" rtl="0" algn="r">
              <a:spcBef>
                <a:spcPts val="400"/>
              </a:spcBef>
              <a:defRPr/>
            </a:lvl3pPr>
            <a:lvl4pPr marR="38100" rtl="0" algn="r">
              <a:spcBef>
                <a:spcPts val="400"/>
              </a:spcBef>
              <a:defRPr/>
            </a:lvl4pPr>
            <a:lvl5pPr marR="38100" rtl="0" algn="r">
              <a:spcBef>
                <a:spcPts val="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D1EAEE"/>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bg>
      <p:bgPr>
        <a:solidFill>
          <a:srgbClr val="000000"/>
        </a:solidFill>
      </p:bgPr>
    </p:bg>
    <p:spTree>
      <p:nvGrpSpPr>
        <p:cNvPr id="46" name="Shape 46"/>
        <p:cNvGrpSpPr/>
        <p:nvPr/>
      </p:nvGrpSpPr>
      <p:grpSpPr>
        <a:xfrm>
          <a:off x="0" y="0"/>
          <a:ext cx="0" cy="0"/>
          <a:chOff x="0" y="0"/>
          <a:chExt cx="0" cy="0"/>
        </a:xfrm>
      </p:grpSpPr>
      <p:sp>
        <p:nvSpPr>
          <p:cNvPr id="47" name="Shape 47"/>
          <p:cNvSpPr/>
          <p:nvPr/>
        </p:nvSpPr>
        <p:spPr>
          <a:xfrm>
            <a:off x="-9527" y="-5958"/>
            <a:ext cx="9163054" cy="781058"/>
          </a:xfrm>
          <a:custGeom>
            <a:pathLst>
              <a:path extrusionOk="0" h="21600" w="2160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1476AB">
                  <a:alpha val="44313"/>
                </a:srgbClr>
              </a:gs>
              <a:gs pos="100000">
                <a:srgbClr val="0CE0EC">
                  <a:alpha val="54509"/>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48" name="Shape 48"/>
          <p:cNvSpPr/>
          <p:nvPr/>
        </p:nvSpPr>
        <p:spPr>
          <a:xfrm>
            <a:off x="4381498" y="-5958"/>
            <a:ext cx="4762504" cy="455449"/>
          </a:xfrm>
          <a:custGeom>
            <a:pathLst>
              <a:path extrusionOk="0" h="20552" w="2160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18A7B0">
                  <a:alpha val="29411"/>
                </a:srgbClr>
              </a:gs>
              <a:gs pos="80000">
                <a:srgbClr val="0993DD">
                  <a:alpha val="44313"/>
                </a:srgbClr>
              </a:gs>
              <a:gs pos="100000">
                <a:srgbClr val="0993DD">
                  <a:alpha val="44313"/>
                </a:srgbClr>
              </a:gs>
            </a:gsLst>
            <a:lin ang="5400000" scaled="0"/>
          </a:gradFill>
          <a:ln>
            <a:noFill/>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nvGrpSpPr>
          <p:cNvPr id="49" name="Shape 49"/>
          <p:cNvGrpSpPr/>
          <p:nvPr/>
        </p:nvGrpSpPr>
        <p:grpSpPr>
          <a:xfrm>
            <a:off x="-25429" y="-66220"/>
            <a:ext cx="9190335" cy="902317"/>
            <a:chOff x="-1" y="-1"/>
            <a:chExt cx="9190334" cy="902316"/>
          </a:xfrm>
        </p:grpSpPr>
        <p:sp>
          <p:nvSpPr>
            <p:cNvPr id="50" name="Shape 50"/>
            <p:cNvSpPr/>
            <p:nvPr/>
          </p:nvSpPr>
          <p:spPr>
            <a:xfrm rot="-164308">
              <a:off x="5875" y="218623"/>
              <a:ext cx="9163030" cy="465065"/>
            </a:xfrm>
            <a:custGeom>
              <a:pathLst>
                <a:path extrusionOk="0" h="20681" w="2160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cap="flat" w="10775">
              <a:solidFill>
                <a:srgbClr val="33B7BF"/>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sp>
          <p:nvSpPr>
            <p:cNvPr id="51" name="Shape 51"/>
            <p:cNvSpPr/>
            <p:nvPr/>
          </p:nvSpPr>
          <p:spPr>
            <a:xfrm rot="-164308">
              <a:off x="10703" y="273581"/>
              <a:ext cx="9175791" cy="379963"/>
            </a:xfrm>
            <a:custGeom>
              <a:pathLst>
                <a:path extrusionOk="0" h="20682" w="2160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cap="flat" w="9525">
              <a:solidFill>
                <a:srgbClr val="10CF9B"/>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Merriweather"/>
                <a:ea typeface="Merriweather"/>
                <a:cs typeface="Merriweather"/>
                <a:sym typeface="Merriweather"/>
              </a:endParaRPr>
            </a:p>
          </p:txBody>
        </p:sp>
      </p:grpSp>
      <p:sp>
        <p:nvSpPr>
          <p:cNvPr id="52" name="Shape 52"/>
          <p:cNvSpPr txBox="1"/>
          <p:nvPr>
            <p:ph type="title"/>
          </p:nvPr>
        </p:nvSpPr>
        <p:spPr>
          <a:xfrm>
            <a:off x="530350" y="0"/>
            <a:ext cx="7772400" cy="2009394"/>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530350" y="2028498"/>
            <a:ext cx="7772400" cy="311500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2" type="sldNum"/>
          </p:nvPr>
        </p:nvSpPr>
        <p:spPr>
          <a:xfrm>
            <a:off x="7924800" y="4901405"/>
            <a:ext cx="762000" cy="139701"/>
          </a:xfrm>
          <a:prstGeom prst="rect">
            <a:avLst/>
          </a:prstGeom>
          <a:noFill/>
          <a:ln>
            <a:noFill/>
          </a:ln>
        </p:spPr>
        <p:txBody>
          <a:bodyPr anchorCtr="0" anchor="b" bIns="0" lIns="0" rIns="0" tIns="0">
            <a:noAutofit/>
          </a:bodyPr>
          <a:lstStyle>
            <a:lvl1pPr indent="0" marL="0" marR="0" rtl="0" algn="r">
              <a:spcBef>
                <a:spcPts val="0"/>
              </a:spcBef>
              <a:buNone/>
              <a:defRPr b="0" baseline="0" i="0" sz="900" u="none" cap="none" strike="noStrike">
                <a:solidFill>
                  <a:srgbClr val="D1EAEE"/>
                </a:solidFill>
                <a:latin typeface="Merriweather"/>
                <a:ea typeface="Merriweather"/>
                <a:cs typeface="Merriweather"/>
                <a:sym typeface="Merriweather"/>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2" Type="http://schemas.openxmlformats.org/officeDocument/2006/relationships/slideLayout" Target="../slideLayouts/slideLayout2.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 Type="http://schemas.openxmlformats.org/officeDocument/2006/relationships/slideLayout" Target="../slideLayouts/slideLayout1.xml"/><Relationship Id="rId4" Type="http://schemas.openxmlformats.org/officeDocument/2006/relationships/slideLayout" Target="../slideLayouts/slideLayout4.xml"/><Relationship Id="rId10" Type="http://schemas.openxmlformats.org/officeDocument/2006/relationships/slideLayout" Target="../slideLayouts/slideLayout10.xml"/><Relationship Id="rId3" Type="http://schemas.openxmlformats.org/officeDocument/2006/relationships/slideLayout" Target="../slideLayouts/slideLayout3.xml"/><Relationship Id="rId11" Type="http://schemas.openxmlformats.org/officeDocument/2006/relationships/slideLayout" Target="../slideLayouts/slideLayout11.xml"/><Relationship Id="rId20" Type="http://schemas.openxmlformats.org/officeDocument/2006/relationships/theme" Target="../theme/theme1.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0"/>
            <a:ext cx="8229600" cy="1063228"/>
          </a:xfrm>
          <a:prstGeom prst="rect">
            <a:avLst/>
          </a:prstGeom>
          <a:noFill/>
          <a:ln>
            <a:noFill/>
          </a:ln>
        </p:spPr>
        <p:txBody>
          <a:bodyPr anchorCtr="0" anchor="b" bIns="91425" lIns="91425" rIns="91425" tIns="91425"/>
          <a:lstStyle>
            <a:lvl1pPr indent="0" marL="0" marR="0" rtl="0" algn="l">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457200" y="1200150"/>
            <a:ext cx="8229600" cy="3943350"/>
          </a:xfrm>
          <a:prstGeom prst="rect">
            <a:avLst/>
          </a:prstGeom>
          <a:noFill/>
          <a:ln>
            <a:noFill/>
          </a:ln>
        </p:spPr>
        <p:txBody>
          <a:bodyPr anchorCtr="0" anchor="t" bIns="91425" lIns="91425" rIns="91425" tIns="91425"/>
          <a:lstStyle>
            <a:lvl1pPr indent="0" marL="0" marR="0" rtl="0" algn="l">
              <a:spcBef>
                <a:spcPts val="0"/>
              </a:spcBef>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7" name="Shape 7"/>
          <p:cNvSpPr txBox="1"/>
          <p:nvPr>
            <p:ph idx="12" type="sldNum"/>
          </p:nvPr>
        </p:nvSpPr>
        <p:spPr>
          <a:xfrm>
            <a:off x="8556789" y="4762635"/>
            <a:ext cx="548704" cy="367941"/>
          </a:xfrm>
          <a:prstGeom prst="rect">
            <a:avLst/>
          </a:prstGeom>
          <a:noFill/>
          <a:ln>
            <a:noFill/>
          </a:ln>
        </p:spPr>
        <p:txBody>
          <a:bodyPr anchorCtr="0" anchor="ctr" bIns="91400" lIns="91400" rIns="91400" tIns="91400">
            <a:noAutofit/>
          </a:bodyPr>
          <a:lstStyle>
            <a:lvl1pPr indent="0" marL="0" marR="0" rtl="0" algn="r">
              <a:spcBef>
                <a:spcPts val="0"/>
              </a:spcBef>
              <a:buNone/>
              <a:defRPr b="0" baseline="0" i="0" sz="13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hyperlink" Target="http://phonegap.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9.png"/><Relationship Id="rId5"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09.jpg"/><Relationship Id="rId3" Type="http://schemas.openxmlformats.org/officeDocument/2006/relationships/image" Target="../media/image10.jpg"/><Relationship Id="rId6" Type="http://schemas.openxmlformats.org/officeDocument/2006/relationships/image" Target="../media/image14.jpg"/><Relationship Id="rId5" Type="http://schemas.openxmlformats.org/officeDocument/2006/relationships/image" Target="../media/image1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685800" y="0"/>
            <a:ext cx="7772400" cy="2743199"/>
          </a:xfrm>
          <a:prstGeom prst="rect">
            <a:avLst/>
          </a:prstGeom>
          <a:noFill/>
          <a:ln>
            <a:noFill/>
          </a:ln>
        </p:spPr>
        <p:txBody>
          <a:bodyPr anchorCtr="0" anchor="b" bIns="91425" lIns="91425" rIns="91425" tIns="91425">
            <a:noAutofit/>
          </a:bodyPr>
          <a:lstStyle/>
          <a:p>
            <a:pPr algn="ctr">
              <a:spcBef>
                <a:spcPts val="0"/>
              </a:spcBef>
              <a:buNone/>
            </a:pPr>
            <a:r>
              <a:rPr b="1" lang="en-US" sz="6000">
                <a:solidFill>
                  <a:srgbClr val="04617B"/>
                </a:solidFill>
                <a:latin typeface="Calibri"/>
                <a:ea typeface="Calibri"/>
                <a:cs typeface="Calibri"/>
                <a:sym typeface="Calibri"/>
              </a:rPr>
              <a:t>Automatic Mobile App Generation</a:t>
            </a:r>
            <a:r>
              <a:rPr b="1" lang="en-US" sz="5000">
                <a:solidFill>
                  <a:srgbClr val="04617B"/>
                </a:solidFill>
                <a:latin typeface="Calibri"/>
                <a:ea typeface="Calibri"/>
                <a:cs typeface="Calibri"/>
                <a:sym typeface="Calibri"/>
              </a:rPr>
              <a:t> </a:t>
            </a:r>
          </a:p>
        </p:txBody>
      </p:sp>
      <p:sp>
        <p:nvSpPr>
          <p:cNvPr id="140" name="Shape 140"/>
          <p:cNvSpPr txBox="1"/>
          <p:nvPr>
            <p:ph idx="1" type="body"/>
          </p:nvPr>
        </p:nvSpPr>
        <p:spPr>
          <a:xfrm>
            <a:off x="457200" y="4406307"/>
            <a:ext cx="8229600" cy="737100"/>
          </a:xfrm>
          <a:prstGeom prst="rect">
            <a:avLst/>
          </a:prstGeom>
        </p:spPr>
        <p:txBody>
          <a:bodyPr anchorCtr="0" anchor="t" bIns="91425" lIns="91425" rIns="91425" tIns="91425">
            <a:noAutofit/>
          </a:bodyPr>
          <a:lstStyle/>
          <a:p>
            <a:pPr>
              <a:spcBef>
                <a:spcPts val="0"/>
              </a:spcBef>
              <a:buNone/>
            </a:pPr>
            <a:r>
              <a:rPr b="1" lang="en-US" sz="2000">
                <a:latin typeface="Calibri"/>
                <a:ea typeface="Calibri"/>
                <a:cs typeface="Calibri"/>
                <a:sym typeface="Calibri"/>
              </a:rPr>
              <a:t>Yang Hu and Sophia Lou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Security Problems </a:t>
            </a:r>
          </a:p>
        </p:txBody>
      </p:sp>
      <p:sp>
        <p:nvSpPr>
          <p:cNvPr id="194" name="Shape 194"/>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355600" lvl="0" marL="457200" rtl="0">
              <a:spcBef>
                <a:spcPts val="0"/>
              </a:spcBef>
              <a:buClr>
                <a:srgbClr val="0BD0D9"/>
              </a:buClr>
              <a:buSzPct val="100000"/>
              <a:buFont typeface="Helvetica Neue"/>
              <a:buChar char="●"/>
            </a:pPr>
            <a:r>
              <a:rPr lang="en-US" sz="2000"/>
              <a:t>Code injection attacks</a:t>
            </a:r>
          </a:p>
          <a:p>
            <a:pPr indent="-317500" lvl="1" marL="914400" rtl="0">
              <a:spcBef>
                <a:spcPts val="0"/>
              </a:spcBef>
              <a:buClr>
                <a:srgbClr val="0BD0D9"/>
              </a:buClr>
              <a:buSzPct val="100000"/>
              <a:buFont typeface="Helvetica Neue"/>
              <a:buChar char="●"/>
            </a:pPr>
            <a:r>
              <a:rPr lang="en-US"/>
              <a:t>vulnerable to XSS and code injection attacks </a:t>
            </a:r>
          </a:p>
          <a:p>
            <a:pPr indent="-317500" lvl="1" marL="914400" rtl="0">
              <a:spcBef>
                <a:spcPts val="0"/>
              </a:spcBef>
              <a:buClr>
                <a:srgbClr val="0BD0D9"/>
              </a:buClr>
              <a:buSzPct val="100000"/>
              <a:buFont typeface="Helvetica Neue"/>
              <a:buChar char="●"/>
            </a:pPr>
            <a:r>
              <a:rPr lang="en-US"/>
              <a:t>nature of web framework</a:t>
            </a:r>
          </a:p>
          <a:p>
            <a:pPr indent="-317500" lvl="1" marL="914400" rtl="0">
              <a:spcBef>
                <a:spcPts val="0"/>
              </a:spcBef>
              <a:buClr>
                <a:srgbClr val="0BD0D9"/>
              </a:buClr>
              <a:buSzPct val="100000"/>
              <a:buFont typeface="Helvetica Neue"/>
              <a:buChar char="●"/>
            </a:pPr>
            <a:r>
              <a:rPr lang="en-US"/>
              <a:t>can be avoided by filtering and random token</a:t>
            </a:r>
          </a:p>
          <a:p>
            <a:pPr indent="0" lvl="0" marL="457200" rtl="0">
              <a:spcBef>
                <a:spcPts val="0"/>
              </a:spcBef>
              <a:buNone/>
            </a:pPr>
            <a:r>
              <a:t/>
            </a:r>
            <a:endParaRPr/>
          </a:p>
          <a:p>
            <a:pPr indent="-355600" lvl="0" marL="457200" rtl="0">
              <a:spcBef>
                <a:spcPts val="0"/>
              </a:spcBef>
              <a:buClr>
                <a:srgbClr val="0BD0D9"/>
              </a:buClr>
              <a:buSzPct val="100000"/>
              <a:buFont typeface="Helvetica Neue"/>
              <a:buChar char="●"/>
            </a:pPr>
            <a:r>
              <a:rPr lang="en-US" sz="2000"/>
              <a:t>Fracking</a:t>
            </a:r>
          </a:p>
          <a:p>
            <a:pPr indent="-317500" lvl="1" marL="914400" rtl="0">
              <a:spcBef>
                <a:spcPts val="0"/>
              </a:spcBef>
              <a:buClr>
                <a:srgbClr val="0BD0D9"/>
              </a:buClr>
              <a:buSzPct val="100000"/>
              <a:buFont typeface="Helvetica Neue"/>
              <a:buChar char="●"/>
            </a:pPr>
            <a:r>
              <a:rPr lang="en-US"/>
              <a:t>untrusted web content would be able to reach local resources on device</a:t>
            </a:r>
          </a:p>
          <a:p>
            <a:pPr indent="0" lvl="0" mar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Native Apps </a:t>
            </a:r>
          </a:p>
        </p:txBody>
      </p:sp>
      <p:sp>
        <p:nvSpPr>
          <p:cNvPr id="200" name="Shape 200"/>
          <p:cNvSpPr txBox="1"/>
          <p:nvPr>
            <p:ph idx="1" type="body"/>
          </p:nvPr>
        </p:nvSpPr>
        <p:spPr>
          <a:xfrm>
            <a:off x="457200" y="1451373"/>
            <a:ext cx="8229600" cy="3692100"/>
          </a:xfrm>
          <a:prstGeom prst="rect">
            <a:avLst/>
          </a:prstGeom>
        </p:spPr>
        <p:txBody>
          <a:bodyPr anchorCtr="0" anchor="t" bIns="91425" lIns="91425" rIns="91425" tIns="91425">
            <a:noAutofit/>
          </a:bodyPr>
          <a:lstStyle/>
          <a:p>
            <a:pPr rtl="0">
              <a:spcBef>
                <a:spcPts val="0"/>
              </a:spcBef>
              <a:buNone/>
            </a:pPr>
            <a:r>
              <a:rPr lang="en-US"/>
              <a:t>Native apps</a:t>
            </a:r>
          </a:p>
          <a:p>
            <a:pPr indent="-317500" lvl="0" marL="457200" rtl="0">
              <a:spcBef>
                <a:spcPts val="0"/>
              </a:spcBef>
              <a:buClr>
                <a:srgbClr val="0BD0D9"/>
              </a:buClr>
              <a:buSzPct val="100000"/>
              <a:buFont typeface="Helvetica Neue"/>
              <a:buChar char="-"/>
            </a:pPr>
            <a:r>
              <a:rPr lang="en-US"/>
              <a:t>Preinstall programs (apps) such as address books, calendars and calculators appeared first on mobile devices. </a:t>
            </a:r>
          </a:p>
          <a:p>
            <a:pPr indent="-317500" lvl="0" marL="457200" rtl="0">
              <a:spcBef>
                <a:spcPts val="0"/>
              </a:spcBef>
              <a:buClr>
                <a:srgbClr val="0BD0D9"/>
              </a:buClr>
              <a:buSzPct val="100000"/>
              <a:buFont typeface="Helvetica Neue"/>
              <a:buChar char="-"/>
            </a:pPr>
            <a:r>
              <a:rPr lang="en-US"/>
              <a:t>Play games and load social networks quickly </a:t>
            </a:r>
          </a:p>
          <a:p>
            <a:pPr indent="-317500" lvl="0" marL="457200" rtl="0">
              <a:spcBef>
                <a:spcPts val="0"/>
              </a:spcBef>
              <a:buClr>
                <a:srgbClr val="0BD0D9"/>
              </a:buClr>
              <a:buSzPct val="116666"/>
              <a:buFont typeface="Helvetica Neue"/>
              <a:buChar char="-"/>
            </a:pPr>
            <a:r>
              <a:rPr lang="en-US" sz="1200">
                <a:solidFill>
                  <a:srgbClr val="4D4F51"/>
                </a:solidFill>
                <a:latin typeface="Arial"/>
                <a:ea typeface="Arial"/>
                <a:cs typeface="Arial"/>
                <a:sym typeface="Arial"/>
              </a:rPr>
              <a:t>better suited to take advantage of the inherent hardware and software offerings exclusively available on each operating system and device such as camera, GPS, accelerometer etc.,</a:t>
            </a:r>
          </a:p>
          <a:p>
            <a:pPr indent="-304800" lvl="0" marL="457200" rtl="0">
              <a:spcBef>
                <a:spcPts val="0"/>
              </a:spcBef>
              <a:buClr>
                <a:srgbClr val="4D4F51"/>
              </a:buClr>
              <a:buSzPct val="100000"/>
              <a:buFont typeface="Arial"/>
              <a:buChar char="-"/>
            </a:pPr>
            <a:r>
              <a:rPr lang="en-US" sz="1200">
                <a:solidFill>
                  <a:srgbClr val="4D4F51"/>
                </a:solidFill>
                <a:latin typeface="Arial"/>
                <a:ea typeface="Arial"/>
                <a:cs typeface="Arial"/>
                <a:sym typeface="Arial"/>
              </a:rPr>
              <a:t>App submission and Distribution </a:t>
            </a:r>
          </a:p>
          <a:p>
            <a:pPr indent="-304800" lvl="1" marL="914400" rtl="0">
              <a:spcBef>
                <a:spcPts val="0"/>
              </a:spcBef>
              <a:buClr>
                <a:srgbClr val="4D4F51"/>
              </a:buClr>
              <a:buSzPct val="100000"/>
              <a:buFont typeface="Arial"/>
              <a:buChar char="-"/>
            </a:pPr>
            <a:r>
              <a:rPr lang="en-US" sz="1200">
                <a:solidFill>
                  <a:srgbClr val="4D4F51"/>
                </a:solidFill>
              </a:rPr>
              <a:t>Easier to submit for approval, validation and distribution </a:t>
            </a:r>
          </a:p>
          <a:p>
            <a:pPr indent="-304800" lvl="0" marL="457200" rtl="0">
              <a:spcBef>
                <a:spcPts val="0"/>
              </a:spcBef>
              <a:buClr>
                <a:srgbClr val="4D4F51"/>
              </a:buClr>
              <a:buSzPct val="100000"/>
              <a:buFont typeface="Helvetica Neue"/>
              <a:buChar char="-"/>
            </a:pPr>
            <a:r>
              <a:rPr lang="en-US" sz="1200">
                <a:solidFill>
                  <a:srgbClr val="4D4F51"/>
                </a:solidFill>
              </a:rPr>
              <a:t>UI Controls</a:t>
            </a:r>
          </a:p>
          <a:p>
            <a:pPr indent="-304800" lvl="1" marL="914400" rtl="0">
              <a:spcBef>
                <a:spcPts val="0"/>
              </a:spcBef>
              <a:buClr>
                <a:srgbClr val="4D4F51"/>
              </a:buClr>
              <a:buSzPct val="100000"/>
              <a:buFont typeface="Helvetica Neue"/>
              <a:buChar char="-"/>
            </a:pPr>
            <a:r>
              <a:rPr lang="en-US" sz="1200">
                <a:solidFill>
                  <a:srgbClr val="4D4F51"/>
                </a:solidFill>
              </a:rPr>
              <a:t>Pinch, Zoom, Tap, Pull, Slide and multi-touch control </a:t>
            </a:r>
          </a:p>
          <a:p>
            <a:pPr indent="-304800" lvl="0" marL="457200" rtl="0">
              <a:spcBef>
                <a:spcPts val="0"/>
              </a:spcBef>
              <a:buClr>
                <a:srgbClr val="4D4F51"/>
              </a:buClr>
              <a:buSzPct val="100000"/>
              <a:buFont typeface="Helvetica Neue"/>
              <a:buChar char="-"/>
            </a:pPr>
            <a:r>
              <a:rPr lang="en-US" sz="1200">
                <a:solidFill>
                  <a:srgbClr val="4D4F51"/>
                </a:solidFill>
              </a:rPr>
              <a:t>Graphics and Animation Support </a:t>
            </a:r>
          </a:p>
          <a:p>
            <a:pPr indent="-304800" lvl="0" marL="457200" rtl="0">
              <a:spcBef>
                <a:spcPts val="0"/>
              </a:spcBef>
              <a:buClr>
                <a:srgbClr val="4D4F51"/>
              </a:buClr>
              <a:buSzPct val="100000"/>
              <a:buFont typeface="Helvetica Neue"/>
              <a:buChar char="-"/>
            </a:pPr>
            <a:r>
              <a:rPr lang="en-US" sz="1200">
                <a:solidFill>
                  <a:srgbClr val="4D4F51"/>
                </a:solidFill>
              </a:rPr>
              <a:t>Offline Access </a:t>
            </a:r>
          </a:p>
          <a:p>
            <a:pPr indent="0" marL="0" rtl="0">
              <a:spcBef>
                <a:spcPts val="0"/>
              </a:spcBef>
              <a:buNone/>
            </a:pPr>
            <a:r>
              <a:t/>
            </a:r>
            <a:endParaRPr/>
          </a:p>
          <a:p>
            <a:pPr indent="0" lvl="0" marL="457200" rt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74850" y="0"/>
            <a:ext cx="8875499"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From HTML5 to Native</a:t>
            </a:r>
          </a:p>
        </p:txBody>
      </p:sp>
      <p:sp>
        <p:nvSpPr>
          <p:cNvPr id="206" name="Shape 206"/>
          <p:cNvSpPr txBox="1"/>
          <p:nvPr>
            <p:ph idx="1" type="body"/>
          </p:nvPr>
        </p:nvSpPr>
        <p:spPr>
          <a:xfrm>
            <a:off x="2470175" y="1451375"/>
            <a:ext cx="6216600" cy="3692100"/>
          </a:xfrm>
          <a:prstGeom prst="rect">
            <a:avLst/>
          </a:prstGeom>
        </p:spPr>
        <p:txBody>
          <a:bodyPr anchorCtr="0" anchor="t" bIns="91425" lIns="91425" rIns="91425" tIns="91425">
            <a:noAutofit/>
          </a:bodyPr>
          <a:lstStyle/>
          <a:p>
            <a:pPr indent="-342900" lvl="0" marL="457200" rtl="0">
              <a:spcBef>
                <a:spcPts val="0"/>
              </a:spcBef>
              <a:buClr>
                <a:srgbClr val="0BD0D9"/>
              </a:buClr>
              <a:buSzPct val="100000"/>
              <a:buFont typeface="Helvetica Neue"/>
              <a:buChar char="●"/>
            </a:pPr>
            <a:r>
              <a:rPr lang="en-US" sz="1800"/>
              <a:t>Before- mobile website (m.facebook.com) was wrapped in code to run on iOS and Android hardware</a:t>
            </a:r>
          </a:p>
          <a:p>
            <a:pPr indent="-342900" lvl="1" marL="914400" rtl="0">
              <a:spcBef>
                <a:spcPts val="0"/>
              </a:spcBef>
              <a:buClr>
                <a:srgbClr val="0BD0D9"/>
              </a:buClr>
              <a:buSzPct val="100000"/>
              <a:buFont typeface="Helvetica Neue"/>
              <a:buChar char="●"/>
            </a:pPr>
            <a:r>
              <a:rPr lang="en-US" sz="1800"/>
              <a:t>Able to send updates to the app multiple times a day to fix problems </a:t>
            </a:r>
          </a:p>
          <a:p>
            <a:pPr indent="-342900" lvl="1" marL="914400" rtl="0">
              <a:spcBef>
                <a:spcPts val="0"/>
              </a:spcBef>
              <a:buClr>
                <a:srgbClr val="0BD0D9"/>
              </a:buClr>
              <a:buSzPct val="100000"/>
              <a:buFont typeface="Helvetica Neue"/>
              <a:buChar char="●"/>
            </a:pPr>
            <a:r>
              <a:rPr lang="en-US" sz="1800"/>
              <a:t>Support of many devices (7,000+ devices)</a:t>
            </a:r>
          </a:p>
          <a:p>
            <a:pPr indent="-342900" lvl="1" marL="914400" rtl="0">
              <a:spcBef>
                <a:spcPts val="0"/>
              </a:spcBef>
              <a:buClr>
                <a:srgbClr val="0BD0D9"/>
              </a:buClr>
              <a:buSzPct val="100000"/>
              <a:buFont typeface="Helvetica Neue"/>
              <a:buChar char="●"/>
            </a:pPr>
            <a:r>
              <a:rPr lang="en-US" sz="1800"/>
              <a:t>HTML5 app still exists on some platforms including Windows Phone, BlackBerry, and Android </a:t>
            </a:r>
          </a:p>
          <a:p>
            <a:pPr indent="-342900" lvl="0" marL="457200" rtl="0">
              <a:spcBef>
                <a:spcPts val="0"/>
              </a:spcBef>
              <a:buClr>
                <a:srgbClr val="0BD0D9"/>
              </a:buClr>
              <a:buSzPct val="100000"/>
              <a:buFont typeface="Helvetica Neue"/>
              <a:buChar char="●"/>
            </a:pPr>
            <a:r>
              <a:rPr lang="en-US" sz="1800"/>
              <a:t>After- change to Native development </a:t>
            </a:r>
          </a:p>
          <a:p>
            <a:pPr indent="-342900" lvl="1" marL="914400" rtl="0">
              <a:spcBef>
                <a:spcPts val="0"/>
              </a:spcBef>
              <a:buClr>
                <a:srgbClr val="0BD0D9"/>
              </a:buClr>
              <a:buSzPct val="100000"/>
              <a:buFont typeface="Helvetica Neue"/>
              <a:buChar char="●"/>
            </a:pPr>
            <a:r>
              <a:rPr lang="en-US" sz="1800"/>
              <a:t>App opens faster, without a lag</a:t>
            </a:r>
          </a:p>
          <a:p>
            <a:pPr indent="-342900" lvl="1" marL="914400" rtl="0">
              <a:spcBef>
                <a:spcPts val="0"/>
              </a:spcBef>
              <a:buClr>
                <a:srgbClr val="0BD0D9"/>
              </a:buClr>
              <a:buSzPct val="100000"/>
              <a:buFont typeface="Helvetica Neue"/>
              <a:buChar char="●"/>
            </a:pPr>
            <a:r>
              <a:rPr lang="en-US" sz="1800"/>
              <a:t>Scrolling is smoother</a:t>
            </a:r>
          </a:p>
          <a:p>
            <a:pPr indent="-342900" lvl="1" marL="914400" rtl="0">
              <a:spcBef>
                <a:spcPts val="0"/>
              </a:spcBef>
              <a:buClr>
                <a:srgbClr val="0BD0D9"/>
              </a:buClr>
              <a:buSzPct val="100000"/>
              <a:buFont typeface="Helvetica Neue"/>
              <a:buChar char="●"/>
            </a:pPr>
            <a:r>
              <a:rPr lang="en-US" sz="1800"/>
              <a:t>Photos are uploaded instantly</a:t>
            </a:r>
            <a:r>
              <a:rPr lang="en-US" sz="1800"/>
              <a:t> </a:t>
            </a:r>
          </a:p>
        </p:txBody>
      </p:sp>
      <p:pic>
        <p:nvPicPr>
          <p:cNvPr id="207" name="Shape 207"/>
          <p:cNvPicPr preferRelativeResize="0"/>
          <p:nvPr/>
        </p:nvPicPr>
        <p:blipFill>
          <a:blip r:embed="rId3">
            <a:alphaModFix/>
          </a:blip>
          <a:stretch>
            <a:fillRect/>
          </a:stretch>
        </p:blipFill>
        <p:spPr>
          <a:xfrm>
            <a:off x="237950" y="1504950"/>
            <a:ext cx="2143125" cy="21336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idx="1" type="body"/>
          </p:nvPr>
        </p:nvSpPr>
        <p:spPr>
          <a:xfrm>
            <a:off x="3486025" y="1023625"/>
            <a:ext cx="5079299" cy="3692100"/>
          </a:xfrm>
          <a:prstGeom prst="rect">
            <a:avLst/>
          </a:prstGeom>
        </p:spPr>
        <p:txBody>
          <a:bodyPr anchorCtr="0" anchor="t" bIns="91425" lIns="91425" rIns="91425" tIns="91425">
            <a:noAutofit/>
          </a:bodyPr>
          <a:lstStyle/>
          <a:p>
            <a:pPr indent="-342900" lvl="0" marL="457200" rtl="0">
              <a:spcBef>
                <a:spcPts val="0"/>
              </a:spcBef>
              <a:buClr>
                <a:srgbClr val="0BD0D9"/>
              </a:buClr>
              <a:buSzPct val="100000"/>
              <a:buFont typeface="Helvetica Neue"/>
              <a:buChar char="●"/>
            </a:pPr>
            <a:r>
              <a:rPr lang="en-US" sz="1800"/>
              <a:t>Before- mobile website (m.facebook.com) was wrapped in code to run on iOS and Android hardware</a:t>
            </a:r>
          </a:p>
          <a:p>
            <a:pPr rtl="0">
              <a:spcBef>
                <a:spcPts val="0"/>
              </a:spcBef>
              <a:buNone/>
            </a:pPr>
            <a:r>
              <a:t/>
            </a:r>
            <a:endParaRPr sz="1200">
              <a:solidFill>
                <a:srgbClr val="231F20"/>
              </a:solidFill>
              <a:latin typeface="Arial"/>
              <a:ea typeface="Arial"/>
              <a:cs typeface="Arial"/>
              <a:sym typeface="Arial"/>
            </a:endParaRPr>
          </a:p>
          <a:p>
            <a:pPr rtl="0">
              <a:spcBef>
                <a:spcPts val="0"/>
              </a:spcBef>
              <a:buNone/>
            </a:pPr>
            <a:r>
              <a:t/>
            </a:r>
            <a:endParaRPr sz="1200">
              <a:solidFill>
                <a:srgbClr val="231F20"/>
              </a:solidFill>
              <a:latin typeface="Arial"/>
              <a:ea typeface="Arial"/>
              <a:cs typeface="Arial"/>
              <a:sym typeface="Arial"/>
            </a:endParaRPr>
          </a:p>
          <a:p>
            <a:pPr rtl="0">
              <a:spcBef>
                <a:spcPts val="0"/>
              </a:spcBef>
              <a:buNone/>
            </a:pPr>
            <a:r>
              <a:rPr lang="en-US" sz="1200">
                <a:solidFill>
                  <a:srgbClr val="231F20"/>
                </a:solidFill>
                <a:latin typeface="Arial"/>
                <a:ea typeface="Arial"/>
                <a:cs typeface="Arial"/>
                <a:sym typeface="Arial"/>
              </a:rPr>
              <a:t>more and more people are spending more time in the app, and the app is running out of memory. </a:t>
            </a:r>
          </a:p>
          <a:p>
            <a:pPr rtl="0">
              <a:spcBef>
                <a:spcPts val="0"/>
              </a:spcBef>
              <a:buNone/>
            </a:pPr>
            <a:r>
              <a:t/>
            </a:r>
            <a:endParaRPr sz="1200">
              <a:solidFill>
                <a:srgbClr val="231F20"/>
              </a:solidFill>
              <a:latin typeface="Arial"/>
              <a:ea typeface="Arial"/>
              <a:cs typeface="Arial"/>
              <a:sym typeface="Arial"/>
            </a:endParaRPr>
          </a:p>
          <a:p>
            <a:pPr rtl="0">
              <a:spcBef>
                <a:spcPts val="0"/>
              </a:spcBef>
              <a:buNone/>
            </a:pPr>
            <a:r>
              <a:rPr lang="en-US" sz="1200">
                <a:solidFill>
                  <a:srgbClr val="231F20"/>
                </a:solidFill>
                <a:latin typeface="Arial"/>
                <a:ea typeface="Arial"/>
                <a:cs typeface="Arial"/>
                <a:sym typeface="Arial"/>
              </a:rPr>
              <a:t>trying to get some of the animations — the spinners and the way they work — getting that smoothness, we felt like we needed native to really do that well.</a:t>
            </a:r>
          </a:p>
          <a:p>
            <a:pPr rtl="0">
              <a:spcBef>
                <a:spcPts val="0"/>
              </a:spcBef>
              <a:buNone/>
            </a:pPr>
            <a:r>
              <a:t/>
            </a:r>
            <a:endParaRPr sz="1200">
              <a:solidFill>
                <a:srgbClr val="231F20"/>
              </a:solidFill>
              <a:latin typeface="Arial"/>
              <a:ea typeface="Arial"/>
              <a:cs typeface="Arial"/>
              <a:sym typeface="Arial"/>
            </a:endParaRPr>
          </a:p>
          <a:p>
            <a:pPr>
              <a:spcBef>
                <a:spcPts val="0"/>
              </a:spcBef>
              <a:buNone/>
            </a:pPr>
            <a:r>
              <a:rPr lang="en-US" sz="1200">
                <a:solidFill>
                  <a:srgbClr val="231F20"/>
                </a:solidFill>
                <a:latin typeface="Arial"/>
                <a:ea typeface="Arial"/>
                <a:cs typeface="Arial"/>
                <a:sym typeface="Arial"/>
              </a:rPr>
              <a:t>One is tooling support — having a debugger that actually works, performance tools that tell you where the memory is running out.</a:t>
            </a:r>
          </a:p>
        </p:txBody>
      </p:sp>
      <p:pic>
        <p:nvPicPr>
          <p:cNvPr id="213" name="Shape 213"/>
          <p:cNvPicPr preferRelativeResize="0"/>
          <p:nvPr/>
        </p:nvPicPr>
        <p:blipFill>
          <a:blip r:embed="rId3">
            <a:alphaModFix/>
          </a:blip>
          <a:stretch>
            <a:fillRect/>
          </a:stretch>
        </p:blipFill>
        <p:spPr>
          <a:xfrm>
            <a:off x="323700" y="1240425"/>
            <a:ext cx="2670425" cy="26704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464262"/>
            <a:ext cx="8229600" cy="568200"/>
          </a:xfrm>
          <a:prstGeom prst="rect">
            <a:avLst/>
          </a:prstGeom>
          <a:noFill/>
          <a:ln>
            <a:noFill/>
          </a:ln>
        </p:spPr>
        <p:txBody>
          <a:bodyPr anchorCtr="0" anchor="b" bIns="0" lIns="0" rIns="0" tIns="0">
            <a:noAutofit/>
          </a:bodyPr>
          <a:lstStyle/>
          <a:p>
            <a:pPr indent="0" lvl="0" marL="0" marR="0" rtl="0" algn="l">
              <a:spcBef>
                <a:spcPts val="0"/>
              </a:spcBef>
              <a:buSzPct val="25000"/>
              <a:buNone/>
            </a:pPr>
            <a:r>
              <a:rPr lang="en-US" sz="3500">
                <a:solidFill>
                  <a:srgbClr val="04617B"/>
                </a:solidFill>
                <a:latin typeface="Calibri"/>
                <a:ea typeface="Calibri"/>
                <a:cs typeface="Calibri"/>
                <a:sym typeface="Calibri"/>
              </a:rPr>
              <a:t>Comparison on development</a:t>
            </a:r>
          </a:p>
        </p:txBody>
      </p:sp>
      <p:pic>
        <p:nvPicPr>
          <p:cNvPr id="219" name="Shape 219"/>
          <p:cNvPicPr preferRelativeResize="0"/>
          <p:nvPr/>
        </p:nvPicPr>
        <p:blipFill rotWithShape="1">
          <a:blip r:embed="rId3">
            <a:alphaModFix/>
          </a:blip>
          <a:srcRect b="0" l="0" r="0" t="0"/>
          <a:stretch/>
        </p:blipFill>
        <p:spPr>
          <a:xfrm>
            <a:off x="0" y="1520974"/>
            <a:ext cx="9144000" cy="34967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57200" y="0"/>
            <a:ext cx="8229600" cy="1385888"/>
          </a:xfrm>
          <a:prstGeom prst="rect">
            <a:avLst/>
          </a:prstGeom>
          <a:noFill/>
          <a:ln>
            <a:noFill/>
          </a:ln>
        </p:spPr>
        <p:txBody>
          <a:bodyPr anchorCtr="0" anchor="b"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225" name="Shape 225"/>
          <p:cNvSpPr txBox="1"/>
          <p:nvPr>
            <p:ph idx="1" type="body"/>
          </p:nvPr>
        </p:nvSpPr>
        <p:spPr>
          <a:xfrm>
            <a:off x="457200" y="1451373"/>
            <a:ext cx="8229600" cy="3692100"/>
          </a:xfrm>
          <a:prstGeom prst="rect">
            <a:avLst/>
          </a:prstGeom>
          <a:noFill/>
          <a:ln>
            <a:noFill/>
          </a:ln>
        </p:spPr>
        <p:txBody>
          <a:bodyPr anchorCtr="0" anchor="t" bIns="0" lIns="0" rIns="0" tIns="0">
            <a:noAutofit/>
          </a:bodyPr>
          <a:lstStyle/>
          <a:p>
            <a:pPr indent="0" lvl="0" marL="203200" marR="0" rtl="0" algn="l">
              <a:spcBef>
                <a:spcPts val="0"/>
              </a:spcBef>
              <a:buClr>
                <a:srgbClr val="0BD0D9"/>
              </a:buClr>
              <a:buFont typeface="Helvetica Neue"/>
              <a:buNone/>
            </a:pPr>
            <a:r>
              <a:t/>
            </a:r>
            <a:endParaRPr b="0" baseline="0" i="0" sz="1400" u="none" cap="none" strike="noStrike">
              <a:latin typeface="Arial"/>
              <a:ea typeface="Arial"/>
              <a:cs typeface="Arial"/>
              <a:sym typeface="Arial"/>
            </a:endParaRPr>
          </a:p>
        </p:txBody>
      </p:sp>
      <p:sp>
        <p:nvSpPr>
          <p:cNvPr id="226" name="Shape 226"/>
          <p:cNvSpPr txBox="1"/>
          <p:nvPr>
            <p:ph idx="12" type="sldNum"/>
          </p:nvPr>
        </p:nvSpPr>
        <p:spPr>
          <a:xfrm>
            <a:off x="7924800" y="4482300"/>
            <a:ext cx="762000" cy="139701"/>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900" u="none" cap="none" strike="noStrike">
                <a:solidFill>
                  <a:srgbClr val="045C75"/>
                </a:solidFill>
                <a:latin typeface="Merriweather"/>
                <a:ea typeface="Merriweather"/>
                <a:cs typeface="Merriweather"/>
                <a:sym typeface="Merriweather"/>
              </a:rPr>
              <a:t>‹#›</a:t>
            </a:fld>
          </a:p>
        </p:txBody>
      </p:sp>
      <p:sp>
        <p:nvSpPr>
          <p:cNvPr id="227" name="Shape 227"/>
          <p:cNvSpPr/>
          <p:nvPr/>
        </p:nvSpPr>
        <p:spPr>
          <a:xfrm>
            <a:off x="456795" y="379993"/>
            <a:ext cx="8229600" cy="857400"/>
          </a:xfrm>
          <a:prstGeom prst="rect">
            <a:avLst/>
          </a:prstGeom>
          <a:noFill/>
          <a:ln>
            <a:noFill/>
          </a:ln>
        </p:spPr>
        <p:txBody>
          <a:bodyPr anchorCtr="0" anchor="b" bIns="0" lIns="0" rIns="0" tIns="0">
            <a:noAutofit/>
          </a:bodyPr>
          <a:lstStyle/>
          <a:p>
            <a:pPr indent="0" lvl="0" marL="0" marR="0" rtl="0" algn="l">
              <a:spcBef>
                <a:spcPts val="0"/>
              </a:spcBef>
              <a:buSzPct val="25000"/>
              <a:buNone/>
            </a:pPr>
            <a:r>
              <a:rPr lang="en-US" sz="3800">
                <a:solidFill>
                  <a:srgbClr val="04617B"/>
                </a:solidFill>
                <a:latin typeface="Calibri"/>
                <a:ea typeface="Calibri"/>
                <a:cs typeface="Calibri"/>
                <a:sym typeface="Calibri"/>
              </a:rPr>
              <a:t>Comparison on features</a:t>
            </a:r>
          </a:p>
        </p:txBody>
      </p:sp>
      <p:pic>
        <p:nvPicPr>
          <p:cNvPr id="228" name="Shape 228"/>
          <p:cNvPicPr preferRelativeResize="0"/>
          <p:nvPr/>
        </p:nvPicPr>
        <p:blipFill rotWithShape="1">
          <a:blip r:embed="rId3">
            <a:alphaModFix/>
          </a:blip>
          <a:srcRect b="0" l="0" r="0" t="0"/>
          <a:stretch/>
        </p:blipFill>
        <p:spPr>
          <a:xfrm>
            <a:off x="1120225" y="1351486"/>
            <a:ext cx="6633823" cy="3692131"/>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0"/>
            <a:ext cx="8229600" cy="1386000"/>
          </a:xfrm>
          <a:prstGeom prst="rect">
            <a:avLst/>
          </a:prstGeom>
        </p:spPr>
        <p:txBody>
          <a:bodyPr anchorCtr="0" anchor="b" bIns="91425" lIns="91425" rIns="91425" tIns="91425">
            <a:noAutofit/>
          </a:bodyPr>
          <a:lstStyle/>
          <a:p>
            <a:pPr lvl="0" rtl="0">
              <a:spcBef>
                <a:spcPts val="0"/>
              </a:spcBef>
              <a:buNone/>
            </a:pPr>
            <a:r>
              <a:t/>
            </a:r>
            <a:endParaRPr/>
          </a:p>
        </p:txBody>
      </p:sp>
      <p:sp>
        <p:nvSpPr>
          <p:cNvPr id="234" name="Shape 234"/>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419100" lvl="0" marL="457200" rtl="0">
              <a:spcBef>
                <a:spcPts val="0"/>
              </a:spcBef>
              <a:buClr>
                <a:srgbClr val="CCCCCC"/>
              </a:buClr>
              <a:buSzPct val="100000"/>
              <a:buFont typeface="Helvetica Neue"/>
              <a:buChar char="●"/>
            </a:pPr>
            <a:r>
              <a:rPr lang="en-US" sz="3000">
                <a:solidFill>
                  <a:srgbClr val="CCCCCC"/>
                </a:solidFill>
              </a:rPr>
              <a:t>Web Apps</a:t>
            </a:r>
          </a:p>
          <a:p>
            <a:pPr indent="-419100" lvl="0" marL="457200" rtl="0">
              <a:spcBef>
                <a:spcPts val="0"/>
              </a:spcBef>
              <a:buClr>
                <a:srgbClr val="000000"/>
              </a:buClr>
              <a:buSzPct val="100000"/>
              <a:buFont typeface="Helvetica Neue"/>
              <a:buChar char="●"/>
            </a:pPr>
            <a:r>
              <a:rPr lang="en-US" sz="3000">
                <a:solidFill>
                  <a:srgbClr val="000000"/>
                </a:solidFill>
              </a:rPr>
              <a:t>Hybrid Apps</a:t>
            </a:r>
          </a:p>
          <a:p>
            <a:pPr indent="-419100" lvl="0" marL="457200" rtl="0">
              <a:spcBef>
                <a:spcPts val="0"/>
              </a:spcBef>
              <a:buClr>
                <a:srgbClr val="CCCCCC"/>
              </a:buClr>
              <a:buSzPct val="100000"/>
              <a:buFont typeface="Helvetica Neue"/>
              <a:buChar char="●"/>
            </a:pPr>
            <a:r>
              <a:rPr lang="en-US" sz="3000">
                <a:solidFill>
                  <a:srgbClr val="CCCCCC"/>
                </a:solidFill>
              </a:rPr>
              <a:t>PhoneGap framework</a:t>
            </a:r>
          </a:p>
          <a:p>
            <a:pPr indent="-419100" lvl="0" marL="457200" rtl="0">
              <a:spcBef>
                <a:spcPts val="0"/>
              </a:spcBef>
              <a:buClr>
                <a:srgbClr val="CCCCCC"/>
              </a:buClr>
              <a:buSzPct val="100000"/>
              <a:buFont typeface="Helvetica Neue"/>
              <a:buChar char="●"/>
            </a:pPr>
            <a:r>
              <a:rPr lang="en-US" sz="3000">
                <a:solidFill>
                  <a:srgbClr val="CCCCCC"/>
                </a:solidFill>
              </a:rPr>
              <a:t>Coding demo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Hybrid Apps </a:t>
            </a:r>
          </a:p>
        </p:txBody>
      </p:sp>
      <p:sp>
        <p:nvSpPr>
          <p:cNvPr id="240" name="Shape 240"/>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355600" lvl="0" marL="457200" rtl="0">
              <a:lnSpc>
                <a:spcPct val="136363"/>
              </a:lnSpc>
              <a:spcBef>
                <a:spcPts val="0"/>
              </a:spcBef>
              <a:buClr>
                <a:schemeClr val="dk1"/>
              </a:buClr>
              <a:buSzPct val="100000"/>
              <a:buFont typeface="Helvetica Neue"/>
              <a:buChar char="●"/>
            </a:pPr>
            <a:r>
              <a:rPr lang="en-US" sz="2000">
                <a:latin typeface="Helvetica Neue"/>
                <a:ea typeface="Helvetica Neue"/>
                <a:cs typeface="Helvetica Neue"/>
                <a:sym typeface="Helvetica Neue"/>
              </a:rPr>
              <a:t>O</a:t>
            </a:r>
            <a:r>
              <a:rPr lang="en-US" sz="2000">
                <a:solidFill>
                  <a:schemeClr val="dk1"/>
                </a:solidFill>
                <a:latin typeface="Helvetica Neue"/>
                <a:ea typeface="Helvetica Neue"/>
                <a:cs typeface="Helvetica Neue"/>
                <a:sym typeface="Helvetica Neue"/>
              </a:rPr>
              <a:t>ften offer a good trade-off between the ease of developing HTML5 apps and the performance of native apps.</a:t>
            </a:r>
          </a:p>
          <a:p>
            <a:pPr indent="0" lvl="0" marL="0" rtl="0">
              <a:lnSpc>
                <a:spcPct val="136363"/>
              </a:lnSpc>
              <a:spcBef>
                <a:spcPts val="0"/>
              </a:spcBef>
              <a:buNone/>
            </a:pPr>
            <a:r>
              <a:t/>
            </a:r>
            <a:endParaRPr sz="2000">
              <a:solidFill>
                <a:schemeClr val="dk1"/>
              </a:solidFill>
              <a:latin typeface="Helvetica Neue"/>
              <a:ea typeface="Helvetica Neue"/>
              <a:cs typeface="Helvetica Neue"/>
              <a:sym typeface="Helvetica Neue"/>
            </a:endParaRPr>
          </a:p>
          <a:p>
            <a:pPr indent="-355600" lvl="0" marL="457200" rtl="0">
              <a:lnSpc>
                <a:spcPct val="136363"/>
              </a:lnSpc>
              <a:spcBef>
                <a:spcPts val="0"/>
              </a:spcBef>
              <a:buClr>
                <a:srgbClr val="000000"/>
              </a:buClr>
              <a:buSzPct val="100000"/>
              <a:buFont typeface="Helvetica Neue"/>
              <a:buChar char="●"/>
            </a:pPr>
            <a:r>
              <a:rPr lang="en-US" sz="2000">
                <a:solidFill>
                  <a:srgbClr val="000000"/>
                </a:solidFill>
                <a:latin typeface="Helvetica Neue"/>
                <a:ea typeface="Helvetica Neue"/>
                <a:cs typeface="Helvetica Neue"/>
                <a:sym typeface="Helvetica Neue"/>
              </a:rPr>
              <a:t>Generally, hybrid apps are built using web technologies such as HTML, CSS and JavaScript and then ‘wrapped’ in a native container. The popular </a:t>
            </a:r>
            <a:r>
              <a:rPr lang="en-US" sz="2000">
                <a:solidFill>
                  <a:srgbClr val="000000"/>
                </a:solidFill>
                <a:latin typeface="Helvetica Neue"/>
                <a:ea typeface="Helvetica Neue"/>
                <a:cs typeface="Helvetica Neue"/>
                <a:sym typeface="Helvetica Neue"/>
                <a:hlinkClick r:id="rId3"/>
              </a:rPr>
              <a:t>PhoneGap</a:t>
            </a:r>
            <a:r>
              <a:rPr lang="en-US" sz="2000">
                <a:solidFill>
                  <a:srgbClr val="000000"/>
                </a:solidFill>
                <a:latin typeface="Helvetica Neue"/>
                <a:ea typeface="Helvetica Neue"/>
                <a:cs typeface="Helvetica Neue"/>
                <a:sym typeface="Helvetica Neue"/>
              </a:rPr>
              <a:t> framework does this and has been used for a number of popular apps</a:t>
            </a:r>
          </a:p>
          <a:p>
            <a:pPr indent="0" lvl="0" marL="0" rtl="0">
              <a:lnSpc>
                <a:spcPct val="136363"/>
              </a:lnSpc>
              <a:spcBef>
                <a:spcPts val="0"/>
              </a:spcBef>
              <a:buClr>
                <a:schemeClr val="dk1"/>
              </a:buClr>
              <a:buSzPct val="78571"/>
              <a:buFont typeface="Arial"/>
              <a:buNone/>
            </a:pPr>
            <a:r>
              <a:rPr lang="en-US"/>
              <a:t>By 2016, 50% of mobile apps will be hybrid </a:t>
            </a: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457200" y="376235"/>
            <a:ext cx="8229600" cy="568081"/>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500" u="none" cap="none" strike="noStrike">
                <a:solidFill>
                  <a:srgbClr val="2E6795"/>
                </a:solidFill>
                <a:latin typeface="Helvetica Neue"/>
                <a:ea typeface="Helvetica Neue"/>
                <a:cs typeface="Helvetica Neue"/>
                <a:sym typeface="Helvetica Neue"/>
              </a:rPr>
              <a:t>Architecture of a hybrid app</a:t>
            </a:r>
          </a:p>
        </p:txBody>
      </p:sp>
      <p:sp>
        <p:nvSpPr>
          <p:cNvPr id="246" name="Shape 246"/>
          <p:cNvSpPr txBox="1"/>
          <p:nvPr>
            <p:ph idx="1" type="body"/>
          </p:nvPr>
        </p:nvSpPr>
        <p:spPr>
          <a:xfrm>
            <a:off x="457200" y="943371"/>
            <a:ext cx="8229600" cy="3692130"/>
          </a:xfrm>
          <a:prstGeom prst="rect">
            <a:avLst/>
          </a:prstGeom>
          <a:noFill/>
          <a:ln>
            <a:noFill/>
          </a:ln>
        </p:spPr>
        <p:txBody>
          <a:bodyPr anchorCtr="0" anchor="t" bIns="0" lIns="0" rIns="0" tIns="0">
            <a:noAutofit/>
          </a:bodyPr>
          <a:lstStyle/>
          <a:p>
            <a:pPr indent="-479282" lvl="0" marL="479282" marR="0" rtl="0" algn="l">
              <a:spcBef>
                <a:spcPts val="0"/>
              </a:spcBef>
              <a:buClr>
                <a:srgbClr val="000000"/>
              </a:buClr>
              <a:buSzPct val="100000"/>
              <a:buFont typeface="Times New Roman"/>
              <a:buChar char="•"/>
            </a:pPr>
            <a:r>
              <a:rPr b="1" baseline="0" i="0" lang="en-US" sz="2200" u="none" cap="none" strike="noStrike">
                <a:solidFill>
                  <a:srgbClr val="000000"/>
                </a:solidFill>
                <a:latin typeface="Times New Roman"/>
                <a:ea typeface="Times New Roman"/>
                <a:cs typeface="Times New Roman"/>
                <a:sym typeface="Times New Roman"/>
              </a:rPr>
              <a:t>Native container</a:t>
            </a:r>
            <a:r>
              <a:rPr b="0" baseline="0" i="0" lang="en-US" sz="2200" u="none" cap="none" strike="noStrike">
                <a:solidFill>
                  <a:srgbClr val="000000"/>
                </a:solidFill>
                <a:latin typeface="Times New Roman"/>
                <a:ea typeface="Times New Roman"/>
                <a:cs typeface="Times New Roman"/>
                <a:sym typeface="Times New Roman"/>
              </a:rPr>
              <a:t> </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Creates instance of UIWebView android.webkit.WebView / </a:t>
            </a:r>
            <a:r>
              <a:rPr b="0" baseline="0" i="0" lang="en-US" sz="1800" u="none" cap="none" strike="noStrike">
                <a:latin typeface="Times New Roman"/>
                <a:ea typeface="Times New Roman"/>
                <a:cs typeface="Times New Roman"/>
                <a:sym typeface="Times New Roman"/>
              </a:rPr>
              <a:t>etc.</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Navigates to main html file</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Implements listener/handler for requests coming from JS code Activates </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JS code when necessary</a:t>
            </a:r>
          </a:p>
          <a:p>
            <a:pPr indent="-357480" lvl="0" marL="357480" marR="0" rtl="0" algn="l">
              <a:lnSpc>
                <a:spcPct val="75000"/>
              </a:lnSpc>
              <a:spcBef>
                <a:spcPts val="1200"/>
              </a:spcBef>
              <a:buClr>
                <a:srgbClr val="000000"/>
              </a:buClr>
              <a:buSzPct val="100000"/>
              <a:buFont typeface="Times New Roman"/>
              <a:buChar char="•"/>
            </a:pPr>
            <a:r>
              <a:rPr b="1" baseline="0" i="0" lang="en-US" sz="1900" u="none" cap="none" strike="noStrike">
                <a:solidFill>
                  <a:srgbClr val="000000"/>
                </a:solidFill>
                <a:latin typeface="Times New Roman"/>
                <a:ea typeface="Times New Roman"/>
                <a:cs typeface="Times New Roman"/>
                <a:sym typeface="Times New Roman"/>
              </a:rPr>
              <a:t>HTML5/CSS3/JS code:</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Implements UI and app logic </a:t>
            </a:r>
          </a:p>
          <a:p>
            <a:pPr indent="-357480" lvl="1" marL="738480" marR="0" rtl="0" algn="l">
              <a:lnSpc>
                <a:spcPct val="75000"/>
              </a:lnSpc>
              <a:spcBef>
                <a:spcPts val="1200"/>
              </a:spcBef>
              <a:buClr>
                <a:srgbClr val="000000"/>
              </a:buClr>
              <a:buSzPct val="100000"/>
              <a:buFont typeface="Times New Roman"/>
              <a:buChar char="✴"/>
            </a:pPr>
            <a:r>
              <a:rPr b="0" baseline="0" i="0" lang="en-US" sz="1900" u="none" cap="none" strike="noStrike">
                <a:latin typeface="Times New Roman"/>
                <a:ea typeface="Times New Roman"/>
                <a:cs typeface="Times New Roman"/>
                <a:sym typeface="Times New Roman"/>
              </a:rPr>
              <a:t>Activates native handlers through OS-specific mechanism (custom URL scheme) </a:t>
            </a:r>
          </a:p>
          <a:p>
            <a:pPr indent="-357480" lvl="1" marL="738480" marR="0" rtl="0" algn="l">
              <a:lnSpc>
                <a:spcPct val="75000"/>
              </a:lnSpc>
              <a:spcBef>
                <a:spcPts val="1200"/>
              </a:spcBef>
              <a:buClr>
                <a:srgbClr val="004E8A"/>
              </a:buClr>
              <a:buSzPct val="100000"/>
              <a:buFont typeface="Times New Roman"/>
              <a:buChar char="✴"/>
            </a:pPr>
            <a:r>
              <a:rPr b="0" baseline="0" i="0" lang="en-US" sz="1900" u="none" cap="none" strike="noStrike">
                <a:latin typeface="Times New Roman"/>
                <a:ea typeface="Times New Roman"/>
                <a:cs typeface="Times New Roman"/>
                <a:sym typeface="Times New Roman"/>
              </a:rPr>
              <a:t>Receives responses through JS handlers</a:t>
            </a:r>
            <a:br>
              <a:rPr b="0" baseline="0" i="0" lang="en-US" sz="1900" u="none" cap="none" strike="noStrike">
                <a:solidFill>
                  <a:srgbClr val="004E8A"/>
                </a:solidFill>
                <a:latin typeface="Times New Roman"/>
                <a:ea typeface="Times New Roman"/>
                <a:cs typeface="Times New Roman"/>
                <a:sym typeface="Times New Roman"/>
              </a:rPr>
            </a:br>
            <a:r>
              <a:rPr b="1" baseline="0" i="0" lang="en-US" sz="1900" u="none" cap="none" strike="noStrike">
                <a:solidFill>
                  <a:srgbClr val="004E8A"/>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0636"/>
            <a:ext cx="8229600" cy="568078"/>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500" u="none" cap="none" strike="noStrike">
                <a:solidFill>
                  <a:srgbClr val="04617B"/>
                </a:solidFill>
                <a:latin typeface="Calibri"/>
                <a:ea typeface="Calibri"/>
                <a:cs typeface="Calibri"/>
                <a:sym typeface="Calibri"/>
              </a:rPr>
              <a:t>Hybrid Apps</a:t>
            </a:r>
          </a:p>
        </p:txBody>
      </p:sp>
      <p:pic>
        <p:nvPicPr>
          <p:cNvPr id="252" name="Shape 252"/>
          <p:cNvPicPr preferRelativeResize="0"/>
          <p:nvPr/>
        </p:nvPicPr>
        <p:blipFill rotWithShape="1">
          <a:blip r:embed="rId3">
            <a:alphaModFix/>
          </a:blip>
          <a:srcRect b="0" l="0" r="0" t="0"/>
          <a:stretch/>
        </p:blipFill>
        <p:spPr>
          <a:xfrm>
            <a:off x="558800" y="565272"/>
            <a:ext cx="7812528" cy="45088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7430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Different Types of Apps </a:t>
            </a:r>
            <a:r>
              <a:rPr lang="en-US" sz="3500">
                <a:solidFill>
                  <a:srgbClr val="04617B"/>
                </a:solidFill>
                <a:latin typeface="Calibri"/>
                <a:ea typeface="Calibri"/>
                <a:cs typeface="Calibri"/>
                <a:sym typeface="Calibri"/>
              </a:rPr>
              <a:t> </a:t>
            </a:r>
          </a:p>
        </p:txBody>
      </p:sp>
      <p:sp>
        <p:nvSpPr>
          <p:cNvPr id="146" name="Shape 146"/>
          <p:cNvSpPr txBox="1"/>
          <p:nvPr>
            <p:ph idx="1" type="body"/>
          </p:nvPr>
        </p:nvSpPr>
        <p:spPr>
          <a:xfrm>
            <a:off x="333275" y="393750"/>
            <a:ext cx="8229600" cy="4602300"/>
          </a:xfrm>
          <a:prstGeom prst="rect">
            <a:avLst/>
          </a:prstGeom>
        </p:spPr>
        <p:txBody>
          <a:bodyPr anchorCtr="0" anchor="t" bIns="91425" lIns="91425" rIns="91425" tIns="91425">
            <a:noAutofit/>
          </a:bodyPr>
          <a:lstStyle/>
          <a:p>
            <a:pPr indent="0" lvl="0" marL="0" rtl="0">
              <a:lnSpc>
                <a:spcPct val="100000"/>
              </a:lnSpc>
              <a:spcBef>
                <a:spcPts val="0"/>
              </a:spcBef>
              <a:spcAft>
                <a:spcPts val="2200"/>
              </a:spcAft>
              <a:buNone/>
            </a:pPr>
            <a:r>
              <a:t/>
            </a:r>
            <a:endParaRPr sz="2000">
              <a:solidFill>
                <a:schemeClr val="dk1"/>
              </a:solidFill>
              <a:latin typeface="Calibri"/>
              <a:ea typeface="Calibri"/>
              <a:cs typeface="Calibri"/>
              <a:sym typeface="Calibri"/>
            </a:endParaRPr>
          </a:p>
          <a:p>
            <a:pPr indent="-419100" lvl="0" marL="647700" rtl="0">
              <a:lnSpc>
                <a:spcPct val="100000"/>
              </a:lnSpc>
              <a:spcBef>
                <a:spcPts val="0"/>
              </a:spcBef>
              <a:spcAft>
                <a:spcPts val="2200"/>
              </a:spcAft>
              <a:buClr>
                <a:schemeClr val="dk1"/>
              </a:buClr>
              <a:buSzPct val="100000"/>
              <a:buFont typeface="Arial"/>
              <a:buChar char="●"/>
            </a:pPr>
            <a:r>
              <a:rPr lang="en-US" sz="3000">
                <a:solidFill>
                  <a:srgbClr val="04617B"/>
                </a:solidFill>
                <a:latin typeface="Calibri"/>
                <a:ea typeface="Calibri"/>
                <a:cs typeface="Calibri"/>
                <a:sym typeface="Calibri"/>
              </a:rPr>
              <a:t>Web App</a:t>
            </a:r>
          </a:p>
          <a:p>
            <a:pPr indent="-419100" lvl="1" marL="914400" rtl="0">
              <a:lnSpc>
                <a:spcPct val="100000"/>
              </a:lnSpc>
              <a:spcBef>
                <a:spcPts val="0"/>
              </a:spcBef>
              <a:spcAft>
                <a:spcPts val="2200"/>
              </a:spcAft>
              <a:buClr>
                <a:schemeClr val="dk1"/>
              </a:buClr>
              <a:buSzPct val="100000"/>
              <a:buFont typeface="Calibri"/>
              <a:buChar char="●"/>
            </a:pPr>
            <a:r>
              <a:rPr lang="en-US" sz="3000">
                <a:latin typeface="Calibri"/>
                <a:ea typeface="Calibri"/>
                <a:cs typeface="Calibri"/>
                <a:sym typeface="Calibri"/>
              </a:rPr>
              <a:t>only HTML5 code</a:t>
            </a:r>
          </a:p>
          <a:p>
            <a:pPr indent="-419100" lvl="0" marL="647700" rtl="0">
              <a:lnSpc>
                <a:spcPct val="100000"/>
              </a:lnSpc>
              <a:spcBef>
                <a:spcPts val="0"/>
              </a:spcBef>
              <a:spcAft>
                <a:spcPts val="2200"/>
              </a:spcAft>
              <a:buClr>
                <a:schemeClr val="dk1"/>
              </a:buClr>
              <a:buSzPct val="100000"/>
              <a:buFont typeface="Arial"/>
              <a:buChar char="●"/>
            </a:pPr>
            <a:r>
              <a:rPr lang="en-US" sz="3000">
                <a:solidFill>
                  <a:srgbClr val="04617B"/>
                </a:solidFill>
                <a:latin typeface="Calibri"/>
                <a:ea typeface="Calibri"/>
                <a:cs typeface="Calibri"/>
                <a:sym typeface="Calibri"/>
              </a:rPr>
              <a:t>Native App</a:t>
            </a:r>
          </a:p>
          <a:p>
            <a:pPr indent="-419100" lvl="1" marL="914400" rtl="0">
              <a:lnSpc>
                <a:spcPct val="100000"/>
              </a:lnSpc>
              <a:spcBef>
                <a:spcPts val="0"/>
              </a:spcBef>
              <a:spcAft>
                <a:spcPts val="2200"/>
              </a:spcAft>
              <a:buClr>
                <a:schemeClr val="dk1"/>
              </a:buClr>
              <a:buSzPct val="100000"/>
              <a:buFont typeface="Calibri"/>
              <a:buChar char="●"/>
            </a:pPr>
            <a:r>
              <a:rPr lang="en-US" sz="3000">
                <a:latin typeface="Calibri"/>
                <a:ea typeface="Calibri"/>
                <a:cs typeface="Calibri"/>
                <a:sym typeface="Calibri"/>
              </a:rPr>
              <a:t>native languages, Objective C/Java</a:t>
            </a:r>
          </a:p>
          <a:p>
            <a:pPr indent="-419100" lvl="0" marL="647700" rtl="0">
              <a:lnSpc>
                <a:spcPct val="100000"/>
              </a:lnSpc>
              <a:spcBef>
                <a:spcPts val="0"/>
              </a:spcBef>
              <a:spcAft>
                <a:spcPts val="2200"/>
              </a:spcAft>
              <a:buClr>
                <a:schemeClr val="dk1"/>
              </a:buClr>
              <a:buSzPct val="100000"/>
              <a:buFont typeface="Arial"/>
              <a:buChar char="●"/>
            </a:pPr>
            <a:r>
              <a:rPr lang="en-US" sz="3000">
                <a:solidFill>
                  <a:srgbClr val="04617B"/>
                </a:solidFill>
                <a:latin typeface="Calibri"/>
                <a:ea typeface="Calibri"/>
                <a:cs typeface="Calibri"/>
                <a:sym typeface="Calibri"/>
              </a:rPr>
              <a:t>Hybrid App</a:t>
            </a:r>
          </a:p>
          <a:p>
            <a:pPr indent="-419100" lvl="1" marL="914400" rtl="0">
              <a:lnSpc>
                <a:spcPct val="100000"/>
              </a:lnSpc>
              <a:spcBef>
                <a:spcPts val="0"/>
              </a:spcBef>
              <a:spcAft>
                <a:spcPts val="2200"/>
              </a:spcAft>
              <a:buClr>
                <a:schemeClr val="dk1"/>
              </a:buClr>
              <a:buSzPct val="100000"/>
              <a:buFont typeface="Calibri"/>
              <a:buChar char="●"/>
            </a:pPr>
            <a:r>
              <a:rPr lang="en-US" sz="3000">
                <a:latin typeface="Calibri"/>
                <a:ea typeface="Calibri"/>
                <a:cs typeface="Calibri"/>
                <a:sym typeface="Calibri"/>
              </a:rPr>
              <a:t>HTML5 code with native features</a:t>
            </a:r>
          </a:p>
          <a:p>
            <a:pPr indent="0" lvl="0" marL="0" rtl="0">
              <a:lnSpc>
                <a:spcPct val="100000"/>
              </a:lnSpc>
              <a:spcBef>
                <a:spcPts val="0"/>
              </a:spcBef>
              <a:spcAft>
                <a:spcPts val="2200"/>
              </a:spcAft>
              <a:buNone/>
            </a:pPr>
            <a:r>
              <a:t/>
            </a:r>
            <a:endParaRPr sz="2000">
              <a:solidFill>
                <a:schemeClr val="dk1"/>
              </a:solidFill>
              <a:latin typeface="Calibri"/>
              <a:ea typeface="Calibri"/>
              <a:cs typeface="Calibri"/>
              <a:sym typeface="Calibri"/>
            </a:endParaRPr>
          </a:p>
          <a:p>
            <a:pPr>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Strengths</a:t>
            </a:r>
          </a:p>
        </p:txBody>
      </p:sp>
      <p:sp>
        <p:nvSpPr>
          <p:cNvPr id="258" name="Shape 258"/>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304800" lvl="0" marL="457200" rtl="0">
              <a:lnSpc>
                <a:spcPct val="150000"/>
              </a:lnSpc>
              <a:spcBef>
                <a:spcPts val="0"/>
              </a:spcBef>
              <a:spcAft>
                <a:spcPts val="2300"/>
              </a:spcAft>
              <a:buClr>
                <a:srgbClr val="4D4F51"/>
              </a:buClr>
              <a:buSzPct val="100000"/>
              <a:buFont typeface="Arial"/>
              <a:buChar char="●"/>
            </a:pPr>
            <a:r>
              <a:rPr b="1" lang="en-US" sz="1200">
                <a:solidFill>
                  <a:srgbClr val="4D4F51"/>
                </a:solidFill>
                <a:latin typeface="Arial"/>
                <a:ea typeface="Arial"/>
                <a:cs typeface="Arial"/>
                <a:sym typeface="Arial"/>
              </a:rPr>
              <a:t>Cross-Platform Support</a:t>
            </a:r>
          </a:p>
          <a:p>
            <a:pPr indent="-304800" lvl="0" marL="457200" rtl="0">
              <a:lnSpc>
                <a:spcPct val="150000"/>
              </a:lnSpc>
              <a:spcBef>
                <a:spcPts val="0"/>
              </a:spcBef>
              <a:spcAft>
                <a:spcPts val="2300"/>
              </a:spcAft>
              <a:buClr>
                <a:srgbClr val="4D4F51"/>
              </a:buClr>
              <a:buSzPct val="100000"/>
              <a:buFont typeface="Arial"/>
              <a:buChar char="●"/>
            </a:pPr>
            <a:r>
              <a:rPr b="1" lang="en-US" sz="1200">
                <a:solidFill>
                  <a:srgbClr val="4D4F51"/>
                </a:solidFill>
                <a:latin typeface="Arial"/>
                <a:ea typeface="Arial"/>
                <a:cs typeface="Arial"/>
                <a:sym typeface="Arial"/>
              </a:rPr>
              <a:t>Lower Development Costs</a:t>
            </a:r>
          </a:p>
          <a:p>
            <a:pPr indent="-304800" lvl="1" marL="914400" rtl="0">
              <a:lnSpc>
                <a:spcPct val="150000"/>
              </a:lnSpc>
              <a:spcBef>
                <a:spcPts val="0"/>
              </a:spcBef>
              <a:spcAft>
                <a:spcPts val="2300"/>
              </a:spcAft>
              <a:buClr>
                <a:srgbClr val="4D4F51"/>
              </a:buClr>
              <a:buSzPct val="100000"/>
              <a:buFont typeface="Arial"/>
              <a:buChar char="●"/>
            </a:pPr>
            <a:r>
              <a:rPr lang="en-US" sz="1200">
                <a:solidFill>
                  <a:srgbClr val="4D4F51"/>
                </a:solidFill>
                <a:latin typeface="Arial"/>
                <a:ea typeface="Arial"/>
                <a:cs typeface="Arial"/>
                <a:sym typeface="Arial"/>
              </a:rPr>
              <a:t>Hybrid Apps help achieve the look and feel of the native apps as well as the functionality at lower development costs by taking advantage of the platform specific frameworks to reduce the time and resources required to build these apps.</a:t>
            </a:r>
          </a:p>
          <a:p>
            <a:pPr indent="-304800" lvl="0" marL="457200" rtl="0">
              <a:lnSpc>
                <a:spcPct val="150000"/>
              </a:lnSpc>
              <a:spcBef>
                <a:spcPts val="0"/>
              </a:spcBef>
              <a:spcAft>
                <a:spcPts val="2300"/>
              </a:spcAft>
              <a:buClr>
                <a:srgbClr val="4D4F51"/>
              </a:buClr>
              <a:buSzPct val="100000"/>
              <a:buFont typeface="Arial"/>
              <a:buChar char="●"/>
            </a:pPr>
            <a:r>
              <a:rPr b="1" lang="en-US" sz="1200">
                <a:solidFill>
                  <a:srgbClr val="4D4F51"/>
                </a:solidFill>
                <a:latin typeface="Arial"/>
                <a:ea typeface="Arial"/>
                <a:cs typeface="Arial"/>
                <a:sym typeface="Arial"/>
              </a:rPr>
              <a:t>Device Access</a:t>
            </a:r>
          </a:p>
          <a:p>
            <a:pPr indent="-304800" lvl="1" marL="914400" rtl="0">
              <a:lnSpc>
                <a:spcPct val="150000"/>
              </a:lnSpc>
              <a:spcBef>
                <a:spcPts val="0"/>
              </a:spcBef>
              <a:spcAft>
                <a:spcPts val="2300"/>
              </a:spcAft>
              <a:buClr>
                <a:srgbClr val="4D4F51"/>
              </a:buClr>
              <a:buSzPct val="100000"/>
              <a:buFont typeface="Arial"/>
              <a:buChar char="●"/>
            </a:pPr>
            <a:r>
              <a:rPr lang="en-US" sz="1200">
                <a:solidFill>
                  <a:srgbClr val="4D4F51"/>
                </a:solidFill>
                <a:latin typeface="Arial"/>
                <a:ea typeface="Arial"/>
                <a:cs typeface="Arial"/>
                <a:sym typeface="Arial"/>
              </a:rPr>
              <a:t>Hybrid apps offer full-integration with the various UI controls available on devices such as pinch, touch and zoom and features such as camera, geo-location, contact list, file upload, accelerometer.</a:t>
            </a:r>
          </a:p>
          <a:p>
            <a:pPr indent="-304800" lvl="0" marL="457200" rtl="0">
              <a:lnSpc>
                <a:spcPct val="150000"/>
              </a:lnSpc>
              <a:spcBef>
                <a:spcPts val="0"/>
              </a:spcBef>
              <a:spcAft>
                <a:spcPts val="2300"/>
              </a:spcAft>
              <a:buClr>
                <a:srgbClr val="4D4F51"/>
              </a:buClr>
              <a:buSzPct val="100000"/>
              <a:buFont typeface="Arial"/>
              <a:buChar char="●"/>
            </a:pPr>
            <a:r>
              <a:rPr b="1" lang="en-US" sz="1200">
                <a:solidFill>
                  <a:srgbClr val="4D4F51"/>
                </a:solidFill>
                <a:latin typeface="Arial"/>
                <a:ea typeface="Arial"/>
                <a:cs typeface="Arial"/>
                <a:sym typeface="Arial"/>
              </a:rPr>
              <a:t>Access to App Store</a:t>
            </a:r>
          </a:p>
          <a:p>
            <a:pPr indent="-304800" lvl="1" marL="914400" rtl="0">
              <a:lnSpc>
                <a:spcPct val="150000"/>
              </a:lnSpc>
              <a:spcBef>
                <a:spcPts val="0"/>
              </a:spcBef>
              <a:spcAft>
                <a:spcPts val="2300"/>
              </a:spcAft>
              <a:buClr>
                <a:srgbClr val="4D4F51"/>
              </a:buClr>
              <a:buSzPct val="100000"/>
              <a:buFont typeface="Arial"/>
              <a:buChar char="●"/>
            </a:pPr>
            <a:r>
              <a:rPr lang="en-US" sz="1200">
                <a:solidFill>
                  <a:srgbClr val="4D4F51"/>
                </a:solidFill>
                <a:latin typeface="Arial"/>
                <a:ea typeface="Arial"/>
                <a:cs typeface="Arial"/>
                <a:sym typeface="Arial"/>
              </a:rPr>
              <a:t>Hybrid Apps, like native apps can be submitted to the app stores for approval and distribution, enabling reach a larger audience.</a:t>
            </a:r>
          </a:p>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Successful Hybrid Apps</a:t>
            </a:r>
          </a:p>
        </p:txBody>
      </p:sp>
      <p:sp>
        <p:nvSpPr>
          <p:cNvPr id="264" name="Shape 264"/>
          <p:cNvSpPr txBox="1"/>
          <p:nvPr>
            <p:ph idx="1" type="body"/>
          </p:nvPr>
        </p:nvSpPr>
        <p:spPr>
          <a:xfrm>
            <a:off x="4469825" y="1782875"/>
            <a:ext cx="4384200" cy="3692100"/>
          </a:xfrm>
          <a:prstGeom prst="rect">
            <a:avLst/>
          </a:prstGeom>
          <a:noFill/>
        </p:spPr>
        <p:txBody>
          <a:bodyPr anchorCtr="0" anchor="t" bIns="91425" lIns="91425" rIns="91425" tIns="91425">
            <a:noAutofit/>
          </a:bodyPr>
          <a:lstStyle/>
          <a:p>
            <a:pPr lvl="0" rtl="0">
              <a:spcBef>
                <a:spcPts val="0"/>
              </a:spcBef>
              <a:buClr>
                <a:schemeClr val="dk1"/>
              </a:buClr>
              <a:buSzPct val="44000"/>
              <a:buFont typeface="Arial"/>
              <a:buNone/>
            </a:pPr>
            <a:r>
              <a:rPr b="1" lang="en-US" sz="2500">
                <a:solidFill>
                  <a:srgbClr val="333333"/>
                </a:solidFill>
                <a:latin typeface="Calibri"/>
                <a:ea typeface="Calibri"/>
                <a:cs typeface="Calibri"/>
                <a:sym typeface="Calibri"/>
              </a:rPr>
              <a:t>Netflix</a:t>
            </a:r>
            <a:r>
              <a:rPr lang="en-US" sz="2500">
                <a:solidFill>
                  <a:srgbClr val="333333"/>
                </a:solidFill>
                <a:latin typeface="Calibri"/>
                <a:ea typeface="Calibri"/>
                <a:cs typeface="Calibri"/>
                <a:sym typeface="Calibri"/>
              </a:rPr>
              <a:t> is a great example because they handle their UI across devices </a:t>
            </a:r>
          </a:p>
          <a:p>
            <a:pPr>
              <a:spcBef>
                <a:spcPts val="0"/>
              </a:spcBef>
              <a:buNone/>
            </a:pPr>
            <a:r>
              <a:rPr lang="en-US" sz="2500">
                <a:solidFill>
                  <a:srgbClr val="333333"/>
                </a:solidFill>
                <a:latin typeface="Calibri"/>
                <a:ea typeface="Calibri"/>
                <a:cs typeface="Calibri"/>
                <a:sym typeface="Calibri"/>
              </a:rPr>
              <a:t>in HTML (mobile, web and Playstation 3) but also combine it with native technologies for e.g. video playback.</a:t>
            </a:r>
          </a:p>
        </p:txBody>
      </p:sp>
      <p:pic>
        <p:nvPicPr>
          <p:cNvPr id="265" name="Shape 265"/>
          <p:cNvPicPr preferRelativeResize="0"/>
          <p:nvPr/>
        </p:nvPicPr>
        <p:blipFill>
          <a:blip r:embed="rId3">
            <a:alphaModFix/>
          </a:blip>
          <a:stretch>
            <a:fillRect/>
          </a:stretch>
        </p:blipFill>
        <p:spPr>
          <a:xfrm>
            <a:off x="-1336800" y="2039505"/>
            <a:ext cx="5603450" cy="27083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body"/>
          </p:nvPr>
        </p:nvSpPr>
        <p:spPr>
          <a:xfrm>
            <a:off x="2961850" y="660075"/>
            <a:ext cx="6035099" cy="3692100"/>
          </a:xfrm>
          <a:prstGeom prst="rect">
            <a:avLst/>
          </a:prstGeom>
        </p:spPr>
        <p:txBody>
          <a:bodyPr anchorCtr="0" anchor="t" bIns="91425" lIns="91425" rIns="91425" tIns="91425">
            <a:noAutofit/>
          </a:bodyPr>
          <a:lstStyle/>
          <a:p>
            <a:pPr rtl="0">
              <a:spcBef>
                <a:spcPts val="0"/>
              </a:spcBef>
              <a:buNone/>
            </a:pPr>
            <a:r>
              <a:rPr b="1" lang="en-US" sz="2200">
                <a:solidFill>
                  <a:srgbClr val="333333"/>
                </a:solidFill>
                <a:latin typeface="Calibri"/>
                <a:ea typeface="Calibri"/>
                <a:cs typeface="Calibri"/>
                <a:sym typeface="Calibri"/>
              </a:rPr>
              <a:t>Twitter</a:t>
            </a:r>
            <a:r>
              <a:rPr lang="en-US" sz="2200">
                <a:solidFill>
                  <a:srgbClr val="333333"/>
                </a:solidFill>
                <a:latin typeface="Calibri"/>
                <a:ea typeface="Calibri"/>
                <a:cs typeface="Calibri"/>
                <a:sym typeface="Calibri"/>
              </a:rPr>
              <a:t> has been very successful in using HTML5, CSS3 and JavaScript to make hybrid applications that run fast and that feel as smooth as a native app.</a:t>
            </a:r>
          </a:p>
          <a:p>
            <a:pPr rtl="0">
              <a:spcBef>
                <a:spcPts val="0"/>
              </a:spcBef>
              <a:buNone/>
            </a:pPr>
            <a:r>
              <a:t/>
            </a:r>
            <a:endParaRPr sz="2200">
              <a:solidFill>
                <a:srgbClr val="333333"/>
              </a:solidFill>
              <a:latin typeface="Calibri"/>
              <a:ea typeface="Calibri"/>
              <a:cs typeface="Calibri"/>
              <a:sym typeface="Calibri"/>
            </a:endParaRPr>
          </a:p>
          <a:p>
            <a:pPr rtl="0">
              <a:spcBef>
                <a:spcPts val="0"/>
              </a:spcBef>
              <a:buNone/>
            </a:pPr>
            <a:r>
              <a:rPr lang="en-US" sz="2200">
                <a:solidFill>
                  <a:srgbClr val="333333"/>
                </a:solidFill>
                <a:latin typeface="Calibri"/>
                <a:ea typeface="Calibri"/>
                <a:cs typeface="Calibri"/>
                <a:sym typeface="Calibri"/>
              </a:rPr>
              <a:t>The whole point of using HTML5 is to keep users constantly updated on their friends and followers</a:t>
            </a:r>
          </a:p>
          <a:p>
            <a:pPr rtl="0">
              <a:spcBef>
                <a:spcPts val="0"/>
              </a:spcBef>
              <a:buNone/>
            </a:pPr>
            <a:r>
              <a:t/>
            </a:r>
            <a:endParaRPr sz="2200">
              <a:solidFill>
                <a:srgbClr val="333333"/>
              </a:solidFill>
              <a:latin typeface="Calibri"/>
              <a:ea typeface="Calibri"/>
              <a:cs typeface="Calibri"/>
              <a:sym typeface="Calibri"/>
            </a:endParaRPr>
          </a:p>
          <a:p>
            <a:pPr>
              <a:spcBef>
                <a:spcPts val="0"/>
              </a:spcBef>
              <a:buNone/>
            </a:pPr>
            <a:r>
              <a:rPr lang="en-US" sz="2200">
                <a:solidFill>
                  <a:srgbClr val="333333"/>
                </a:solidFill>
                <a:latin typeface="Calibri"/>
                <a:ea typeface="Calibri"/>
                <a:cs typeface="Calibri"/>
                <a:sym typeface="Calibri"/>
              </a:rPr>
              <a:t>Unlike Facebook, Twitter’s use of multiple coding has made for a better, smoother app than either a native app or an HTML5-only app could deliver.</a:t>
            </a:r>
          </a:p>
        </p:txBody>
      </p:sp>
      <p:pic>
        <p:nvPicPr>
          <p:cNvPr id="271" name="Shape 271"/>
          <p:cNvPicPr preferRelativeResize="0"/>
          <p:nvPr/>
        </p:nvPicPr>
        <p:blipFill>
          <a:blip r:embed="rId3">
            <a:alphaModFix/>
          </a:blip>
          <a:stretch>
            <a:fillRect/>
          </a:stretch>
        </p:blipFill>
        <p:spPr>
          <a:xfrm>
            <a:off x="0" y="1451374"/>
            <a:ext cx="2636524" cy="25737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Hybrid Cons</a:t>
            </a:r>
          </a:p>
        </p:txBody>
      </p:sp>
      <p:sp>
        <p:nvSpPr>
          <p:cNvPr id="277" name="Shape 277"/>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381000" lvl="0" marL="457200" rtl="0">
              <a:lnSpc>
                <a:spcPct val="150000"/>
              </a:lnSpc>
              <a:spcBef>
                <a:spcPts val="0"/>
              </a:spcBef>
              <a:spcAft>
                <a:spcPts val="2300"/>
              </a:spcAft>
              <a:buClr>
                <a:srgbClr val="4D4F51"/>
              </a:buClr>
              <a:buSzPct val="100000"/>
              <a:buFont typeface="Arial"/>
              <a:buChar char="●"/>
            </a:pPr>
            <a:r>
              <a:rPr b="1" lang="en-US" sz="2400">
                <a:solidFill>
                  <a:srgbClr val="4D4F51"/>
                </a:solidFill>
                <a:latin typeface="Arial"/>
                <a:ea typeface="Arial"/>
                <a:cs typeface="Arial"/>
                <a:sym typeface="Arial"/>
              </a:rPr>
              <a:t>Slower Performance</a:t>
            </a:r>
          </a:p>
          <a:p>
            <a:pPr indent="-381000" lvl="0" marL="457200" rtl="0">
              <a:lnSpc>
                <a:spcPct val="150000"/>
              </a:lnSpc>
              <a:spcBef>
                <a:spcPts val="0"/>
              </a:spcBef>
              <a:spcAft>
                <a:spcPts val="2300"/>
              </a:spcAft>
              <a:buClr>
                <a:srgbClr val="4D4F51"/>
              </a:buClr>
              <a:buSzPct val="100000"/>
              <a:buFont typeface="Arial"/>
              <a:buChar char="●"/>
            </a:pPr>
            <a:r>
              <a:rPr b="1" lang="en-US" sz="2400">
                <a:solidFill>
                  <a:srgbClr val="4D4F51"/>
                </a:solidFill>
                <a:latin typeface="Arial"/>
                <a:ea typeface="Arial"/>
                <a:cs typeface="Arial"/>
                <a:sym typeface="Arial"/>
              </a:rPr>
              <a:t>Limited Graphical support for heavy graphics and animation </a:t>
            </a:r>
          </a:p>
          <a:p>
            <a:pPr indent="-381000" lvl="0" marL="457200" rtl="0">
              <a:lnSpc>
                <a:spcPct val="150000"/>
              </a:lnSpc>
              <a:spcBef>
                <a:spcPts val="0"/>
              </a:spcBef>
              <a:spcAft>
                <a:spcPts val="2300"/>
              </a:spcAft>
              <a:buClr>
                <a:srgbClr val="4D4F51"/>
              </a:buClr>
              <a:buSzPct val="100000"/>
              <a:buFont typeface="Arial"/>
              <a:buChar char="●"/>
            </a:pPr>
            <a:r>
              <a:rPr b="1" lang="en-US" sz="2400">
                <a:solidFill>
                  <a:srgbClr val="4D4F51"/>
                </a:solidFill>
                <a:latin typeface="Arial"/>
                <a:ea typeface="Arial"/>
                <a:cs typeface="Arial"/>
                <a:sym typeface="Arial"/>
              </a:rPr>
              <a:t>Revenue Loss</a:t>
            </a:r>
          </a:p>
          <a:p>
            <a:pPr indent="0" lvl="0" marL="0" rtl="0">
              <a:lnSpc>
                <a:spcPct val="150000"/>
              </a:lnSpc>
              <a:spcBef>
                <a:spcPts val="0"/>
              </a:spcBef>
              <a:spcAft>
                <a:spcPts val="2700"/>
              </a:spcAft>
              <a:buNone/>
            </a:pPr>
            <a:r>
              <a:t/>
            </a:r>
            <a:endParaRPr sz="1200">
              <a:solidFill>
                <a:srgbClr val="4D4F51"/>
              </a:solidFill>
              <a:latin typeface="Arial"/>
              <a:ea typeface="Arial"/>
              <a:cs typeface="Arial"/>
              <a:sym typeface="Arial"/>
            </a:endParaRPr>
          </a:p>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03175"/>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Choosing your Tradeoffs</a:t>
            </a:r>
          </a:p>
        </p:txBody>
      </p:sp>
      <p:sp>
        <p:nvSpPr>
          <p:cNvPr id="283" name="Shape 283"/>
          <p:cNvSpPr txBox="1"/>
          <p:nvPr>
            <p:ph idx="1" type="body"/>
          </p:nvPr>
        </p:nvSpPr>
        <p:spPr>
          <a:xfrm>
            <a:off x="532050" y="1033123"/>
            <a:ext cx="8229600" cy="3692100"/>
          </a:xfrm>
          <a:prstGeom prst="rect">
            <a:avLst/>
          </a:prstGeom>
        </p:spPr>
        <p:txBody>
          <a:bodyPr anchorCtr="0" anchor="t" bIns="91425" lIns="91425" rIns="91425" tIns="91425">
            <a:noAutofit/>
          </a:bodyPr>
          <a:lstStyle/>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Business Goals</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Target users and their preferences</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Budget Constraints</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User Interface (UI) controls</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App Store Accessibility</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Graphics Support</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Speed and seamless operation</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Access to hardware/software features native to a device/operating system</a:t>
            </a:r>
          </a:p>
          <a:p>
            <a:pPr indent="-342900" lvl="0" marL="457200" rtl="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Web Connectivity</a:t>
            </a:r>
          </a:p>
          <a:p>
            <a:pPr indent="-342900" lvl="0" marL="457200">
              <a:lnSpc>
                <a:spcPct val="150000"/>
              </a:lnSpc>
              <a:spcBef>
                <a:spcPts val="0"/>
              </a:spcBef>
              <a:spcAft>
                <a:spcPts val="2700"/>
              </a:spcAft>
              <a:buClr>
                <a:srgbClr val="4D4F51"/>
              </a:buClr>
              <a:buSzPct val="100000"/>
              <a:buFont typeface="Calibri"/>
              <a:buChar char="●"/>
            </a:pPr>
            <a:r>
              <a:rPr lang="en-US" sz="1800">
                <a:solidFill>
                  <a:srgbClr val="4D4F51"/>
                </a:solidFill>
                <a:latin typeface="Calibri"/>
                <a:ea typeface="Calibri"/>
                <a:cs typeface="Calibri"/>
                <a:sym typeface="Calibri"/>
              </a:rPr>
              <a:t>Development Skills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0"/>
            <a:ext cx="8229600" cy="1386000"/>
          </a:xfrm>
          <a:prstGeom prst="rect">
            <a:avLst/>
          </a:prstGeom>
        </p:spPr>
        <p:txBody>
          <a:bodyPr anchorCtr="0" anchor="b" bIns="91425" lIns="91425" rIns="91425" tIns="91425">
            <a:noAutofit/>
          </a:bodyPr>
          <a:lstStyle/>
          <a:p>
            <a:pPr lvl="0" rtl="0">
              <a:spcBef>
                <a:spcPts val="0"/>
              </a:spcBef>
              <a:buNone/>
            </a:pPr>
            <a:r>
              <a:rPr lang="en-US" sz="3500">
                <a:solidFill>
                  <a:srgbClr val="04617B"/>
                </a:solidFill>
                <a:latin typeface="Calibri"/>
                <a:ea typeface="Calibri"/>
                <a:cs typeface="Calibri"/>
                <a:sym typeface="Calibri"/>
              </a:rPr>
              <a:t>Quiz</a:t>
            </a:r>
          </a:p>
        </p:txBody>
      </p:sp>
      <p:sp>
        <p:nvSpPr>
          <p:cNvPr id="289" name="Shape 289"/>
          <p:cNvSpPr txBox="1"/>
          <p:nvPr>
            <p:ph idx="1" type="body"/>
          </p:nvPr>
        </p:nvSpPr>
        <p:spPr>
          <a:xfrm>
            <a:off x="457200" y="1451373"/>
            <a:ext cx="8229600" cy="3692100"/>
          </a:xfrm>
          <a:prstGeom prst="rect">
            <a:avLst/>
          </a:prstGeom>
        </p:spPr>
        <p:txBody>
          <a:bodyPr anchorCtr="0" anchor="t" bIns="91425" lIns="91425" rIns="91425" tIns="91425">
            <a:noAutofit/>
          </a:bodyPr>
          <a:lstStyle/>
          <a:p>
            <a:pPr lvl="0" rtl="0">
              <a:spcBef>
                <a:spcPts val="0"/>
              </a:spcBef>
              <a:buNone/>
            </a:pPr>
            <a:r>
              <a:t/>
            </a:r>
            <a:endParaRPr/>
          </a:p>
        </p:txBody>
      </p:sp>
      <p:graphicFrame>
        <p:nvGraphicFramePr>
          <p:cNvPr id="290" name="Shape 290"/>
          <p:cNvGraphicFramePr/>
          <p:nvPr/>
        </p:nvGraphicFramePr>
        <p:xfrm>
          <a:off x="504300" y="1809750"/>
          <a:ext cx="3000000" cy="3000000"/>
        </p:xfrm>
        <a:graphic>
          <a:graphicData uri="http://schemas.openxmlformats.org/drawingml/2006/table">
            <a:tbl>
              <a:tblPr>
                <a:noFill/>
                <a:tableStyleId>{16F615DF-ACFB-445F-B92A-EF12FC9D049F}</a:tableStyleId>
              </a:tblPr>
              <a:tblGrid>
                <a:gridCol w="1281200"/>
                <a:gridCol w="1281200"/>
                <a:gridCol w="1281200"/>
                <a:gridCol w="1281200"/>
                <a:gridCol w="1281200"/>
                <a:gridCol w="1281200"/>
              </a:tblGrid>
              <a:tr h="665050">
                <a:tc>
                  <a:txBody>
                    <a:bodyPr>
                      <a:noAutofit/>
                    </a:bodyPr>
                    <a:lstStyle/>
                    <a:p>
                      <a:pPr>
                        <a:spcBef>
                          <a:spcPts val="0"/>
                        </a:spcBef>
                        <a:buNone/>
                      </a:pPr>
                      <a:r>
                        <a:t/>
                      </a:r>
                      <a:endParaRPr/>
                    </a:p>
                  </a:txBody>
                  <a:tcPr marT="91425" marB="91425" marR="91425" marL="91425"/>
                </a:tc>
                <a:tc>
                  <a:txBody>
                    <a:bodyPr>
                      <a:noAutofit/>
                    </a:bodyPr>
                    <a:lstStyle/>
                    <a:p>
                      <a:pPr>
                        <a:spcBef>
                          <a:spcPts val="0"/>
                        </a:spcBef>
                        <a:buNone/>
                      </a:pPr>
                      <a:r>
                        <a:rPr lang="en-US"/>
                        <a:t>Performance</a:t>
                      </a:r>
                    </a:p>
                  </a:txBody>
                  <a:tcPr marT="91425" marB="91425" marR="91425" marL="91425"/>
                </a:tc>
                <a:tc>
                  <a:txBody>
                    <a:bodyPr>
                      <a:noAutofit/>
                    </a:bodyPr>
                    <a:lstStyle/>
                    <a:p>
                      <a:pPr>
                        <a:spcBef>
                          <a:spcPts val="0"/>
                        </a:spcBef>
                        <a:buNone/>
                      </a:pPr>
                      <a:r>
                        <a:rPr lang="en-US"/>
                        <a:t>Data storage</a:t>
                      </a:r>
                    </a:p>
                  </a:txBody>
                  <a:tcPr marT="91425" marB="91425" marR="91425" marL="91425"/>
                </a:tc>
                <a:tc>
                  <a:txBody>
                    <a:bodyPr>
                      <a:noAutofit/>
                    </a:bodyPr>
                    <a:lstStyle/>
                    <a:p>
                      <a:pPr>
                        <a:spcBef>
                          <a:spcPts val="0"/>
                        </a:spcBef>
                        <a:buNone/>
                      </a:pPr>
                      <a:r>
                        <a:rPr lang="en-US"/>
                        <a:t>Development Skills</a:t>
                      </a:r>
                    </a:p>
                  </a:txBody>
                  <a:tcPr marT="91425" marB="91425" marR="91425" marL="91425"/>
                </a:tc>
                <a:tc>
                  <a:txBody>
                    <a:bodyPr>
                      <a:noAutofit/>
                    </a:bodyPr>
                    <a:lstStyle/>
                    <a:p>
                      <a:pPr>
                        <a:spcBef>
                          <a:spcPts val="0"/>
                        </a:spcBef>
                        <a:buNone/>
                      </a:pPr>
                      <a:r>
                        <a:rPr lang="en-US"/>
                        <a:t>Complicated Gestures</a:t>
                      </a:r>
                    </a:p>
                  </a:txBody>
                  <a:tcPr marT="91425" marB="91425" marR="91425" marL="91425"/>
                </a:tc>
                <a:tc>
                  <a:txBody>
                    <a:bodyPr>
                      <a:noAutofit/>
                    </a:bodyPr>
                    <a:lstStyle/>
                    <a:p>
                      <a:pPr>
                        <a:spcBef>
                          <a:spcPts val="0"/>
                        </a:spcBef>
                        <a:buNone/>
                      </a:pPr>
                      <a:r>
                        <a:rPr lang="en-US"/>
                        <a:t>Distribution</a:t>
                      </a:r>
                    </a:p>
                  </a:txBody>
                  <a:tcPr marT="91425" marB="91425" marR="91425" marL="91425"/>
                </a:tc>
              </a:tr>
              <a:tr h="665050">
                <a:tc>
                  <a:txBody>
                    <a:bodyPr>
                      <a:noAutofit/>
                    </a:bodyPr>
                    <a:lstStyle/>
                    <a:p>
                      <a:pPr>
                        <a:spcBef>
                          <a:spcPts val="0"/>
                        </a:spcBef>
                        <a:buNone/>
                      </a:pPr>
                      <a:r>
                        <a:rPr lang="en-US"/>
                        <a:t>Web Apps</a:t>
                      </a:r>
                    </a:p>
                  </a:txBody>
                  <a:tcPr marT="91425" marB="91425" marR="91425" marL="91425"/>
                </a:tc>
                <a:tc>
                  <a:txBody>
                    <a:bodyPr>
                      <a:noAutofit/>
                    </a:bodyPr>
                    <a:lstStyle/>
                    <a:p>
                      <a:pPr>
                        <a:spcBef>
                          <a:spcPts val="0"/>
                        </a:spcBef>
                        <a:buNone/>
                      </a:pPr>
                      <a:r>
                        <a:rPr lang="en-US"/>
                        <a:t>Slow</a:t>
                      </a:r>
                    </a:p>
                  </a:txBody>
                  <a:tcPr marT="91425" marB="91425" marR="91425" marL="91425"/>
                </a:tc>
                <a:tc>
                  <a:txBody>
                    <a:bodyPr>
                      <a:noAutofit/>
                    </a:bodyPr>
                    <a:lstStyle/>
                    <a:p>
                      <a:pPr>
                        <a:spcBef>
                          <a:spcPts val="0"/>
                        </a:spcBef>
                        <a:buNone/>
                      </a:pPr>
                      <a:r>
                        <a:rPr lang="en-US"/>
                        <a:t>Shared SQL</a:t>
                      </a:r>
                    </a:p>
                  </a:txBody>
                  <a:tcPr marT="91425" marB="91425" marR="91425" marL="91425"/>
                </a:tc>
                <a:tc>
                  <a:txBody>
                    <a:bodyPr>
                      <a:noAutofit/>
                    </a:bodyPr>
                    <a:lstStyle/>
                    <a:p>
                      <a:pPr>
                        <a:spcBef>
                          <a:spcPts val="0"/>
                        </a:spcBef>
                        <a:buNone/>
                      </a:pPr>
                      <a:r>
                        <a:rPr lang="en-US"/>
                        <a:t>HTML, Javascript, CSS</a:t>
                      </a:r>
                    </a:p>
                  </a:txBody>
                  <a:tcPr marT="91425" marB="91425" marR="91425" marL="91425"/>
                </a:tc>
                <a:tc>
                  <a:txBody>
                    <a:bodyPr>
                      <a:noAutofit/>
                    </a:bodyPr>
                    <a:lstStyle/>
                    <a:p>
                      <a:pPr>
                        <a:spcBef>
                          <a:spcPts val="0"/>
                        </a:spcBef>
                        <a:buNone/>
                      </a:pPr>
                      <a:r>
                        <a:rPr lang="en-US"/>
                        <a:t>No</a:t>
                      </a:r>
                    </a:p>
                  </a:txBody>
                  <a:tcPr marT="91425" marB="91425" marR="91425" marL="91425"/>
                </a:tc>
                <a:tc>
                  <a:txBody>
                    <a:bodyPr>
                      <a:noAutofit/>
                    </a:bodyPr>
                    <a:lstStyle/>
                    <a:p>
                      <a:pPr>
                        <a:spcBef>
                          <a:spcPts val="0"/>
                        </a:spcBef>
                        <a:buNone/>
                      </a:pPr>
                      <a:r>
                        <a:rPr lang="en-US"/>
                        <a:t>Web</a:t>
                      </a:r>
                    </a:p>
                  </a:txBody>
                  <a:tcPr marT="91425" marB="91425" marR="91425" marL="91425"/>
                </a:tc>
              </a:tr>
              <a:tr h="665050">
                <a:tc>
                  <a:txBody>
                    <a:bodyPr>
                      <a:noAutofit/>
                    </a:bodyPr>
                    <a:lstStyle/>
                    <a:p>
                      <a:pPr>
                        <a:spcBef>
                          <a:spcPts val="0"/>
                        </a:spcBef>
                        <a:buNone/>
                      </a:pPr>
                      <a:r>
                        <a:rPr lang="en-US"/>
                        <a:t>Hybrid Apps</a:t>
                      </a:r>
                    </a:p>
                  </a:txBody>
                  <a:tcPr marT="91425" marB="91425" marR="91425" marL="91425"/>
                </a:tc>
                <a:tc>
                  <a:txBody>
                    <a:bodyPr>
                      <a:noAutofit/>
                    </a:bodyPr>
                    <a:lstStyle/>
                    <a:p>
                      <a:pPr>
                        <a:spcBef>
                          <a:spcPts val="0"/>
                        </a:spcBef>
                        <a:buNone/>
                      </a:pPr>
                      <a:r>
                        <a:t/>
                      </a:r>
                      <a:endParaRPr/>
                    </a:p>
                  </a:txBody>
                  <a:tcPr marT="91425" marB="91425" marR="91425" marL="91425"/>
                </a:tc>
                <a:tc>
                  <a:txBody>
                    <a:bodyPr>
                      <a:noAutofit/>
                    </a:bodyPr>
                    <a:lstStyle/>
                    <a:p>
                      <a:pPr>
                        <a:spcBef>
                          <a:spcPts val="0"/>
                        </a:spcBef>
                        <a:buNone/>
                      </a:pPr>
                      <a:r>
                        <a:t/>
                      </a:r>
                      <a:endParaRPr/>
                    </a:p>
                  </a:txBody>
                  <a:tcPr marT="91425" marB="91425" marR="91425" marL="91425"/>
                </a:tc>
                <a:tc>
                  <a:txBody>
                    <a:bodyPr>
                      <a:noAutofit/>
                    </a:bodyPr>
                    <a:lstStyle/>
                    <a:p>
                      <a:pPr>
                        <a:spcBef>
                          <a:spcPts val="0"/>
                        </a:spcBef>
                        <a:buNone/>
                      </a:pPr>
                      <a:r>
                        <a:t/>
                      </a:r>
                      <a:endParaRPr/>
                    </a:p>
                  </a:txBody>
                  <a:tcPr marT="91425" marB="91425" marR="91425" marL="91425"/>
                </a:tc>
                <a:tc>
                  <a:txBody>
                    <a:bodyPr>
                      <a:noAutofit/>
                    </a:bodyPr>
                    <a:lstStyle/>
                    <a:p>
                      <a:pPr>
                        <a:spcBef>
                          <a:spcPts val="0"/>
                        </a:spcBef>
                        <a:buNone/>
                      </a:pPr>
                      <a:r>
                        <a:t/>
                      </a:r>
                      <a:endParaRPr/>
                    </a:p>
                  </a:txBody>
                  <a:tcPr marT="91425" marB="91425" marR="91425" marL="91425"/>
                </a:tc>
                <a:tc>
                  <a:txBody>
                    <a:bodyPr>
                      <a:noAutofit/>
                    </a:bodyPr>
                    <a:lstStyle/>
                    <a:p>
                      <a:pPr>
                        <a:spcBef>
                          <a:spcPts val="0"/>
                        </a:spcBef>
                        <a:buNone/>
                      </a:pPr>
                      <a:r>
                        <a:t/>
                      </a:r>
                      <a:endParaRPr/>
                    </a:p>
                  </a:txBody>
                  <a:tcPr marT="91425" marB="91425" marR="91425" marL="91425"/>
                </a:tc>
              </a:tr>
              <a:tr h="665050">
                <a:tc>
                  <a:txBody>
                    <a:bodyPr>
                      <a:noAutofit/>
                    </a:bodyPr>
                    <a:lstStyle/>
                    <a:p>
                      <a:pPr>
                        <a:spcBef>
                          <a:spcPts val="0"/>
                        </a:spcBef>
                        <a:buNone/>
                      </a:pPr>
                      <a:r>
                        <a:rPr lang="en-US"/>
                        <a:t>Native Apps</a:t>
                      </a:r>
                    </a:p>
                  </a:txBody>
                  <a:tcPr marT="91425" marB="91425" marR="91425" marL="91425"/>
                </a:tc>
                <a:tc>
                  <a:txBody>
                    <a:bodyPr>
                      <a:noAutofit/>
                    </a:bodyPr>
                    <a:lstStyle/>
                    <a:p>
                      <a:pPr>
                        <a:spcBef>
                          <a:spcPts val="0"/>
                        </a:spcBef>
                        <a:buNone/>
                      </a:pPr>
                      <a:r>
                        <a:rPr lang="en-US"/>
                        <a:t>Fast</a:t>
                      </a:r>
                    </a:p>
                  </a:txBody>
                  <a:tcPr marT="91425" marB="91425" marR="91425" marL="91425"/>
                </a:tc>
                <a:tc>
                  <a:txBody>
                    <a:bodyPr>
                      <a:noAutofit/>
                    </a:bodyPr>
                    <a:lstStyle/>
                    <a:p>
                      <a:pPr>
                        <a:spcBef>
                          <a:spcPts val="0"/>
                        </a:spcBef>
                        <a:buNone/>
                      </a:pPr>
                      <a:r>
                        <a:rPr lang="en-US"/>
                        <a:t>Secure local storage</a:t>
                      </a:r>
                    </a:p>
                  </a:txBody>
                  <a:tcPr marT="91425" marB="91425" marR="91425" marL="91425"/>
                </a:tc>
                <a:tc>
                  <a:txBody>
                    <a:bodyPr>
                      <a:noAutofit/>
                    </a:bodyPr>
                    <a:lstStyle/>
                    <a:p>
                      <a:pPr>
                        <a:spcBef>
                          <a:spcPts val="0"/>
                        </a:spcBef>
                        <a:buNone/>
                      </a:pPr>
                      <a:r>
                        <a:rPr lang="en-US"/>
                        <a:t>Objective-C/ Java</a:t>
                      </a:r>
                    </a:p>
                  </a:txBody>
                  <a:tcPr marT="91425" marB="91425" marR="91425" marL="91425"/>
                </a:tc>
                <a:tc>
                  <a:txBody>
                    <a:bodyPr>
                      <a:noAutofit/>
                    </a:bodyPr>
                    <a:lstStyle/>
                    <a:p>
                      <a:pPr>
                        <a:spcBef>
                          <a:spcPts val="0"/>
                        </a:spcBef>
                        <a:buNone/>
                      </a:pPr>
                      <a:r>
                        <a:rPr lang="en-US"/>
                        <a:t>Yes</a:t>
                      </a:r>
                    </a:p>
                  </a:txBody>
                  <a:tcPr marT="91425" marB="91425" marR="91425" marL="91425"/>
                </a:tc>
                <a:tc>
                  <a:txBody>
                    <a:bodyPr>
                      <a:noAutofit/>
                    </a:bodyPr>
                    <a:lstStyle/>
                    <a:p>
                      <a:pPr>
                        <a:spcBef>
                          <a:spcPts val="0"/>
                        </a:spcBef>
                        <a:buNone/>
                      </a:pPr>
                      <a:r>
                        <a:rPr lang="en-US"/>
                        <a:t>App store</a:t>
                      </a:r>
                    </a:p>
                  </a:txBody>
                  <a:tcPr marT="91425" marB="91425" marR="91425" marL="91425"/>
                </a:tc>
              </a:tr>
            </a:tbl>
          </a:graphicData>
        </a:graphic>
      </p:graphicFrame>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457200" y="0"/>
            <a:ext cx="8229600" cy="1386000"/>
          </a:xfrm>
          <a:prstGeom prst="rect">
            <a:avLst/>
          </a:prstGeom>
        </p:spPr>
        <p:txBody>
          <a:bodyPr anchorCtr="0" anchor="b" bIns="91425" lIns="91425" rIns="91425" tIns="91425">
            <a:noAutofit/>
          </a:bodyPr>
          <a:lstStyle/>
          <a:p>
            <a:pPr lvl="0" rtl="0">
              <a:spcBef>
                <a:spcPts val="0"/>
              </a:spcBef>
              <a:buNone/>
            </a:pPr>
            <a:r>
              <a:t/>
            </a:r>
            <a:endParaRPr/>
          </a:p>
        </p:txBody>
      </p:sp>
      <p:sp>
        <p:nvSpPr>
          <p:cNvPr id="296" name="Shape 296"/>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419100" lvl="0" marL="457200" rtl="0">
              <a:spcBef>
                <a:spcPts val="0"/>
              </a:spcBef>
              <a:buClr>
                <a:srgbClr val="CCCCCC"/>
              </a:buClr>
              <a:buSzPct val="100000"/>
              <a:buFont typeface="Helvetica Neue"/>
              <a:buChar char="●"/>
            </a:pPr>
            <a:r>
              <a:rPr lang="en-US" sz="3000">
                <a:solidFill>
                  <a:srgbClr val="CCCCCC"/>
                </a:solidFill>
              </a:rPr>
              <a:t>Web Apps</a:t>
            </a:r>
          </a:p>
          <a:p>
            <a:pPr indent="-419100" lvl="0" marL="457200" rtl="0">
              <a:spcBef>
                <a:spcPts val="0"/>
              </a:spcBef>
              <a:buClr>
                <a:srgbClr val="CCCCCC"/>
              </a:buClr>
              <a:buSzPct val="100000"/>
              <a:buFont typeface="Helvetica Neue"/>
              <a:buChar char="●"/>
            </a:pPr>
            <a:r>
              <a:rPr lang="en-US" sz="3000">
                <a:solidFill>
                  <a:srgbClr val="CCCCCC"/>
                </a:solidFill>
              </a:rPr>
              <a:t>Hybrid Apps</a:t>
            </a:r>
          </a:p>
          <a:p>
            <a:pPr indent="-419100" lvl="0" marL="457200" rtl="0">
              <a:spcBef>
                <a:spcPts val="0"/>
              </a:spcBef>
              <a:buClr>
                <a:srgbClr val="000000"/>
              </a:buClr>
              <a:buSzPct val="100000"/>
              <a:buFont typeface="Helvetica Neue"/>
              <a:buChar char="●"/>
            </a:pPr>
            <a:r>
              <a:rPr lang="en-US" sz="3000">
                <a:solidFill>
                  <a:srgbClr val="000000"/>
                </a:solidFill>
              </a:rPr>
              <a:t>PhoneGap framework</a:t>
            </a:r>
          </a:p>
          <a:p>
            <a:pPr indent="-419100" lvl="0" marL="457200" rtl="0">
              <a:spcBef>
                <a:spcPts val="0"/>
              </a:spcBef>
              <a:buClr>
                <a:srgbClr val="CCCCCC"/>
              </a:buClr>
              <a:buSzPct val="100000"/>
              <a:buFont typeface="Helvetica Neue"/>
              <a:buChar char="●"/>
            </a:pPr>
            <a:r>
              <a:rPr lang="en-US" sz="3000">
                <a:solidFill>
                  <a:srgbClr val="CCCCCC"/>
                </a:solidFill>
              </a:rPr>
              <a:t>Coding demo</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545450" y="299400"/>
            <a:ext cx="9015599" cy="1386000"/>
          </a:xfrm>
          <a:prstGeom prst="rect">
            <a:avLst/>
          </a:prstGeom>
        </p:spPr>
        <p:txBody>
          <a:bodyPr anchorCtr="0" anchor="b" bIns="91425" lIns="91425" rIns="91425" tIns="91425">
            <a:noAutofit/>
          </a:bodyPr>
          <a:lstStyle/>
          <a:p>
            <a:pPr rtl="0">
              <a:spcBef>
                <a:spcPts val="0"/>
              </a:spcBef>
              <a:buNone/>
            </a:pPr>
            <a:r>
              <a:rPr lang="en-US" sz="5000">
                <a:solidFill>
                  <a:srgbClr val="04617B"/>
                </a:solidFill>
                <a:latin typeface="Calibri"/>
                <a:ea typeface="Calibri"/>
                <a:cs typeface="Calibri"/>
                <a:sym typeface="Calibri"/>
              </a:rPr>
              <a:t>Development Hybrid Apps:</a:t>
            </a:r>
          </a:p>
          <a:p>
            <a:pPr>
              <a:spcBef>
                <a:spcPts val="0"/>
              </a:spcBef>
              <a:buNone/>
            </a:pPr>
            <a:r>
              <a:rPr lang="en-US" sz="5000">
                <a:solidFill>
                  <a:srgbClr val="04617B"/>
                </a:solidFill>
                <a:latin typeface="Calibri"/>
                <a:ea typeface="Calibri"/>
                <a:cs typeface="Calibri"/>
                <a:sym typeface="Calibri"/>
              </a:rPr>
              <a:t>Phone Gap </a:t>
            </a:r>
          </a:p>
        </p:txBody>
      </p:sp>
      <p:sp>
        <p:nvSpPr>
          <p:cNvPr id="302" name="Shape 302"/>
          <p:cNvSpPr txBox="1"/>
          <p:nvPr>
            <p:ph idx="1" type="body"/>
          </p:nvPr>
        </p:nvSpPr>
        <p:spPr>
          <a:xfrm>
            <a:off x="457200" y="1622473"/>
            <a:ext cx="8229600" cy="3692100"/>
          </a:xfrm>
          <a:prstGeom prst="rect">
            <a:avLst/>
          </a:prstGeom>
        </p:spPr>
        <p:txBody>
          <a:bodyPr anchorCtr="0" anchor="t" bIns="91425" lIns="91425" rIns="91425" tIns="91425">
            <a:noAutofit/>
          </a:bodyPr>
          <a:lstStyle/>
          <a:p>
            <a:pPr indent="-355600" lvl="0" marL="457200" rtl="0">
              <a:spcBef>
                <a:spcPts val="0"/>
              </a:spcBef>
              <a:buClr>
                <a:srgbClr val="0BD0D9"/>
              </a:buClr>
              <a:buSzPct val="100000"/>
              <a:buFont typeface="Helvetica Neue"/>
              <a:buChar char="●"/>
            </a:pPr>
            <a:r>
              <a:rPr lang="en-US" sz="2000"/>
              <a:t>Requirement</a:t>
            </a:r>
          </a:p>
          <a:p>
            <a:pPr indent="-317500" lvl="1" marL="914400" rtl="0">
              <a:spcBef>
                <a:spcPts val="0"/>
              </a:spcBef>
              <a:buClr>
                <a:srgbClr val="0BD0D9"/>
              </a:buClr>
              <a:buSzPct val="100000"/>
              <a:buFont typeface="Helvetica Neue"/>
              <a:buChar char="●"/>
            </a:pPr>
            <a:r>
              <a:rPr lang="en-US"/>
              <a:t>node JS</a:t>
            </a:r>
          </a:p>
          <a:p>
            <a:pPr indent="-317500" lvl="1" marL="914400" rtl="0">
              <a:spcBef>
                <a:spcPts val="0"/>
              </a:spcBef>
              <a:buClr>
                <a:srgbClr val="0BD0D9"/>
              </a:buClr>
              <a:buSzPct val="100000"/>
              <a:buFont typeface="Helvetica Neue"/>
              <a:buChar char="●"/>
            </a:pPr>
            <a:r>
              <a:rPr lang="en-US"/>
              <a:t>Xcode or Visual Studio</a:t>
            </a:r>
          </a:p>
          <a:p>
            <a:pPr indent="0" lvl="0" marL="0" rtl="0">
              <a:spcBef>
                <a:spcPts val="0"/>
              </a:spcBef>
              <a:buNone/>
            </a:pPr>
            <a:r>
              <a:t/>
            </a:r>
            <a:endParaRPr/>
          </a:p>
          <a:p>
            <a:pPr indent="-355600" lvl="0" marL="457200">
              <a:spcBef>
                <a:spcPts val="0"/>
              </a:spcBef>
              <a:buClr>
                <a:srgbClr val="0BD0D9"/>
              </a:buClr>
              <a:buSzPct val="100000"/>
              <a:buFont typeface="Helvetica Neue"/>
              <a:buChar char="●"/>
            </a:pPr>
            <a:r>
              <a:rPr lang="en-US" sz="2000"/>
              <a:t>http://phonegap.com/install/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566737"/>
            <a:ext cx="8229600" cy="568081"/>
          </a:xfrm>
          <a:prstGeom prst="rect">
            <a:avLst/>
          </a:prstGeom>
          <a:noFill/>
          <a:ln>
            <a:noFill/>
          </a:ln>
        </p:spPr>
        <p:txBody>
          <a:bodyPr anchorCtr="0" anchor="b" bIns="0" lIns="0" rIns="0" tIns="0">
            <a:noAutofit/>
          </a:bodyPr>
          <a:lstStyle/>
          <a:p>
            <a:pPr indent="0" lvl="0" marL="0" marR="0" rtl="0" algn="l">
              <a:spcBef>
                <a:spcPts val="0"/>
              </a:spcBef>
              <a:buSzPct val="25000"/>
              <a:buNone/>
            </a:pPr>
            <a:r>
              <a:rPr b="1" baseline="0" i="0" lang="en-US" sz="2000" u="none" cap="none" strike="noStrike">
                <a:solidFill>
                  <a:srgbClr val="2E6795"/>
                </a:solidFill>
                <a:latin typeface="Helvetica Neue"/>
                <a:ea typeface="Helvetica Neue"/>
                <a:cs typeface="Helvetica Neue"/>
                <a:sym typeface="Helvetica Neue"/>
              </a:rPr>
              <a:t>Architecture of a hybrid app PhoneGap – Open Source Framework</a:t>
            </a:r>
          </a:p>
        </p:txBody>
      </p:sp>
      <p:sp>
        <p:nvSpPr>
          <p:cNvPr id="308" name="Shape 308"/>
          <p:cNvSpPr txBox="1"/>
          <p:nvPr>
            <p:ph idx="1" type="body"/>
          </p:nvPr>
        </p:nvSpPr>
        <p:spPr>
          <a:xfrm>
            <a:off x="457200" y="1362471"/>
            <a:ext cx="8229600" cy="3692130"/>
          </a:xfrm>
          <a:prstGeom prst="rect">
            <a:avLst/>
          </a:prstGeom>
          <a:noFill/>
          <a:ln>
            <a:noFill/>
          </a:ln>
        </p:spPr>
        <p:txBody>
          <a:bodyPr anchorCtr="0" anchor="t" bIns="0" lIns="0" rIns="0" tIns="0">
            <a:noAutofit/>
          </a:bodyPr>
          <a:lstStyle/>
          <a:p>
            <a:pPr indent="-479282" lvl="0" marL="479282" marR="0" rtl="0" algn="l">
              <a:spcBef>
                <a:spcPts val="0"/>
              </a:spcBef>
              <a:buClr>
                <a:srgbClr val="000000"/>
              </a:buClr>
              <a:buSzPct val="100000"/>
              <a:buFont typeface="Times New Roman"/>
              <a:buChar char="•"/>
            </a:pPr>
            <a:r>
              <a:rPr b="0" baseline="0" i="0" lang="en-US" sz="2200" u="none" cap="none" strike="noStrike">
                <a:solidFill>
                  <a:srgbClr val="000000"/>
                </a:solidFill>
                <a:latin typeface="Times New Roman"/>
                <a:ea typeface="Times New Roman"/>
                <a:cs typeface="Times New Roman"/>
                <a:sym typeface="Times New Roman"/>
              </a:rPr>
              <a:t>The de-facto standard for hybrid app development </a:t>
            </a:r>
          </a:p>
          <a:p>
            <a:pPr indent="-479282" lvl="0" marL="479282" marR="0" rtl="0" algn="l">
              <a:spcBef>
                <a:spcPts val="1200"/>
              </a:spcBef>
              <a:buClr>
                <a:srgbClr val="000000"/>
              </a:buClr>
              <a:buSzPct val="100000"/>
              <a:buFont typeface="Times New Roman"/>
              <a:buChar char="•"/>
            </a:pPr>
            <a:r>
              <a:rPr b="0" baseline="0" i="0" lang="en-US" sz="2200" u="none" cap="none" strike="noStrike">
                <a:solidFill>
                  <a:srgbClr val="000000"/>
                </a:solidFill>
                <a:latin typeface="Times New Roman"/>
                <a:ea typeface="Times New Roman"/>
                <a:cs typeface="Times New Roman"/>
                <a:sym typeface="Times New Roman"/>
              </a:rPr>
              <a:t>Now in transition into becoming “Apache Callback” </a:t>
            </a:r>
          </a:p>
          <a:p>
            <a:pPr indent="-479282" lvl="0" marL="479282" marR="0" rtl="0" algn="l">
              <a:spcBef>
                <a:spcPts val="1200"/>
              </a:spcBef>
              <a:buClr>
                <a:srgbClr val="000000"/>
              </a:buClr>
              <a:buSzPct val="100000"/>
              <a:buFont typeface="Times New Roman"/>
              <a:buChar char="•"/>
            </a:pPr>
            <a:r>
              <a:rPr b="0" baseline="0" i="0" lang="en-US" sz="2200" u="none" cap="none" strike="noStrike">
                <a:solidFill>
                  <a:srgbClr val="000000"/>
                </a:solidFill>
                <a:latin typeface="Times New Roman"/>
                <a:ea typeface="Times New Roman"/>
                <a:cs typeface="Times New Roman"/>
                <a:sym typeface="Times New Roman"/>
              </a:rPr>
              <a:t>Provides: </a:t>
            </a:r>
          </a:p>
          <a:p>
            <a:pPr indent="457200" lvl="0" marL="0" marR="0" rtl="0" algn="l">
              <a:lnSpc>
                <a:spcPct val="75000"/>
              </a:lnSpc>
              <a:spcBef>
                <a:spcPts val="1200"/>
              </a:spcBef>
              <a:buNone/>
            </a:pPr>
            <a:r>
              <a:rPr b="0" baseline="0" i="0" lang="en-US" sz="1900" u="none" cap="none" strike="noStrike">
                <a:latin typeface="Times New Roman"/>
                <a:ea typeface="Times New Roman"/>
                <a:cs typeface="Times New Roman"/>
                <a:sym typeface="Times New Roman"/>
              </a:rPr>
              <a:t>A template implementation for the native container </a:t>
            </a:r>
          </a:p>
          <a:p>
            <a:pPr indent="0" lvl="0" marL="457200" marR="0" rtl="0" algn="l">
              <a:lnSpc>
                <a:spcPct val="75000"/>
              </a:lnSpc>
              <a:spcBef>
                <a:spcPts val="1200"/>
              </a:spcBef>
              <a:buNone/>
            </a:pPr>
            <a:r>
              <a:rPr b="0" baseline="0" i="0" lang="en-US" sz="1900" u="none" cap="none" strike="noStrike">
                <a:latin typeface="Times New Roman"/>
                <a:ea typeface="Times New Roman"/>
                <a:cs typeface="Times New Roman"/>
                <a:sym typeface="Times New Roman"/>
              </a:rPr>
              <a:t>Implementation of the JS&lt;-&gt;Native bridge for 6 mobile OSs </a:t>
            </a:r>
          </a:p>
          <a:p>
            <a:pPr indent="0" lvl="0" marL="457200" marR="0" rtl="0" algn="l">
              <a:lnSpc>
                <a:spcPct val="75000"/>
              </a:lnSpc>
              <a:spcBef>
                <a:spcPts val="1200"/>
              </a:spcBef>
              <a:buNone/>
            </a:pPr>
            <a:r>
              <a:rPr b="0" baseline="0" i="0" lang="en-US" sz="1900" u="none" cap="none" strike="noStrike">
                <a:latin typeface="Times New Roman"/>
                <a:ea typeface="Times New Roman"/>
                <a:cs typeface="Times New Roman"/>
                <a:sym typeface="Times New Roman"/>
              </a:rPr>
              <a:t>OS-independent JS APIs for activating device functions </a:t>
            </a:r>
            <a:br>
              <a:rPr b="0" baseline="0" i="0" lang="en-US" sz="1900" u="none" cap="none" strike="noStrike">
                <a:solidFill>
                  <a:srgbClr val="004E8A"/>
                </a:solidFill>
                <a:latin typeface="Times New Roman"/>
                <a:ea typeface="Times New Roman"/>
                <a:cs typeface="Times New Roman"/>
                <a:sym typeface="Times New Roman"/>
              </a:rPr>
            </a:br>
            <a:r>
              <a:rPr b="1" baseline="0" i="0" lang="en-US" sz="1900" u="none" cap="none" strike="noStrike">
                <a:solidFill>
                  <a:srgbClr val="004E8A"/>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457200" y="528637"/>
            <a:ext cx="8229600" cy="857401"/>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800" u="none" cap="none" strike="noStrike">
                <a:solidFill>
                  <a:srgbClr val="04617B"/>
                </a:solidFill>
                <a:latin typeface="Calibri"/>
                <a:ea typeface="Calibri"/>
                <a:cs typeface="Calibri"/>
                <a:sym typeface="Calibri"/>
              </a:rPr>
              <a:t>PhoneGap Architecture</a:t>
            </a:r>
          </a:p>
        </p:txBody>
      </p:sp>
      <p:pic>
        <p:nvPicPr>
          <p:cNvPr id="314" name="Shape 314"/>
          <p:cNvPicPr preferRelativeResize="0"/>
          <p:nvPr/>
        </p:nvPicPr>
        <p:blipFill rotWithShape="1">
          <a:blip r:embed="rId3">
            <a:alphaModFix/>
          </a:blip>
          <a:srcRect b="0" l="0" r="0" t="0"/>
          <a:stretch/>
        </p:blipFill>
        <p:spPr>
          <a:xfrm>
            <a:off x="1439137" y="1385887"/>
            <a:ext cx="5954103" cy="334049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286125" y="725698"/>
            <a:ext cx="8229600" cy="3692100"/>
          </a:xfrm>
          <a:prstGeom prst="rect">
            <a:avLst/>
          </a:prstGeom>
        </p:spPr>
        <p:txBody>
          <a:bodyPr anchorCtr="0" anchor="t" bIns="91425" lIns="91425" rIns="91425" tIns="91425">
            <a:noAutofit/>
          </a:bodyPr>
          <a:lstStyle/>
          <a:p>
            <a:pPr indent="0" lvl="0" marL="0" rtl="0">
              <a:spcBef>
                <a:spcPts val="0"/>
              </a:spcBef>
              <a:buNone/>
            </a:pPr>
            <a:r>
              <a:t/>
            </a:r>
            <a:endParaRPr sz="3000">
              <a:solidFill>
                <a:srgbClr val="333333"/>
              </a:solidFill>
              <a:latin typeface="Calibri"/>
              <a:ea typeface="Calibri"/>
              <a:cs typeface="Calibri"/>
              <a:sym typeface="Calibri"/>
            </a:endParaRPr>
          </a:p>
          <a:p>
            <a:pPr indent="0" lvl="0" marL="0" rtl="0">
              <a:spcBef>
                <a:spcPts val="0"/>
              </a:spcBef>
              <a:buNone/>
            </a:pPr>
            <a:r>
              <a:t/>
            </a:r>
            <a:endParaRPr sz="3000">
              <a:solidFill>
                <a:srgbClr val="333333"/>
              </a:solidFill>
              <a:latin typeface="Calibri"/>
              <a:ea typeface="Calibri"/>
              <a:cs typeface="Calibri"/>
              <a:sym typeface="Calibri"/>
            </a:endParaRPr>
          </a:p>
          <a:p>
            <a:pPr indent="0" lvl="0" marL="0" rtl="0">
              <a:spcBef>
                <a:spcPts val="0"/>
              </a:spcBef>
              <a:buNone/>
            </a:pPr>
            <a:r>
              <a:t/>
            </a:r>
            <a:endParaRPr sz="3000">
              <a:solidFill>
                <a:srgbClr val="333333"/>
              </a:solidFill>
              <a:latin typeface="Calibri"/>
              <a:ea typeface="Calibri"/>
              <a:cs typeface="Calibri"/>
              <a:sym typeface="Calibri"/>
            </a:endParaRPr>
          </a:p>
          <a:p>
            <a:pPr indent="0" marL="0" rtl="0">
              <a:spcBef>
                <a:spcPts val="0"/>
              </a:spcBef>
              <a:buNone/>
            </a:pPr>
            <a:r>
              <a:t/>
            </a:r>
            <a:endParaRPr sz="3000">
              <a:solidFill>
                <a:srgbClr val="333333"/>
              </a:solidFill>
              <a:latin typeface="Calibri"/>
              <a:ea typeface="Calibri"/>
              <a:cs typeface="Calibri"/>
              <a:sym typeface="Calibri"/>
            </a:endParaRPr>
          </a:p>
          <a:p>
            <a:pPr indent="0" marL="0" rtl="0">
              <a:spcBef>
                <a:spcPts val="0"/>
              </a:spcBef>
              <a:buNone/>
            </a:pPr>
            <a:r>
              <a:t/>
            </a:r>
            <a:endParaRPr sz="3000">
              <a:solidFill>
                <a:srgbClr val="333333"/>
              </a:solidFill>
              <a:latin typeface="Calibri"/>
              <a:ea typeface="Calibri"/>
              <a:cs typeface="Calibri"/>
              <a:sym typeface="Calibri"/>
            </a:endParaRPr>
          </a:p>
          <a:p>
            <a:pPr indent="0" lvl="0" marL="0" rtl="0">
              <a:spcBef>
                <a:spcPts val="0"/>
              </a:spcBef>
              <a:buNone/>
            </a:pPr>
            <a:r>
              <a:t/>
            </a:r>
            <a:endParaRPr sz="3000">
              <a:solidFill>
                <a:srgbClr val="333333"/>
              </a:solidFill>
              <a:latin typeface="Calibri"/>
              <a:ea typeface="Calibri"/>
              <a:cs typeface="Calibri"/>
              <a:sym typeface="Calibri"/>
            </a:endParaRPr>
          </a:p>
          <a:p>
            <a:pPr indent="0" lvl="0" marL="0" rtl="0">
              <a:spcBef>
                <a:spcPts val="0"/>
              </a:spcBef>
              <a:buNone/>
            </a:pPr>
            <a:r>
              <a:t/>
            </a:r>
            <a:endParaRPr sz="3000">
              <a:solidFill>
                <a:srgbClr val="333333"/>
              </a:solidFill>
              <a:latin typeface="Calibri"/>
              <a:ea typeface="Calibri"/>
              <a:cs typeface="Calibri"/>
              <a:sym typeface="Calibri"/>
            </a:endParaRPr>
          </a:p>
          <a:p>
            <a:pPr indent="-419100" lvl="0" marL="4572000" rtl="0">
              <a:spcBef>
                <a:spcPts val="0"/>
              </a:spcBef>
              <a:buClr>
                <a:srgbClr val="333333"/>
              </a:buClr>
              <a:buSzPct val="100000"/>
              <a:buFont typeface="Calibri"/>
              <a:buChar char="-"/>
            </a:pPr>
            <a:r>
              <a:rPr lang="en-US" sz="3000">
                <a:solidFill>
                  <a:srgbClr val="333333"/>
                </a:solidFill>
                <a:latin typeface="Calibri"/>
                <a:ea typeface="Calibri"/>
                <a:cs typeface="Calibri"/>
                <a:sym typeface="Calibri"/>
              </a:rPr>
              <a:t>Kendo UI Survey, 2013 </a:t>
            </a:r>
          </a:p>
        </p:txBody>
      </p:sp>
      <p:pic>
        <p:nvPicPr>
          <p:cNvPr id="152" name="Shape 152"/>
          <p:cNvPicPr preferRelativeResize="0"/>
          <p:nvPr/>
        </p:nvPicPr>
        <p:blipFill>
          <a:blip r:embed="rId3">
            <a:alphaModFix/>
          </a:blip>
          <a:stretch>
            <a:fillRect/>
          </a:stretch>
        </p:blipFill>
        <p:spPr>
          <a:xfrm>
            <a:off x="612800" y="680425"/>
            <a:ext cx="4983177" cy="373737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457200" y="528637"/>
            <a:ext cx="8229600" cy="857401"/>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800" u="none" cap="none" strike="noStrike">
                <a:solidFill>
                  <a:srgbClr val="04617B"/>
                </a:solidFill>
                <a:latin typeface="Calibri"/>
                <a:ea typeface="Calibri"/>
                <a:cs typeface="Calibri"/>
                <a:sym typeface="Calibri"/>
              </a:rPr>
              <a:t>PhoneGap Architecture</a:t>
            </a:r>
          </a:p>
        </p:txBody>
      </p:sp>
      <p:pic>
        <p:nvPicPr>
          <p:cNvPr id="320" name="Shape 320"/>
          <p:cNvPicPr preferRelativeResize="0"/>
          <p:nvPr/>
        </p:nvPicPr>
        <p:blipFill rotWithShape="1">
          <a:blip r:embed="rId3">
            <a:alphaModFix/>
          </a:blip>
          <a:srcRect b="0" l="0" r="0" t="0"/>
          <a:stretch/>
        </p:blipFill>
        <p:spPr>
          <a:xfrm>
            <a:off x="1064919" y="1465203"/>
            <a:ext cx="6778914" cy="3460071"/>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6795" y="379993"/>
            <a:ext cx="8229600" cy="857400"/>
          </a:xfrm>
          <a:prstGeom prst="rect">
            <a:avLst/>
          </a:prstGeom>
          <a:noFill/>
          <a:ln>
            <a:noFill/>
          </a:ln>
        </p:spPr>
        <p:txBody>
          <a:bodyPr anchorCtr="0" anchor="b" bIns="0" lIns="0" rIns="0" tIns="0">
            <a:noAutofit/>
          </a:bodyPr>
          <a:lstStyle/>
          <a:p>
            <a:pPr indent="0" lvl="0" marL="0" marR="0" rtl="0" algn="l">
              <a:spcBef>
                <a:spcPts val="0"/>
              </a:spcBef>
              <a:buSzPct val="25000"/>
              <a:buNone/>
            </a:pPr>
            <a:r>
              <a:rPr lang="en-US" sz="3800">
                <a:solidFill>
                  <a:srgbClr val="04617B"/>
                </a:solidFill>
                <a:latin typeface="Calibri"/>
                <a:ea typeface="Calibri"/>
                <a:cs typeface="Calibri"/>
                <a:sym typeface="Calibri"/>
              </a:rPr>
              <a:t>PhoneGap architecture</a:t>
            </a:r>
          </a:p>
        </p:txBody>
      </p:sp>
      <p:grpSp>
        <p:nvGrpSpPr>
          <p:cNvPr id="326" name="Shape 326"/>
          <p:cNvGrpSpPr/>
          <p:nvPr/>
        </p:nvGrpSpPr>
        <p:grpSpPr>
          <a:xfrm>
            <a:off x="888761" y="1559590"/>
            <a:ext cx="2012111" cy="2976613"/>
            <a:chOff x="0" y="0"/>
            <a:chExt cx="2012110" cy="2976612"/>
          </a:xfrm>
        </p:grpSpPr>
        <p:sp>
          <p:nvSpPr>
            <p:cNvPr id="327" name="Shape 327"/>
            <p:cNvSpPr/>
            <p:nvPr/>
          </p:nvSpPr>
          <p:spPr>
            <a:xfrm>
              <a:off x="0" y="0"/>
              <a:ext cx="2012110" cy="2976612"/>
            </a:xfrm>
            <a:prstGeom prst="rect">
              <a:avLst/>
            </a:prstGeom>
            <a:solidFill>
              <a:srgbClr val="D8D8D8"/>
            </a:solidFill>
            <a:ln cap="flat" w="25400">
              <a:solidFill>
                <a:srgbClr val="145191"/>
              </a:solidFill>
              <a:prstDash val="solid"/>
              <a:round/>
              <a:headEnd len="med" w="med" type="none"/>
              <a:tailEnd len="med" w="med" type="none"/>
            </a:ln>
          </p:spPr>
          <p:txBody>
            <a:bodyPr anchorCtr="0" anchor="b" bIns="0" lIns="0" rIns="0" tIns="0">
              <a:noAutofit/>
            </a:bodyPr>
            <a:lstStyle/>
            <a:p>
              <a:pPr indent="0" lvl="0" marL="0" marR="0" rtl="0" algn="ctr">
                <a:spcBef>
                  <a:spcPts val="0"/>
                </a:spcBef>
                <a:buNone/>
              </a:pPr>
              <a:r>
                <a:t/>
              </a:r>
              <a:endParaRPr b="0" baseline="0" i="0" sz="1400" u="none" cap="none" strike="noStrike">
                <a:latin typeface="Arial"/>
                <a:ea typeface="Arial"/>
                <a:cs typeface="Arial"/>
                <a:sym typeface="Arial"/>
              </a:endParaRPr>
            </a:p>
          </p:txBody>
        </p:sp>
        <p:sp>
          <p:nvSpPr>
            <p:cNvPr id="328" name="Shape 328"/>
            <p:cNvSpPr/>
            <p:nvPr/>
          </p:nvSpPr>
          <p:spPr>
            <a:xfrm>
              <a:off x="0" y="2692155"/>
              <a:ext cx="2012110" cy="284450"/>
            </a:xfrm>
            <a:prstGeom prst="rect">
              <a:avLst/>
            </a:prstGeom>
            <a:noFill/>
            <a:ln>
              <a:noFill/>
            </a:ln>
          </p:spPr>
          <p:txBody>
            <a:bodyPr anchorCtr="0" anchor="b" bIns="34275" lIns="34275" rIns="34275" tIns="34275">
              <a:noAutofit/>
            </a:bodyPr>
            <a:lstStyle/>
            <a:p>
              <a:pPr indent="0" lvl="0" marL="0" marR="0" rtl="0" algn="ctr">
                <a:spcBef>
                  <a:spcPts val="0"/>
                </a:spcBef>
                <a:buSzPct val="25000"/>
                <a:buNone/>
              </a:pPr>
              <a:r>
                <a:rPr b="0" baseline="0" i="0" lang="en-US" sz="1400" u="none" cap="none" strike="noStrike">
                  <a:latin typeface="Merriweather"/>
                  <a:ea typeface="Merriweather"/>
                  <a:cs typeface="Merriweather"/>
                  <a:sym typeface="Merriweather"/>
                </a:rPr>
                <a:t>PhoneGap</a:t>
              </a:r>
            </a:p>
          </p:txBody>
        </p:sp>
      </p:grpSp>
      <p:grpSp>
        <p:nvGrpSpPr>
          <p:cNvPr id="329" name="Shape 329"/>
          <p:cNvGrpSpPr/>
          <p:nvPr/>
        </p:nvGrpSpPr>
        <p:grpSpPr>
          <a:xfrm>
            <a:off x="3865389" y="1909122"/>
            <a:ext cx="1371608" cy="2286008"/>
            <a:chOff x="0" y="0"/>
            <a:chExt cx="1371607" cy="2286007"/>
          </a:xfrm>
        </p:grpSpPr>
        <p:sp>
          <p:nvSpPr>
            <p:cNvPr id="330" name="Shape 330"/>
            <p:cNvSpPr/>
            <p:nvPr/>
          </p:nvSpPr>
          <p:spPr>
            <a:xfrm>
              <a:off x="0" y="0"/>
              <a:ext cx="1371607" cy="2286007"/>
            </a:xfrm>
            <a:prstGeom prst="rect">
              <a:avLst/>
            </a:prstGeom>
            <a:solidFill>
              <a:srgbClr val="D8D8D8"/>
            </a:solidFill>
            <a:ln cap="flat" w="25400">
              <a:solidFill>
                <a:srgbClr val="145191"/>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solidFill>
                  <a:srgbClr val="FFFFFF"/>
                </a:solidFill>
                <a:latin typeface="Merriweather"/>
                <a:ea typeface="Merriweather"/>
                <a:cs typeface="Merriweather"/>
                <a:sym typeface="Merriweather"/>
              </a:endParaRPr>
            </a:p>
          </p:txBody>
        </p:sp>
        <p:sp>
          <p:nvSpPr>
            <p:cNvPr id="331" name="Shape 331"/>
            <p:cNvSpPr/>
            <p:nvPr/>
          </p:nvSpPr>
          <p:spPr>
            <a:xfrm>
              <a:off x="0" y="0"/>
              <a:ext cx="1371607" cy="2011651"/>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Device</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Accelerometer</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Camera</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Compass</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Contacts</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File</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Geolocation</a:t>
              </a:r>
            </a:p>
            <a:p>
              <a:pPr indent="0" lvl="0" marL="0" marR="0" rtl="0" algn="l">
                <a:spcBef>
                  <a:spcPts val="0"/>
                </a:spcBef>
                <a:buClr>
                  <a:srgbClr val="000000"/>
                </a:buClr>
                <a:buSzPct val="100000"/>
                <a:buFont typeface="Arial"/>
                <a:buChar char="•"/>
              </a:pPr>
              <a:r>
                <a:rPr b="0" baseline="0" i="0" lang="en-US" sz="1400" u="none" cap="none" strike="noStrike">
                  <a:latin typeface="Merriweather"/>
                  <a:ea typeface="Merriweather"/>
                  <a:cs typeface="Merriweather"/>
                  <a:sym typeface="Merriweather"/>
                </a:rPr>
                <a:t>Notification</a:t>
              </a:r>
            </a:p>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a:t>
              </a:r>
            </a:p>
          </p:txBody>
        </p:sp>
      </p:grpSp>
      <p:grpSp>
        <p:nvGrpSpPr>
          <p:cNvPr id="332" name="Shape 332"/>
          <p:cNvGrpSpPr/>
          <p:nvPr/>
        </p:nvGrpSpPr>
        <p:grpSpPr>
          <a:xfrm>
            <a:off x="1145935" y="1716761"/>
            <a:ext cx="1533616" cy="2478309"/>
            <a:chOff x="-1" y="0"/>
            <a:chExt cx="1533615" cy="2478308"/>
          </a:xfrm>
        </p:grpSpPr>
        <p:sp>
          <p:nvSpPr>
            <p:cNvPr id="333" name="Shape 333"/>
            <p:cNvSpPr/>
            <p:nvPr/>
          </p:nvSpPr>
          <p:spPr>
            <a:xfrm>
              <a:off x="-1" y="0"/>
              <a:ext cx="1533615" cy="2478308"/>
            </a:xfrm>
            <a:prstGeom prst="rect">
              <a:avLst/>
            </a:prstGeom>
            <a:solidFill>
              <a:srgbClr val="BFBFBF"/>
            </a:solidFill>
            <a:ln cap="flat" w="25400">
              <a:solidFill>
                <a:srgbClr val="145191"/>
              </a:solidFill>
              <a:prstDash val="solid"/>
              <a:round/>
              <a:headEnd len="med" w="med" type="none"/>
              <a:tailEnd len="med" w="med" type="none"/>
            </a:ln>
          </p:spPr>
          <p:txBody>
            <a:bodyPr anchorCtr="0" anchor="b" bIns="0" lIns="0" rIns="0" tIns="0">
              <a:noAutofit/>
            </a:bodyPr>
            <a:lstStyle/>
            <a:p>
              <a:pPr indent="0" lvl="0" marL="0" marR="0" rtl="0" algn="ctr">
                <a:spcBef>
                  <a:spcPts val="0"/>
                </a:spcBef>
                <a:buNone/>
              </a:pPr>
              <a:r>
                <a:t/>
              </a:r>
              <a:endParaRPr b="0" baseline="0" i="0" sz="1400" u="none" cap="none" strike="noStrike">
                <a:latin typeface="Arial"/>
                <a:ea typeface="Arial"/>
                <a:cs typeface="Arial"/>
                <a:sym typeface="Arial"/>
              </a:endParaRPr>
            </a:p>
          </p:txBody>
        </p:sp>
        <p:sp>
          <p:nvSpPr>
            <p:cNvPr id="334" name="Shape 334"/>
            <p:cNvSpPr/>
            <p:nvPr/>
          </p:nvSpPr>
          <p:spPr>
            <a:xfrm>
              <a:off x="-1" y="2193850"/>
              <a:ext cx="1533615" cy="284450"/>
            </a:xfrm>
            <a:prstGeom prst="rect">
              <a:avLst/>
            </a:prstGeom>
            <a:noFill/>
            <a:ln>
              <a:noFill/>
            </a:ln>
          </p:spPr>
          <p:txBody>
            <a:bodyPr anchorCtr="0" anchor="b" bIns="34275" lIns="34275" rIns="34275" tIns="34275">
              <a:noAutofit/>
            </a:bodyPr>
            <a:lstStyle/>
            <a:p>
              <a:pPr indent="0" lvl="0" marL="0" marR="0" rtl="0" algn="ctr">
                <a:spcBef>
                  <a:spcPts val="0"/>
                </a:spcBef>
                <a:buSzPct val="25000"/>
                <a:buNone/>
              </a:pPr>
              <a:r>
                <a:rPr b="0" baseline="0" i="0" lang="en-US" sz="1400" u="none" cap="none" strike="noStrike">
                  <a:latin typeface="Merriweather"/>
                  <a:ea typeface="Merriweather"/>
                  <a:cs typeface="Merriweather"/>
                  <a:sym typeface="Merriweather"/>
                </a:rPr>
                <a:t>WebView</a:t>
              </a:r>
            </a:p>
          </p:txBody>
        </p:sp>
      </p:grpSp>
      <p:grpSp>
        <p:nvGrpSpPr>
          <p:cNvPr id="335" name="Shape 335"/>
          <p:cNvGrpSpPr/>
          <p:nvPr/>
        </p:nvGrpSpPr>
        <p:grpSpPr>
          <a:xfrm>
            <a:off x="1407932" y="1831054"/>
            <a:ext cx="1050318" cy="2095513"/>
            <a:chOff x="0" y="0"/>
            <a:chExt cx="1050316" cy="2095512"/>
          </a:xfrm>
        </p:grpSpPr>
        <p:sp>
          <p:nvSpPr>
            <p:cNvPr id="336" name="Shape 336"/>
            <p:cNvSpPr/>
            <p:nvPr/>
          </p:nvSpPr>
          <p:spPr>
            <a:xfrm>
              <a:off x="0" y="0"/>
              <a:ext cx="1050316" cy="2095512"/>
            </a:xfrm>
            <a:prstGeom prst="rect">
              <a:avLst/>
            </a:prstGeom>
            <a:solidFill>
              <a:srgbClr val="0F6FC6"/>
            </a:solidFill>
            <a:ln cap="flat" w="25400">
              <a:solidFill>
                <a:srgbClr val="145191"/>
              </a:solidFill>
              <a:prstDash val="solid"/>
              <a:round/>
              <a:headEnd len="med" w="med" type="none"/>
              <a:tailEnd len="med" w="med" type="none"/>
            </a:ln>
          </p:spPr>
          <p:txBody>
            <a:bodyPr anchorCtr="0" anchor="ctr" bIns="0" lIns="0" rIns="0" tIns="0">
              <a:noAutofit/>
            </a:bodyPr>
            <a:lstStyle/>
            <a:p>
              <a:pPr indent="0" lvl="0" marL="0" marR="0" rtl="0" algn="ctr">
                <a:spcBef>
                  <a:spcPts val="0"/>
                </a:spcBef>
                <a:buNone/>
              </a:pPr>
              <a:r>
                <a:t/>
              </a:r>
              <a:endParaRPr b="0" baseline="0" i="0" sz="1400" u="none" cap="none" strike="noStrike">
                <a:latin typeface="Arial"/>
                <a:ea typeface="Arial"/>
                <a:cs typeface="Arial"/>
                <a:sym typeface="Arial"/>
              </a:endParaRPr>
            </a:p>
          </p:txBody>
        </p:sp>
        <p:sp>
          <p:nvSpPr>
            <p:cNvPr id="337" name="Shape 337"/>
            <p:cNvSpPr/>
            <p:nvPr/>
          </p:nvSpPr>
          <p:spPr>
            <a:xfrm>
              <a:off x="0" y="689625"/>
              <a:ext cx="1050316" cy="716251"/>
            </a:xfrm>
            <a:prstGeom prst="rect">
              <a:avLst/>
            </a:prstGeom>
            <a:noFill/>
            <a:ln>
              <a:noFill/>
            </a:ln>
          </p:spPr>
          <p:txBody>
            <a:bodyPr anchorCtr="0" anchor="ctr" bIns="34275" lIns="34275" rIns="34275" tIns="34275">
              <a:noAutofit/>
            </a:bodyPr>
            <a:lstStyle/>
            <a:p>
              <a:pPr indent="0" lvl="0" marL="0" marR="0" rtl="0" algn="ctr">
                <a:spcBef>
                  <a:spcPts val="0"/>
                </a:spcBef>
                <a:buSzPct val="25000"/>
                <a:buNone/>
              </a:pPr>
              <a:r>
                <a:rPr b="0" baseline="0" i="0" lang="en-US" sz="1400" u="none" cap="none" strike="noStrike">
                  <a:solidFill>
                    <a:srgbClr val="FFFFFF"/>
                  </a:solidFill>
                  <a:latin typeface="Merriweather"/>
                  <a:ea typeface="Merriweather"/>
                  <a:cs typeface="Merriweather"/>
                  <a:sym typeface="Merriweather"/>
                </a:rPr>
                <a:t>HTML</a:t>
              </a:r>
            </a:p>
            <a:p>
              <a:pPr indent="0" lvl="0" marL="0" marR="0" rtl="0" algn="ctr">
                <a:spcBef>
                  <a:spcPts val="0"/>
                </a:spcBef>
                <a:buSzPct val="25000"/>
                <a:buNone/>
              </a:pPr>
              <a:r>
                <a:rPr b="0" baseline="0" i="0" lang="en-US" sz="1400" u="none" cap="none" strike="noStrike">
                  <a:solidFill>
                    <a:srgbClr val="FFFFFF"/>
                  </a:solidFill>
                  <a:latin typeface="Merriweather"/>
                  <a:ea typeface="Merriweather"/>
                  <a:cs typeface="Merriweather"/>
                  <a:sym typeface="Merriweather"/>
                </a:rPr>
                <a:t>CSS</a:t>
              </a:r>
            </a:p>
            <a:p>
              <a:pPr indent="0" lvl="0" marL="0" marR="0" rtl="0" algn="ctr">
                <a:spcBef>
                  <a:spcPts val="0"/>
                </a:spcBef>
                <a:buSzPct val="25000"/>
                <a:buNone/>
              </a:pPr>
              <a:r>
                <a:rPr b="0" baseline="0" i="0" lang="en-US" sz="1400" u="none" cap="none" strike="noStrike">
                  <a:solidFill>
                    <a:srgbClr val="FFFFFF"/>
                  </a:solidFill>
                  <a:latin typeface="Merriweather"/>
                  <a:ea typeface="Merriweather"/>
                  <a:cs typeface="Merriweather"/>
                  <a:sym typeface="Merriweather"/>
                </a:rPr>
                <a:t>JavaScript</a:t>
              </a:r>
            </a:p>
          </p:txBody>
        </p:sp>
      </p:grpSp>
      <p:sp>
        <p:nvSpPr>
          <p:cNvPr id="338" name="Shape 338"/>
          <p:cNvSpPr/>
          <p:nvPr/>
        </p:nvSpPr>
        <p:spPr>
          <a:xfrm>
            <a:off x="2458158" y="1909126"/>
            <a:ext cx="360605" cy="1897199"/>
          </a:xfrm>
          <a:prstGeom prst="roundRect">
            <a:avLst>
              <a:gd fmla="val 16667" name="adj"/>
            </a:avLst>
          </a:prstGeom>
          <a:solidFill>
            <a:srgbClr val="D8D8D8"/>
          </a:solidFill>
          <a:ln cap="flat" w="25400">
            <a:solidFill>
              <a:srgbClr val="145191"/>
            </a:solidFill>
            <a:prstDash val="solid"/>
            <a:round/>
            <a:headEnd len="med" w="med" type="none"/>
            <a:tailEnd len="med" w="med" type="none"/>
          </a:ln>
        </p:spPr>
        <p:txBody>
          <a:bodyPr anchorCtr="0" anchor="ctr"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339" name="Shape 339"/>
          <p:cNvSpPr/>
          <p:nvPr/>
        </p:nvSpPr>
        <p:spPr>
          <a:xfrm rot="5400000">
            <a:off x="1650233" y="2607548"/>
            <a:ext cx="1862100" cy="500350"/>
          </a:xfrm>
          <a:prstGeom prst="rect">
            <a:avLst/>
          </a:prstGeom>
          <a:noFill/>
          <a:ln>
            <a:noFill/>
          </a:ln>
        </p:spPr>
        <p:txBody>
          <a:bodyPr anchorCtr="0" anchor="b" bIns="34275" lIns="34275" rIns="34275" tIns="34275">
            <a:noAutofit/>
          </a:bodyPr>
          <a:lstStyle/>
          <a:p>
            <a:pPr indent="0" lvl="0" marL="0" marR="0" rtl="0" algn="ctr">
              <a:spcBef>
                <a:spcPts val="0"/>
              </a:spcBef>
              <a:buSzPct val="25000"/>
              <a:buNone/>
            </a:pPr>
            <a:r>
              <a:rPr b="0" baseline="0" i="0" lang="en-US" sz="1400" u="none" cap="none" strike="noStrike">
                <a:solidFill>
                  <a:srgbClr val="FF0000"/>
                </a:solidFill>
                <a:latin typeface="Merriweather"/>
                <a:ea typeface="Merriweather"/>
                <a:cs typeface="Merriweather"/>
                <a:sym typeface="Merriweather"/>
              </a:rPr>
              <a:t>addJavascriptInterface()</a:t>
            </a:r>
          </a:p>
        </p:txBody>
      </p:sp>
      <p:grpSp>
        <p:nvGrpSpPr>
          <p:cNvPr id="340" name="Shape 340"/>
          <p:cNvGrpSpPr/>
          <p:nvPr/>
        </p:nvGrpSpPr>
        <p:grpSpPr>
          <a:xfrm>
            <a:off x="5674404" y="1466488"/>
            <a:ext cx="2627412" cy="1186154"/>
            <a:chOff x="0" y="-1"/>
            <a:chExt cx="2627410" cy="1186153"/>
          </a:xfrm>
        </p:grpSpPr>
        <p:sp>
          <p:nvSpPr>
            <p:cNvPr id="341" name="Shape 341"/>
            <p:cNvSpPr/>
            <p:nvPr/>
          </p:nvSpPr>
          <p:spPr>
            <a:xfrm>
              <a:off x="0" y="-1"/>
              <a:ext cx="2627410" cy="1177214"/>
            </a:xfrm>
            <a:prstGeom prst="rect">
              <a:avLst/>
            </a:prstGeom>
            <a:noFill/>
            <a:ln cap="flat" w="9525">
              <a:solidFill>
                <a:srgbClr val="54A838"/>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342" name="Shape 342"/>
            <p:cNvSpPr/>
            <p:nvPr/>
          </p:nvSpPr>
          <p:spPr>
            <a:xfrm>
              <a:off x="0" y="0"/>
              <a:ext cx="2627410" cy="11861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1" baseline="0" i="0" lang="en-US" sz="1800" u="none" cap="none" strike="noStrike">
                  <a:solidFill>
                    <a:srgbClr val="0B9B74"/>
                  </a:solidFill>
                  <a:latin typeface="Merriweather"/>
                  <a:ea typeface="Merriweather"/>
                  <a:cs typeface="Merriweather"/>
                  <a:sym typeface="Merriweather"/>
                </a:rPr>
                <a:t>Advantage: </a:t>
              </a:r>
            </a:p>
            <a:p>
              <a:pPr indent="0" lvl="0" marL="0" marR="0" rtl="0" algn="l">
                <a:spcBef>
                  <a:spcPts val="0"/>
                </a:spcBef>
                <a:buSzPct val="25000"/>
                <a:buNone/>
              </a:pPr>
              <a:r>
                <a:rPr b="1" baseline="0" i="0" lang="en-US" sz="1800" u="none" cap="none" strike="noStrike">
                  <a:solidFill>
                    <a:srgbClr val="0B9B74"/>
                  </a:solidFill>
                  <a:latin typeface="Merriweather"/>
                  <a:ea typeface="Merriweather"/>
                  <a:cs typeface="Merriweather"/>
                  <a:sym typeface="Merriweather"/>
                </a:rPr>
                <a:t>Can be easily ported between different platforms</a:t>
              </a:r>
            </a:p>
          </p:txBody>
        </p:sp>
      </p:grpSp>
      <p:grpSp>
        <p:nvGrpSpPr>
          <p:cNvPr id="343" name="Shape 343"/>
          <p:cNvGrpSpPr/>
          <p:nvPr/>
        </p:nvGrpSpPr>
        <p:grpSpPr>
          <a:xfrm>
            <a:off x="5622693" y="2943353"/>
            <a:ext cx="2627412" cy="1465552"/>
            <a:chOff x="0" y="-1"/>
            <a:chExt cx="2627410" cy="1465550"/>
          </a:xfrm>
        </p:grpSpPr>
        <p:sp>
          <p:nvSpPr>
            <p:cNvPr id="344" name="Shape 344"/>
            <p:cNvSpPr/>
            <p:nvPr/>
          </p:nvSpPr>
          <p:spPr>
            <a:xfrm>
              <a:off x="0" y="0"/>
              <a:ext cx="2627410" cy="1454114"/>
            </a:xfrm>
            <a:prstGeom prst="rect">
              <a:avLst/>
            </a:prstGeom>
            <a:noFill/>
            <a:ln cap="flat" w="9525">
              <a:solidFill>
                <a:srgbClr val="FF0000"/>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345" name="Shape 345"/>
            <p:cNvSpPr/>
            <p:nvPr/>
          </p:nvSpPr>
          <p:spPr>
            <a:xfrm>
              <a:off x="0" y="-1"/>
              <a:ext cx="2627410" cy="14655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1" baseline="0" i="0" lang="en-US" sz="1800" u="none" cap="none" strike="noStrike">
                  <a:solidFill>
                    <a:srgbClr val="FF0000"/>
                  </a:solidFill>
                  <a:latin typeface="Merriweather"/>
                  <a:ea typeface="Merriweather"/>
                  <a:cs typeface="Merriweather"/>
                  <a:sym typeface="Merriweather"/>
                </a:rPr>
                <a:t>Disadvantage: </a:t>
              </a:r>
            </a:p>
            <a:p>
              <a:pPr indent="0" lvl="0" marL="0" marR="0" rtl="0" algn="l">
                <a:spcBef>
                  <a:spcPts val="0"/>
                </a:spcBef>
                <a:buSzPct val="25000"/>
                <a:buNone/>
              </a:pPr>
              <a:r>
                <a:rPr b="1" baseline="0" i="0" lang="en-US" sz="1800" u="none" cap="none" strike="noStrike">
                  <a:solidFill>
                    <a:srgbClr val="FF0000"/>
                  </a:solidFill>
                  <a:latin typeface="Merriweather"/>
                  <a:ea typeface="Merriweather"/>
                  <a:cs typeface="Merriweather"/>
                  <a:sym typeface="Merriweather"/>
                </a:rPr>
                <a:t>Need to build the bridge between JavaScript and native resources</a:t>
              </a:r>
            </a:p>
          </p:txBody>
        </p:sp>
      </p:grpSp>
      <p:sp>
        <p:nvSpPr>
          <p:cNvPr id="346" name="Shape 346"/>
          <p:cNvSpPr/>
          <p:nvPr/>
        </p:nvSpPr>
        <p:spPr>
          <a:xfrm>
            <a:off x="2936756" y="2943361"/>
            <a:ext cx="928501" cy="220804"/>
          </a:xfrm>
          <a:prstGeom prst="rightArrow">
            <a:avLst>
              <a:gd fmla="val 50000" name="adj1"/>
              <a:gd fmla="val 50000" name="adj2"/>
            </a:avLst>
          </a:prstGeom>
          <a:solidFill>
            <a:srgbClr val="0F6FC6"/>
          </a:solidFill>
          <a:ln cap="flat" w="25400">
            <a:solidFill>
              <a:srgbClr val="145191"/>
            </a:solidFill>
            <a:prstDash val="solid"/>
            <a:round/>
            <a:headEnd len="med" w="med" type="none"/>
            <a:tailEnd len="med" w="med" type="none"/>
          </a:ln>
        </p:spPr>
        <p:txBody>
          <a:bodyPr anchorCtr="0" anchor="ctr" bIns="0" lIns="0" rIns="0" tIns="0">
            <a:noAutofit/>
          </a:bodyPr>
          <a:lstStyle/>
          <a:p>
            <a:pPr indent="0" lvl="0" marL="0" marR="0" rtl="0" algn="ctr">
              <a:spcBef>
                <a:spcPts val="0"/>
              </a:spcBef>
              <a:buNone/>
            </a:pPr>
            <a:r>
              <a:t/>
            </a:r>
            <a:endParaRPr b="0" baseline="0" i="0" sz="1400" u="none" cap="none" strike="noStrike">
              <a:solidFill>
                <a:srgbClr val="FFFFFF"/>
              </a:solidFill>
              <a:latin typeface="Merriweather"/>
              <a:ea typeface="Merriweather"/>
              <a:cs typeface="Merriweather"/>
              <a:sym typeface="Merriweather"/>
            </a:endParaRPr>
          </a:p>
        </p:txBody>
      </p:sp>
      <p:pic>
        <p:nvPicPr>
          <p:cNvPr id="347" name="Shape 347"/>
          <p:cNvPicPr preferRelativeResize="0"/>
          <p:nvPr/>
        </p:nvPicPr>
        <p:blipFill rotWithShape="1">
          <a:blip r:embed="rId3">
            <a:alphaModFix/>
          </a:blip>
          <a:srcRect b="0" l="0" r="0" t="0"/>
          <a:stretch/>
        </p:blipFill>
        <p:spPr>
          <a:xfrm>
            <a:off x="3053532" y="2758482"/>
            <a:ext cx="590404" cy="590401"/>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
                                        <p:tgtEl>
                                          <p:spTgt spid="338"/>
                                        </p:tgtEl>
                                      </p:cBhvr>
                                    </p:animEffect>
                                  </p:childTnLst>
                                </p:cTn>
                              </p:par>
                            </p:childTnLst>
                          </p:cTn>
                        </p:par>
                        <p:par>
                          <p:cTn fill="hold">
                            <p:stCondLst>
                              <p:cond delay="501"/>
                            </p:stCondLst>
                            <p:childTnLst>
                              <p:par>
                                <p:cTn fill="hold" nodeType="afterEffect" presetClass="exit" presetID="10" presetSubtype="0">
                                  <p:stCondLst>
                                    <p:cond delay="0"/>
                                  </p:stCondLst>
                                  <p:childTnLst>
                                    <p:animEffect filter="fade" transition="out">
                                      <p:cBhvr>
                                        <p:cTn dur="500"/>
                                        <p:tgtEl>
                                          <p:spTgt spid="347"/>
                                        </p:tgtEl>
                                      </p:cBhvr>
                                    </p:animEffect>
                                    <p:set>
                                      <p:cBhvr>
                                        <p:cTn dur="1" fill="hold">
                                          <p:stCondLst>
                                            <p:cond delay="500"/>
                                          </p:stCondLst>
                                        </p:cTn>
                                        <p:tgtEl>
                                          <p:spTgt spid="3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457200" y="0"/>
            <a:ext cx="8229600" cy="1386000"/>
          </a:xfrm>
          <a:prstGeom prst="rect">
            <a:avLst/>
          </a:prstGeom>
        </p:spPr>
        <p:txBody>
          <a:bodyPr anchorCtr="0" anchor="b" bIns="91425" lIns="91425" rIns="91425" tIns="91425">
            <a:noAutofit/>
          </a:bodyPr>
          <a:lstStyle/>
          <a:p>
            <a:pPr lvl="0" rtl="0">
              <a:spcBef>
                <a:spcPts val="0"/>
              </a:spcBef>
              <a:buNone/>
            </a:pPr>
            <a:r>
              <a:t/>
            </a:r>
            <a:endParaRPr/>
          </a:p>
        </p:txBody>
      </p:sp>
      <p:sp>
        <p:nvSpPr>
          <p:cNvPr id="353" name="Shape 353"/>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419100" lvl="0" marL="457200" rtl="0">
              <a:spcBef>
                <a:spcPts val="0"/>
              </a:spcBef>
              <a:buClr>
                <a:srgbClr val="CCCCCC"/>
              </a:buClr>
              <a:buSzPct val="100000"/>
              <a:buFont typeface="Helvetica Neue"/>
              <a:buChar char="●"/>
            </a:pPr>
            <a:r>
              <a:rPr lang="en-US" sz="3000">
                <a:solidFill>
                  <a:srgbClr val="CCCCCC"/>
                </a:solidFill>
              </a:rPr>
              <a:t>Web Apps</a:t>
            </a:r>
          </a:p>
          <a:p>
            <a:pPr indent="-419100" lvl="0" marL="457200" rtl="0">
              <a:spcBef>
                <a:spcPts val="0"/>
              </a:spcBef>
              <a:buClr>
                <a:srgbClr val="CCCCCC"/>
              </a:buClr>
              <a:buSzPct val="100000"/>
              <a:buFont typeface="Helvetica Neue"/>
              <a:buChar char="●"/>
            </a:pPr>
            <a:r>
              <a:rPr lang="en-US" sz="3000">
                <a:solidFill>
                  <a:srgbClr val="CCCCCC"/>
                </a:solidFill>
              </a:rPr>
              <a:t>Hybrid Apps</a:t>
            </a:r>
          </a:p>
          <a:p>
            <a:pPr indent="-419100" lvl="0" marL="457200" rtl="0">
              <a:spcBef>
                <a:spcPts val="0"/>
              </a:spcBef>
              <a:buClr>
                <a:srgbClr val="CCCCCC"/>
              </a:buClr>
              <a:buSzPct val="100000"/>
              <a:buFont typeface="Helvetica Neue"/>
              <a:buChar char="●"/>
            </a:pPr>
            <a:r>
              <a:rPr lang="en-US" sz="3000">
                <a:solidFill>
                  <a:srgbClr val="CCCCCC"/>
                </a:solidFill>
              </a:rPr>
              <a:t>PhoneGap framework</a:t>
            </a:r>
          </a:p>
          <a:p>
            <a:pPr indent="-419100" lvl="0" marL="457200" rtl="0">
              <a:spcBef>
                <a:spcPts val="0"/>
              </a:spcBef>
              <a:buClr>
                <a:srgbClr val="000000"/>
              </a:buClr>
              <a:buSzPct val="100000"/>
              <a:buFont typeface="Helvetica Neue"/>
              <a:buChar char="●"/>
            </a:pPr>
            <a:r>
              <a:rPr lang="en-US" sz="3000">
                <a:solidFill>
                  <a:srgbClr val="000000"/>
                </a:solidFill>
              </a:rPr>
              <a:t>Coding demo</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Phone Gap Demo  </a:t>
            </a:r>
          </a:p>
        </p:txBody>
      </p:sp>
      <p:sp>
        <p:nvSpPr>
          <p:cNvPr id="359" name="Shape 359"/>
          <p:cNvSpPr txBox="1"/>
          <p:nvPr>
            <p:ph idx="1" type="body"/>
          </p:nvPr>
        </p:nvSpPr>
        <p:spPr>
          <a:xfrm>
            <a:off x="457200" y="1451373"/>
            <a:ext cx="8229600" cy="3692100"/>
          </a:xfrm>
          <a:prstGeom prst="rect">
            <a:avLst/>
          </a:prstGeom>
        </p:spPr>
        <p:txBody>
          <a:bodyPr anchorCtr="0" anchor="t" bIns="91425" lIns="91425" rIns="91425" tIns="91425">
            <a:noAutofit/>
          </a:bodyPr>
          <a:lstStyle/>
          <a:p>
            <a:pPr>
              <a:spcBef>
                <a:spcPts val="0"/>
              </a:spcBef>
              <a:buNone/>
            </a:pPr>
            <a:r>
              <a:t/>
            </a:r>
            <a:endParaRPr/>
          </a:p>
        </p:txBody>
      </p:sp>
      <p:pic>
        <p:nvPicPr>
          <p:cNvPr id="360" name="Shape 360"/>
          <p:cNvPicPr preferRelativeResize="0"/>
          <p:nvPr/>
        </p:nvPicPr>
        <p:blipFill>
          <a:blip r:embed="rId3">
            <a:alphaModFix/>
          </a:blip>
          <a:stretch>
            <a:fillRect/>
          </a:stretch>
        </p:blipFill>
        <p:spPr>
          <a:xfrm>
            <a:off x="773600" y="1512912"/>
            <a:ext cx="2006574" cy="3569023"/>
          </a:xfrm>
          <a:prstGeom prst="rect">
            <a:avLst/>
          </a:prstGeom>
          <a:noFill/>
          <a:ln>
            <a:noFill/>
          </a:ln>
        </p:spPr>
      </p:pic>
      <p:pic>
        <p:nvPicPr>
          <p:cNvPr id="361" name="Shape 361"/>
          <p:cNvPicPr preferRelativeResize="0"/>
          <p:nvPr/>
        </p:nvPicPr>
        <p:blipFill>
          <a:blip r:embed="rId4">
            <a:alphaModFix/>
          </a:blip>
          <a:stretch>
            <a:fillRect/>
          </a:stretch>
        </p:blipFill>
        <p:spPr>
          <a:xfrm>
            <a:off x="4641367" y="1482137"/>
            <a:ext cx="2041183" cy="3630574"/>
          </a:xfrm>
          <a:prstGeom prst="rect">
            <a:avLst/>
          </a:prstGeom>
          <a:noFill/>
          <a:ln>
            <a:noFill/>
          </a:ln>
        </p:spPr>
      </p:pic>
      <p:pic>
        <p:nvPicPr>
          <p:cNvPr id="362" name="Shape 362"/>
          <p:cNvPicPr preferRelativeResize="0"/>
          <p:nvPr/>
        </p:nvPicPr>
        <p:blipFill>
          <a:blip r:embed="rId5">
            <a:alphaModFix/>
          </a:blip>
          <a:stretch>
            <a:fillRect/>
          </a:stretch>
        </p:blipFill>
        <p:spPr>
          <a:xfrm>
            <a:off x="6826925" y="1482149"/>
            <a:ext cx="2006574" cy="3569006"/>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457200" y="0"/>
            <a:ext cx="8229600" cy="1386000"/>
          </a:xfrm>
          <a:prstGeom prst="rect">
            <a:avLst/>
          </a:prstGeom>
        </p:spPr>
        <p:txBody>
          <a:bodyPr anchorCtr="0" anchor="b" bIns="91425" lIns="91425" rIns="91425" tIns="91425">
            <a:noAutofit/>
          </a:bodyPr>
          <a:lstStyle/>
          <a:p>
            <a:pPr lvl="0" rtl="0">
              <a:spcBef>
                <a:spcPts val="0"/>
              </a:spcBef>
              <a:buNone/>
            </a:pPr>
            <a:r>
              <a:rPr lang="en-US" sz="5000">
                <a:solidFill>
                  <a:srgbClr val="04617B"/>
                </a:solidFill>
                <a:latin typeface="Calibri"/>
                <a:ea typeface="Calibri"/>
                <a:cs typeface="Calibri"/>
                <a:sym typeface="Calibri"/>
              </a:rPr>
              <a:t>Backups  </a:t>
            </a:r>
          </a:p>
        </p:txBody>
      </p:sp>
      <p:sp>
        <p:nvSpPr>
          <p:cNvPr id="368" name="Shape 368"/>
          <p:cNvSpPr txBox="1"/>
          <p:nvPr>
            <p:ph idx="1" type="body"/>
          </p:nvPr>
        </p:nvSpPr>
        <p:spPr>
          <a:xfrm>
            <a:off x="457200" y="1451373"/>
            <a:ext cx="8229600" cy="36921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pic>
        <p:nvPicPr>
          <p:cNvPr id="373" name="Shape 373"/>
          <p:cNvPicPr preferRelativeResize="0"/>
          <p:nvPr/>
        </p:nvPicPr>
        <p:blipFill rotWithShape="1">
          <a:blip r:embed="rId3">
            <a:alphaModFix/>
          </a:blip>
          <a:srcRect b="0" l="0" r="0" t="0"/>
          <a:stretch/>
        </p:blipFill>
        <p:spPr>
          <a:xfrm>
            <a:off x="464733" y="321194"/>
            <a:ext cx="3932399" cy="2126103"/>
          </a:xfrm>
          <a:prstGeom prst="rect">
            <a:avLst/>
          </a:prstGeom>
          <a:noFill/>
          <a:ln>
            <a:noFill/>
          </a:ln>
        </p:spPr>
      </p:pic>
      <p:pic>
        <p:nvPicPr>
          <p:cNvPr id="374" name="Shape 374"/>
          <p:cNvPicPr preferRelativeResize="0"/>
          <p:nvPr/>
        </p:nvPicPr>
        <p:blipFill rotWithShape="1">
          <a:blip r:embed="rId4">
            <a:alphaModFix/>
          </a:blip>
          <a:srcRect b="0" l="0" r="0" t="0"/>
          <a:stretch/>
        </p:blipFill>
        <p:spPr>
          <a:xfrm>
            <a:off x="4703732" y="321194"/>
            <a:ext cx="4149903" cy="2056502"/>
          </a:xfrm>
          <a:prstGeom prst="rect">
            <a:avLst/>
          </a:prstGeom>
          <a:noFill/>
          <a:ln>
            <a:noFill/>
          </a:ln>
        </p:spPr>
      </p:pic>
      <p:pic>
        <p:nvPicPr>
          <p:cNvPr id="375" name="Shape 375"/>
          <p:cNvPicPr preferRelativeResize="0"/>
          <p:nvPr/>
        </p:nvPicPr>
        <p:blipFill rotWithShape="1">
          <a:blip r:embed="rId5">
            <a:alphaModFix/>
          </a:blip>
          <a:srcRect b="0" l="0" r="0" t="0"/>
          <a:stretch/>
        </p:blipFill>
        <p:spPr>
          <a:xfrm>
            <a:off x="4703732" y="2639888"/>
            <a:ext cx="4149903" cy="2146504"/>
          </a:xfrm>
          <a:prstGeom prst="rect">
            <a:avLst/>
          </a:prstGeom>
          <a:noFill/>
          <a:ln>
            <a:noFill/>
          </a:ln>
        </p:spPr>
      </p:pic>
      <p:cxnSp>
        <p:nvCxnSpPr>
          <p:cNvPr id="376" name="Shape 376"/>
          <p:cNvCxnSpPr/>
          <p:nvPr/>
        </p:nvCxnSpPr>
        <p:spPr>
          <a:xfrm flipH="1">
            <a:off x="4588672" y="321196"/>
            <a:ext cx="7" cy="1979399"/>
          </a:xfrm>
          <a:prstGeom prst="straightConnector1">
            <a:avLst/>
          </a:prstGeom>
          <a:noFill/>
          <a:ln>
            <a:noFill/>
          </a:ln>
        </p:spPr>
      </p:cxnSp>
      <p:cxnSp>
        <p:nvCxnSpPr>
          <p:cNvPr id="377" name="Shape 377"/>
          <p:cNvCxnSpPr/>
          <p:nvPr/>
        </p:nvCxnSpPr>
        <p:spPr>
          <a:xfrm>
            <a:off x="4588673" y="2725833"/>
            <a:ext cx="19507" cy="2028904"/>
          </a:xfrm>
          <a:prstGeom prst="straightConnector1">
            <a:avLst/>
          </a:prstGeom>
          <a:noFill/>
          <a:ln>
            <a:noFill/>
          </a:ln>
        </p:spPr>
      </p:cxnSp>
      <p:pic>
        <p:nvPicPr>
          <p:cNvPr id="378" name="Shape 378"/>
          <p:cNvPicPr preferRelativeResize="0"/>
          <p:nvPr/>
        </p:nvPicPr>
        <p:blipFill rotWithShape="1">
          <a:blip r:embed="rId6">
            <a:alphaModFix/>
          </a:blip>
          <a:srcRect b="0" l="0" r="0" t="0"/>
          <a:stretch/>
        </p:blipFill>
        <p:spPr>
          <a:xfrm>
            <a:off x="493162" y="2639888"/>
            <a:ext cx="3999300" cy="2114705"/>
          </a:xfrm>
          <a:prstGeom prst="rect">
            <a:avLst/>
          </a:prstGeom>
          <a:noFill/>
          <a:ln>
            <a:noFill/>
          </a:ln>
        </p:spPr>
      </p:pic>
      <p:sp>
        <p:nvSpPr>
          <p:cNvPr id="379" name="Shape 379"/>
          <p:cNvSpPr/>
          <p:nvPr/>
        </p:nvSpPr>
        <p:spPr>
          <a:xfrm>
            <a:off x="1250687" y="243213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(a)</a:t>
            </a:r>
          </a:p>
        </p:txBody>
      </p:sp>
      <p:sp>
        <p:nvSpPr>
          <p:cNvPr id="380" name="Shape 380"/>
          <p:cNvSpPr/>
          <p:nvPr/>
        </p:nvSpPr>
        <p:spPr>
          <a:xfrm>
            <a:off x="5461182" y="2424250"/>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(c)</a:t>
            </a:r>
          </a:p>
        </p:txBody>
      </p:sp>
      <p:sp>
        <p:nvSpPr>
          <p:cNvPr id="381" name="Shape 381"/>
          <p:cNvSpPr/>
          <p:nvPr/>
        </p:nvSpPr>
        <p:spPr>
          <a:xfrm>
            <a:off x="3310358" y="243213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(b)</a:t>
            </a:r>
          </a:p>
        </p:txBody>
      </p:sp>
      <p:sp>
        <p:nvSpPr>
          <p:cNvPr id="382" name="Shape 382"/>
          <p:cNvSpPr/>
          <p:nvPr/>
        </p:nvSpPr>
        <p:spPr>
          <a:xfrm>
            <a:off x="7520853" y="243213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(d)</a:t>
            </a:r>
          </a:p>
        </p:txBody>
      </p:sp>
      <p:sp>
        <p:nvSpPr>
          <p:cNvPr id="383" name="Shape 383"/>
          <p:cNvSpPr/>
          <p:nvPr/>
        </p:nvSpPr>
        <p:spPr>
          <a:xfrm>
            <a:off x="5461182" y="466874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(g)</a:t>
            </a:r>
          </a:p>
        </p:txBody>
      </p:sp>
      <p:sp>
        <p:nvSpPr>
          <p:cNvPr id="384" name="Shape 384"/>
          <p:cNvSpPr/>
          <p:nvPr/>
        </p:nvSpPr>
        <p:spPr>
          <a:xfrm>
            <a:off x="3310358" y="466874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(f)</a:t>
            </a:r>
          </a:p>
        </p:txBody>
      </p:sp>
      <p:sp>
        <p:nvSpPr>
          <p:cNvPr id="385" name="Shape 385"/>
          <p:cNvSpPr/>
          <p:nvPr/>
        </p:nvSpPr>
        <p:spPr>
          <a:xfrm>
            <a:off x="1159534" y="466874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(e)</a:t>
            </a:r>
          </a:p>
        </p:txBody>
      </p:sp>
      <p:sp>
        <p:nvSpPr>
          <p:cNvPr id="386" name="Shape 386"/>
          <p:cNvSpPr/>
          <p:nvPr/>
        </p:nvSpPr>
        <p:spPr>
          <a:xfrm>
            <a:off x="7520853" y="4668746"/>
            <a:ext cx="494705" cy="284450"/>
          </a:xfrm>
          <a:prstGeom prst="rect">
            <a:avLst/>
          </a:prstGeom>
          <a:noFill/>
          <a:ln>
            <a:noFill/>
          </a:ln>
        </p:spPr>
        <p:txBody>
          <a:bodyPr anchorCtr="0" anchor="t" bIns="34275" lIns="34275" rIns="34275" tIns="34275">
            <a:noAutofit/>
          </a:bodyPr>
          <a:lstStyle/>
          <a:p>
            <a:pPr indent="0" lvl="0" marL="0" marR="0" rtl="0" algn="l">
              <a:spcBef>
                <a:spcPts val="0"/>
              </a:spcBef>
              <a:buSzPct val="25000"/>
              <a:buNone/>
            </a:pPr>
            <a:r>
              <a:rPr b="0" baseline="0" i="0" lang="en-US" sz="1400" u="none" cap="none" strike="noStrike">
                <a:latin typeface="Merriweather"/>
                <a:ea typeface="Merriweather"/>
                <a:cs typeface="Merriweather"/>
                <a:sym typeface="Merriweather"/>
              </a:rPr>
              <a:t>(h)</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457200" y="0"/>
            <a:ext cx="8229600" cy="1385888"/>
          </a:xfrm>
          <a:prstGeom prst="rect">
            <a:avLst/>
          </a:prstGeom>
          <a:noFill/>
          <a:ln>
            <a:noFill/>
          </a:ln>
        </p:spPr>
        <p:txBody>
          <a:bodyPr anchorCtr="0" anchor="b"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392" name="Shape 392"/>
          <p:cNvSpPr txBox="1"/>
          <p:nvPr>
            <p:ph idx="1" type="body"/>
          </p:nvPr>
        </p:nvSpPr>
        <p:spPr>
          <a:xfrm>
            <a:off x="457200" y="1451371"/>
            <a:ext cx="8229600" cy="3692130"/>
          </a:xfrm>
          <a:prstGeom prst="rect">
            <a:avLst/>
          </a:prstGeom>
          <a:noFill/>
          <a:ln>
            <a:noFill/>
          </a:ln>
        </p:spPr>
        <p:txBody>
          <a:bodyPr anchorCtr="0" anchor="t" bIns="0" lIns="0" rIns="0" tIns="0">
            <a:noAutofit/>
          </a:bodyPr>
          <a:lstStyle/>
          <a:p>
            <a:pPr indent="0" lvl="0" marL="203200" marR="0" rtl="0" algn="l">
              <a:spcBef>
                <a:spcPts val="0"/>
              </a:spcBef>
              <a:buClr>
                <a:srgbClr val="0BD0D9"/>
              </a:buClr>
              <a:buFont typeface="Helvetica Neue"/>
              <a:buNone/>
            </a:pPr>
            <a:r>
              <a:t/>
            </a:r>
            <a:endParaRPr b="0" baseline="0" i="0" sz="1400" u="none" cap="none" strike="noStrike">
              <a:latin typeface="Arial"/>
              <a:ea typeface="Arial"/>
              <a:cs typeface="Arial"/>
              <a:sym typeface="Arial"/>
            </a:endParaRPr>
          </a:p>
        </p:txBody>
      </p:sp>
      <p:sp>
        <p:nvSpPr>
          <p:cNvPr id="393" name="Shape 393"/>
          <p:cNvSpPr txBox="1"/>
          <p:nvPr>
            <p:ph idx="12" type="sldNum"/>
          </p:nvPr>
        </p:nvSpPr>
        <p:spPr>
          <a:xfrm>
            <a:off x="7924800" y="4622001"/>
            <a:ext cx="762000" cy="139701"/>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900" u="none" cap="none" strike="noStrike">
                <a:solidFill>
                  <a:srgbClr val="045C75"/>
                </a:solidFill>
                <a:latin typeface="Merriweather"/>
                <a:ea typeface="Merriweather"/>
                <a:cs typeface="Merriweather"/>
                <a:sym typeface="Merriweather"/>
              </a:rPr>
              <a:t>‹#›</a:t>
            </a:fld>
          </a:p>
        </p:txBody>
      </p:sp>
      <p:sp>
        <p:nvSpPr>
          <p:cNvPr id="394" name="Shape 394"/>
          <p:cNvSpPr/>
          <p:nvPr/>
        </p:nvSpPr>
        <p:spPr>
          <a:xfrm>
            <a:off x="456795" y="379993"/>
            <a:ext cx="8229600" cy="857400"/>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800" u="none" cap="none" strike="noStrike">
                <a:solidFill>
                  <a:srgbClr val="04617B"/>
                </a:solidFill>
                <a:latin typeface="Calibri"/>
                <a:ea typeface="Calibri"/>
                <a:cs typeface="Calibri"/>
                <a:sym typeface="Calibri"/>
              </a:rPr>
              <a:t>HTML5-based Mobile App</a:t>
            </a:r>
          </a:p>
        </p:txBody>
      </p:sp>
      <p:pic>
        <p:nvPicPr>
          <p:cNvPr id="395" name="Shape 395"/>
          <p:cNvPicPr preferRelativeResize="0"/>
          <p:nvPr/>
        </p:nvPicPr>
        <p:blipFill rotWithShape="1">
          <a:blip r:embed="rId3">
            <a:alphaModFix/>
          </a:blip>
          <a:srcRect b="0" l="0" r="0" t="0"/>
          <a:stretch/>
        </p:blipFill>
        <p:spPr>
          <a:xfrm>
            <a:off x="3994698" y="1508984"/>
            <a:ext cx="4865805" cy="3120827"/>
          </a:xfrm>
          <a:prstGeom prst="rect">
            <a:avLst/>
          </a:prstGeom>
          <a:noFill/>
          <a:ln>
            <a:noFill/>
          </a:ln>
        </p:spPr>
      </p:pic>
      <p:sp>
        <p:nvSpPr>
          <p:cNvPr id="396" name="Shape 396"/>
          <p:cNvSpPr/>
          <p:nvPr/>
        </p:nvSpPr>
        <p:spPr>
          <a:xfrm>
            <a:off x="1284513" y="2544065"/>
            <a:ext cx="2404075" cy="446532"/>
          </a:xfrm>
          <a:prstGeom prst="rect">
            <a:avLst/>
          </a:prstGeom>
          <a:noFill/>
          <a:ln>
            <a:noFill/>
          </a:ln>
        </p:spPr>
        <p:txBody>
          <a:bodyPr anchorCtr="0" anchor="t" bIns="0" lIns="0" rIns="0" tIns="0">
            <a:noAutofit/>
          </a:bodyPr>
          <a:lstStyle/>
          <a:p>
            <a:pPr indent="0" lvl="0" marL="0" marR="0" rtl="0" algn="ctr">
              <a:spcBef>
                <a:spcPts val="0"/>
              </a:spcBef>
              <a:buSzPct val="25000"/>
              <a:buNone/>
            </a:pPr>
            <a:r>
              <a:rPr b="0" baseline="0" i="0" lang="en-US" sz="3000" u="none" cap="none" strike="noStrike">
                <a:latin typeface="Helvetica Neue"/>
                <a:ea typeface="Helvetica Neue"/>
                <a:cs typeface="Helvetica Neue"/>
                <a:sym typeface="Helvetica Neue"/>
              </a:rPr>
              <a:t>Hybrid apps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457200" y="0"/>
            <a:ext cx="8229600" cy="1385888"/>
          </a:xfrm>
          <a:prstGeom prst="rect">
            <a:avLst/>
          </a:prstGeom>
          <a:noFill/>
          <a:ln>
            <a:noFill/>
          </a:ln>
        </p:spPr>
        <p:txBody>
          <a:bodyPr anchorCtr="0" anchor="b" bIns="0" lIns="0" rIns="0" tIns="0">
            <a:noAutofit/>
          </a:bodyPr>
          <a:lstStyle/>
          <a:p>
            <a:pPr indent="0" lvl="0" marL="0" marR="0" rtl="0" algn="l">
              <a:spcBef>
                <a:spcPts val="0"/>
              </a:spcBef>
              <a:buNone/>
            </a:pPr>
            <a:r>
              <a:t/>
            </a:r>
            <a:endParaRPr b="0" baseline="0" i="0" sz="1400" u="none" cap="none" strike="noStrike">
              <a:latin typeface="Arial"/>
              <a:ea typeface="Arial"/>
              <a:cs typeface="Arial"/>
              <a:sym typeface="Arial"/>
            </a:endParaRPr>
          </a:p>
        </p:txBody>
      </p:sp>
      <p:sp>
        <p:nvSpPr>
          <p:cNvPr id="402" name="Shape 402"/>
          <p:cNvSpPr txBox="1"/>
          <p:nvPr>
            <p:ph idx="1" type="body"/>
          </p:nvPr>
        </p:nvSpPr>
        <p:spPr>
          <a:xfrm>
            <a:off x="457200" y="1451373"/>
            <a:ext cx="8229600" cy="3692100"/>
          </a:xfrm>
          <a:prstGeom prst="rect">
            <a:avLst/>
          </a:prstGeom>
          <a:noFill/>
          <a:ln>
            <a:noFill/>
          </a:ln>
        </p:spPr>
        <p:txBody>
          <a:bodyPr anchorCtr="0" anchor="t" bIns="0" lIns="0" rIns="0" tIns="0">
            <a:noAutofit/>
          </a:bodyPr>
          <a:lstStyle/>
          <a:p>
            <a:pPr indent="0" lvl="0" marL="203200" marR="0" rtl="0" algn="l">
              <a:spcBef>
                <a:spcPts val="0"/>
              </a:spcBef>
              <a:buClr>
                <a:srgbClr val="0BD0D9"/>
              </a:buClr>
              <a:buFont typeface="Helvetica Neue"/>
              <a:buNone/>
            </a:pPr>
            <a:r>
              <a:t/>
            </a:r>
            <a:endParaRPr b="0" baseline="0" i="0" sz="1400" u="none" cap="none" strike="noStrike">
              <a:latin typeface="Arial"/>
              <a:ea typeface="Arial"/>
              <a:cs typeface="Arial"/>
              <a:sym typeface="Arial"/>
            </a:endParaRPr>
          </a:p>
        </p:txBody>
      </p:sp>
      <p:sp>
        <p:nvSpPr>
          <p:cNvPr id="403" name="Shape 403"/>
          <p:cNvSpPr txBox="1"/>
          <p:nvPr>
            <p:ph idx="12" type="sldNum"/>
          </p:nvPr>
        </p:nvSpPr>
        <p:spPr>
          <a:xfrm>
            <a:off x="7924800" y="4482300"/>
            <a:ext cx="762000" cy="139701"/>
          </a:xfrm>
          <a:prstGeom prst="rect">
            <a:avLst/>
          </a:prstGeom>
          <a:noFill/>
          <a:ln>
            <a:noFill/>
          </a:ln>
        </p:spPr>
        <p:txBody>
          <a:bodyPr anchorCtr="0" anchor="b" bIns="0" lIns="0" rIns="0" tIns="0">
            <a:noAutofit/>
          </a:bodyPr>
          <a:lstStyle/>
          <a:p>
            <a:pPr indent="0" lvl="0" marL="0" marR="0" rtl="0" algn="r">
              <a:spcBef>
                <a:spcPts val="0"/>
              </a:spcBef>
              <a:buSzPct val="25000"/>
              <a:buNone/>
            </a:pPr>
            <a:fld id="{00000000-1234-1234-1234-123412341234}" type="slidenum">
              <a:rPr b="0" baseline="0" i="0" lang="en-US" sz="900" u="none" cap="none" strike="noStrike">
                <a:solidFill>
                  <a:srgbClr val="045C75"/>
                </a:solidFill>
                <a:latin typeface="Merriweather"/>
                <a:ea typeface="Merriweather"/>
                <a:cs typeface="Merriweather"/>
                <a:sym typeface="Merriweather"/>
              </a:rPr>
              <a:t>‹#›</a:t>
            </a:fld>
          </a:p>
        </p:txBody>
      </p:sp>
      <p:pic>
        <p:nvPicPr>
          <p:cNvPr id="404" name="Shape 404"/>
          <p:cNvPicPr preferRelativeResize="0"/>
          <p:nvPr/>
        </p:nvPicPr>
        <p:blipFill rotWithShape="1">
          <a:blip r:embed="rId3">
            <a:alphaModFix/>
          </a:blip>
          <a:srcRect b="0" l="0" r="0" t="0"/>
          <a:stretch/>
        </p:blipFill>
        <p:spPr>
          <a:xfrm>
            <a:off x="1790803" y="1291769"/>
            <a:ext cx="6352736" cy="4207332"/>
          </a:xfrm>
          <a:prstGeom prst="rect">
            <a:avLst/>
          </a:prstGeom>
          <a:noFill/>
          <a:ln>
            <a:noFill/>
          </a:ln>
        </p:spPr>
      </p:pic>
      <p:sp>
        <p:nvSpPr>
          <p:cNvPr id="405" name="Shape 405"/>
          <p:cNvSpPr/>
          <p:nvPr/>
        </p:nvSpPr>
        <p:spPr>
          <a:xfrm>
            <a:off x="456795" y="379993"/>
            <a:ext cx="8229600" cy="857400"/>
          </a:xfrm>
          <a:prstGeom prst="rect">
            <a:avLst/>
          </a:prstGeom>
          <a:noFill/>
          <a:ln>
            <a:noFill/>
          </a:ln>
        </p:spPr>
        <p:txBody>
          <a:bodyPr anchorCtr="0" anchor="b" bIns="0" lIns="0" rIns="0" tIns="0">
            <a:noAutofit/>
          </a:bodyPr>
          <a:lstStyle/>
          <a:p>
            <a:pPr indent="0" lvl="0" marL="0" marR="0" rtl="0" algn="l">
              <a:spcBef>
                <a:spcPts val="0"/>
              </a:spcBef>
              <a:buSzPct val="25000"/>
              <a:buNone/>
            </a:pPr>
            <a:r>
              <a:rPr b="0" baseline="0" i="0" lang="en-US" sz="3800" u="none" cap="none" strike="noStrike">
                <a:solidFill>
                  <a:srgbClr val="04617B"/>
                </a:solidFill>
                <a:latin typeface="Calibri"/>
                <a:ea typeface="Calibri"/>
                <a:cs typeface="Calibri"/>
                <a:sym typeface="Calibri"/>
              </a:rPr>
              <a:t>Overview of HTML5-based Mobile App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0"/>
            <a:ext cx="8229600" cy="1386000"/>
          </a:xfrm>
          <a:prstGeom prst="rect">
            <a:avLst/>
          </a:prstGeom>
        </p:spPr>
        <p:txBody>
          <a:bodyPr anchorCtr="0" anchor="b" bIns="91425" lIns="91425" rIns="91425" tIns="91425">
            <a:noAutofit/>
          </a:bodyPr>
          <a:lstStyle/>
          <a:p>
            <a:pPr>
              <a:spcBef>
                <a:spcPts val="0"/>
              </a:spcBef>
              <a:buNone/>
            </a:pPr>
            <a:r>
              <a:t/>
            </a:r>
            <a:endParaRPr/>
          </a:p>
        </p:txBody>
      </p:sp>
      <p:sp>
        <p:nvSpPr>
          <p:cNvPr id="158" name="Shape 158"/>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419100" lvl="0" marL="457200" rtl="0">
              <a:spcBef>
                <a:spcPts val="0"/>
              </a:spcBef>
              <a:buClr>
                <a:srgbClr val="0BD0D9"/>
              </a:buClr>
              <a:buSzPct val="100000"/>
              <a:buFont typeface="Helvetica Neue"/>
              <a:buChar char="●"/>
            </a:pPr>
            <a:r>
              <a:rPr lang="en-US" sz="3000"/>
              <a:t>Web Apps</a:t>
            </a:r>
          </a:p>
          <a:p>
            <a:pPr indent="-419100" lvl="0" marL="457200" rtl="0">
              <a:spcBef>
                <a:spcPts val="0"/>
              </a:spcBef>
              <a:buClr>
                <a:srgbClr val="CCCCCC"/>
              </a:buClr>
              <a:buSzPct val="100000"/>
              <a:buFont typeface="Helvetica Neue"/>
              <a:buChar char="●"/>
            </a:pPr>
            <a:r>
              <a:rPr lang="en-US" sz="3000">
                <a:solidFill>
                  <a:srgbClr val="CCCCCC"/>
                </a:solidFill>
              </a:rPr>
              <a:t>Hybrid Apps</a:t>
            </a:r>
          </a:p>
          <a:p>
            <a:pPr indent="-419100" lvl="0" marL="457200" rtl="0">
              <a:spcBef>
                <a:spcPts val="0"/>
              </a:spcBef>
              <a:buClr>
                <a:srgbClr val="CCCCCC"/>
              </a:buClr>
              <a:buSzPct val="100000"/>
              <a:buFont typeface="Helvetica Neue"/>
              <a:buChar char="●"/>
            </a:pPr>
            <a:r>
              <a:rPr lang="en-US" sz="3000">
                <a:solidFill>
                  <a:srgbClr val="CCCCCC"/>
                </a:solidFill>
              </a:rPr>
              <a:t>PhoneGap framework</a:t>
            </a:r>
          </a:p>
          <a:p>
            <a:pPr indent="-419100" lvl="0" marL="457200">
              <a:spcBef>
                <a:spcPts val="0"/>
              </a:spcBef>
              <a:buClr>
                <a:srgbClr val="CCCCCC"/>
              </a:buClr>
              <a:buSzPct val="100000"/>
              <a:buFont typeface="Helvetica Neue"/>
              <a:buChar char="●"/>
            </a:pPr>
            <a:r>
              <a:rPr lang="en-US" sz="3000">
                <a:solidFill>
                  <a:srgbClr val="CCCCCC"/>
                </a:solidFill>
              </a:rPr>
              <a:t>Coding demo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128325"/>
            <a:ext cx="8229600" cy="1386000"/>
          </a:xfrm>
          <a:prstGeom prst="rect">
            <a:avLst/>
          </a:prstGeom>
        </p:spPr>
        <p:txBody>
          <a:bodyPr anchorCtr="0" anchor="b" bIns="91425" lIns="91425" rIns="91425" tIns="91425">
            <a:noAutofit/>
          </a:bodyPr>
          <a:lstStyle/>
          <a:p>
            <a:pPr>
              <a:spcBef>
                <a:spcPts val="0"/>
              </a:spcBef>
              <a:buNone/>
            </a:pPr>
            <a:r>
              <a:rPr lang="en-US" sz="5000">
                <a:solidFill>
                  <a:srgbClr val="04617B"/>
                </a:solidFill>
                <a:latin typeface="Calibri"/>
                <a:ea typeface="Calibri"/>
                <a:cs typeface="Calibri"/>
                <a:sym typeface="Calibri"/>
              </a:rPr>
              <a:t>HTML Strengths </a:t>
            </a:r>
          </a:p>
        </p:txBody>
      </p:sp>
      <p:sp>
        <p:nvSpPr>
          <p:cNvPr id="164" name="Shape 164"/>
          <p:cNvSpPr txBox="1"/>
          <p:nvPr>
            <p:ph idx="1" type="body"/>
          </p:nvPr>
        </p:nvSpPr>
        <p:spPr>
          <a:xfrm>
            <a:off x="457200" y="1205423"/>
            <a:ext cx="8229600" cy="36921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Cross Platform Compatibility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The same HTML5 app works on different mobile operating systems </a:t>
            </a:r>
          </a:p>
          <a:p>
            <a:pPr indent="-355600" lvl="2" marL="1371600" rtl="0">
              <a:spcBef>
                <a:spcPts val="0"/>
              </a:spcBef>
              <a:buClr>
                <a:srgbClr val="000000"/>
              </a:buClr>
              <a:buSzPct val="100000"/>
              <a:buFont typeface="Calibri"/>
              <a:buChar char="●"/>
            </a:pPr>
            <a:r>
              <a:rPr lang="en-US" sz="2000">
                <a:latin typeface="Calibri"/>
                <a:ea typeface="Calibri"/>
                <a:cs typeface="Calibri"/>
                <a:sym typeface="Calibri"/>
              </a:rPr>
              <a:t>iOS, Android, Windows, Blackberry… </a:t>
            </a:r>
          </a:p>
          <a:p>
            <a:pPr indent="-355600" lvl="2" marL="1371600" rtl="0">
              <a:spcBef>
                <a:spcPts val="0"/>
              </a:spcBef>
              <a:buClr>
                <a:srgbClr val="000000"/>
              </a:buClr>
              <a:buSzPct val="100000"/>
              <a:buFont typeface="Calibri"/>
              <a:buChar char="●"/>
            </a:pPr>
            <a:r>
              <a:rPr lang="en-US" sz="2000">
                <a:latin typeface="Calibri"/>
                <a:ea typeface="Calibri"/>
                <a:cs typeface="Calibri"/>
                <a:sym typeface="Calibri"/>
              </a:rPr>
              <a:t>Guarantee of the same interface for every operating system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The cost of development is more lower for each operating system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Better suited to emerging markets such as Africa where the market tends to have a more diverse range of devices. </a:t>
            </a:r>
          </a:p>
          <a:p>
            <a:pPr indent="0" lvl="0" marL="0" marR="0" rtl="0" algn="l">
              <a:lnSpc>
                <a:spcPct val="100000"/>
              </a:lnSpc>
              <a:spcBef>
                <a:spcPts val="400"/>
              </a:spcBef>
              <a:spcAft>
                <a:spcPts val="0"/>
              </a:spcAft>
              <a:buNone/>
            </a:pPr>
            <a:r>
              <a:t/>
            </a:r>
            <a:endParaRPr sz="2000">
              <a:latin typeface="Calibri"/>
              <a:ea typeface="Calibri"/>
              <a:cs typeface="Calibri"/>
              <a:sym typeface="Calibri"/>
            </a:endParaRPr>
          </a:p>
          <a:p>
            <a:pPr indent="0" lvl="0" marL="0" rtl="0">
              <a:lnSpc>
                <a:spcPct val="136363"/>
              </a:lnSpc>
              <a:spcBef>
                <a:spcPts val="0"/>
              </a:spcBef>
              <a:spcAft>
                <a:spcPts val="900"/>
              </a:spcAft>
              <a:buClr>
                <a:schemeClr val="dk1"/>
              </a:buClr>
              <a:buFont typeface="Arial"/>
              <a:buNone/>
            </a:pPr>
            <a:r>
              <a:t/>
            </a:r>
            <a:endParaRPr sz="1100">
              <a:solidFill>
                <a:schemeClr val="dk1"/>
              </a:solidFill>
              <a:latin typeface="Helvetica Neue"/>
              <a:ea typeface="Helvetica Neue"/>
              <a:cs typeface="Helvetica Neue"/>
              <a:sym typeface="Helvetica Neue"/>
            </a:endParaRPr>
          </a:p>
          <a:p>
            <a:pPr indent="0" lvl="0" marL="0" rtl="0">
              <a:spcBef>
                <a:spcPts val="0"/>
              </a:spcBef>
              <a:buNone/>
            </a:pPr>
            <a:r>
              <a:t/>
            </a:r>
            <a:endParaRPr>
              <a:latin typeface="Calibri"/>
              <a:ea typeface="Calibri"/>
              <a:cs typeface="Calibri"/>
              <a:sym typeface="Calibri"/>
            </a:endParaRPr>
          </a:p>
          <a:p>
            <a:pPr indent="0" marL="0" rtl="0">
              <a:spcBef>
                <a:spcPts val="0"/>
              </a:spcBef>
              <a:buNone/>
            </a:pPr>
            <a:r>
              <a:t/>
            </a:r>
            <a:endParaRPr sz="2000">
              <a:latin typeface="Calibri"/>
              <a:ea typeface="Calibri"/>
              <a:cs typeface="Calibri"/>
              <a:sym typeface="Calibri"/>
            </a:endParaRPr>
          </a:p>
          <a:p>
            <a:pPr>
              <a:spcBef>
                <a:spcPts val="0"/>
              </a:spcBef>
              <a:buNone/>
            </a:pPr>
            <a:r>
              <a:t/>
            </a:r>
            <a:endParaRPr/>
          </a:p>
        </p:txBody>
      </p:sp>
      <p:pic>
        <p:nvPicPr>
          <p:cNvPr id="165" name="Shape 165"/>
          <p:cNvPicPr preferRelativeResize="0"/>
          <p:nvPr/>
        </p:nvPicPr>
        <p:blipFill>
          <a:blip r:embed="rId3">
            <a:alphaModFix/>
          </a:blip>
          <a:stretch>
            <a:fillRect/>
          </a:stretch>
        </p:blipFill>
        <p:spPr>
          <a:xfrm>
            <a:off x="1980975" y="3818650"/>
            <a:ext cx="4873475" cy="11216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128325"/>
            <a:ext cx="8229600" cy="1386000"/>
          </a:xfrm>
          <a:prstGeom prst="rect">
            <a:avLst/>
          </a:prstGeom>
        </p:spPr>
        <p:txBody>
          <a:bodyPr anchorCtr="0" anchor="b" bIns="91425" lIns="91425" rIns="91425" tIns="91425">
            <a:noAutofit/>
          </a:bodyPr>
          <a:lstStyle/>
          <a:p>
            <a:pPr lvl="0" rtl="0">
              <a:spcBef>
                <a:spcPts val="0"/>
              </a:spcBef>
              <a:buNone/>
            </a:pPr>
            <a:r>
              <a:rPr lang="en-US" sz="5000">
                <a:solidFill>
                  <a:srgbClr val="04617B"/>
                </a:solidFill>
                <a:latin typeface="Calibri"/>
                <a:ea typeface="Calibri"/>
                <a:cs typeface="Calibri"/>
                <a:sym typeface="Calibri"/>
              </a:rPr>
              <a:t>HTML Strengths </a:t>
            </a:r>
          </a:p>
        </p:txBody>
      </p:sp>
      <p:sp>
        <p:nvSpPr>
          <p:cNvPr id="171" name="Shape 171"/>
          <p:cNvSpPr txBox="1"/>
          <p:nvPr>
            <p:ph idx="1" type="body"/>
          </p:nvPr>
        </p:nvSpPr>
        <p:spPr>
          <a:xfrm>
            <a:off x="457200" y="1205423"/>
            <a:ext cx="8229600" cy="36921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Cross Platform Compatibility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The same HTML5 app works on different mobile operating systems </a:t>
            </a:r>
          </a:p>
          <a:p>
            <a:pPr indent="-355600" lvl="2" marL="1371600" rtl="0">
              <a:spcBef>
                <a:spcPts val="0"/>
              </a:spcBef>
              <a:buClr>
                <a:srgbClr val="000000"/>
              </a:buClr>
              <a:buSzPct val="100000"/>
              <a:buFont typeface="Calibri"/>
              <a:buChar char="●"/>
            </a:pPr>
            <a:r>
              <a:rPr lang="en-US" sz="2000">
                <a:latin typeface="Calibri"/>
                <a:ea typeface="Calibri"/>
                <a:cs typeface="Calibri"/>
                <a:sym typeface="Calibri"/>
              </a:rPr>
              <a:t>iOS, Android, Windows, Blackberry… </a:t>
            </a:r>
          </a:p>
          <a:p>
            <a:pPr indent="-355600" lvl="2" marL="1371600" rtl="0">
              <a:spcBef>
                <a:spcPts val="0"/>
              </a:spcBef>
              <a:buClr>
                <a:srgbClr val="000000"/>
              </a:buClr>
              <a:buSzPct val="100000"/>
              <a:buFont typeface="Calibri"/>
              <a:buChar char="●"/>
            </a:pPr>
            <a:r>
              <a:rPr lang="en-US" sz="2000">
                <a:latin typeface="Calibri"/>
                <a:ea typeface="Calibri"/>
                <a:cs typeface="Calibri"/>
                <a:sym typeface="Calibri"/>
              </a:rPr>
              <a:t>Guarantee of the same interface for every operating system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The cost of development is more lower for each operating system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Better suited to emerging markets such as Africa where the market tends to have a more diverse range of devices. </a:t>
            </a:r>
          </a:p>
          <a:p>
            <a:pPr indent="0" lvl="0" marL="0" marR="0" rtl="0" algn="l">
              <a:lnSpc>
                <a:spcPct val="100000"/>
              </a:lnSpc>
              <a:spcBef>
                <a:spcPts val="400"/>
              </a:spcBef>
              <a:spcAft>
                <a:spcPts val="0"/>
              </a:spcAft>
              <a:buNone/>
            </a:pPr>
            <a:r>
              <a:t/>
            </a:r>
            <a:endParaRPr sz="2000">
              <a:latin typeface="Calibri"/>
              <a:ea typeface="Calibri"/>
              <a:cs typeface="Calibri"/>
              <a:sym typeface="Calibri"/>
            </a:endParaRPr>
          </a:p>
          <a:p>
            <a:pPr indent="0" lvl="0" marL="0" rtl="0">
              <a:lnSpc>
                <a:spcPct val="136363"/>
              </a:lnSpc>
              <a:spcBef>
                <a:spcPts val="0"/>
              </a:spcBef>
              <a:spcAft>
                <a:spcPts val="900"/>
              </a:spcAft>
              <a:buClr>
                <a:schemeClr val="dk1"/>
              </a:buClr>
              <a:buFont typeface="Arial"/>
              <a:buNone/>
            </a:pPr>
            <a:r>
              <a:t/>
            </a:r>
            <a:endParaRPr sz="1100">
              <a:solidFill>
                <a:schemeClr val="dk1"/>
              </a:solidFill>
              <a:latin typeface="Helvetica Neue"/>
              <a:ea typeface="Helvetica Neue"/>
              <a:cs typeface="Helvetica Neue"/>
              <a:sym typeface="Helvetica Neue"/>
            </a:endParaRPr>
          </a:p>
          <a:p>
            <a:pPr indent="0" lvl="0" marL="0" rtl="0">
              <a:spcBef>
                <a:spcPts val="0"/>
              </a:spcBef>
              <a:buNone/>
            </a:pPr>
            <a:r>
              <a:t/>
            </a:r>
            <a:endParaRPr>
              <a:latin typeface="Calibri"/>
              <a:ea typeface="Calibri"/>
              <a:cs typeface="Calibri"/>
              <a:sym typeface="Calibri"/>
            </a:endParaRPr>
          </a:p>
          <a:p>
            <a:pPr indent="0" lvl="0" marL="0" rtl="0">
              <a:spcBef>
                <a:spcPts val="0"/>
              </a:spcBef>
              <a:buNone/>
            </a:pPr>
            <a:r>
              <a:t/>
            </a:r>
            <a:endParaRPr sz="2000">
              <a:latin typeface="Calibri"/>
              <a:ea typeface="Calibri"/>
              <a:cs typeface="Calibri"/>
              <a:sym typeface="Calibri"/>
            </a:endParaRPr>
          </a:p>
          <a:p>
            <a:pPr lvl="0" rtl="0">
              <a:spcBef>
                <a:spcPts val="0"/>
              </a:spcBef>
              <a:buNone/>
            </a:pPr>
            <a:r>
              <a:t/>
            </a:r>
            <a:endParaRPr/>
          </a:p>
        </p:txBody>
      </p:sp>
      <p:pic>
        <p:nvPicPr>
          <p:cNvPr id="172" name="Shape 172"/>
          <p:cNvPicPr preferRelativeResize="0"/>
          <p:nvPr/>
        </p:nvPicPr>
        <p:blipFill>
          <a:blip r:embed="rId3">
            <a:alphaModFix/>
          </a:blip>
          <a:stretch>
            <a:fillRect/>
          </a:stretch>
        </p:blipFill>
        <p:spPr>
          <a:xfrm>
            <a:off x="1980975" y="3818650"/>
            <a:ext cx="4873475" cy="11216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382350" y="779173"/>
            <a:ext cx="8229600" cy="36921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 Remote Updates are Automatic</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Only the latest version of the app will be seen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Developers don’t have to provide support for multiple versions of the app</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Users don’t have to manually update the app</a:t>
            </a:r>
          </a:p>
          <a:p>
            <a:pPr indent="-355600" lvl="0" marL="457200" rtl="0">
              <a:spcBef>
                <a:spcPts val="0"/>
              </a:spcBef>
              <a:buClr>
                <a:srgbClr val="000000"/>
              </a:buClr>
              <a:buSzPct val="100000"/>
              <a:buFont typeface="Calibri"/>
              <a:buChar char="●"/>
            </a:pPr>
            <a:r>
              <a:rPr lang="en-US" sz="2000">
                <a:latin typeface="Calibri"/>
                <a:ea typeface="Calibri"/>
                <a:cs typeface="Calibri"/>
                <a:sym typeface="Calibri"/>
              </a:rPr>
              <a:t> Faster access to user analytics information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Weather and shopping apps </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Access from the web without having to download the app</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Additional decrease in development cost</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Don’t need to share revenue with companies that build and maintain app stores </a:t>
            </a:r>
          </a:p>
          <a:p>
            <a:pPr indent="0" lvl="0" marL="0" marR="0" rtl="0" algn="l">
              <a:lnSpc>
                <a:spcPct val="100000"/>
              </a:lnSpc>
              <a:spcBef>
                <a:spcPts val="400"/>
              </a:spcBef>
              <a:spcAft>
                <a:spcPts val="0"/>
              </a:spcAft>
              <a:buNone/>
            </a:pPr>
            <a:r>
              <a:t/>
            </a:r>
            <a:endParaRPr sz="2000">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0"/>
            <a:ext cx="8229600" cy="1386000"/>
          </a:xfrm>
          <a:prstGeom prst="rect">
            <a:avLst/>
          </a:prstGeom>
        </p:spPr>
        <p:txBody>
          <a:bodyPr anchorCtr="0" anchor="b" bIns="91425" lIns="91425" rIns="91425" tIns="91425">
            <a:noAutofit/>
          </a:bodyPr>
          <a:lstStyle/>
          <a:p>
            <a:pPr lvl="0">
              <a:spcBef>
                <a:spcPts val="0"/>
              </a:spcBef>
              <a:buNone/>
            </a:pPr>
            <a:r>
              <a:rPr lang="en-US" sz="5000">
                <a:solidFill>
                  <a:srgbClr val="04617B"/>
                </a:solidFill>
                <a:latin typeface="Calibri"/>
                <a:ea typeface="Calibri"/>
                <a:cs typeface="Calibri"/>
                <a:sym typeface="Calibri"/>
              </a:rPr>
              <a:t>Problems </a:t>
            </a:r>
          </a:p>
        </p:txBody>
      </p:sp>
      <p:sp>
        <p:nvSpPr>
          <p:cNvPr id="183" name="Shape 183"/>
          <p:cNvSpPr txBox="1"/>
          <p:nvPr>
            <p:ph idx="1" type="body"/>
          </p:nvPr>
        </p:nvSpPr>
        <p:spPr>
          <a:xfrm>
            <a:off x="457200" y="1451373"/>
            <a:ext cx="8229600" cy="36921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The implementation is far from uniform.</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Implementation varies from browser to browser and from mobile platform to mobile platform. This widespread fragmentation makes it difficult for software developers to know which part of HTML5 they can use. </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Slow response and lag</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HTML5 apps can be afflicted by slowness and work erratically when a data connection is not available or is intermittent.</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Access to native features (camera, GPS, notifications)</a:t>
            </a:r>
          </a:p>
          <a:p>
            <a:pPr indent="0" lvl="0" marL="0" rtl="0">
              <a:spcBef>
                <a:spcPts val="0"/>
              </a:spcBef>
              <a:buNone/>
            </a:pPr>
            <a:r>
              <a:t/>
            </a:r>
            <a:endParaRPr sz="2000">
              <a:latin typeface="Calibri"/>
              <a:ea typeface="Calibri"/>
              <a:cs typeface="Calibri"/>
              <a:sym typeface="Calibri"/>
            </a:endParaRPr>
          </a:p>
          <a:p>
            <a:pPr indent="0" lvl="0" marL="0">
              <a:spcBef>
                <a:spcPts val="0"/>
              </a:spcBef>
              <a:buNone/>
            </a:pPr>
            <a:r>
              <a:t/>
            </a:r>
            <a:endParaRPr sz="2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403725" y="916723"/>
            <a:ext cx="8229600" cy="36921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Distribution- app store access and user base </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Different User UI Expectations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Has a different user feel than the native apps that many users now expect  </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Initial development time</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involved process of testing in multiple devices, and operating systems and the bug fixes involved.</a:t>
            </a:r>
          </a:p>
          <a:p>
            <a:pPr indent="-355600" lvl="0" marL="457200" rtl="0">
              <a:spcBef>
                <a:spcPts val="0"/>
              </a:spcBef>
              <a:buClr>
                <a:srgbClr val="000000"/>
              </a:buClr>
              <a:buSzPct val="100000"/>
              <a:buFont typeface="Calibri"/>
              <a:buChar char="●"/>
            </a:pPr>
            <a:r>
              <a:rPr lang="en-US" sz="2000">
                <a:solidFill>
                  <a:srgbClr val="000000"/>
                </a:solidFill>
                <a:latin typeface="Calibri"/>
                <a:ea typeface="Calibri"/>
                <a:cs typeface="Calibri"/>
                <a:sym typeface="Calibri"/>
              </a:rPr>
              <a:t>Lacking features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Lack Digital Rights Management needed for multimedia services</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Doesn’t support background processing </a:t>
            </a:r>
          </a:p>
          <a:p>
            <a:pPr indent="-355600" lvl="1" marL="914400" rtl="0">
              <a:spcBef>
                <a:spcPts val="0"/>
              </a:spcBef>
              <a:buClr>
                <a:srgbClr val="000000"/>
              </a:buClr>
              <a:buSzPct val="100000"/>
              <a:buFont typeface="Calibri"/>
              <a:buChar char="●"/>
            </a:pPr>
            <a:r>
              <a:rPr lang="en-US" sz="2000">
                <a:latin typeface="Calibri"/>
                <a:ea typeface="Calibri"/>
                <a:cs typeface="Calibri"/>
                <a:sym typeface="Calibri"/>
              </a:rPr>
              <a:t>Missing secure storage and notifications outside of applications</a:t>
            </a:r>
          </a:p>
          <a:p>
            <a:pPr indent="0" lvl="0" mar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