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8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3004800" cy="9753600"/>
  <p:notesSz cx="6858000" cy="9144000"/>
  <p:defaultTextStyle>
    <a:lvl1pPr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9B1A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027" y="-6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438855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572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9144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716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8288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860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7432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2004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6576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1148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salesresources.apple.com/go/webinars/ios8forbusiness/410/?eventOrder=4,5,7,6,2,3,1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os-8-logo.png"/>
          <p:cNvPicPr/>
          <p:nvPr/>
        </p:nvPicPr>
        <p:blipFill>
          <a:blip r:embed="rId2">
            <a:extLst/>
          </a:blip>
          <a:srcRect l="6625" r="6625"/>
          <a:stretch>
            <a:fillRect/>
          </a:stretch>
        </p:blipFill>
        <p:spPr>
          <a:xfrm>
            <a:off x="2374899" y="736600"/>
            <a:ext cx="7589333" cy="4593024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iOS 8 for MDM/EMM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Greg Elliott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Shiv Chandra Kumar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3098012" y="1409700"/>
            <a:ext cx="6808776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FFFFFF"/>
                </a:solidFill>
              </a:rPr>
              <a:t>Managed Domains</a:t>
            </a:r>
          </a:p>
        </p:txBody>
      </p:sp>
      <p:sp>
        <p:nvSpPr>
          <p:cNvPr id="58" name="Shape 58"/>
          <p:cNvSpPr/>
          <p:nvPr/>
        </p:nvSpPr>
        <p:spPr>
          <a:xfrm>
            <a:off x="588416" y="3365499"/>
            <a:ext cx="12218874" cy="302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57200" lvl="0" indent="-45720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specific URLs and subdomains can be managed 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3800">
              <a:solidFill>
                <a:srgbClr val="FFFFFF"/>
              </a:solidFill>
            </a:endParaRPr>
          </a:p>
          <a:p>
            <a:pPr marL="457200" lvl="0" indent="-45720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can manage what apps can open documents that 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   are downloaded from enterprise domains using Safari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2733052" y="1409700"/>
            <a:ext cx="7538696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FFFFFF"/>
                </a:solidFill>
              </a:rPr>
              <a:t>Managed Keyboards</a:t>
            </a:r>
          </a:p>
        </p:txBody>
      </p:sp>
      <p:sp>
        <p:nvSpPr>
          <p:cNvPr id="61" name="Shape 61"/>
          <p:cNvSpPr/>
          <p:nvPr/>
        </p:nvSpPr>
        <p:spPr>
          <a:xfrm>
            <a:off x="588416" y="3657600"/>
            <a:ext cx="13055601" cy="24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57200" lvl="0" indent="-45720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only appear in managed apps 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3800">
              <a:solidFill>
                <a:srgbClr val="FFFFFF"/>
              </a:solidFill>
            </a:endParaRPr>
          </a:p>
          <a:p>
            <a:pPr marL="457200" lvl="0" indent="-45720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prevent unmanaged keyboard from appearing on top        of managed apps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448881" y="279400"/>
            <a:ext cx="6743136" cy="198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FFFFFF"/>
                </a:solidFill>
              </a:rPr>
              <a:t>Enhanced Management UI</a:t>
            </a:r>
          </a:p>
        </p:txBody>
      </p:sp>
      <p:sp>
        <p:nvSpPr>
          <p:cNvPr id="64" name="Shape 64"/>
          <p:cNvSpPr/>
          <p:nvPr/>
        </p:nvSpPr>
        <p:spPr>
          <a:xfrm>
            <a:off x="588416" y="3657600"/>
            <a:ext cx="6464066" cy="24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lvl="0" indent="-45720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shows MDM settings to users in one place</a:t>
            </a:r>
          </a:p>
          <a:p>
            <a:pPr marL="457200" lvl="0" indent="-45720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essential in BYOD where transparency is important</a:t>
            </a:r>
          </a:p>
        </p:txBody>
      </p:sp>
      <p:pic>
        <p:nvPicPr>
          <p:cNvPr id="65" name="Screen Shot 2015-04-27 at 7.58.53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31175" y="774455"/>
            <a:ext cx="4754845" cy="82046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4122038" y="376766"/>
            <a:ext cx="4760723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500">
                <a:solidFill>
                  <a:srgbClr val="FFFFFF"/>
                </a:solidFill>
              </a:rPr>
              <a:t>Other Features</a:t>
            </a:r>
          </a:p>
        </p:txBody>
      </p:sp>
      <p:sp>
        <p:nvSpPr>
          <p:cNvPr id="68" name="Shape 68"/>
          <p:cNvSpPr/>
          <p:nvPr/>
        </p:nvSpPr>
        <p:spPr>
          <a:xfrm>
            <a:off x="18948" y="2290233"/>
            <a:ext cx="13037592" cy="652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57200" lvl="0" indent="-45720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books and pdfs can be automatically pushed to users   with MDM </a:t>
            </a:r>
          </a:p>
          <a:p>
            <a:pPr marL="1828800" lvl="3" indent="-45720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only open with managed apps and shared with      managed accounts</a:t>
            </a:r>
          </a:p>
          <a:p>
            <a:pPr marL="1828800" lvl="3" indent="-45720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can also be removed remotely</a:t>
            </a:r>
          </a:p>
          <a:p>
            <a:pPr marL="457200" lvl="0" indent="-45720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Enhanced Management UI</a:t>
            </a:r>
          </a:p>
          <a:p>
            <a:pPr marL="1828800" lvl="3" indent="-45720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shows MDM settings to users in one place</a:t>
            </a:r>
          </a:p>
          <a:p>
            <a:pPr marL="1828800" lvl="3" indent="-45720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essential in BYOD where transparency is important</a:t>
            </a:r>
          </a:p>
          <a:p>
            <a:pPr marL="457200" lvl="0" indent="-45720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iOS 8 adds new ways to set a device name, clear restrictions and password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os7-iphone-touchid-.jpg"/>
          <p:cNvPicPr/>
          <p:nvPr/>
        </p:nvPicPr>
        <p:blipFill>
          <a:blip r:embed="rId2">
            <a:extLst/>
          </a:blip>
          <a:srcRect l="28353" r="28353"/>
          <a:stretch>
            <a:fillRect/>
          </a:stretch>
        </p:blipFill>
        <p:spPr>
          <a:xfrm>
            <a:off x="6718299" y="492004"/>
            <a:ext cx="5334001" cy="8242301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/>
        </p:nvSpPr>
        <p:spPr>
          <a:xfrm>
            <a:off x="1021079" y="955268"/>
            <a:ext cx="519684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FFFFFF"/>
                </a:solidFill>
              </a:rPr>
              <a:t>Security: Touch Id</a:t>
            </a:r>
          </a:p>
        </p:txBody>
      </p:sp>
      <p:sp>
        <p:nvSpPr>
          <p:cNvPr id="72" name="Shape 72"/>
          <p:cNvSpPr/>
          <p:nvPr/>
        </p:nvSpPr>
        <p:spPr>
          <a:xfrm>
            <a:off x="300277" y="4086279"/>
            <a:ext cx="6086166" cy="419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lvl="0" indent="-45720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protects login to phone and user data</a:t>
            </a:r>
          </a:p>
          <a:p>
            <a:pPr marL="457200" lvl="0" indent="-45720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unlocks keychain items</a:t>
            </a:r>
          </a:p>
          <a:p>
            <a:pPr marL="457200" lvl="0" indent="-45720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identifies successful matches</a:t>
            </a:r>
          </a:p>
          <a:p>
            <a:pPr marL="457200" lvl="0" indent="-45720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protects fingerprint data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4245863" y="438150"/>
            <a:ext cx="4513073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FFFFFF"/>
                </a:solidFill>
              </a:rPr>
              <a:t>Cryptography</a:t>
            </a:r>
          </a:p>
        </p:txBody>
      </p:sp>
      <p:sp>
        <p:nvSpPr>
          <p:cNvPr id="75" name="Shape 75"/>
          <p:cNvSpPr/>
          <p:nvPr/>
        </p:nvSpPr>
        <p:spPr>
          <a:xfrm>
            <a:off x="313266" y="3420533"/>
            <a:ext cx="11599334" cy="467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lvl="0" indent="-45720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expands data protection </a:t>
            </a:r>
          </a:p>
          <a:p>
            <a:pPr marL="2286000" lvl="4" indent="-45720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use user’s password and the hardware of their device to develop strong password key </a:t>
            </a:r>
          </a:p>
          <a:p>
            <a:pPr marL="2286000" lvl="4" indent="-45720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creates powerful, additional layer of cryptography</a:t>
            </a:r>
          </a:p>
          <a:p>
            <a:pPr marL="2286000" lvl="4" indent="-45720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protect certain apps on the disk </a:t>
            </a:r>
          </a:p>
          <a:p>
            <a:pPr marL="457200" lvl="0" indent="-45720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greater control over mail security</a:t>
            </a:r>
          </a:p>
          <a:p>
            <a:pPr marL="457200" lvl="0" indent="-45720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external email address marking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3961401" y="448733"/>
            <a:ext cx="4811065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Always-on VPN</a:t>
            </a:r>
          </a:p>
        </p:txBody>
      </p:sp>
      <p:sp>
        <p:nvSpPr>
          <p:cNvPr id="78" name="Shape 78"/>
          <p:cNvSpPr/>
          <p:nvPr/>
        </p:nvSpPr>
        <p:spPr>
          <a:xfrm>
            <a:off x="244904" y="3318933"/>
            <a:ext cx="12514992" cy="477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lvl="0" indent="-45720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tunnel all IP traffic back to the organization</a:t>
            </a:r>
          </a:p>
          <a:p>
            <a:pPr marL="457200" lvl="0" indent="-45720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give full control of device traffic</a:t>
            </a:r>
          </a:p>
          <a:p>
            <a:pPr marL="457200" lvl="0" indent="-45720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default tunneling protocol IKEv2 secures data transmission with encryption</a:t>
            </a:r>
          </a:p>
          <a:p>
            <a:pPr marL="457200" lvl="0" indent="-45720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requires device supervision, which can be configured on any device with MDM using apple configurator</a:t>
            </a:r>
          </a:p>
          <a:p>
            <a:pPr marL="457200" lvl="0" indent="-45720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requires no user interaction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FFFFFF"/>
                </a:solidFill>
              </a:rPr>
              <a:t>Powerful productivity features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Time-Saving Features in Mail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Interact with colleagues with Calendar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App Extension(Extend Business Workflows)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Seamlessly connect Devices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defRPr sz="6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FFFFFF"/>
                </a:solidFill>
              </a:rPr>
              <a:t>Time-Saving Features in Mails 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Quick swipe gesture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Jump between drafts and inbox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Intelligent suggestions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Auto reply in Exchange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Thread notification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Interact with Colleagues in Calendar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Free/Busy lookup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Private appointments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Mail meeting attendees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Respond from calendar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Custom repeating events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MDM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199" y="458907"/>
            <a:ext cx="10261601" cy="7027904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1498599" y="7683500"/>
            <a:ext cx="10464801" cy="1422400"/>
          </a:xfrm>
          <a:prstGeom prst="rect">
            <a:avLst/>
          </a:prstGeom>
        </p:spPr>
        <p:txBody>
          <a:bodyPr/>
          <a:lstStyle>
            <a:lvl1pPr defTabSz="391414">
              <a:defRPr sz="536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360">
                <a:solidFill>
                  <a:srgbClr val="FFFFFF"/>
                </a:solidFill>
              </a:rPr>
              <a:t>MDM(Mobile Device Mangement)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App extension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FFFFFF"/>
                </a:solidFill>
              </a:rPr>
              <a:t>Most visible change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FFFFFF"/>
                </a:solidFill>
              </a:rPr>
              <a:t>Gives third party app Developers a way to interact with inbuilt apps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FFFFFF"/>
                </a:solidFill>
              </a:rPr>
              <a:t>Entirely new business workflow can be created between apps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FFFFFF"/>
                </a:solidFill>
              </a:rPr>
              <a:t>Security and integrity is maintained across the apps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Types of Extensions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Document Providers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Custom Actions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Third-Party Keyboards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Widgets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os_con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91991" y="3454860"/>
            <a:ext cx="8218815" cy="5092276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6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800">
                <a:solidFill>
                  <a:srgbClr val="FFFFFF"/>
                </a:solidFill>
              </a:rPr>
              <a:t>Seamlessly connect devices</a:t>
            </a:r>
          </a:p>
        </p:txBody>
      </p:sp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3401901" cy="62865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Handoff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Make and answer phone calls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Instant Hotspot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OS-8-Tips-app.jpg"/>
          <p:cNvPicPr/>
          <p:nvPr/>
        </p:nvPicPr>
        <p:blipFill>
          <a:blip r:embed="rId2">
            <a:extLst/>
          </a:blip>
          <a:srcRect l="13675" r="13675"/>
          <a:stretch>
            <a:fillRect/>
          </a:stretch>
        </p:blipFill>
        <p:spPr>
          <a:xfrm>
            <a:off x="6072606" y="2550207"/>
            <a:ext cx="5784697" cy="6817679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Tips App</a:t>
            </a:r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402281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Details of old/new features of iOS 8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Content in the app updates automatically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760">
                <a:solidFill>
                  <a:srgbClr val="FFFFFF"/>
                </a:solidFill>
              </a:rPr>
              <a:t>Apple Financial Services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>
                <a:hlinkClick r:id="rId2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3800" u="sng">
                <a:solidFill>
                  <a:srgbClr val="FFFFFF"/>
                </a:solidFill>
                <a:hlinkClick r:id="rId2"/>
              </a:rPr>
              <a:t>http://salesresources.apple.com/go/webinars/ios8forbusiness/410/?eventOrder=4,5,7,6,2,3,1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app-stor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32083" y="2038350"/>
            <a:ext cx="5676769" cy="5676769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xfrm>
            <a:off x="817033" y="2692400"/>
            <a:ext cx="5334001" cy="40005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Procuring App Store Apps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1270000" y="1143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Difference between Android and iOS 8</a:t>
            </a:r>
          </a:p>
        </p:txBody>
      </p:sp>
      <p:sp>
        <p:nvSpPr>
          <p:cNvPr id="110" name="Shape 110"/>
          <p:cNvSpPr>
            <a:spLocks noGrp="1"/>
          </p:cNvSpPr>
          <p:nvPr>
            <p:ph type="body" idx="1"/>
          </p:nvPr>
        </p:nvSpPr>
        <p:spPr>
          <a:xfrm>
            <a:off x="1270000" y="4182136"/>
            <a:ext cx="10905993" cy="4993614"/>
          </a:xfrm>
          <a:prstGeom prst="rect">
            <a:avLst/>
          </a:prstGeom>
        </p:spPr>
        <p:txBody>
          <a:bodyPr/>
          <a:lstStyle/>
          <a:p>
            <a:pPr marL="346509" lvl="0" indent="-346509" algn="l" defTabSz="525779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509" dirty="0">
                <a:solidFill>
                  <a:srgbClr val="FFFFFF"/>
                </a:solidFill>
              </a:rPr>
              <a:t>they both enhance security for MDM usage, especially through the use of cryptography</a:t>
            </a:r>
          </a:p>
          <a:p>
            <a:pPr marL="346509" lvl="0" indent="-346509" algn="l" defTabSz="525779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509" dirty="0">
                <a:solidFill>
                  <a:srgbClr val="FFFFFF"/>
                </a:solidFill>
              </a:rPr>
              <a:t>Android uses smart lock that uses facial recognition; iOS uses touch id for locking the device</a:t>
            </a:r>
          </a:p>
          <a:p>
            <a:pPr marL="346509" lvl="0" indent="-346509" algn="l" defTabSz="525779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509" dirty="0">
                <a:solidFill>
                  <a:srgbClr val="FFFFFF"/>
                </a:solidFill>
              </a:rPr>
              <a:t>they both standardize the interface for managing remote devices and configuring MDM </a:t>
            </a:r>
          </a:p>
          <a:p>
            <a:pPr marL="346509" lvl="0" indent="-346509" algn="l" defTabSz="525779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509" dirty="0">
                <a:solidFill>
                  <a:srgbClr val="FFFFFF"/>
                </a:solidFill>
              </a:rPr>
              <a:t>they both separate work and personal environments on mobile device: Android does this using Managed Profiles, iOS does this using Managed Apps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xfrm>
            <a:off x="410633" y="778933"/>
            <a:ext cx="11099801" cy="21209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True/False Quiz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pPr marL="443484" lvl="0" indent="-443484" defTabSz="566674">
              <a:spcBef>
                <a:spcPts val="4000"/>
              </a:spcBef>
              <a:defRPr sz="1800">
                <a:solidFill>
                  <a:srgbClr val="000000"/>
                </a:solidFill>
              </a:defRPr>
            </a:pPr>
            <a:r>
              <a:rPr sz="3686">
                <a:solidFill>
                  <a:srgbClr val="FFFFFF"/>
                </a:solidFill>
              </a:rPr>
              <a:t>Managed Document Providers, Managed Domains, and Managed Keyboards are all new technologies in iOS 8 that support MDM.</a:t>
            </a:r>
          </a:p>
          <a:p>
            <a:pPr marL="443484" lvl="0" indent="-443484" defTabSz="566674">
              <a:spcBef>
                <a:spcPts val="4000"/>
              </a:spcBef>
              <a:defRPr sz="1800">
                <a:solidFill>
                  <a:srgbClr val="000000"/>
                </a:solidFill>
              </a:defRPr>
            </a:pPr>
            <a:r>
              <a:rPr sz="3686">
                <a:solidFill>
                  <a:srgbClr val="FFFFFF"/>
                </a:solidFill>
              </a:rPr>
              <a:t>Managed Books and PDFs can be opened by any app on an iOS device.</a:t>
            </a:r>
          </a:p>
          <a:p>
            <a:pPr marL="443484" lvl="0" indent="-443484" defTabSz="566674">
              <a:spcBef>
                <a:spcPts val="4000"/>
              </a:spcBef>
              <a:defRPr sz="1800">
                <a:solidFill>
                  <a:srgbClr val="000000"/>
                </a:solidFill>
              </a:defRPr>
            </a:pPr>
            <a:r>
              <a:rPr sz="3686">
                <a:solidFill>
                  <a:srgbClr val="FFFFFF"/>
                </a:solidFill>
              </a:rPr>
              <a:t>iOS 8 increases the transparency of MDM by showing the MDM settings to users in one place </a:t>
            </a:r>
          </a:p>
          <a:p>
            <a:pPr marL="443484" lvl="0" indent="-443484" defTabSz="566674">
              <a:spcBef>
                <a:spcPts val="4000"/>
              </a:spcBef>
              <a:defRPr sz="1800">
                <a:solidFill>
                  <a:srgbClr val="000000"/>
                </a:solidFill>
              </a:defRPr>
            </a:pPr>
            <a:r>
              <a:rPr sz="3686">
                <a:solidFill>
                  <a:srgbClr val="FFFFFF"/>
                </a:solidFill>
              </a:rPr>
              <a:t>MDM is a part of EMM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 idx="4294967295"/>
          </p:nvPr>
        </p:nvSpPr>
        <p:spPr>
          <a:xfrm>
            <a:off x="952500" y="3816350"/>
            <a:ext cx="11099800" cy="2120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Thank You!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(</a:t>
            </a:r>
            <a:r>
              <a:rPr lang="en-US" sz="8000" dirty="0" smtClean="0">
                <a:solidFill>
                  <a:srgbClr val="FFFFFF"/>
                </a:solidFill>
              </a:rPr>
              <a:t>Mobile Device Management (</a:t>
            </a:r>
            <a:r>
              <a:rPr sz="8000" dirty="0" smtClean="0">
                <a:solidFill>
                  <a:srgbClr val="FFFFFF"/>
                </a:solidFill>
              </a:rPr>
              <a:t>MDM</a:t>
            </a:r>
            <a:r>
              <a:rPr lang="en-US" sz="8000" dirty="0" smtClean="0">
                <a:solidFill>
                  <a:srgbClr val="FFFFFF"/>
                </a:solidFill>
              </a:rPr>
              <a:t>)</a:t>
            </a:r>
            <a:endParaRPr sz="8000" dirty="0">
              <a:solidFill>
                <a:srgbClr val="FFFFFF"/>
              </a:solidFill>
            </a:endParaRP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560613" y="2656114"/>
            <a:ext cx="11927477" cy="709748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11479" lvl="0" indent="-411479" defTabSz="525779">
              <a:spcBef>
                <a:spcPts val="3700"/>
              </a:spcBef>
              <a:defRPr sz="1800">
                <a:solidFill>
                  <a:srgbClr val="000000"/>
                </a:solidFill>
              </a:defRPr>
            </a:pPr>
            <a:r>
              <a:rPr sz="3420" dirty="0">
                <a:solidFill>
                  <a:srgbClr val="FFFFFF"/>
                </a:solidFill>
              </a:rPr>
              <a:t>Hardware and application inventory</a:t>
            </a:r>
          </a:p>
          <a:p>
            <a:pPr marL="411479" lvl="0" indent="-411479" defTabSz="525779">
              <a:spcBef>
                <a:spcPts val="3700"/>
              </a:spcBef>
              <a:defRPr sz="1800">
                <a:solidFill>
                  <a:srgbClr val="000000"/>
                </a:solidFill>
              </a:defRPr>
            </a:pPr>
            <a:r>
              <a:rPr sz="3420" dirty="0">
                <a:solidFill>
                  <a:srgbClr val="FFFFFF"/>
                </a:solidFill>
              </a:rPr>
              <a:t>Configuration of security policies </a:t>
            </a:r>
            <a:endParaRPr lang="en-US" sz="3420" dirty="0" smtClean="0">
              <a:solidFill>
                <a:srgbClr val="FFFFFF"/>
              </a:solidFill>
            </a:endParaRPr>
          </a:p>
          <a:p>
            <a:pPr marL="868679" lvl="1" indent="-411479" defTabSz="525779">
              <a:spcBef>
                <a:spcPts val="3700"/>
              </a:spcBef>
              <a:defRPr sz="1800">
                <a:solidFill>
                  <a:srgbClr val="000000"/>
                </a:solidFill>
              </a:defRPr>
            </a:pPr>
            <a:r>
              <a:rPr sz="3420" dirty="0" smtClean="0">
                <a:solidFill>
                  <a:srgbClr val="FFFFFF"/>
                </a:solidFill>
              </a:rPr>
              <a:t>password </a:t>
            </a:r>
            <a:r>
              <a:rPr sz="3420" dirty="0">
                <a:solidFill>
                  <a:srgbClr val="FFFFFF"/>
                </a:solidFill>
              </a:rPr>
              <a:t>policy, device encryption, </a:t>
            </a:r>
            <a:r>
              <a:rPr sz="3420" dirty="0" err="1">
                <a:solidFill>
                  <a:srgbClr val="FFFFFF"/>
                </a:solidFill>
              </a:rPr>
              <a:t>WiFi</a:t>
            </a:r>
            <a:r>
              <a:rPr sz="3420" dirty="0">
                <a:solidFill>
                  <a:srgbClr val="FFFFFF"/>
                </a:solidFill>
              </a:rPr>
              <a:t> settings, detection of </a:t>
            </a:r>
            <a:r>
              <a:rPr sz="3420" dirty="0" err="1">
                <a:solidFill>
                  <a:srgbClr val="FFFFFF"/>
                </a:solidFill>
              </a:rPr>
              <a:t>jailbroken</a:t>
            </a:r>
            <a:r>
              <a:rPr sz="3420" dirty="0">
                <a:solidFill>
                  <a:srgbClr val="FFFFFF"/>
                </a:solidFill>
              </a:rPr>
              <a:t> devices and so forth</a:t>
            </a:r>
          </a:p>
          <a:p>
            <a:pPr marL="411479" lvl="0" indent="-411479" defTabSz="525779">
              <a:spcBef>
                <a:spcPts val="3700"/>
              </a:spcBef>
              <a:defRPr sz="1800">
                <a:solidFill>
                  <a:srgbClr val="000000"/>
                </a:solidFill>
              </a:defRPr>
            </a:pPr>
            <a:r>
              <a:rPr sz="3420" dirty="0">
                <a:solidFill>
                  <a:srgbClr val="FFFFFF"/>
                </a:solidFill>
              </a:rPr>
              <a:t>Execution of actions such as partial or remote wipe, remote lock, device location mapping and passcode </a:t>
            </a:r>
            <a:r>
              <a:rPr sz="3420" dirty="0" smtClean="0">
                <a:solidFill>
                  <a:srgbClr val="FFFFFF"/>
                </a:solidFill>
              </a:rPr>
              <a:t>clearing</a:t>
            </a:r>
          </a:p>
          <a:p>
            <a:pPr marL="411479" lvl="0" indent="-411479" defTabSz="525779">
              <a:spcBef>
                <a:spcPts val="3700"/>
              </a:spcBef>
              <a:defRPr sz="1800">
                <a:solidFill>
                  <a:srgbClr val="000000"/>
                </a:solidFill>
              </a:defRPr>
            </a:pPr>
            <a:r>
              <a:rPr lang="en-US" sz="3420" dirty="0" smtClean="0">
                <a:solidFill>
                  <a:srgbClr val="FFFFFF"/>
                </a:solidFill>
              </a:rPr>
              <a:t>Devices often belong to the enterprise, not really BYOD</a:t>
            </a:r>
            <a:endParaRPr sz="342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Mobile App Management (MAM)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504" y="3017520"/>
            <a:ext cx="12900296" cy="67360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Target BYOD, apply </a:t>
            </a:r>
            <a:r>
              <a:rPr lang="en-US" dirty="0"/>
              <a:t>policy controls to and provision mobile </a:t>
            </a:r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both </a:t>
            </a:r>
            <a:r>
              <a:rPr lang="en-US" dirty="0"/>
              <a:t>internally developed apps </a:t>
            </a:r>
            <a:endParaRPr lang="en-US" dirty="0" smtClean="0"/>
          </a:p>
          <a:p>
            <a:pPr lvl="1"/>
            <a:r>
              <a:rPr lang="en-US" dirty="0" smtClean="0"/>
              <a:t>apps </a:t>
            </a:r>
            <a:r>
              <a:rPr lang="en-US" dirty="0"/>
              <a:t>that are commercially available in stores such as the Apple App Store and Google </a:t>
            </a:r>
            <a:r>
              <a:rPr lang="en-US" dirty="0" smtClean="0"/>
              <a:t>Play</a:t>
            </a:r>
          </a:p>
          <a:p>
            <a:r>
              <a:rPr lang="en-US" dirty="0" smtClean="0"/>
              <a:t>Two common implementations</a:t>
            </a:r>
          </a:p>
          <a:p>
            <a:pPr lvl="1"/>
            <a:r>
              <a:rPr lang="en-US" dirty="0" smtClean="0"/>
              <a:t>API wrapping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of a software development kit (SDK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60304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EMM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4682" y="1010840"/>
            <a:ext cx="8250716" cy="7732100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1117600" y="8636000"/>
            <a:ext cx="10464800" cy="1219200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F8FCF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300" b="1">
                <a:solidFill>
                  <a:srgbClr val="F8FCFB"/>
                </a:solidFill>
              </a:rPr>
              <a:t>EMM(Enterprise Mobility Management)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907895" y="659780"/>
            <a:ext cx="11099800" cy="1401615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73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7300" dirty="0" smtClean="0">
                <a:solidFill>
                  <a:srgbClr val="FFFFFF"/>
                </a:solidFill>
              </a:rPr>
              <a:t>Enterprise Mobility Management (</a:t>
            </a:r>
            <a:r>
              <a:rPr sz="7300" dirty="0" smtClean="0">
                <a:solidFill>
                  <a:srgbClr val="FFFFFF"/>
                </a:solidFill>
              </a:rPr>
              <a:t>EMM</a:t>
            </a:r>
            <a:r>
              <a:rPr lang="en-US" sz="7300" dirty="0" smtClean="0">
                <a:solidFill>
                  <a:srgbClr val="FFFFFF"/>
                </a:solidFill>
              </a:rPr>
              <a:t>)</a:t>
            </a:r>
            <a:endParaRPr sz="7300" dirty="0">
              <a:solidFill>
                <a:srgbClr val="FFFFFF"/>
              </a:solidFill>
            </a:endParaRP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651417" y="2399452"/>
            <a:ext cx="12016368" cy="7354148"/>
          </a:xfrm>
          <a:prstGeom prst="rect">
            <a:avLst/>
          </a:prstGeom>
        </p:spPr>
        <p:txBody>
          <a:bodyPr/>
          <a:lstStyle/>
          <a:p>
            <a:pPr marL="374904" lvl="0" indent="-374904" defTabSz="479044"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sz="3116" dirty="0">
                <a:solidFill>
                  <a:srgbClr val="FFFFFF"/>
                </a:solidFill>
              </a:rPr>
              <a:t>EMM consists of MDM, MAM and </a:t>
            </a:r>
            <a:r>
              <a:rPr sz="3116" dirty="0" smtClean="0">
                <a:solidFill>
                  <a:srgbClr val="FFFFFF"/>
                </a:solidFill>
              </a:rPr>
              <a:t>M</a:t>
            </a:r>
            <a:r>
              <a:rPr lang="en-US" sz="3116" dirty="0" smtClean="0">
                <a:solidFill>
                  <a:srgbClr val="FFFFFF"/>
                </a:solidFill>
              </a:rPr>
              <a:t>obile Content Management (M</a:t>
            </a:r>
            <a:r>
              <a:rPr sz="3116" dirty="0" smtClean="0">
                <a:solidFill>
                  <a:srgbClr val="FFFFFF"/>
                </a:solidFill>
              </a:rPr>
              <a:t>CM</a:t>
            </a:r>
            <a:r>
              <a:rPr lang="en-US" sz="3116" dirty="0" smtClean="0">
                <a:solidFill>
                  <a:srgbClr val="FFFFFF"/>
                </a:solidFill>
              </a:rPr>
              <a:t>)</a:t>
            </a:r>
            <a:endParaRPr sz="3116" dirty="0">
              <a:solidFill>
                <a:srgbClr val="FFFFFF"/>
              </a:solidFill>
            </a:endParaRPr>
          </a:p>
          <a:p>
            <a:pPr marL="374904" lvl="0" indent="-374904" defTabSz="479044"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sz="3116" dirty="0" smtClean="0">
                <a:solidFill>
                  <a:srgbClr val="FFFFFF"/>
                </a:solidFill>
              </a:rPr>
              <a:t>A </a:t>
            </a:r>
            <a:r>
              <a:rPr sz="3116" dirty="0">
                <a:solidFill>
                  <a:srgbClr val="FFFFFF"/>
                </a:solidFill>
              </a:rPr>
              <a:t>secure mobile container to access applications, the web and corporate intranet, emails, contacts and calendars</a:t>
            </a:r>
          </a:p>
          <a:p>
            <a:pPr marL="374904" lvl="0" indent="-374904" defTabSz="479044"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sz="3116" dirty="0">
                <a:solidFill>
                  <a:srgbClr val="FFFFFF"/>
                </a:solidFill>
              </a:rPr>
              <a:t>Secure content collaboration to enable viewing, editing and syncing of content in a secure environment</a:t>
            </a:r>
          </a:p>
          <a:p>
            <a:pPr marL="374904" lvl="0" indent="-374904" defTabSz="479044"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sz="3116" dirty="0">
                <a:solidFill>
                  <a:srgbClr val="FFFFFF"/>
                </a:solidFill>
              </a:rPr>
              <a:t>Seamless enterprise access that can integrate with existing enterprise systems and mobilize applications or content on the corporate </a:t>
            </a:r>
            <a:r>
              <a:rPr sz="3116" dirty="0" smtClean="0">
                <a:solidFill>
                  <a:srgbClr val="FFFFFF"/>
                </a:solidFill>
              </a:rPr>
              <a:t>network</a:t>
            </a:r>
            <a:endParaRPr lang="en-US" sz="3116" dirty="0"/>
          </a:p>
          <a:p>
            <a:pPr marL="832104" lvl="1" indent="-374904" defTabSz="479044"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lang="en-US" sz="3116" dirty="0" smtClean="0"/>
              <a:t>Always on VPN, virtual desktop interface (VDI)</a:t>
            </a:r>
            <a:endParaRPr lang="en-US" sz="3116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952500" y="412750"/>
            <a:ext cx="11099800" cy="2120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iOS 8 for EMM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Enable productivity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Manage corporate data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Deliver seamless security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unlock new opportunities through apps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1648078" y="738716"/>
            <a:ext cx="9200643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1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100">
                <a:solidFill>
                  <a:srgbClr val="FFFFFF"/>
                </a:solidFill>
              </a:rPr>
              <a:t>How it does this Generally</a:t>
            </a:r>
          </a:p>
        </p:txBody>
      </p:sp>
      <p:sp>
        <p:nvSpPr>
          <p:cNvPr id="52" name="Shape 52"/>
          <p:cNvSpPr/>
          <p:nvPr/>
        </p:nvSpPr>
        <p:spPr>
          <a:xfrm>
            <a:off x="384458" y="1976966"/>
            <a:ext cx="12506818" cy="769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lvl="0" indent="-45720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existing technologies: </a:t>
            </a:r>
          </a:p>
          <a:p>
            <a:pPr marL="1371600" lvl="2" indent="-45720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managed accounts</a:t>
            </a:r>
          </a:p>
          <a:p>
            <a:pPr marL="1371600" lvl="2" indent="-45720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managed apps</a:t>
            </a:r>
          </a:p>
          <a:p>
            <a:pPr marL="1371600" lvl="2" indent="-45720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managed open-in</a:t>
            </a:r>
          </a:p>
          <a:p>
            <a:pPr marL="1371600" lvl="2" indent="-45720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per-app VPN 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3800">
              <a:solidFill>
                <a:srgbClr val="FFFFFF"/>
              </a:solidFill>
            </a:endParaRPr>
          </a:p>
          <a:p>
            <a:pPr marL="457200" lvl="0" indent="-45720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new iOS8 technologies: </a:t>
            </a:r>
          </a:p>
          <a:p>
            <a:pPr marL="1371600" lvl="2" indent="-45720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managed document providers</a:t>
            </a:r>
          </a:p>
          <a:p>
            <a:pPr marL="1371600" lvl="2" indent="-45720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managed domains</a:t>
            </a:r>
          </a:p>
          <a:p>
            <a:pPr marL="1371600" lvl="2" indent="-45720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managed books and PDFs</a:t>
            </a:r>
          </a:p>
          <a:p>
            <a:pPr marL="1371600" lvl="2" indent="-45720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managed keyboards 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38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723696" y="1191683"/>
            <a:ext cx="11557408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600">
                <a:solidFill>
                  <a:srgbClr val="FFFFFF"/>
                </a:solidFill>
              </a:rPr>
              <a:t>Managed Document Providers</a:t>
            </a:r>
          </a:p>
        </p:txBody>
      </p:sp>
      <p:sp>
        <p:nvSpPr>
          <p:cNvPr id="55" name="Shape 55"/>
          <p:cNvSpPr/>
          <p:nvPr/>
        </p:nvSpPr>
        <p:spPr>
          <a:xfrm>
            <a:off x="541298" y="2891366"/>
            <a:ext cx="11922203" cy="535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lvl="0" indent="-45720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allow third party productivity apps to open documents from various cloud services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3800">
              <a:solidFill>
                <a:srgbClr val="FFFFFF"/>
              </a:solidFill>
            </a:endParaRPr>
          </a:p>
          <a:p>
            <a:pPr marL="457200" lvl="0" indent="-45720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can be managed by IT so that only managed apps can interact with them 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3800">
              <a:solidFill>
                <a:srgbClr val="FFFFFF"/>
              </a:solidFill>
            </a:endParaRPr>
          </a:p>
          <a:p>
            <a:pPr marL="457200" lvl="0" indent="-45720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IT can manage workflows and maintain security without intruding on the user experience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806</Words>
  <Application>Microsoft Office PowerPoint</Application>
  <PresentationFormat>Custom</PresentationFormat>
  <Paragraphs>133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Gradient</vt:lpstr>
      <vt:lpstr>iOS 8 for MDM/EMM</vt:lpstr>
      <vt:lpstr>MDM(Mobile Device Mangement)</vt:lpstr>
      <vt:lpstr>(Mobile Device Management (MDM)</vt:lpstr>
      <vt:lpstr>Mobile App Management (MAM)</vt:lpstr>
      <vt:lpstr>PowerPoint Presentation</vt:lpstr>
      <vt:lpstr>Enterprise Mobility Management (EMM)</vt:lpstr>
      <vt:lpstr>iOS 8 for EMM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Powerful productivity features</vt:lpstr>
      <vt:lpstr>Time-Saving Features in Mails </vt:lpstr>
      <vt:lpstr>Interact with Colleagues in Calendar</vt:lpstr>
      <vt:lpstr>App extension</vt:lpstr>
      <vt:lpstr>Types of Extensions</vt:lpstr>
      <vt:lpstr>Seamlessly connect devices</vt:lpstr>
      <vt:lpstr>Tips App</vt:lpstr>
      <vt:lpstr>Apple Financial Services</vt:lpstr>
      <vt:lpstr>Procuring App Store Apps</vt:lpstr>
      <vt:lpstr>Difference between Android and iOS 8</vt:lpstr>
      <vt:lpstr>True/False Quiz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iOS 8 for MDM/EMM</dc:title>
  <dc:creator>ychen</dc:creator>
  <cp:lastModifiedBy>Yan Chen</cp:lastModifiedBy>
  <cp:revision>5</cp:revision>
  <dcterms:modified xsi:type="dcterms:W3CDTF">2015-04-29T17:16:39Z</dcterms:modified>
</cp:coreProperties>
</file>