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320" r:id="rId3"/>
    <p:sldId id="327" r:id="rId4"/>
    <p:sldId id="328" r:id="rId5"/>
    <p:sldId id="329" r:id="rId6"/>
    <p:sldId id="331" r:id="rId7"/>
    <p:sldId id="330" r:id="rId8"/>
    <p:sldId id="363" r:id="rId9"/>
    <p:sldId id="333" r:id="rId10"/>
    <p:sldId id="361" r:id="rId11"/>
    <p:sldId id="334" r:id="rId12"/>
    <p:sldId id="335" r:id="rId13"/>
    <p:sldId id="336" r:id="rId14"/>
    <p:sldId id="337" r:id="rId15"/>
    <p:sldId id="338" r:id="rId16"/>
    <p:sldId id="339" r:id="rId17"/>
    <p:sldId id="362" r:id="rId18"/>
    <p:sldId id="340" r:id="rId19"/>
    <p:sldId id="365" r:id="rId20"/>
    <p:sldId id="341" r:id="rId21"/>
    <p:sldId id="342" r:id="rId22"/>
    <p:sldId id="344" r:id="rId23"/>
    <p:sldId id="343" r:id="rId24"/>
    <p:sldId id="355" r:id="rId25"/>
    <p:sldId id="345" r:id="rId26"/>
    <p:sldId id="346" r:id="rId27"/>
    <p:sldId id="347" r:id="rId28"/>
    <p:sldId id="348" r:id="rId29"/>
    <p:sldId id="349" r:id="rId30"/>
    <p:sldId id="350" r:id="rId31"/>
    <p:sldId id="351" r:id="rId32"/>
    <p:sldId id="358" r:id="rId33"/>
    <p:sldId id="360" r:id="rId34"/>
    <p:sldId id="323" r:id="rId35"/>
    <p:sldId id="364" r:id="rId36"/>
    <p:sldId id="356" r:id="rId37"/>
    <p:sldId id="31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7057" autoAdjust="0"/>
  </p:normalViewPr>
  <p:slideViewPr>
    <p:cSldViewPr>
      <p:cViewPr varScale="1">
        <p:scale>
          <a:sx n="113" d="100"/>
          <a:sy n="113" d="100"/>
        </p:scale>
        <p:origin x="-1512" y="-112"/>
      </p:cViewPr>
      <p:guideLst>
        <p:guide orient="horz" pos="2160"/>
        <p:guide pos="2880"/>
      </p:guideLst>
    </p:cSldViewPr>
  </p:slideViewPr>
  <p:outlineViewPr>
    <p:cViewPr>
      <p:scale>
        <a:sx n="33" d="100"/>
        <a:sy n="33" d="100"/>
      </p:scale>
      <p:origin x="0" y="14526"/>
    </p:cViewPr>
  </p:outlineViewPr>
  <p:notesTextViewPr>
    <p:cViewPr>
      <p:scale>
        <a:sx n="100" d="100"/>
        <a:sy n="100" d="100"/>
      </p:scale>
      <p:origin x="0" y="0"/>
    </p:cViewPr>
  </p:notesTextViewPr>
  <p:sorterViewPr>
    <p:cViewPr>
      <p:scale>
        <a:sx n="66" d="100"/>
        <a:sy n="66" d="100"/>
      </p:scale>
      <p:origin x="0" y="9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1E4B40-99EC-4C46-9ECB-4B75635109FD}" type="datetimeFigureOut">
              <a:rPr lang="en-US" smtClean="0"/>
              <a:t>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D2CE40-0E32-4B90-B83A-405D5901487B}" type="slidenum">
              <a:rPr lang="en-US" smtClean="0"/>
              <a:t>‹#›</a:t>
            </a:fld>
            <a:endParaRPr lang="en-US"/>
          </a:p>
        </p:txBody>
      </p:sp>
    </p:spTree>
    <p:extLst>
      <p:ext uri="{BB962C8B-B14F-4D97-AF65-F5344CB8AC3E}">
        <p14:creationId xmlns:p14="http://schemas.microsoft.com/office/powerpoint/2010/main" val="244569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She worked</a:t>
            </a:r>
            <a:r>
              <a:rPr kumimoji="1" lang="en-US" altLang="zh-CN" baseline="0" dirty="0" smtClean="0"/>
              <a:t> on this project mainly during her </a:t>
            </a:r>
            <a:r>
              <a:rPr kumimoji="1" lang="en-US" altLang="zh-CN" baseline="0" smtClean="0"/>
              <a:t>summer internship </a:t>
            </a:r>
            <a:r>
              <a:rPr kumimoji="1" lang="en-US" altLang="zh-CN" baseline="0" dirty="0" smtClean="0"/>
              <a:t>at northwestern university.</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a:t>
            </a:fld>
            <a:endParaRPr lang="en-US"/>
          </a:p>
        </p:txBody>
      </p:sp>
    </p:spTree>
    <p:extLst>
      <p:ext uri="{BB962C8B-B14F-4D97-AF65-F5344CB8AC3E}">
        <p14:creationId xmlns:p14="http://schemas.microsoft.com/office/powerpoint/2010/main" val="940084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Obfuscators achieve encryption by introducing new methods to decrypt data represented only in encrypted form within the code. This data can represent everything from an integer to a full-blown file archive 1 containing one or more class files. Also dictionaries are possible that contain most of the strings used in the application.</a:t>
            </a:r>
          </a:p>
          <a:p>
            <a:endParaRPr kumimoji="1" lang="en-US" altLang="zh-CN" sz="1200" b="0" i="0" u="none" strike="noStrike" kern="1200" baseline="0" dirty="0" smtClean="0">
              <a:solidFill>
                <a:schemeClr val="tx1"/>
              </a:solidFill>
              <a:latin typeface="+mn-lt"/>
              <a:ea typeface="+mn-ea"/>
              <a:cs typeface="+mn-cs"/>
            </a:endParaRPr>
          </a:p>
          <a:p>
            <a:r>
              <a:rPr kumimoji="1" lang="en-US" altLang="zh-CN" sz="1200" b="0" i="0" u="none" strike="noStrike" kern="1200" baseline="0" dirty="0" smtClean="0">
                <a:solidFill>
                  <a:schemeClr val="tx1"/>
                </a:solidFill>
                <a:latin typeface="+mn-lt"/>
                <a:ea typeface="+mn-ea"/>
                <a:cs typeface="+mn-cs"/>
              </a:rPr>
              <a:t>We locate some fixed patterns for some </a:t>
            </a:r>
            <a:r>
              <a:rPr kumimoji="1" lang="en-US" altLang="zh-CN" sz="1200" b="0" i="0" u="none" strike="noStrike" kern="1200" baseline="0" dirty="0" err="1" smtClean="0">
                <a:solidFill>
                  <a:schemeClr val="tx1"/>
                </a:solidFill>
                <a:latin typeface="+mn-lt"/>
                <a:ea typeface="+mn-ea"/>
                <a:cs typeface="+mn-cs"/>
              </a:rPr>
              <a:t>commerial</a:t>
            </a:r>
            <a:r>
              <a:rPr kumimoji="1" lang="en-US" altLang="zh-CN" sz="1200" b="0" i="0" u="none" strike="noStrike" kern="1200" baseline="0" dirty="0" smtClean="0">
                <a:solidFill>
                  <a:schemeClr val="tx1"/>
                </a:solidFill>
                <a:latin typeface="+mn-lt"/>
                <a:ea typeface="+mn-ea"/>
                <a:cs typeface="+mn-cs"/>
              </a:rPr>
              <a:t> </a:t>
            </a:r>
            <a:r>
              <a:rPr kumimoji="1" lang="en-US" altLang="zh-CN" sz="1200" b="0" i="0" u="none" strike="noStrike" kern="1200" baseline="0" dirty="0" err="1" smtClean="0">
                <a:solidFill>
                  <a:schemeClr val="tx1"/>
                </a:solidFill>
                <a:latin typeface="+mn-lt"/>
                <a:ea typeface="+mn-ea"/>
                <a:cs typeface="+mn-cs"/>
              </a:rPr>
              <a:t>bytocode</a:t>
            </a:r>
            <a:r>
              <a:rPr kumimoji="1" lang="en-US" altLang="zh-CN" sz="1200" b="0" i="0" u="none" strike="noStrike" kern="1200" baseline="0" dirty="0" smtClean="0">
                <a:solidFill>
                  <a:schemeClr val="tx1"/>
                </a:solidFill>
                <a:latin typeface="+mn-lt"/>
                <a:ea typeface="+mn-ea"/>
                <a:cs typeface="+mn-cs"/>
              </a:rPr>
              <a:t> encryptions tools. </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20</a:t>
            </a:fld>
            <a:endParaRPr lang="en-US"/>
          </a:p>
        </p:txBody>
      </p:sp>
    </p:spTree>
    <p:extLst>
      <p:ext uri="{BB962C8B-B14F-4D97-AF65-F5344CB8AC3E}">
        <p14:creationId xmlns:p14="http://schemas.microsoft.com/office/powerpoint/2010/main" val="106366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A method can be used in Android by using a custom class loader. It needs</a:t>
            </a:r>
          </a:p>
          <a:p>
            <a:r>
              <a:rPr lang="en-US" altLang="zh-CN" sz="1200" b="0" i="0" u="none" strike="noStrike" kern="1200" baseline="0" dirty="0" smtClean="0">
                <a:solidFill>
                  <a:schemeClr val="tx1"/>
                </a:solidFill>
                <a:latin typeface="+mn-lt"/>
                <a:ea typeface="+mn-ea"/>
                <a:cs typeface="+mn-cs"/>
              </a:rPr>
              <a:t>to make use of the ”</a:t>
            </a:r>
            <a:r>
              <a:rPr lang="en-US" altLang="zh-CN" sz="1200" b="0" i="0" u="none" strike="noStrike" kern="1200" baseline="0" dirty="0" err="1" smtClean="0">
                <a:solidFill>
                  <a:schemeClr val="tx1"/>
                </a:solidFill>
                <a:latin typeface="+mn-lt"/>
                <a:ea typeface="+mn-ea"/>
                <a:cs typeface="+mn-cs"/>
              </a:rPr>
              <a:t>DexFile</a:t>
            </a:r>
            <a:r>
              <a:rPr lang="en-US" altLang="zh-CN" sz="1200" b="0" i="0" u="none" strike="noStrike" kern="1200" baseline="0" dirty="0" smtClean="0">
                <a:solidFill>
                  <a:schemeClr val="tx1"/>
                </a:solidFill>
                <a:latin typeface="+mn-lt"/>
                <a:ea typeface="+mn-ea"/>
                <a:cs typeface="+mn-cs"/>
              </a:rPr>
              <a:t>” [11] class that is part of the Android API. For the class loader</a:t>
            </a:r>
          </a:p>
          <a:p>
            <a:r>
              <a:rPr lang="en-US" altLang="zh-CN" sz="1200" b="0" i="0" u="none" strike="noStrike" kern="1200" baseline="0" dirty="0" smtClean="0">
                <a:solidFill>
                  <a:schemeClr val="tx1"/>
                </a:solidFill>
                <a:latin typeface="+mn-lt"/>
                <a:ea typeface="+mn-ea"/>
                <a:cs typeface="+mn-cs"/>
              </a:rPr>
              <a:t>to be able to load code, it needs to be in the form of a </a:t>
            </a:r>
            <a:r>
              <a:rPr lang="en-US" altLang="zh-CN" sz="1200" b="0" i="0" u="none" strike="noStrike" kern="1200" baseline="0" dirty="0" err="1" smtClean="0">
                <a:solidFill>
                  <a:schemeClr val="tx1"/>
                </a:solidFill>
                <a:latin typeface="+mn-lt"/>
                <a:ea typeface="+mn-ea"/>
                <a:cs typeface="+mn-cs"/>
              </a:rPr>
              <a:t>dex</a:t>
            </a:r>
            <a:r>
              <a:rPr lang="en-US" altLang="zh-CN" sz="1200" b="0" i="0" u="none" strike="noStrike" kern="1200" baseline="0" dirty="0" smtClean="0">
                <a:solidFill>
                  <a:schemeClr val="tx1"/>
                </a:solidFill>
                <a:latin typeface="+mn-lt"/>
                <a:ea typeface="+mn-ea"/>
                <a:cs typeface="+mn-cs"/>
              </a:rPr>
              <a:t> file.</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21</a:t>
            </a:fld>
            <a:endParaRPr lang="en-US"/>
          </a:p>
        </p:txBody>
      </p:sp>
    </p:spTree>
    <p:extLst>
      <p:ext uri="{BB962C8B-B14F-4D97-AF65-F5344CB8AC3E}">
        <p14:creationId xmlns:p14="http://schemas.microsoft.com/office/powerpoint/2010/main" val="440737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With the Native Development Kit (NDK) parts of an application can be written in the</a:t>
            </a:r>
          </a:p>
          <a:p>
            <a:r>
              <a:rPr lang="en-US" altLang="zh-CN" sz="1200" b="0" i="0" u="none" strike="noStrike" kern="1200" baseline="0" dirty="0" smtClean="0">
                <a:solidFill>
                  <a:schemeClr val="tx1"/>
                </a:solidFill>
                <a:latin typeface="+mn-lt"/>
                <a:ea typeface="+mn-ea"/>
                <a:cs typeface="+mn-cs"/>
              </a:rPr>
              <a:t>programming languages C and C++. This is possible because of Androids architecture that</a:t>
            </a:r>
          </a:p>
          <a:p>
            <a:r>
              <a:rPr lang="en-US" altLang="zh-CN" sz="1200" b="0" i="0" u="none" strike="noStrike" kern="1200" baseline="0" dirty="0" smtClean="0">
                <a:solidFill>
                  <a:schemeClr val="tx1"/>
                </a:solidFill>
                <a:latin typeface="+mn-lt"/>
                <a:ea typeface="+mn-ea"/>
                <a:cs typeface="+mn-cs"/>
              </a:rPr>
              <a:t>is based on a Linux kernel. Using the Java Native Interface (JNI), native code can be called</a:t>
            </a:r>
          </a:p>
          <a:p>
            <a:r>
              <a:rPr lang="en-US" altLang="zh-CN" sz="1200" b="0" i="0" u="none" strike="noStrike" kern="1200" baseline="0" dirty="0" smtClean="0">
                <a:solidFill>
                  <a:schemeClr val="tx1"/>
                </a:solidFill>
                <a:latin typeface="+mn-lt"/>
                <a:ea typeface="+mn-ea"/>
                <a:cs typeface="+mn-cs"/>
              </a:rPr>
              <a:t>from within the JVM.</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22</a:t>
            </a:fld>
            <a:endParaRPr lang="en-US"/>
          </a:p>
        </p:txBody>
      </p:sp>
    </p:spTree>
    <p:extLst>
      <p:ext uri="{BB962C8B-B14F-4D97-AF65-F5344CB8AC3E}">
        <p14:creationId xmlns:p14="http://schemas.microsoft.com/office/powerpoint/2010/main" val="108070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Reflection is an obfuscation </a:t>
            </a:r>
            <a:r>
              <a:rPr lang="en-US" altLang="zh-CN" sz="1200" b="0" i="0" u="none" strike="noStrike" kern="1200" baseline="0" dirty="0" err="1" smtClean="0">
                <a:solidFill>
                  <a:schemeClr val="tx1"/>
                </a:solidFill>
                <a:latin typeface="+mn-lt"/>
                <a:ea typeface="+mn-ea"/>
                <a:cs typeface="+mn-cs"/>
              </a:rPr>
              <a:t>techniqe</a:t>
            </a:r>
            <a:r>
              <a:rPr lang="en-US" altLang="zh-CN" sz="1200" b="0" i="0" u="none" strike="noStrike" kern="1200" baseline="0" dirty="0" smtClean="0">
                <a:solidFill>
                  <a:schemeClr val="tx1"/>
                </a:solidFill>
                <a:latin typeface="+mn-lt"/>
                <a:ea typeface="+mn-ea"/>
                <a:cs typeface="+mn-cs"/>
              </a:rPr>
              <a:t> of the data obfuscation. It is a powerful feature, typically used to extend applications with external features, to browse classes, for debugging and in test tools. But it can also be used to obfuscate applications.</a:t>
            </a:r>
          </a:p>
          <a:p>
            <a:endParaRPr kumimoji="1" lang="en-US" altLang="zh-CN" sz="1200" b="0" i="0" u="none" strike="noStrike" kern="1200" baseline="0" dirty="0" smtClean="0">
              <a:solidFill>
                <a:schemeClr val="tx1"/>
              </a:solidFill>
              <a:latin typeface="+mn-lt"/>
              <a:ea typeface="+mn-ea"/>
              <a:cs typeface="+mn-cs"/>
            </a:endParaRPr>
          </a:p>
          <a:p>
            <a:r>
              <a:rPr kumimoji="1" lang="en-US" altLang="zh-CN" dirty="0" smtClean="0"/>
              <a:t>https://</a:t>
            </a:r>
            <a:r>
              <a:rPr kumimoji="1" lang="en-US" altLang="zh-CN" dirty="0" err="1" smtClean="0"/>
              <a:t>www.youtube.com</a:t>
            </a:r>
            <a:r>
              <a:rPr kumimoji="1" lang="en-US" altLang="zh-CN" dirty="0" smtClean="0"/>
              <a:t>/</a:t>
            </a:r>
            <a:r>
              <a:rPr kumimoji="1" lang="en-US" altLang="zh-CN" dirty="0" err="1" smtClean="0"/>
              <a:t>watch?v</a:t>
            </a:r>
            <a:r>
              <a:rPr kumimoji="1" lang="en-US" altLang="zh-CN" dirty="0" smtClean="0"/>
              <a:t>=ciDjI5EXew0</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23</a:t>
            </a:fld>
            <a:endParaRPr lang="en-US"/>
          </a:p>
        </p:txBody>
      </p:sp>
    </p:spTree>
    <p:extLst>
      <p:ext uri="{BB962C8B-B14F-4D97-AF65-F5344CB8AC3E}">
        <p14:creationId xmlns:p14="http://schemas.microsoft.com/office/powerpoint/2010/main" val="1622613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31</a:t>
            </a:fld>
            <a:endParaRPr lang="en-US"/>
          </a:p>
        </p:txBody>
      </p:sp>
    </p:spTree>
    <p:extLst>
      <p:ext uri="{BB962C8B-B14F-4D97-AF65-F5344CB8AC3E}">
        <p14:creationId xmlns:p14="http://schemas.microsoft.com/office/powerpoint/2010/main" val="1906069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more:</a:t>
            </a:r>
            <a:r>
              <a:rPr lang="en-US" baseline="0" dirty="0" smtClean="0"/>
              <a:t> logos, features</a:t>
            </a:r>
            <a:endParaRPr lang="en-US" dirty="0"/>
          </a:p>
        </p:txBody>
      </p:sp>
      <p:sp>
        <p:nvSpPr>
          <p:cNvPr id="4" name="Slide Number Placeholder 3"/>
          <p:cNvSpPr>
            <a:spLocks noGrp="1"/>
          </p:cNvSpPr>
          <p:nvPr>
            <p:ph type="sldNum" sz="quarter" idx="10"/>
          </p:nvPr>
        </p:nvSpPr>
        <p:spPr/>
        <p:txBody>
          <a:bodyPr/>
          <a:lstStyle/>
          <a:p>
            <a:fld id="{07D2CE40-0E32-4B90-B83A-405D5901487B}" type="slidenum">
              <a:rPr lang="en-US" smtClean="0"/>
              <a:t>8</a:t>
            </a:fld>
            <a:endParaRPr lang="en-US"/>
          </a:p>
        </p:txBody>
      </p:sp>
    </p:spTree>
    <p:extLst>
      <p:ext uri="{BB962C8B-B14F-4D97-AF65-F5344CB8AC3E}">
        <p14:creationId xmlns:p14="http://schemas.microsoft.com/office/powerpoint/2010/main" val="2365788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Using the same identifier over and over again in all classes and for all parameters at least once makes differentiation very demanding for any human analyst.</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To increase the complexity, overloading is used to make the</a:t>
            </a:r>
          </a:p>
          <a:p>
            <a:r>
              <a:rPr lang="en-US" altLang="zh-CN" sz="1200" b="0" i="0" u="none" strike="noStrike" kern="1200" baseline="0" dirty="0" smtClean="0">
                <a:solidFill>
                  <a:schemeClr val="tx1"/>
                </a:solidFill>
                <a:latin typeface="+mn-lt"/>
                <a:ea typeface="+mn-ea"/>
                <a:cs typeface="+mn-cs"/>
              </a:rPr>
              <a:t>differentiation of the methods even harder.</a:t>
            </a:r>
          </a:p>
          <a:p>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12</a:t>
            </a:fld>
            <a:endParaRPr lang="en-US"/>
          </a:p>
        </p:txBody>
      </p:sp>
    </p:spTree>
    <p:extLst>
      <p:ext uri="{BB962C8B-B14F-4D97-AF65-F5344CB8AC3E}">
        <p14:creationId xmlns:p14="http://schemas.microsoft.com/office/powerpoint/2010/main" val="3568185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Trojan mentioned earlier makes use of a different approach that names classes and static</a:t>
            </a:r>
          </a:p>
          <a:p>
            <a:r>
              <a:rPr lang="en-US" altLang="zh-CN" sz="1200" b="0" i="0" u="none" strike="noStrike" kern="1200" baseline="0" dirty="0" smtClean="0">
                <a:solidFill>
                  <a:schemeClr val="tx1"/>
                </a:solidFill>
                <a:latin typeface="+mn-lt"/>
                <a:ea typeface="+mn-ea"/>
                <a:cs typeface="+mn-cs"/>
              </a:rPr>
              <a:t>variables by only using permutations of the characters o, c, </a:t>
            </a:r>
            <a:r>
              <a:rPr lang="en-US" altLang="zh-CN" sz="1200" b="0" i="0" u="none" strike="noStrike" kern="1200" baseline="0" dirty="0" err="1" smtClean="0">
                <a:solidFill>
                  <a:schemeClr val="tx1"/>
                </a:solidFill>
                <a:latin typeface="+mn-lt"/>
                <a:ea typeface="+mn-ea"/>
                <a:cs typeface="+mn-cs"/>
              </a:rPr>
              <a:t>i</a:t>
            </a:r>
            <a:r>
              <a:rPr lang="en-US" altLang="zh-CN" sz="1200" b="0" i="0" u="none" strike="noStrike" kern="1200" baseline="0" dirty="0" smtClean="0">
                <a:solidFill>
                  <a:schemeClr val="tx1"/>
                </a:solidFill>
                <a:latin typeface="+mn-lt"/>
                <a:ea typeface="+mn-ea"/>
                <a:cs typeface="+mn-cs"/>
              </a:rPr>
              <a:t> and </a:t>
            </a:r>
            <a:r>
              <a:rPr lang="en-US" altLang="zh-CN" sz="1200" b="0" i="0" u="none" strike="noStrike" kern="1200" baseline="0" dirty="0" err="1" smtClean="0">
                <a:solidFill>
                  <a:schemeClr val="tx1"/>
                </a:solidFill>
                <a:latin typeface="+mn-lt"/>
                <a:ea typeface="+mn-ea"/>
                <a:cs typeface="+mn-cs"/>
              </a:rPr>
              <a:t>l.Hard</a:t>
            </a:r>
            <a:r>
              <a:rPr lang="en-US" altLang="zh-CN" sz="1200" b="0" i="0" u="none" strike="noStrike" kern="1200" baseline="0" dirty="0" smtClean="0">
                <a:solidFill>
                  <a:schemeClr val="tx1"/>
                </a:solidFill>
                <a:latin typeface="+mn-lt"/>
                <a:ea typeface="+mn-ea"/>
                <a:cs typeface="+mn-cs"/>
              </a:rPr>
              <a:t> to memorize and differentiate. </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The illegibility of non-alphabetical characters enhancing this technique. But not only analysts are affected. Any software unable to deal with foreign characters</a:t>
            </a:r>
          </a:p>
          <a:p>
            <a:r>
              <a:rPr lang="en-US" altLang="zh-CN" sz="1200" b="0" i="0" u="none" strike="noStrike" kern="1200" baseline="0" dirty="0" smtClean="0">
                <a:solidFill>
                  <a:schemeClr val="tx1"/>
                </a:solidFill>
                <a:latin typeface="+mn-lt"/>
                <a:ea typeface="+mn-ea"/>
                <a:cs typeface="+mn-cs"/>
              </a:rPr>
              <a:t>will most likely produce errors or crash.</a:t>
            </a:r>
          </a:p>
          <a:p>
            <a:endParaRPr kumimoji="1" lang="en-US" altLang="zh-CN" sz="1200" b="0" i="0" u="none" strike="noStrike" kern="1200" baseline="0" dirty="0" smtClean="0">
              <a:solidFill>
                <a:schemeClr val="tx1"/>
              </a:solidFill>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13</a:t>
            </a:fld>
            <a:endParaRPr lang="en-US"/>
          </a:p>
        </p:txBody>
      </p:sp>
    </p:spTree>
    <p:extLst>
      <p:ext uri="{BB962C8B-B14F-4D97-AF65-F5344CB8AC3E}">
        <p14:creationId xmlns:p14="http://schemas.microsoft.com/office/powerpoint/2010/main" val="201154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The application stops its execution if the presence of a debugger is detected. This can be checked at the start of the application or regularly for instance at the beginning of each important method.</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They explore their runtime environment before they start their actual application routines.</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14</a:t>
            </a:fld>
            <a:endParaRPr lang="en-US"/>
          </a:p>
        </p:txBody>
      </p:sp>
    </p:spTree>
    <p:extLst>
      <p:ext uri="{BB962C8B-B14F-4D97-AF65-F5344CB8AC3E}">
        <p14:creationId xmlns:p14="http://schemas.microsoft.com/office/powerpoint/2010/main" val="3321227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In order to detect any manipulation of the application a mechanism that verifies the integrity of the application can be implemented. The check can be executed at the start of the application or before certain methods are called.</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15</a:t>
            </a:fld>
            <a:endParaRPr lang="en-US"/>
          </a:p>
        </p:txBody>
      </p:sp>
    </p:spTree>
    <p:extLst>
      <p:ext uri="{BB962C8B-B14F-4D97-AF65-F5344CB8AC3E}">
        <p14:creationId xmlns:p14="http://schemas.microsoft.com/office/powerpoint/2010/main" val="682838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To prevent the </a:t>
            </a:r>
            <a:r>
              <a:rPr lang="en-US" altLang="zh-CN" sz="1200" b="0" i="0" u="none" strike="noStrike" kern="1200" baseline="0" dirty="0" err="1" smtClean="0">
                <a:solidFill>
                  <a:schemeClr val="tx1"/>
                </a:solidFill>
                <a:latin typeface="+mn-lt"/>
                <a:ea typeface="+mn-ea"/>
                <a:cs typeface="+mn-cs"/>
              </a:rPr>
              <a:t>decompilation</a:t>
            </a:r>
            <a:r>
              <a:rPr lang="en-US" altLang="zh-CN" sz="1200" b="0" i="0" u="none" strike="noStrike" kern="1200" baseline="0" dirty="0" smtClean="0">
                <a:solidFill>
                  <a:schemeClr val="tx1"/>
                </a:solidFill>
                <a:latin typeface="+mn-lt"/>
                <a:ea typeface="+mn-ea"/>
                <a:cs typeface="+mn-cs"/>
              </a:rPr>
              <a:t> of Java/</a:t>
            </a:r>
            <a:r>
              <a:rPr lang="en-US" altLang="zh-CN" sz="1200" b="0" i="0" u="none" strike="noStrike" kern="1200" baseline="0" dirty="0" err="1" smtClean="0">
                <a:solidFill>
                  <a:schemeClr val="tx1"/>
                </a:solidFill>
                <a:latin typeface="+mn-lt"/>
                <a:ea typeface="+mn-ea"/>
                <a:cs typeface="+mn-cs"/>
              </a:rPr>
              <a:t>Dalvik</a:t>
            </a:r>
            <a:r>
              <a:rPr lang="en-US" altLang="zh-CN" sz="1200" b="0" i="0" u="none" strike="noStrike" kern="1200" baseline="0" dirty="0" smtClean="0">
                <a:solidFill>
                  <a:schemeClr val="tx1"/>
                </a:solidFill>
                <a:latin typeface="+mn-lt"/>
                <a:ea typeface="+mn-ea"/>
                <a:cs typeface="+mn-cs"/>
              </a:rPr>
              <a:t>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 to Java source code, language constructs only valid in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 can be used</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This gap between the different languages can be exploited by </a:t>
            </a:r>
            <a:r>
              <a:rPr lang="en-US" altLang="zh-CN" sz="1200" b="0" i="0" u="none" strike="noStrike" kern="1200" baseline="0" dirty="0" err="1" smtClean="0">
                <a:solidFill>
                  <a:schemeClr val="tx1"/>
                </a:solidFill>
                <a:latin typeface="+mn-lt"/>
                <a:ea typeface="+mn-ea"/>
                <a:cs typeface="+mn-cs"/>
              </a:rPr>
              <a:t>injecing</a:t>
            </a:r>
            <a:r>
              <a:rPr lang="en-US" altLang="zh-CN" sz="1200" b="0" i="0" u="none" strike="noStrike" kern="1200" baseline="0" dirty="0" smtClean="0">
                <a:solidFill>
                  <a:schemeClr val="tx1"/>
                </a:solidFill>
                <a:latin typeface="+mn-lt"/>
                <a:ea typeface="+mn-ea"/>
                <a:cs typeface="+mn-cs"/>
              </a:rPr>
              <a:t> different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 statements</a:t>
            </a:r>
          </a:p>
          <a:p>
            <a:r>
              <a:rPr lang="en-US" altLang="zh-CN" sz="1200" b="0" i="0" u="none" strike="noStrike" kern="1200" baseline="0" dirty="0" smtClean="0">
                <a:solidFill>
                  <a:schemeClr val="tx1"/>
                </a:solidFill>
                <a:latin typeface="+mn-lt"/>
                <a:ea typeface="+mn-ea"/>
                <a:cs typeface="+mn-cs"/>
              </a:rPr>
              <a:t>into the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In order for microprocessors to be able to execute statements of higher level programming languages,</a:t>
            </a:r>
          </a:p>
          <a:p>
            <a:r>
              <a:rPr lang="en-US" altLang="zh-CN" sz="1200" b="0" i="0" u="none" strike="noStrike" kern="1200" baseline="0" dirty="0" smtClean="0">
                <a:solidFill>
                  <a:schemeClr val="tx1"/>
                </a:solidFill>
                <a:latin typeface="+mn-lt"/>
                <a:ea typeface="+mn-ea"/>
                <a:cs typeface="+mn-cs"/>
              </a:rPr>
              <a:t>they need to be translated by using the unconditional jump instruction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Figure 4.1 shows a series of instructions that should never be executed. Because of the nested calls it is hard to detect the loop created with the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 statements. If the analyzer is not aware of such constructs it could either get stuck in the loop itself, crash or produce defective code.</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16</a:t>
            </a:fld>
            <a:endParaRPr lang="en-US"/>
          </a:p>
        </p:txBody>
      </p:sp>
    </p:spTree>
    <p:extLst>
      <p:ext uri="{BB962C8B-B14F-4D97-AF65-F5344CB8AC3E}">
        <p14:creationId xmlns:p14="http://schemas.microsoft.com/office/powerpoint/2010/main" val="671304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To prevent the </a:t>
            </a:r>
            <a:r>
              <a:rPr lang="en-US" altLang="zh-CN" sz="1200" b="0" i="0" u="none" strike="noStrike" kern="1200" baseline="0" dirty="0" err="1" smtClean="0">
                <a:solidFill>
                  <a:schemeClr val="tx1"/>
                </a:solidFill>
                <a:latin typeface="+mn-lt"/>
                <a:ea typeface="+mn-ea"/>
                <a:cs typeface="+mn-cs"/>
              </a:rPr>
              <a:t>decompilation</a:t>
            </a:r>
            <a:r>
              <a:rPr lang="en-US" altLang="zh-CN" sz="1200" b="0" i="0" u="none" strike="noStrike" kern="1200" baseline="0" dirty="0" smtClean="0">
                <a:solidFill>
                  <a:schemeClr val="tx1"/>
                </a:solidFill>
                <a:latin typeface="+mn-lt"/>
                <a:ea typeface="+mn-ea"/>
                <a:cs typeface="+mn-cs"/>
              </a:rPr>
              <a:t> of Java/</a:t>
            </a:r>
            <a:r>
              <a:rPr lang="en-US" altLang="zh-CN" sz="1200" b="0" i="0" u="none" strike="noStrike" kern="1200" baseline="0" dirty="0" err="1" smtClean="0">
                <a:solidFill>
                  <a:schemeClr val="tx1"/>
                </a:solidFill>
                <a:latin typeface="+mn-lt"/>
                <a:ea typeface="+mn-ea"/>
                <a:cs typeface="+mn-cs"/>
              </a:rPr>
              <a:t>Dalvik</a:t>
            </a:r>
            <a:r>
              <a:rPr lang="en-US" altLang="zh-CN" sz="1200" b="0" i="0" u="none" strike="noStrike" kern="1200" baseline="0" dirty="0" smtClean="0">
                <a:solidFill>
                  <a:schemeClr val="tx1"/>
                </a:solidFill>
                <a:latin typeface="+mn-lt"/>
                <a:ea typeface="+mn-ea"/>
                <a:cs typeface="+mn-cs"/>
              </a:rPr>
              <a:t>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 to Java source code, language constructs only valid in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 can be used</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This gap between the different languages can be exploited by </a:t>
            </a:r>
            <a:r>
              <a:rPr lang="en-US" altLang="zh-CN" sz="1200" b="0" i="0" u="none" strike="noStrike" kern="1200" baseline="0" dirty="0" err="1" smtClean="0">
                <a:solidFill>
                  <a:schemeClr val="tx1"/>
                </a:solidFill>
                <a:latin typeface="+mn-lt"/>
                <a:ea typeface="+mn-ea"/>
                <a:cs typeface="+mn-cs"/>
              </a:rPr>
              <a:t>injecing</a:t>
            </a:r>
            <a:r>
              <a:rPr lang="en-US" altLang="zh-CN" sz="1200" b="0" i="0" u="none" strike="noStrike" kern="1200" baseline="0" dirty="0" smtClean="0">
                <a:solidFill>
                  <a:schemeClr val="tx1"/>
                </a:solidFill>
                <a:latin typeface="+mn-lt"/>
                <a:ea typeface="+mn-ea"/>
                <a:cs typeface="+mn-cs"/>
              </a:rPr>
              <a:t> different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 statements</a:t>
            </a:r>
          </a:p>
          <a:p>
            <a:r>
              <a:rPr lang="en-US" altLang="zh-CN" sz="1200" b="0" i="0" u="none" strike="noStrike" kern="1200" baseline="0" dirty="0" smtClean="0">
                <a:solidFill>
                  <a:schemeClr val="tx1"/>
                </a:solidFill>
                <a:latin typeface="+mn-lt"/>
                <a:ea typeface="+mn-ea"/>
                <a:cs typeface="+mn-cs"/>
              </a:rPr>
              <a:t>into the </a:t>
            </a:r>
            <a:r>
              <a:rPr lang="en-US" altLang="zh-CN" sz="1200" b="0" i="0" u="none" strike="noStrike" kern="1200" baseline="0" dirty="0" err="1" smtClean="0">
                <a:solidFill>
                  <a:schemeClr val="tx1"/>
                </a:solidFill>
                <a:latin typeface="+mn-lt"/>
                <a:ea typeface="+mn-ea"/>
                <a:cs typeface="+mn-cs"/>
              </a:rPr>
              <a:t>bytecode</a:t>
            </a:r>
            <a:r>
              <a:rPr lang="en-US" altLang="zh-CN" sz="1200" b="0" i="0" u="none" strike="noStrike" kern="1200" baseline="0" dirty="0" smtClean="0">
                <a:solidFill>
                  <a:schemeClr val="tx1"/>
                </a:solidFill>
                <a:latin typeface="+mn-lt"/>
                <a:ea typeface="+mn-ea"/>
                <a:cs typeface="+mn-cs"/>
              </a:rPr>
              <a:t>.</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In order for microprocessors to be able to execute statements of higher level programming languages,</a:t>
            </a:r>
          </a:p>
          <a:p>
            <a:r>
              <a:rPr lang="en-US" altLang="zh-CN" sz="1200" b="0" i="0" u="none" strike="noStrike" kern="1200" baseline="0" dirty="0" smtClean="0">
                <a:solidFill>
                  <a:schemeClr val="tx1"/>
                </a:solidFill>
                <a:latin typeface="+mn-lt"/>
                <a:ea typeface="+mn-ea"/>
                <a:cs typeface="+mn-cs"/>
              </a:rPr>
              <a:t>they need to be translated by using the unconditional jump instruction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a:t>
            </a:r>
          </a:p>
          <a:p>
            <a:endParaRPr kumimoji="1"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Figure 4.1 shows a series of instructions that should never be executed. Because of the nested calls it is hard to detect the loop created with the </a:t>
            </a:r>
            <a:r>
              <a:rPr lang="en-US" altLang="zh-CN" sz="1200" b="0" i="0" u="none" strike="noStrike" kern="1200" baseline="0" dirty="0" err="1" smtClean="0">
                <a:solidFill>
                  <a:schemeClr val="tx1"/>
                </a:solidFill>
                <a:latin typeface="+mn-lt"/>
                <a:ea typeface="+mn-ea"/>
                <a:cs typeface="+mn-cs"/>
              </a:rPr>
              <a:t>goto</a:t>
            </a:r>
            <a:r>
              <a:rPr lang="en-US" altLang="zh-CN" sz="1200" b="0" i="0" u="none" strike="noStrike" kern="1200" baseline="0" dirty="0" smtClean="0">
                <a:solidFill>
                  <a:schemeClr val="tx1"/>
                </a:solidFill>
                <a:latin typeface="+mn-lt"/>
                <a:ea typeface="+mn-ea"/>
                <a:cs typeface="+mn-cs"/>
              </a:rPr>
              <a:t> statements. If the analyzer is not aware of such constructs it could either get stuck in the loop itself, crash or produce defective code.</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17</a:t>
            </a:fld>
            <a:endParaRPr lang="en-US"/>
          </a:p>
        </p:txBody>
      </p:sp>
    </p:spTree>
    <p:extLst>
      <p:ext uri="{BB962C8B-B14F-4D97-AF65-F5344CB8AC3E}">
        <p14:creationId xmlns:p14="http://schemas.microsoft.com/office/powerpoint/2010/main" val="671304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err="1" smtClean="0">
                <a:solidFill>
                  <a:schemeClr val="tx1"/>
                </a:solidFill>
                <a:latin typeface="+mn-lt"/>
                <a:ea typeface="+mn-ea"/>
                <a:cs typeface="+mn-cs"/>
              </a:rPr>
              <a:t>APKTool</a:t>
            </a:r>
            <a:r>
              <a:rPr lang="en-US" altLang="zh-CN" sz="1200" kern="1200" dirty="0" smtClean="0">
                <a:solidFill>
                  <a:schemeClr val="tx1"/>
                </a:solidFill>
                <a:latin typeface="+mn-lt"/>
                <a:ea typeface="+mn-ea"/>
                <a:cs typeface="+mn-cs"/>
              </a:rPr>
              <a:t> is a commonly used APK decompile tool, it can be said that 99% of the market can decompile APK out with it. XML style, configuration, page file will be fully decompiled out. How to prevent </a:t>
            </a:r>
            <a:r>
              <a:rPr lang="en-US" altLang="zh-CN" sz="1200" kern="1200" dirty="0" err="1" smtClean="0">
                <a:solidFill>
                  <a:schemeClr val="tx1"/>
                </a:solidFill>
                <a:latin typeface="+mn-lt"/>
                <a:ea typeface="+mn-ea"/>
                <a:cs typeface="+mn-cs"/>
              </a:rPr>
              <a:t>apktool</a:t>
            </a:r>
            <a:r>
              <a:rPr lang="en-US" altLang="zh-CN" sz="1200" kern="1200" dirty="0" smtClean="0">
                <a:solidFill>
                  <a:schemeClr val="tx1"/>
                </a:solidFill>
                <a:latin typeface="+mn-lt"/>
                <a:ea typeface="+mn-ea"/>
                <a:cs typeface="+mn-cs"/>
              </a:rPr>
              <a:t>? We should start with the </a:t>
            </a:r>
            <a:r>
              <a:rPr lang="en-US" altLang="zh-CN" sz="1200" kern="1200" dirty="0" err="1" smtClean="0">
                <a:solidFill>
                  <a:schemeClr val="tx1"/>
                </a:solidFill>
                <a:latin typeface="+mn-lt"/>
                <a:ea typeface="+mn-ea"/>
                <a:cs typeface="+mn-cs"/>
              </a:rPr>
              <a:t>APKTool</a:t>
            </a:r>
            <a:r>
              <a:rPr lang="en-US" altLang="zh-CN" sz="1200" kern="1200" dirty="0" smtClean="0">
                <a:solidFill>
                  <a:schemeClr val="tx1"/>
                </a:solidFill>
                <a:latin typeface="+mn-lt"/>
                <a:ea typeface="+mn-ea"/>
                <a:cs typeface="+mn-cs"/>
              </a:rPr>
              <a:t> origin, </a:t>
            </a:r>
            <a:r>
              <a:rPr lang="en-US" altLang="zh-CN" sz="1200" kern="1200" dirty="0" err="1" smtClean="0">
                <a:solidFill>
                  <a:schemeClr val="tx1"/>
                </a:solidFill>
                <a:latin typeface="+mn-lt"/>
                <a:ea typeface="+mn-ea"/>
                <a:cs typeface="+mn-cs"/>
              </a:rPr>
              <a:t>APKTool</a:t>
            </a:r>
            <a:r>
              <a:rPr lang="en-US" altLang="zh-CN" sz="1200" kern="1200" dirty="0" smtClean="0">
                <a:solidFill>
                  <a:schemeClr val="tx1"/>
                </a:solidFill>
                <a:latin typeface="+mn-lt"/>
                <a:ea typeface="+mn-ea"/>
                <a:cs typeface="+mn-cs"/>
              </a:rPr>
              <a:t> is provided by the GOOGLE APK compiler tools, so completely based on the construction of Android primary framework of APK are easily crack, anti compiled catalogues are including lib, res, assets. By changing the contents frame like this, can let the failure of </a:t>
            </a:r>
            <a:r>
              <a:rPr lang="en-US" altLang="zh-CN" sz="1200" kern="1200" dirty="0" err="1" smtClean="0">
                <a:solidFill>
                  <a:schemeClr val="tx1"/>
                </a:solidFill>
                <a:latin typeface="+mn-lt"/>
                <a:ea typeface="+mn-ea"/>
                <a:cs typeface="+mn-cs"/>
              </a:rPr>
              <a:t>APKTool</a:t>
            </a:r>
            <a:r>
              <a:rPr lang="en-US" altLang="zh-CN" sz="1200" kern="1200" dirty="0" smtClean="0">
                <a:solidFill>
                  <a:schemeClr val="tx1"/>
                </a:solidFill>
                <a:latin typeface="+mn-lt"/>
                <a:ea typeface="+mn-ea"/>
                <a:cs typeface="+mn-cs"/>
              </a:rPr>
              <a:t>, the latest QQ decompile fail. See through decompression, QQ software including lib, R, assets directory, META-INF and so on, the main difference is the directory name res became R, concrete is operated by what way.</a:t>
            </a:r>
            <a:endParaRPr kumimoji="1" lang="zh-CN" altLang="en-US" dirty="0"/>
          </a:p>
        </p:txBody>
      </p:sp>
      <p:sp>
        <p:nvSpPr>
          <p:cNvPr id="4" name="幻灯片编号占位符 3"/>
          <p:cNvSpPr>
            <a:spLocks noGrp="1"/>
          </p:cNvSpPr>
          <p:nvPr>
            <p:ph type="sldNum" sz="quarter" idx="10"/>
          </p:nvPr>
        </p:nvSpPr>
        <p:spPr/>
        <p:txBody>
          <a:bodyPr/>
          <a:lstStyle/>
          <a:p>
            <a:fld id="{07D2CE40-0E32-4B90-B83A-405D5901487B}" type="slidenum">
              <a:rPr lang="en-US" smtClean="0"/>
              <a:t>18</a:t>
            </a:fld>
            <a:endParaRPr lang="en-US"/>
          </a:p>
        </p:txBody>
      </p:sp>
    </p:spTree>
    <p:extLst>
      <p:ext uri="{BB962C8B-B14F-4D97-AF65-F5344CB8AC3E}">
        <p14:creationId xmlns:p14="http://schemas.microsoft.com/office/powerpoint/2010/main" val="940282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D41EBD-418B-436B-86A5-BDFB7FD1A62D}" type="datetime1">
              <a:rPr lang="en-US" smtClean="0"/>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3E5EF-7AA6-40DD-AA96-319B0649D502}" type="slidenum">
              <a:rPr lang="en-US" smtClean="0"/>
              <a:pPr/>
              <a:t>‹#›</a:t>
            </a:fld>
            <a:endParaRPr lang="en-US"/>
          </a:p>
        </p:txBody>
      </p:sp>
      <p:pic>
        <p:nvPicPr>
          <p:cNvPr id="7" name="Picture 6"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152400"/>
            <a:ext cx="114300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C56DC-613E-4DD6-8788-89D4A20CAFF7}" type="datetime1">
              <a:rPr lang="en-US" smtClean="0"/>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F444EB-5AD3-47AB-917B-91661F929DA3}" type="datetime1">
              <a:rPr lang="en-US" smtClean="0"/>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487642-B0AD-4512-949A-D44216E3DBF0}" type="datetime1">
              <a:rPr lang="en-US" smtClean="0"/>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3AE2D2-452F-4C28-9B8A-F5D8A111728A}" type="datetime1">
              <a:rPr lang="en-US" smtClean="0"/>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42C98F-F221-4CD3-A738-F75A07B34FE8}" type="datetime1">
              <a:rPr lang="en-US" smtClean="0"/>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E9D30-712B-4BF9-B156-8A4D01A3444F}" type="datetime1">
              <a:rPr lang="en-US" smtClean="0"/>
              <a:t>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2B4EB4-9C9E-4B8B-A84F-5698E36657A1}" type="datetime1">
              <a:rPr lang="en-US" smtClean="0"/>
              <a:t>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04C676-E7A3-4AD2-B677-6CFDBAC3EE7B}" type="datetime1">
              <a:rPr lang="en-US" smtClean="0"/>
              <a:t>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C0DB8D-2662-4937-9CC3-B49070F8B535}" type="datetime1">
              <a:rPr lang="en-US" smtClean="0"/>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998D09-FD5C-452D-BB66-33F05E894CD9}" type="datetime1">
              <a:rPr lang="en-US" smtClean="0"/>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3E5EF-7AA6-40DD-AA96-319B0649D5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D1877-DAD5-42DA-A3F5-5D3BF79622A9}" type="datetime1">
              <a:rPr lang="en-US" smtClean="0"/>
              <a:t>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3E5EF-7AA6-40DD-AA96-319B0649D502}" type="slidenum">
              <a:rPr lang="en-US" smtClean="0"/>
              <a:pPr/>
              <a:t>‹#›</a:t>
            </a:fld>
            <a:endParaRPr lang="en-US"/>
          </a:p>
        </p:txBody>
      </p:sp>
      <p:pic>
        <p:nvPicPr>
          <p:cNvPr id="7" name="Picture 6" descr="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153401" y="152400"/>
            <a:ext cx="8382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video" Target="https://www.youtube.com/embed/PSpL2tShmAY" TargetMode="External"/><Relationship Id="rId2" Type="http://schemas.openxmlformats.org/officeDocument/2006/relationships/slideLayout" Target="../slideLayouts/slideLayout2.xml"/><Relationship Id="rId3" Type="http://schemas.openxmlformats.org/officeDocument/2006/relationships/image" Target="../media/image8.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7SRfk321I5o" TargetMode="External"/><Relationship Id="rId4" Type="http://schemas.openxmlformats.org/officeDocument/2006/relationships/image" Target="../media/image4.jpeg"/><Relationship Id="rId1" Type="http://schemas.openxmlformats.org/officeDocument/2006/relationships/video" Target="https://www.youtube.com/embed/7SRfk321I5o" TargetMode="Externa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1981200"/>
            <a:ext cx="7848600" cy="1752600"/>
          </a:xfrm>
        </p:spPr>
        <p:txBody>
          <a:bodyPr>
            <a:noAutofit/>
          </a:bodyPr>
          <a:lstStyle/>
          <a:p>
            <a:r>
              <a:rPr lang="en-US" sz="4000" dirty="0" smtClean="0"/>
              <a:t>Android Obfuscation</a:t>
            </a:r>
            <a:endParaRPr lang="en-US" sz="4000" dirty="0"/>
          </a:p>
        </p:txBody>
      </p:sp>
      <p:sp>
        <p:nvSpPr>
          <p:cNvPr id="6" name="Subtitle 5"/>
          <p:cNvSpPr>
            <a:spLocks noGrp="1"/>
          </p:cNvSpPr>
          <p:nvPr>
            <p:ph type="subTitle" idx="1"/>
          </p:nvPr>
        </p:nvSpPr>
        <p:spPr>
          <a:xfrm>
            <a:off x="685800" y="3962400"/>
            <a:ext cx="7772400" cy="1143000"/>
          </a:xfrm>
        </p:spPr>
        <p:txBody>
          <a:bodyPr>
            <a:normAutofit/>
          </a:bodyPr>
          <a:lstStyle/>
          <a:p>
            <a:r>
              <a:rPr lang="en-US" sz="2400" dirty="0" err="1" smtClean="0">
                <a:solidFill>
                  <a:srgbClr val="000000"/>
                </a:solidFill>
              </a:rPr>
              <a:t>Wangjun</a:t>
            </a:r>
            <a:r>
              <a:rPr lang="en-US" sz="2400" dirty="0" smtClean="0">
                <a:solidFill>
                  <a:srgbClr val="000000"/>
                </a:solidFill>
              </a:rPr>
              <a:t> Hong, </a:t>
            </a:r>
            <a:r>
              <a:rPr lang="en-US" sz="2400" dirty="0" err="1" smtClean="0">
                <a:solidFill>
                  <a:srgbClr val="000000"/>
                </a:solidFill>
              </a:rPr>
              <a:t>Zhengyang</a:t>
            </a:r>
            <a:r>
              <a:rPr lang="en-US" sz="2400" dirty="0" smtClean="0">
                <a:solidFill>
                  <a:srgbClr val="000000"/>
                </a:solidFill>
              </a:rPr>
              <a:t> </a:t>
            </a:r>
            <a:r>
              <a:rPr lang="en-US" sz="2400" dirty="0" err="1" smtClean="0">
                <a:solidFill>
                  <a:srgbClr val="000000"/>
                </a:solidFill>
              </a:rPr>
              <a:t>Qu</a:t>
            </a:r>
            <a:r>
              <a:rPr lang="en-US" sz="2400" dirty="0" smtClean="0">
                <a:solidFill>
                  <a:srgbClr val="000000"/>
                </a:solidFill>
              </a:rPr>
              <a:t>,</a:t>
            </a:r>
          </a:p>
          <a:p>
            <a:r>
              <a:rPr kumimoji="1" lang="en-US" altLang="zh-CN" sz="2400" dirty="0">
                <a:solidFill>
                  <a:srgbClr val="000000"/>
                </a:solidFill>
              </a:rPr>
              <a:t>Northwestern University, IL, US, </a:t>
            </a:r>
          </a:p>
          <a:p>
            <a:endParaRPr lang="en-US" sz="2400" dirty="0">
              <a:solidFill>
                <a:srgbClr val="000000"/>
              </a:solidFill>
            </a:endParaRPr>
          </a:p>
        </p:txBody>
      </p:sp>
      <p:sp>
        <p:nvSpPr>
          <p:cNvPr id="4" name="Slide Number Placeholder 3"/>
          <p:cNvSpPr>
            <a:spLocks noGrp="1"/>
          </p:cNvSpPr>
          <p:nvPr>
            <p:ph type="sldNum" sz="quarter" idx="12"/>
          </p:nvPr>
        </p:nvSpPr>
        <p:spPr/>
        <p:txBody>
          <a:bodyPr/>
          <a:lstStyle/>
          <a:p>
            <a:pPr>
              <a:defRPr/>
            </a:pPr>
            <a:fld id="{3A977956-C97C-4DB0-99BB-ECF1321B175A}" type="slidenum">
              <a:rPr lang="en-US" altLang="zh-CN" smtClean="0">
                <a:solidFill>
                  <a:srgbClr val="000000"/>
                </a:solidFill>
              </a:rPr>
              <a:pPr>
                <a:defRPr/>
              </a:pPr>
              <a:t>1</a:t>
            </a:fld>
            <a:endParaRPr lang="en-US" altLang="zh-CN" dirty="0">
              <a:solidFill>
                <a:srgbClr val="000000"/>
              </a:solidFill>
            </a:endParaRPr>
          </a:p>
        </p:txBody>
      </p:sp>
      <p:sp>
        <p:nvSpPr>
          <p:cNvPr id="2" name="文本框 1"/>
          <p:cNvSpPr txBox="1"/>
          <p:nvPr/>
        </p:nvSpPr>
        <p:spPr>
          <a:xfrm>
            <a:off x="1219200" y="5105400"/>
            <a:ext cx="6858000" cy="461665"/>
          </a:xfrm>
          <a:prstGeom prst="rect">
            <a:avLst/>
          </a:prstGeom>
          <a:noFill/>
        </p:spPr>
        <p:txBody>
          <a:bodyPr wrap="square" rtlCol="0">
            <a:spAutoFit/>
          </a:bodyPr>
          <a:lstStyle/>
          <a:p>
            <a:pPr algn="ctr"/>
            <a:endParaRPr kumimoji="1" lang="en-US" altLang="zh-CN" sz="2400" dirty="0" smtClean="0"/>
          </a:p>
        </p:txBody>
      </p:sp>
      <p:sp>
        <p:nvSpPr>
          <p:cNvPr id="3" name="文本框 2"/>
          <p:cNvSpPr txBox="1"/>
          <p:nvPr/>
        </p:nvSpPr>
        <p:spPr>
          <a:xfrm>
            <a:off x="6720678" y="4618825"/>
            <a:ext cx="184666" cy="369332"/>
          </a:xfrm>
          <a:prstGeom prst="rect">
            <a:avLst/>
          </a:prstGeom>
          <a:noFill/>
        </p:spPr>
        <p:txBody>
          <a:bodyPr wrap="none" rtlCol="0">
            <a:spAutoFit/>
          </a:bodyPr>
          <a:lstStyle/>
          <a:p>
            <a:endParaRPr kumimoji="1" lang="zh-CN" altLang="en-US" dirty="0"/>
          </a:p>
        </p:txBody>
      </p:sp>
    </p:spTree>
    <p:extLst>
      <p:ext uri="{BB962C8B-B14F-4D97-AF65-F5344CB8AC3E}">
        <p14:creationId xmlns:p14="http://schemas.microsoft.com/office/powerpoint/2010/main" val="465246274"/>
      </p:ext>
    </p:extLst>
  </p:cSld>
  <p:clrMapOvr>
    <a:masterClrMapping/>
  </p:clrMapOvr>
  <mc:AlternateContent xmlns:mc="http://schemas.openxmlformats.org/markup-compatibility/2006" xmlns:p14="http://schemas.microsoft.com/office/powerpoint/2010/main">
    <mc:Choice Requires="p14">
      <p:transition spd="slow" p14:dur="2000" advTm="976"/>
    </mc:Choice>
    <mc:Fallback xmlns="">
      <p:transition xmlns:p14="http://schemas.microsoft.com/office/powerpoint/2010/main" spd="slow" advTm="976"/>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 of Obfuscation Techniques</a:t>
            </a:r>
            <a:endParaRPr lang="zh-CN" altLang="en-US" dirty="0"/>
          </a:p>
        </p:txBody>
      </p:sp>
      <p:sp>
        <p:nvSpPr>
          <p:cNvPr id="3" name="内容占位符 2"/>
          <p:cNvSpPr>
            <a:spLocks noGrp="1"/>
          </p:cNvSpPr>
          <p:nvPr>
            <p:ph idx="1"/>
          </p:nvPr>
        </p:nvSpPr>
        <p:spPr/>
        <p:txBody>
          <a:bodyPr/>
          <a:lstStyle/>
          <a:p>
            <a:r>
              <a:rPr lang="en-US" altLang="zh-CN" dirty="0"/>
              <a:t>Lexical </a:t>
            </a:r>
            <a:r>
              <a:rPr lang="en-US" altLang="zh-CN" dirty="0" smtClean="0"/>
              <a:t>Obfuscation</a:t>
            </a:r>
          </a:p>
          <a:p>
            <a:r>
              <a:rPr lang="en-US" altLang="zh-CN" dirty="0" smtClean="0"/>
              <a:t>Anti-debug</a:t>
            </a:r>
          </a:p>
          <a:p>
            <a:r>
              <a:rPr lang="en-US" altLang="zh-CN" dirty="0" smtClean="0"/>
              <a:t>Tamper Detection</a:t>
            </a:r>
          </a:p>
          <a:p>
            <a:r>
              <a:rPr lang="en-US" altLang="zh-CN" dirty="0" smtClean="0"/>
              <a:t>Anti-decompiling</a:t>
            </a:r>
          </a:p>
          <a:p>
            <a:r>
              <a:rPr lang="en-US" altLang="zh-CN" dirty="0" smtClean="0"/>
              <a:t>Bytecode Encryption</a:t>
            </a:r>
          </a:p>
          <a:p>
            <a:r>
              <a:rPr lang="en-US" altLang="zh-CN" dirty="0" smtClean="0"/>
              <a:t>Dynamic Loading</a:t>
            </a:r>
          </a:p>
          <a:p>
            <a:r>
              <a:rPr lang="en-US" altLang="zh-CN" dirty="0" smtClean="0"/>
              <a:t>Reflection</a:t>
            </a:r>
          </a:p>
          <a:p>
            <a:endParaRPr lang="en-US" altLang="zh-CN" dirty="0" smtClean="0"/>
          </a:p>
          <a:p>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B4E3E5EF-7AA6-40DD-AA96-319B0649D502}" type="slidenum">
              <a:rPr lang="en-US" smtClean="0"/>
              <a:pPr/>
              <a:t>10</a:t>
            </a:fld>
            <a:endParaRPr lang="en-US"/>
          </a:p>
        </p:txBody>
      </p:sp>
    </p:spTree>
    <p:extLst>
      <p:ext uri="{BB962C8B-B14F-4D97-AF65-F5344CB8AC3E}">
        <p14:creationId xmlns:p14="http://schemas.microsoft.com/office/powerpoint/2010/main" val="17219362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Lexical Obfuscation</a:t>
            </a:r>
            <a:endParaRPr kumimoji="1" lang="zh-CN" altLang="en-US" dirty="0"/>
          </a:p>
        </p:txBody>
      </p:sp>
      <p:sp>
        <p:nvSpPr>
          <p:cNvPr id="3" name="内容占位符 2"/>
          <p:cNvSpPr>
            <a:spLocks noGrp="1"/>
          </p:cNvSpPr>
          <p:nvPr>
            <p:ph idx="1"/>
          </p:nvPr>
        </p:nvSpPr>
        <p:spPr/>
        <p:txBody>
          <a:bodyPr>
            <a:normAutofit/>
          </a:bodyPr>
          <a:lstStyle/>
          <a:p>
            <a:r>
              <a:rPr kumimoji="1" lang="en-US" altLang="zh-CN" dirty="0" smtClean="0"/>
              <a:t>Package, class, method, variable, parameter names kept in the </a:t>
            </a:r>
            <a:r>
              <a:rPr kumimoji="1" lang="en-US" altLang="zh-CN" dirty="0" err="1" smtClean="0"/>
              <a:t>bytecode</a:t>
            </a:r>
            <a:endParaRPr kumimoji="1" lang="en-US" altLang="zh-CN" dirty="0" smtClean="0"/>
          </a:p>
          <a:p>
            <a:r>
              <a:rPr kumimoji="1" lang="en-US" altLang="zh-CN" dirty="0" smtClean="0"/>
              <a:t>Extracting lexical information helps human understand algorithm and recover the java code</a:t>
            </a:r>
          </a:p>
        </p:txBody>
      </p:sp>
      <p:sp>
        <p:nvSpPr>
          <p:cNvPr id="4" name="幻灯片编号占位符 3"/>
          <p:cNvSpPr>
            <a:spLocks noGrp="1"/>
          </p:cNvSpPr>
          <p:nvPr>
            <p:ph type="sldNum" sz="quarter" idx="12"/>
          </p:nvPr>
        </p:nvSpPr>
        <p:spPr/>
        <p:txBody>
          <a:bodyPr/>
          <a:lstStyle/>
          <a:p>
            <a:fld id="{B4E3E5EF-7AA6-40DD-AA96-319B0649D502}" type="slidenum">
              <a:rPr lang="en-US" smtClean="0"/>
              <a:pPr/>
              <a:t>11</a:t>
            </a:fld>
            <a:endParaRPr lang="en-US"/>
          </a:p>
        </p:txBody>
      </p:sp>
    </p:spTree>
    <p:extLst>
      <p:ext uri="{BB962C8B-B14F-4D97-AF65-F5344CB8AC3E}">
        <p14:creationId xmlns:p14="http://schemas.microsoft.com/office/powerpoint/2010/main" val="233154575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Example</a:t>
            </a:r>
            <a:endParaRPr kumimoji="1" lang="zh-CN" altLang="en-US" dirty="0"/>
          </a:p>
        </p:txBody>
      </p:sp>
      <p:sp>
        <p:nvSpPr>
          <p:cNvPr id="3" name="内容占位符 2"/>
          <p:cNvSpPr>
            <a:spLocks noGrp="1"/>
          </p:cNvSpPr>
          <p:nvPr>
            <p:ph idx="1"/>
          </p:nvPr>
        </p:nvSpPr>
        <p:spPr>
          <a:xfrm>
            <a:off x="485775" y="2438400"/>
            <a:ext cx="3505200" cy="2362200"/>
          </a:xfrm>
        </p:spPr>
        <p:txBody>
          <a:bodyPr>
            <a:normAutofit/>
          </a:bodyPr>
          <a:lstStyle/>
          <a:p>
            <a:pPr marL="0" indent="0">
              <a:buNone/>
            </a:pPr>
            <a:r>
              <a:rPr kumimoji="1" lang="en-US" altLang="zh-CN" sz="2400" dirty="0"/>
              <a:t>p</a:t>
            </a:r>
            <a:r>
              <a:rPr kumimoji="1" lang="en-US" altLang="zh-CN" sz="2400" dirty="0" smtClean="0"/>
              <a:t>ackage </a:t>
            </a:r>
            <a:r>
              <a:rPr kumimoji="1" lang="en-US" altLang="zh-CN" sz="2400" dirty="0" err="1" smtClean="0"/>
              <a:t>com.helloworld</a:t>
            </a:r>
            <a:r>
              <a:rPr kumimoji="1" lang="en-US" altLang="zh-CN" sz="2400" dirty="0" smtClean="0"/>
              <a:t>	</a:t>
            </a:r>
            <a:endParaRPr kumimoji="1" lang="en-US" altLang="zh-CN" sz="2400" dirty="0"/>
          </a:p>
          <a:p>
            <a:pPr marL="0" indent="0">
              <a:buNone/>
            </a:pPr>
            <a:r>
              <a:rPr kumimoji="1" lang="en-US" altLang="zh-CN" sz="2400" dirty="0"/>
              <a:t>p</a:t>
            </a:r>
            <a:r>
              <a:rPr kumimoji="1" lang="en-US" altLang="zh-CN" sz="2400" dirty="0" smtClean="0"/>
              <a:t>ublic class </a:t>
            </a:r>
            <a:r>
              <a:rPr kumimoji="1" lang="en-US" altLang="zh-CN" sz="2400" dirty="0" err="1" smtClean="0"/>
              <a:t>OperationUtil</a:t>
            </a:r>
            <a:r>
              <a:rPr kumimoji="1" lang="en-US" altLang="zh-CN" sz="2400" dirty="0" smtClean="0"/>
              <a:t> {</a:t>
            </a:r>
          </a:p>
          <a:p>
            <a:pPr marL="0" indent="0">
              <a:buNone/>
            </a:pPr>
            <a:r>
              <a:rPr kumimoji="1" lang="en-US" altLang="zh-CN" sz="2400" dirty="0"/>
              <a:t> </a:t>
            </a:r>
            <a:r>
              <a:rPr kumimoji="1" lang="en-US" altLang="zh-CN" sz="2400" dirty="0" smtClean="0"/>
              <a:t>   ……</a:t>
            </a:r>
            <a:endParaRPr kumimoji="1" lang="en-US" altLang="zh-CN" sz="2400" dirty="0"/>
          </a:p>
          <a:p>
            <a:pPr marL="0" indent="0">
              <a:buNone/>
            </a:pPr>
            <a:r>
              <a:rPr kumimoji="1" lang="en-US" altLang="zh-CN" sz="2400" dirty="0" smtClean="0"/>
              <a:t>}</a:t>
            </a:r>
            <a:endParaRPr kumimoji="1" lang="zh-CN" altLang="en-US" sz="2400"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12</a:t>
            </a:fld>
            <a:endParaRPr lang="en-US"/>
          </a:p>
        </p:txBody>
      </p:sp>
      <p:sp>
        <p:nvSpPr>
          <p:cNvPr id="5" name="矩形 4"/>
          <p:cNvSpPr/>
          <p:nvPr/>
        </p:nvSpPr>
        <p:spPr>
          <a:xfrm>
            <a:off x="4371975" y="2667000"/>
            <a:ext cx="797013" cy="830997"/>
          </a:xfrm>
          <a:prstGeom prst="rect">
            <a:avLst/>
          </a:prstGeom>
        </p:spPr>
        <p:txBody>
          <a:bodyPr wrap="none">
            <a:spAutoFit/>
          </a:bodyPr>
          <a:lstStyle/>
          <a:p>
            <a:r>
              <a:rPr kumimoji="1" lang="en-US" altLang="zh-CN" sz="4800" dirty="0" smtClean="0"/>
              <a:t>=&gt;</a:t>
            </a:r>
            <a:endParaRPr kumimoji="1" lang="en-US" altLang="zh-CN" sz="4800" dirty="0"/>
          </a:p>
        </p:txBody>
      </p:sp>
      <p:sp>
        <p:nvSpPr>
          <p:cNvPr id="6" name="内容占位符 2"/>
          <p:cNvSpPr txBox="1">
            <a:spLocks/>
          </p:cNvSpPr>
          <p:nvPr/>
        </p:nvSpPr>
        <p:spPr>
          <a:xfrm>
            <a:off x="5530938" y="2438400"/>
            <a:ext cx="3505200" cy="236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kumimoji="1" lang="en-US" altLang="zh-CN" sz="2400" dirty="0" smtClean="0"/>
              <a:t>package </a:t>
            </a:r>
            <a:r>
              <a:rPr kumimoji="1" lang="en-US" altLang="zh-CN" sz="2400" dirty="0" err="1" smtClean="0"/>
              <a:t>a.a</a:t>
            </a:r>
            <a:r>
              <a:rPr kumimoji="1" lang="en-US" altLang="zh-CN" sz="2400" dirty="0" smtClean="0"/>
              <a:t>	</a:t>
            </a:r>
          </a:p>
          <a:p>
            <a:pPr marL="0" indent="0">
              <a:buFont typeface="Arial" pitchFamily="34" charset="0"/>
              <a:buNone/>
            </a:pPr>
            <a:r>
              <a:rPr kumimoji="1" lang="en-US" altLang="zh-CN" sz="2400" dirty="0" smtClean="0"/>
              <a:t>public class A{</a:t>
            </a:r>
          </a:p>
          <a:p>
            <a:pPr marL="0" indent="0">
              <a:buFont typeface="Arial" pitchFamily="34" charset="0"/>
              <a:buNone/>
            </a:pPr>
            <a:r>
              <a:rPr kumimoji="1" lang="en-US" altLang="zh-CN" sz="2400" dirty="0" smtClean="0"/>
              <a:t>    ……</a:t>
            </a:r>
          </a:p>
          <a:p>
            <a:pPr marL="0" indent="0">
              <a:buFont typeface="Arial" pitchFamily="34" charset="0"/>
              <a:buNone/>
            </a:pPr>
            <a:r>
              <a:rPr kumimoji="1" lang="en-US" altLang="zh-CN" sz="2400" dirty="0" smtClean="0"/>
              <a:t>}</a:t>
            </a:r>
            <a:endParaRPr kumimoji="1" lang="zh-CN" altLang="en-US" sz="2400" dirty="0"/>
          </a:p>
        </p:txBody>
      </p:sp>
    </p:spTree>
    <p:extLst>
      <p:ext uri="{BB962C8B-B14F-4D97-AF65-F5344CB8AC3E}">
        <p14:creationId xmlns:p14="http://schemas.microsoft.com/office/powerpoint/2010/main" val="383863040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en-US" altLang="zh-CN" dirty="0" smtClean="0"/>
              <a:t>Random/Non-alpha</a:t>
            </a:r>
            <a:br>
              <a:rPr kumimoji="1" lang="en-US" altLang="zh-CN" dirty="0" smtClean="0"/>
            </a:br>
            <a:r>
              <a:rPr kumimoji="1" lang="en-US" altLang="zh-CN" dirty="0" smtClean="0"/>
              <a:t> Identifier name</a:t>
            </a:r>
            <a:endParaRPr kumimoji="1" lang="zh-CN" altLang="en-US" dirty="0"/>
          </a:p>
        </p:txBody>
      </p:sp>
      <p:sp>
        <p:nvSpPr>
          <p:cNvPr id="3" name="内容占位符 2"/>
          <p:cNvSpPr>
            <a:spLocks noGrp="1"/>
          </p:cNvSpPr>
          <p:nvPr>
            <p:ph idx="1"/>
          </p:nvPr>
        </p:nvSpPr>
        <p:spPr/>
        <p:txBody>
          <a:bodyPr>
            <a:normAutofit fontScale="92500" lnSpcReduction="10000"/>
          </a:bodyPr>
          <a:lstStyle/>
          <a:p>
            <a:pPr marL="0" indent="0">
              <a:buNone/>
            </a:pPr>
            <a:r>
              <a:rPr kumimoji="1" lang="en-US" altLang="zh-CN" sz="2400" dirty="0" smtClean="0"/>
              <a:t> public final class </a:t>
            </a:r>
            <a:r>
              <a:rPr kumimoji="1" lang="en-US" altLang="zh-CN" sz="2400" dirty="0" err="1" smtClean="0"/>
              <a:t>CcoCIcI</a:t>
            </a:r>
            <a:r>
              <a:rPr kumimoji="1" lang="en-US" altLang="zh-CN" sz="2400" dirty="0" smtClean="0"/>
              <a:t>{</a:t>
            </a:r>
          </a:p>
          <a:p>
            <a:pPr marL="0" indent="0">
              <a:buNone/>
            </a:pPr>
            <a:r>
              <a:rPr kumimoji="1" lang="en-US" altLang="zh-CN" sz="2400" dirty="0" smtClean="0"/>
              <a:t>	private static final byte[] </a:t>
            </a:r>
            <a:r>
              <a:rPr kumimoji="1" lang="en-US" altLang="zh-CN" sz="2400" dirty="0" err="1" smtClean="0"/>
              <a:t>COcocOlo</a:t>
            </a:r>
            <a:r>
              <a:rPr kumimoji="1" lang="en-US" altLang="zh-CN" sz="2400" dirty="0" smtClean="0"/>
              <a:t>;</a:t>
            </a:r>
          </a:p>
          <a:p>
            <a:pPr marL="0" indent="0">
              <a:buNone/>
            </a:pPr>
            <a:r>
              <a:rPr kumimoji="1" lang="en-US" altLang="zh-CN" sz="2400" dirty="0"/>
              <a:t>	</a:t>
            </a:r>
            <a:r>
              <a:rPr kumimoji="1" lang="en-US" altLang="zh-CN" sz="2400" dirty="0" smtClean="0"/>
              <a:t>private static </a:t>
            </a:r>
            <a:r>
              <a:rPr kumimoji="1" lang="en-US" altLang="zh-CN" sz="2400" dirty="0" err="1" smtClean="0"/>
              <a:t>boolean</a:t>
            </a:r>
            <a:r>
              <a:rPr kumimoji="1" lang="en-US" altLang="zh-CN" sz="2400" dirty="0" smtClean="0"/>
              <a:t> </a:t>
            </a:r>
            <a:r>
              <a:rPr kumimoji="1" lang="en-US" altLang="zh-CN" sz="2400" dirty="0" err="1" smtClean="0"/>
              <a:t>CcoCIcI</a:t>
            </a:r>
            <a:r>
              <a:rPr kumimoji="1" lang="en-US" altLang="zh-CN" sz="2400" dirty="0" smtClean="0"/>
              <a:t>;</a:t>
            </a:r>
          </a:p>
          <a:p>
            <a:pPr marL="0" indent="0">
              <a:buNone/>
            </a:pPr>
            <a:r>
              <a:rPr kumimoji="1" lang="en-US" altLang="zh-CN" sz="2400" dirty="0"/>
              <a:t>	</a:t>
            </a:r>
            <a:r>
              <a:rPr kumimoji="1" lang="en-US" altLang="zh-CN" sz="2400" dirty="0" smtClean="0"/>
              <a:t>private static </a:t>
            </a:r>
            <a:r>
              <a:rPr kumimoji="1" lang="en-US" altLang="zh-CN" sz="2400" dirty="0" err="1" smtClean="0"/>
              <a:t>BluetoothAdapter</a:t>
            </a:r>
            <a:r>
              <a:rPr kumimoji="1" lang="en-US" altLang="zh-CN" sz="2400" dirty="0" smtClean="0"/>
              <a:t> </a:t>
            </a:r>
            <a:r>
              <a:rPr kumimoji="1" lang="en-US" altLang="zh-CN" sz="2400" dirty="0" err="1" smtClean="0"/>
              <a:t>IoOoOIOI</a:t>
            </a:r>
            <a:r>
              <a:rPr kumimoji="1" lang="en-US" altLang="zh-CN" sz="2400" dirty="0" smtClean="0"/>
              <a:t>;</a:t>
            </a:r>
          </a:p>
          <a:p>
            <a:pPr marL="0" indent="0">
              <a:buNone/>
            </a:pPr>
            <a:r>
              <a:rPr kumimoji="1" lang="en-US" altLang="zh-CN" sz="2400" dirty="0" smtClean="0"/>
              <a:t>	…</a:t>
            </a:r>
            <a:endParaRPr kumimoji="1" lang="en-US" altLang="zh-CN" sz="2400" dirty="0"/>
          </a:p>
          <a:p>
            <a:pPr marL="0" indent="0">
              <a:buNone/>
            </a:pPr>
            <a:r>
              <a:rPr kumimoji="1" lang="en-US" altLang="zh-CN" sz="2400" dirty="0" smtClean="0"/>
              <a:t>}</a:t>
            </a:r>
          </a:p>
          <a:p>
            <a:pPr marL="0" indent="0">
              <a:buNone/>
            </a:pPr>
            <a:r>
              <a:rPr kumimoji="1" lang="en-US" altLang="zh-CN" sz="2400" dirty="0" smtClean="0"/>
              <a:t>package </a:t>
            </a:r>
            <a:r>
              <a:rPr kumimoji="1" lang="zh-CN" altLang="en-US" sz="2400" dirty="0" smtClean="0"/>
              <a:t>你</a:t>
            </a:r>
            <a:r>
              <a:rPr kumimoji="1" lang="en-US" altLang="zh-CN" sz="2400" dirty="0" smtClean="0"/>
              <a:t>{</a:t>
            </a:r>
          </a:p>
          <a:p>
            <a:pPr marL="0" indent="0">
              <a:buNone/>
            </a:pPr>
            <a:r>
              <a:rPr kumimoji="1" lang="en-US" altLang="zh-CN" sz="2400" dirty="0" smtClean="0"/>
              <a:t>	public class </a:t>
            </a:r>
            <a:r>
              <a:rPr kumimoji="1" lang="zh-CN" altLang="en-US" sz="2400" dirty="0" smtClean="0"/>
              <a:t>音</a:t>
            </a:r>
            <a:r>
              <a:rPr kumimoji="1" lang="en-US" altLang="zh-CN" sz="2400" dirty="0" smtClean="0"/>
              <a:t>{</a:t>
            </a:r>
          </a:p>
          <a:p>
            <a:pPr marL="0" indent="0">
              <a:buNone/>
            </a:pPr>
            <a:r>
              <a:rPr kumimoji="1" lang="en-US" altLang="zh-CN" sz="2400" dirty="0" smtClean="0"/>
              <a:t>		public void </a:t>
            </a:r>
            <a:r>
              <a:rPr kumimoji="1" lang="zh-CN" altLang="en-US" sz="2400" dirty="0" smtClean="0"/>
              <a:t>你</a:t>
            </a:r>
            <a:r>
              <a:rPr kumimoji="1" lang="en-US" altLang="zh-CN" sz="2400" dirty="0" smtClean="0"/>
              <a:t>() {}</a:t>
            </a:r>
          </a:p>
          <a:p>
            <a:pPr marL="0" indent="0">
              <a:buNone/>
            </a:pPr>
            <a:r>
              <a:rPr kumimoji="1" lang="en-US" altLang="zh-CN" sz="2400" dirty="0"/>
              <a:t>	</a:t>
            </a:r>
            <a:r>
              <a:rPr kumimoji="1" lang="en-US" altLang="zh-CN" sz="2400" dirty="0" smtClean="0"/>
              <a:t>	public void </a:t>
            </a:r>
            <a:r>
              <a:rPr kumimoji="1" lang="zh-CN" altLang="en-US" sz="2400" dirty="0" smtClean="0"/>
              <a:t>你</a:t>
            </a:r>
            <a:r>
              <a:rPr kumimoji="1" lang="en-US" altLang="zh-CN" sz="2400" dirty="0" smtClean="0"/>
              <a:t>(</a:t>
            </a:r>
            <a:r>
              <a:rPr kumimoji="1" lang="en-US" altLang="zh-CN" sz="2400" dirty="0" err="1" smtClean="0"/>
              <a:t>int</a:t>
            </a:r>
            <a:r>
              <a:rPr kumimoji="1" lang="en-US" altLang="zh-CN" sz="2400" dirty="0" smtClean="0"/>
              <a:t> ){}</a:t>
            </a:r>
            <a:endParaRPr kumimoji="1" lang="en-US" altLang="zh-CN" sz="2400" dirty="0"/>
          </a:p>
          <a:p>
            <a:pPr marL="0" indent="0">
              <a:buNone/>
            </a:pPr>
            <a:r>
              <a:rPr kumimoji="1" lang="en-US" altLang="zh-CN" sz="2400" dirty="0" smtClean="0"/>
              <a:t>	}</a:t>
            </a:r>
            <a:endParaRPr kumimoji="1" lang="en-US" altLang="zh-CN" sz="2400" dirty="0"/>
          </a:p>
          <a:p>
            <a:pPr marL="0" indent="0">
              <a:buNone/>
            </a:pPr>
            <a:r>
              <a:rPr kumimoji="1" lang="en-US" altLang="zh-CN" sz="2400" dirty="0" smtClean="0"/>
              <a:t>} </a:t>
            </a:r>
            <a:endParaRPr kumimoji="1" lang="zh-CN" altLang="en-US" sz="2400"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13</a:t>
            </a:fld>
            <a:endParaRPr lang="en-US"/>
          </a:p>
        </p:txBody>
      </p:sp>
    </p:spTree>
    <p:extLst>
      <p:ext uri="{BB962C8B-B14F-4D97-AF65-F5344CB8AC3E}">
        <p14:creationId xmlns:p14="http://schemas.microsoft.com/office/powerpoint/2010/main" val="26915679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Anti-debug</a:t>
            </a:r>
            <a:endParaRPr kumimoji="1" lang="zh-CN" altLang="en-US" dirty="0"/>
          </a:p>
        </p:txBody>
      </p:sp>
      <p:sp>
        <p:nvSpPr>
          <p:cNvPr id="3" name="内容占位符 2"/>
          <p:cNvSpPr>
            <a:spLocks noGrp="1"/>
          </p:cNvSpPr>
          <p:nvPr>
            <p:ph idx="1"/>
          </p:nvPr>
        </p:nvSpPr>
        <p:spPr/>
        <p:txBody>
          <a:bodyPr/>
          <a:lstStyle/>
          <a:p>
            <a:r>
              <a:rPr kumimoji="1" lang="en-US" altLang="zh-CN" dirty="0" smtClean="0"/>
              <a:t>Stop execution when find debugger connected</a:t>
            </a:r>
          </a:p>
          <a:p>
            <a:pPr marL="0" indent="0">
              <a:buNone/>
            </a:pPr>
            <a:r>
              <a:rPr kumimoji="1" lang="en-US" altLang="zh-CN" sz="2400" dirty="0"/>
              <a:t>i</a:t>
            </a:r>
            <a:r>
              <a:rPr kumimoji="1" lang="en-US" altLang="zh-CN" sz="2400" dirty="0" smtClean="0"/>
              <a:t>f (</a:t>
            </a:r>
            <a:r>
              <a:rPr kumimoji="1" lang="en-US" altLang="zh-CN" sz="2400" dirty="0" err="1" smtClean="0"/>
              <a:t>android.os.Debug.isDebuggerConnected</a:t>
            </a:r>
            <a:r>
              <a:rPr kumimoji="1" lang="en-US" altLang="zh-CN" sz="2400" dirty="0" smtClean="0"/>
              <a:t>()){</a:t>
            </a:r>
          </a:p>
          <a:p>
            <a:pPr marL="0" indent="0">
              <a:buNone/>
            </a:pPr>
            <a:r>
              <a:rPr kumimoji="1" lang="en-US" altLang="zh-CN" sz="2400" dirty="0" err="1" smtClean="0"/>
              <a:t>android.os.Process.killProcess</a:t>
            </a:r>
            <a:r>
              <a:rPr kumimoji="1" lang="en-US" altLang="zh-CN" sz="2400" dirty="0" smtClean="0"/>
              <a:t>(</a:t>
            </a:r>
            <a:r>
              <a:rPr kumimoji="1" lang="en-US" altLang="zh-CN" sz="2400" dirty="0" err="1" smtClean="0"/>
              <a:t>android.os.Process.myPid</a:t>
            </a:r>
            <a:r>
              <a:rPr kumimoji="1" lang="en-US" altLang="zh-CN" sz="2400" dirty="0" smtClean="0"/>
              <a:t>());</a:t>
            </a:r>
            <a:endParaRPr kumimoji="1" lang="en-US" altLang="zh-CN" sz="2400" dirty="0"/>
          </a:p>
          <a:p>
            <a:pPr marL="0" indent="0">
              <a:buNone/>
            </a:pPr>
            <a:r>
              <a:rPr kumimoji="1" lang="en-US" altLang="zh-CN" sz="2400" dirty="0" smtClean="0"/>
              <a:t>}</a:t>
            </a:r>
            <a:endParaRPr kumimoji="1" lang="en-US" altLang="zh-CN" dirty="0"/>
          </a:p>
          <a:p>
            <a:r>
              <a:rPr kumimoji="1" lang="en-US" altLang="zh-CN" dirty="0" smtClean="0"/>
              <a:t>Stop execution when running in emulator</a:t>
            </a:r>
          </a:p>
          <a:p>
            <a:pPr lvl="1"/>
            <a:r>
              <a:rPr kumimoji="1" lang="en-US" altLang="zh-CN" dirty="0" smtClean="0"/>
              <a:t>Validate device </a:t>
            </a:r>
            <a:r>
              <a:rPr kumimoji="1" lang="en-US" altLang="zh-CN" dirty="0" err="1" smtClean="0"/>
              <a:t>identifer</a:t>
            </a:r>
            <a:endParaRPr kumimoji="1" lang="en-US" altLang="zh-CN" dirty="0" smtClean="0"/>
          </a:p>
          <a:p>
            <a:pPr lvl="1"/>
            <a:r>
              <a:rPr kumimoji="1" lang="en-US" altLang="zh-CN" dirty="0" smtClean="0"/>
              <a:t>IMEI, Phone number, voice mail </a:t>
            </a:r>
            <a:r>
              <a:rPr kumimoji="1" lang="en-US" altLang="zh-CN" dirty="0" err="1" smtClean="0"/>
              <a:t>numer</a:t>
            </a:r>
            <a:r>
              <a:rPr kumimoji="1" lang="en-US" altLang="zh-CN" dirty="0" smtClean="0"/>
              <a:t>, SIM serial number, subscriber ID, brand, device, model…</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14</a:t>
            </a:fld>
            <a:endParaRPr lang="en-US"/>
          </a:p>
        </p:txBody>
      </p:sp>
    </p:spTree>
    <p:extLst>
      <p:ext uri="{BB962C8B-B14F-4D97-AF65-F5344CB8AC3E}">
        <p14:creationId xmlns:p14="http://schemas.microsoft.com/office/powerpoint/2010/main" val="32655616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Tamper Detection</a:t>
            </a:r>
            <a:endParaRPr kumimoji="1" lang="zh-CN" altLang="en-US" dirty="0"/>
          </a:p>
        </p:txBody>
      </p:sp>
      <p:sp>
        <p:nvSpPr>
          <p:cNvPr id="3" name="内容占位符 2"/>
          <p:cNvSpPr>
            <a:spLocks noGrp="1"/>
          </p:cNvSpPr>
          <p:nvPr>
            <p:ph idx="1"/>
          </p:nvPr>
        </p:nvSpPr>
        <p:spPr/>
        <p:txBody>
          <a:bodyPr>
            <a:normAutofit lnSpcReduction="10000"/>
          </a:bodyPr>
          <a:lstStyle/>
          <a:p>
            <a:r>
              <a:rPr kumimoji="1" lang="en-US" altLang="zh-CN" dirty="0" smtClean="0"/>
              <a:t>Validate the size of certain files or the file modification time stamps</a:t>
            </a:r>
          </a:p>
          <a:p>
            <a:r>
              <a:rPr kumimoji="1" lang="en-US" altLang="zh-CN" dirty="0" smtClean="0"/>
              <a:t>Hash values/checksums of code blocks, classes or the whole program</a:t>
            </a:r>
          </a:p>
          <a:p>
            <a:r>
              <a:rPr kumimoji="1" lang="en-US" altLang="zh-CN" dirty="0" smtClean="0"/>
              <a:t>Verify the signature of the </a:t>
            </a:r>
            <a:r>
              <a:rPr kumimoji="1" lang="en-US" altLang="zh-CN" dirty="0" err="1" smtClean="0"/>
              <a:t>apk</a:t>
            </a:r>
            <a:r>
              <a:rPr kumimoji="1" lang="en-US" altLang="zh-CN" dirty="0" smtClean="0"/>
              <a:t> </a:t>
            </a:r>
            <a:r>
              <a:rPr kumimoji="1" lang="en-US" altLang="zh-CN" dirty="0" smtClean="0"/>
              <a:t>file</a:t>
            </a:r>
            <a:endParaRPr kumimoji="1" lang="en-US" altLang="zh-CN" dirty="0"/>
          </a:p>
          <a:p>
            <a:r>
              <a:rPr kumimoji="1" lang="en-US" altLang="zh-CN" dirty="0" smtClean="0"/>
              <a:t>It will detect in runtime to see the integrity of Android app, and if it has been modified, developer can take </a:t>
            </a:r>
            <a:r>
              <a:rPr kumimoji="1" lang="en-US" altLang="zh-CN" dirty="0"/>
              <a:t>some </a:t>
            </a:r>
            <a:r>
              <a:rPr kumimoji="1" lang="en-US" altLang="zh-CN" dirty="0" smtClean="0"/>
              <a:t>corresponding actions like terminate the app.</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15</a:t>
            </a:fld>
            <a:endParaRPr lang="en-US"/>
          </a:p>
        </p:txBody>
      </p:sp>
    </p:spTree>
    <p:extLst>
      <p:ext uri="{BB962C8B-B14F-4D97-AF65-F5344CB8AC3E}">
        <p14:creationId xmlns:p14="http://schemas.microsoft.com/office/powerpoint/2010/main" val="19219695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8600" y="274638"/>
            <a:ext cx="8229600" cy="1143000"/>
          </a:xfrm>
        </p:spPr>
        <p:txBody>
          <a:bodyPr/>
          <a:lstStyle/>
          <a:p>
            <a:r>
              <a:rPr kumimoji="1" lang="en-US" altLang="zh-CN" dirty="0" smtClean="0"/>
              <a:t>Background on Anti-decompiling</a:t>
            </a:r>
            <a:endParaRPr kumimoji="1" lang="zh-CN" altLang="en-US" dirty="0"/>
          </a:p>
        </p:txBody>
      </p:sp>
      <p:sp>
        <p:nvSpPr>
          <p:cNvPr id="3" name="内容占位符 2"/>
          <p:cNvSpPr>
            <a:spLocks noGrp="1"/>
          </p:cNvSpPr>
          <p:nvPr>
            <p:ph idx="1"/>
          </p:nvPr>
        </p:nvSpPr>
        <p:spPr/>
        <p:txBody>
          <a:bodyPr>
            <a:normAutofit/>
          </a:bodyPr>
          <a:lstStyle/>
          <a:p>
            <a:r>
              <a:rPr kumimoji="1" lang="en-US" altLang="zh-CN" dirty="0" smtClean="0"/>
              <a:t>Java decompiling: dex2jar + JAD</a:t>
            </a:r>
          </a:p>
          <a:p>
            <a:r>
              <a:rPr kumimoji="1" lang="en-US" altLang="zh-CN" dirty="0" smtClean="0"/>
              <a:t>Dex2jar: using this can convert the .</a:t>
            </a:r>
            <a:r>
              <a:rPr kumimoji="1" lang="en-US" altLang="zh-CN" dirty="0" err="1" smtClean="0"/>
              <a:t>dex</a:t>
            </a:r>
            <a:r>
              <a:rPr kumimoji="1" lang="en-US" altLang="zh-CN" dirty="0" smtClean="0"/>
              <a:t> files to jar (.class)</a:t>
            </a:r>
          </a:p>
          <a:p>
            <a:r>
              <a:rPr kumimoji="1" lang="en-US" altLang="zh-CN" dirty="0" smtClean="0"/>
              <a:t>JAD(Java </a:t>
            </a:r>
            <a:r>
              <a:rPr kumimoji="1" lang="en-US" altLang="zh-CN" dirty="0" err="1" smtClean="0"/>
              <a:t>Decompiler</a:t>
            </a:r>
            <a:r>
              <a:rPr kumimoji="1" lang="en-US" altLang="zh-CN" dirty="0" smtClean="0"/>
              <a:t>): convert .class to .java</a:t>
            </a:r>
            <a:endParaRPr kumimoji="1" lang="en-US" altLang="zh-CN" dirty="0" smtClean="0"/>
          </a:p>
          <a:p>
            <a:r>
              <a:rPr kumimoji="1" lang="en-US" altLang="zh-CN" dirty="0" smtClean="0"/>
              <a:t>De</a:t>
            </a:r>
            <a:r>
              <a:rPr kumimoji="1" lang="en-US" altLang="zh-CN" dirty="0" smtClean="0"/>
              <a:t>-compilation flow chart</a:t>
            </a:r>
          </a:p>
        </p:txBody>
      </p:sp>
      <p:sp>
        <p:nvSpPr>
          <p:cNvPr id="4" name="幻灯片编号占位符 3"/>
          <p:cNvSpPr>
            <a:spLocks noGrp="1"/>
          </p:cNvSpPr>
          <p:nvPr>
            <p:ph type="sldNum" sz="quarter" idx="12"/>
          </p:nvPr>
        </p:nvSpPr>
        <p:spPr/>
        <p:txBody>
          <a:bodyPr/>
          <a:lstStyle/>
          <a:p>
            <a:fld id="{B4E3E5EF-7AA6-40DD-AA96-319B0649D502}" type="slidenum">
              <a:rPr lang="en-US" smtClean="0"/>
              <a:pPr/>
              <a:t>16</a:t>
            </a:fld>
            <a:endParaRPr lang="en-US"/>
          </a:p>
        </p:txBody>
      </p:sp>
      <p:sp>
        <p:nvSpPr>
          <p:cNvPr id="5" name="矩形 4"/>
          <p:cNvSpPr/>
          <p:nvPr/>
        </p:nvSpPr>
        <p:spPr>
          <a:xfrm>
            <a:off x="762000" y="5410200"/>
            <a:ext cx="17526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err="1" smtClean="0"/>
              <a:t>Dex</a:t>
            </a:r>
            <a:r>
              <a:rPr kumimoji="1" lang="en-US" altLang="zh-CN" dirty="0" smtClean="0"/>
              <a:t> Files</a:t>
            </a:r>
            <a:endParaRPr kumimoji="1" lang="zh-CN" altLang="en-US" dirty="0"/>
          </a:p>
        </p:txBody>
      </p:sp>
      <p:sp>
        <p:nvSpPr>
          <p:cNvPr id="6" name="矩形 5"/>
          <p:cNvSpPr/>
          <p:nvPr/>
        </p:nvSpPr>
        <p:spPr>
          <a:xfrm>
            <a:off x="3657600" y="5410200"/>
            <a:ext cx="17526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smtClean="0"/>
              <a:t>jar</a:t>
            </a:r>
            <a:endParaRPr kumimoji="1" lang="zh-CN" altLang="en-US" dirty="0"/>
          </a:p>
        </p:txBody>
      </p:sp>
      <p:sp>
        <p:nvSpPr>
          <p:cNvPr id="7" name="矩形 6"/>
          <p:cNvSpPr/>
          <p:nvPr/>
        </p:nvSpPr>
        <p:spPr>
          <a:xfrm>
            <a:off x="6553200" y="5410200"/>
            <a:ext cx="17526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smtClean="0"/>
              <a:t>Java</a:t>
            </a:r>
            <a:endParaRPr kumimoji="1" lang="zh-CN" altLang="en-US" dirty="0"/>
          </a:p>
        </p:txBody>
      </p:sp>
      <p:cxnSp>
        <p:nvCxnSpPr>
          <p:cNvPr id="9" name="直线箭头连接符 8"/>
          <p:cNvCxnSpPr>
            <a:stCxn id="5" idx="3"/>
            <a:endCxn id="6" idx="1"/>
          </p:cNvCxnSpPr>
          <p:nvPr/>
        </p:nvCxnSpPr>
        <p:spPr>
          <a:xfrm>
            <a:off x="2514600" y="5753100"/>
            <a:ext cx="1143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线箭头连接符 11"/>
          <p:cNvCxnSpPr>
            <a:stCxn id="6" idx="3"/>
            <a:endCxn id="7" idx="1"/>
          </p:cNvCxnSpPr>
          <p:nvPr/>
        </p:nvCxnSpPr>
        <p:spPr>
          <a:xfrm>
            <a:off x="5410200" y="5753100"/>
            <a:ext cx="1143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文本框 12"/>
          <p:cNvSpPr txBox="1"/>
          <p:nvPr/>
        </p:nvSpPr>
        <p:spPr>
          <a:xfrm>
            <a:off x="2590800" y="5257800"/>
            <a:ext cx="923149" cy="369332"/>
          </a:xfrm>
          <a:prstGeom prst="rect">
            <a:avLst/>
          </a:prstGeom>
          <a:noFill/>
        </p:spPr>
        <p:txBody>
          <a:bodyPr wrap="none" rtlCol="0">
            <a:spAutoFit/>
          </a:bodyPr>
          <a:lstStyle/>
          <a:p>
            <a:r>
              <a:rPr kumimoji="1" lang="en-US" altLang="zh-CN" dirty="0" smtClean="0"/>
              <a:t>Dex2Jar</a:t>
            </a:r>
            <a:endParaRPr kumimoji="1" lang="zh-CN" altLang="en-US" dirty="0"/>
          </a:p>
        </p:txBody>
      </p:sp>
      <p:sp>
        <p:nvSpPr>
          <p:cNvPr id="18" name="文本框 17"/>
          <p:cNvSpPr txBox="1"/>
          <p:nvPr/>
        </p:nvSpPr>
        <p:spPr>
          <a:xfrm>
            <a:off x="5638800" y="5257800"/>
            <a:ext cx="533845" cy="369332"/>
          </a:xfrm>
          <a:prstGeom prst="rect">
            <a:avLst/>
          </a:prstGeom>
          <a:noFill/>
        </p:spPr>
        <p:txBody>
          <a:bodyPr wrap="none" rtlCol="0">
            <a:spAutoFit/>
          </a:bodyPr>
          <a:lstStyle/>
          <a:p>
            <a:r>
              <a:rPr kumimoji="1" lang="en-US" altLang="zh-CN" dirty="0" smtClean="0"/>
              <a:t>JAD</a:t>
            </a:r>
            <a:endParaRPr kumimoji="1" lang="zh-CN" altLang="en-US" dirty="0"/>
          </a:p>
        </p:txBody>
      </p:sp>
    </p:spTree>
    <p:extLst>
      <p:ext uri="{BB962C8B-B14F-4D97-AF65-F5344CB8AC3E}">
        <p14:creationId xmlns:p14="http://schemas.microsoft.com/office/powerpoint/2010/main" val="3065826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Anti-decompiling</a:t>
            </a:r>
            <a:endParaRPr kumimoji="1" lang="zh-CN" altLang="en-US" dirty="0"/>
          </a:p>
        </p:txBody>
      </p:sp>
      <p:sp>
        <p:nvSpPr>
          <p:cNvPr id="3" name="内容占位符 2"/>
          <p:cNvSpPr>
            <a:spLocks noGrp="1"/>
          </p:cNvSpPr>
          <p:nvPr>
            <p:ph idx="1"/>
          </p:nvPr>
        </p:nvSpPr>
        <p:spPr/>
        <p:txBody>
          <a:bodyPr>
            <a:normAutofit fontScale="85000" lnSpcReduction="20000"/>
          </a:bodyPr>
          <a:lstStyle/>
          <a:p>
            <a:r>
              <a:rPr kumimoji="1" lang="en-US" altLang="zh-CN" dirty="0" smtClean="0"/>
              <a:t>Java decompiling: dex2jar + JAD</a:t>
            </a:r>
          </a:p>
          <a:p>
            <a:r>
              <a:rPr kumimoji="1" lang="en-US" altLang="zh-CN" dirty="0" smtClean="0"/>
              <a:t>Damage the </a:t>
            </a:r>
            <a:r>
              <a:rPr kumimoji="1" lang="en-US" altLang="zh-CN" dirty="0" err="1" smtClean="0"/>
              <a:t>dex.class</a:t>
            </a:r>
            <a:endParaRPr kumimoji="1" lang="en-US" altLang="zh-CN" dirty="0" smtClean="0"/>
          </a:p>
          <a:p>
            <a:r>
              <a:rPr kumimoji="1" lang="en-US" altLang="zh-CN" dirty="0" err="1" smtClean="0"/>
              <a:t>Goto</a:t>
            </a:r>
            <a:r>
              <a:rPr kumimoji="1" lang="en-US" altLang="zh-CN" dirty="0" smtClean="0"/>
              <a:t> not available in Java</a:t>
            </a:r>
          </a:p>
          <a:p>
            <a:pPr marL="0" indent="0">
              <a:buNone/>
            </a:pPr>
            <a:r>
              <a:rPr kumimoji="1" lang="en-US" altLang="zh-CN" sz="2800" dirty="0" smtClean="0"/>
              <a:t> :label_1</a:t>
            </a:r>
          </a:p>
          <a:p>
            <a:pPr marL="0" indent="0">
              <a:buNone/>
            </a:pPr>
            <a:r>
              <a:rPr kumimoji="1" lang="en-US" altLang="zh-CN" sz="2800" dirty="0" smtClean="0"/>
              <a:t> </a:t>
            </a:r>
            <a:r>
              <a:rPr kumimoji="1" lang="en-US" altLang="zh-CN" sz="2800" dirty="0" err="1" smtClean="0"/>
              <a:t>goto</a:t>
            </a:r>
            <a:r>
              <a:rPr kumimoji="1" lang="en-US" altLang="zh-CN" sz="2800" dirty="0" smtClean="0"/>
              <a:t> :label_3</a:t>
            </a:r>
          </a:p>
          <a:p>
            <a:pPr marL="0" indent="0">
              <a:buNone/>
            </a:pPr>
            <a:r>
              <a:rPr kumimoji="1" lang="en-US" altLang="zh-CN" sz="2800" dirty="0"/>
              <a:t> </a:t>
            </a:r>
            <a:r>
              <a:rPr kumimoji="1" lang="en-US" altLang="zh-CN" sz="2800" dirty="0" smtClean="0"/>
              <a:t>:label_2</a:t>
            </a:r>
          </a:p>
          <a:p>
            <a:pPr marL="0" indent="0">
              <a:buNone/>
            </a:pPr>
            <a:r>
              <a:rPr kumimoji="1" lang="en-US" altLang="zh-CN" sz="2800" dirty="0"/>
              <a:t> </a:t>
            </a:r>
            <a:r>
              <a:rPr kumimoji="1" lang="en-US" altLang="zh-CN" sz="2800" dirty="0" err="1" smtClean="0"/>
              <a:t>goto</a:t>
            </a:r>
            <a:r>
              <a:rPr kumimoji="1" lang="en-US" altLang="zh-CN" sz="2800" dirty="0" smtClean="0"/>
              <a:t> :label_4</a:t>
            </a:r>
          </a:p>
          <a:p>
            <a:pPr marL="0" indent="0">
              <a:buNone/>
            </a:pPr>
            <a:r>
              <a:rPr kumimoji="1" lang="en-US" altLang="zh-CN" sz="2800" dirty="0"/>
              <a:t> </a:t>
            </a:r>
            <a:r>
              <a:rPr kumimoji="1" lang="en-US" altLang="zh-CN" sz="2800" dirty="0" smtClean="0"/>
              <a:t>:label_3</a:t>
            </a:r>
          </a:p>
          <a:p>
            <a:pPr marL="0" indent="0">
              <a:buNone/>
            </a:pPr>
            <a:r>
              <a:rPr kumimoji="1" lang="en-US" altLang="zh-CN" sz="2800" dirty="0"/>
              <a:t> </a:t>
            </a:r>
            <a:r>
              <a:rPr kumimoji="1" lang="en-US" altLang="zh-CN" sz="2800" dirty="0" err="1" smtClean="0"/>
              <a:t>goto</a:t>
            </a:r>
            <a:r>
              <a:rPr kumimoji="1" lang="en-US" altLang="zh-CN" sz="2800" dirty="0" smtClean="0"/>
              <a:t> :label_2</a:t>
            </a:r>
          </a:p>
          <a:p>
            <a:pPr marL="0" indent="0">
              <a:buNone/>
            </a:pPr>
            <a:r>
              <a:rPr kumimoji="1" lang="en-US" altLang="zh-CN" sz="2800" dirty="0"/>
              <a:t> </a:t>
            </a:r>
            <a:r>
              <a:rPr kumimoji="1" lang="en-US" altLang="zh-CN" sz="2800" dirty="0" smtClean="0"/>
              <a:t>:label_4</a:t>
            </a:r>
          </a:p>
          <a:p>
            <a:pPr marL="0" indent="0">
              <a:buNone/>
            </a:pPr>
            <a:r>
              <a:rPr kumimoji="1" lang="en-US" altLang="zh-CN" sz="2800" dirty="0"/>
              <a:t> </a:t>
            </a:r>
            <a:r>
              <a:rPr kumimoji="1" lang="en-US" altLang="zh-CN" sz="2800" dirty="0" err="1" smtClean="0"/>
              <a:t>goto</a:t>
            </a:r>
            <a:r>
              <a:rPr kumimoji="1" lang="en-US" altLang="zh-CN" sz="2800" dirty="0" smtClean="0"/>
              <a:t> :label_2 </a:t>
            </a:r>
            <a:endParaRPr kumimoji="1" lang="zh-CN" altLang="en-US" sz="2800"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17</a:t>
            </a:fld>
            <a:endParaRPr lang="en-US"/>
          </a:p>
        </p:txBody>
      </p:sp>
    </p:spTree>
    <p:extLst>
      <p:ext uri="{BB962C8B-B14F-4D97-AF65-F5344CB8AC3E}">
        <p14:creationId xmlns:p14="http://schemas.microsoft.com/office/powerpoint/2010/main" val="23047519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Crack the </a:t>
            </a:r>
            <a:r>
              <a:rPr kumimoji="1" lang="en-US" altLang="zh-CN" dirty="0" err="1" smtClean="0"/>
              <a:t>apktool</a:t>
            </a:r>
            <a:endParaRPr kumimoji="1" lang="zh-CN" altLang="en-US" dirty="0"/>
          </a:p>
        </p:txBody>
      </p:sp>
      <p:sp>
        <p:nvSpPr>
          <p:cNvPr id="3" name="内容占位符 2"/>
          <p:cNvSpPr>
            <a:spLocks noGrp="1"/>
          </p:cNvSpPr>
          <p:nvPr>
            <p:ph idx="1"/>
          </p:nvPr>
        </p:nvSpPr>
        <p:spPr/>
        <p:txBody>
          <a:bodyPr>
            <a:normAutofit fontScale="92500" lnSpcReduction="20000"/>
          </a:bodyPr>
          <a:lstStyle/>
          <a:p>
            <a:r>
              <a:rPr kumimoji="1" lang="en-US" altLang="zh-CN" dirty="0" smtClean="0"/>
              <a:t>What is </a:t>
            </a:r>
            <a:r>
              <a:rPr kumimoji="1" lang="en-US" altLang="zh-CN" dirty="0" err="1" smtClean="0"/>
              <a:t>apktool</a:t>
            </a:r>
            <a:r>
              <a:rPr kumimoji="1" lang="en-US" altLang="zh-CN" dirty="0" smtClean="0"/>
              <a:t>?</a:t>
            </a:r>
          </a:p>
          <a:p>
            <a:r>
              <a:rPr kumimoji="1" lang="en-US" altLang="zh-CN" dirty="0" smtClean="0"/>
              <a:t>A reverse engineering tool, which can convert Android apps to .</a:t>
            </a:r>
            <a:r>
              <a:rPr kumimoji="1" lang="en-US" altLang="zh-CN" dirty="0" err="1" smtClean="0"/>
              <a:t>smali</a:t>
            </a:r>
            <a:r>
              <a:rPr kumimoji="1" lang="en-US" altLang="zh-CN" dirty="0" smtClean="0"/>
              <a:t> files, and can recompi</a:t>
            </a:r>
            <a:r>
              <a:rPr kumimoji="1" lang="en-US" altLang="zh-CN" dirty="0" smtClean="0"/>
              <a:t>le .</a:t>
            </a:r>
            <a:r>
              <a:rPr kumimoji="1" lang="en-US" altLang="zh-CN" dirty="0" err="1" smtClean="0"/>
              <a:t>smali</a:t>
            </a:r>
            <a:r>
              <a:rPr kumimoji="1" lang="en-US" altLang="zh-CN" dirty="0" smtClean="0"/>
              <a:t> files to </a:t>
            </a:r>
            <a:r>
              <a:rPr kumimoji="1" lang="en-US" altLang="zh-CN" dirty="0" err="1" smtClean="0"/>
              <a:t>apk</a:t>
            </a:r>
            <a:r>
              <a:rPr kumimoji="1" lang="en-US" altLang="zh-CN" dirty="0" smtClean="0"/>
              <a:t> after some modification.</a:t>
            </a:r>
            <a:endParaRPr kumimoji="1" lang="en-US" altLang="zh-CN" dirty="0"/>
          </a:p>
          <a:p>
            <a:endParaRPr kumimoji="1" lang="en-US" altLang="zh-CN" dirty="0" smtClean="0"/>
          </a:p>
          <a:p>
            <a:r>
              <a:rPr kumimoji="1" lang="en-US" altLang="zh-CN" dirty="0" smtClean="0"/>
              <a:t>Android primary framework of APK</a:t>
            </a:r>
          </a:p>
          <a:p>
            <a:pPr lvl="1"/>
            <a:r>
              <a:rPr kumimoji="1" lang="en-US" altLang="zh-CN" dirty="0" smtClean="0"/>
              <a:t>Packaged with </a:t>
            </a:r>
            <a:r>
              <a:rPr kumimoji="1" lang="en-US" altLang="zh-CN" dirty="0" err="1" smtClean="0"/>
              <a:t>dirs</a:t>
            </a:r>
            <a:r>
              <a:rPr kumimoji="1" lang="en-US" altLang="zh-CN" dirty="0" smtClean="0"/>
              <a:t>: lib, res, assets</a:t>
            </a:r>
          </a:p>
          <a:p>
            <a:pPr lvl="1"/>
            <a:r>
              <a:rPr kumimoji="1" lang="en-US" altLang="zh-CN" dirty="0" smtClean="0"/>
              <a:t>Rename res -&gt; R</a:t>
            </a:r>
          </a:p>
          <a:p>
            <a:pPr lvl="1"/>
            <a:r>
              <a:rPr kumimoji="1" lang="en-US" altLang="zh-CN" dirty="0" smtClean="0"/>
              <a:t>Change the structure of APK that could not be captured by </a:t>
            </a:r>
            <a:r>
              <a:rPr kumimoji="1" lang="en-US" altLang="zh-CN" dirty="0" err="1" smtClean="0"/>
              <a:t>apktool</a:t>
            </a:r>
            <a:endParaRPr kumimoji="1" lang="en-US" altLang="zh-CN" dirty="0"/>
          </a:p>
          <a:p>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18</a:t>
            </a:fld>
            <a:endParaRPr lang="en-US"/>
          </a:p>
        </p:txBody>
      </p:sp>
    </p:spTree>
    <p:extLst>
      <p:ext uri="{BB962C8B-B14F-4D97-AF65-F5344CB8AC3E}">
        <p14:creationId xmlns:p14="http://schemas.microsoft.com/office/powerpoint/2010/main" val="190801767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err="1" smtClean="0"/>
              <a:t>Smali</a:t>
            </a:r>
            <a:r>
              <a:rPr kumimoji="1" lang="en-US" altLang="zh-CN" dirty="0" smtClean="0"/>
              <a:t> Sample</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19</a:t>
            </a:fld>
            <a:endParaRPr lang="en-US"/>
          </a:p>
        </p:txBody>
      </p:sp>
      <p:pic>
        <p:nvPicPr>
          <p:cNvPr id="6" name="图片 5"/>
          <p:cNvPicPr>
            <a:picLocks noChangeAspect="1"/>
          </p:cNvPicPr>
          <p:nvPr/>
        </p:nvPicPr>
        <p:blipFill>
          <a:blip r:embed="rId2"/>
          <a:stretch>
            <a:fillRect/>
          </a:stretch>
        </p:blipFill>
        <p:spPr>
          <a:xfrm>
            <a:off x="762000" y="1143000"/>
            <a:ext cx="7607300" cy="5575300"/>
          </a:xfrm>
          <a:prstGeom prst="rect">
            <a:avLst/>
          </a:prstGeom>
        </p:spPr>
      </p:pic>
    </p:spTree>
    <p:extLst>
      <p:ext uri="{BB962C8B-B14F-4D97-AF65-F5344CB8AC3E}">
        <p14:creationId xmlns:p14="http://schemas.microsoft.com/office/powerpoint/2010/main" val="16095472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Outline</a:t>
            </a:r>
            <a:endParaRPr kumimoji="1" lang="zh-CN" altLang="en-US" dirty="0"/>
          </a:p>
        </p:txBody>
      </p:sp>
      <p:sp>
        <p:nvSpPr>
          <p:cNvPr id="3" name="内容占位符 2"/>
          <p:cNvSpPr>
            <a:spLocks noGrp="1"/>
          </p:cNvSpPr>
          <p:nvPr>
            <p:ph idx="1"/>
          </p:nvPr>
        </p:nvSpPr>
        <p:spPr/>
        <p:txBody>
          <a:bodyPr/>
          <a:lstStyle/>
          <a:p>
            <a:r>
              <a:rPr kumimoji="1" lang="en-US" altLang="zh-CN" dirty="0" smtClean="0"/>
              <a:t>Introduction</a:t>
            </a:r>
          </a:p>
          <a:p>
            <a:r>
              <a:rPr kumimoji="1" lang="en-US" altLang="zh-CN" dirty="0" smtClean="0">
                <a:solidFill>
                  <a:schemeClr val="bg1">
                    <a:lumMod val="65000"/>
                  </a:schemeClr>
                </a:solidFill>
              </a:rPr>
              <a:t>Reverse Engineering Techniques</a:t>
            </a:r>
          </a:p>
          <a:p>
            <a:r>
              <a:rPr kumimoji="1" lang="en-US" altLang="zh-CN" dirty="0" smtClean="0">
                <a:solidFill>
                  <a:schemeClr val="bg1">
                    <a:lumMod val="65000"/>
                  </a:schemeClr>
                </a:solidFill>
              </a:rPr>
              <a:t>Design &amp; Implementation</a:t>
            </a:r>
          </a:p>
          <a:p>
            <a:r>
              <a:rPr kumimoji="1" lang="en-US" altLang="zh-CN" dirty="0" smtClean="0">
                <a:solidFill>
                  <a:schemeClr val="bg1">
                    <a:lumMod val="65000"/>
                  </a:schemeClr>
                </a:solidFill>
              </a:rPr>
              <a:t>Results</a:t>
            </a:r>
          </a:p>
          <a:p>
            <a:r>
              <a:rPr kumimoji="1" lang="en-US" altLang="zh-CN" dirty="0" smtClean="0">
                <a:solidFill>
                  <a:schemeClr val="bg1">
                    <a:lumMod val="65000"/>
                  </a:schemeClr>
                </a:solidFill>
              </a:rPr>
              <a:t>Comparison</a:t>
            </a:r>
            <a:endParaRPr kumimoji="1" lang="zh-CN" altLang="en-US" dirty="0">
              <a:solidFill>
                <a:schemeClr val="bg1">
                  <a:lumMod val="65000"/>
                </a:schemeClr>
              </a:solidFill>
            </a:endParaRPr>
          </a:p>
        </p:txBody>
      </p:sp>
      <p:sp>
        <p:nvSpPr>
          <p:cNvPr id="4" name="幻灯片编号占位符 3"/>
          <p:cNvSpPr>
            <a:spLocks noGrp="1"/>
          </p:cNvSpPr>
          <p:nvPr>
            <p:ph type="sldNum" sz="quarter" idx="12"/>
          </p:nvPr>
        </p:nvSpPr>
        <p:spPr/>
        <p:txBody>
          <a:bodyPr/>
          <a:lstStyle/>
          <a:p>
            <a:fld id="{B4E3E5EF-7AA6-40DD-AA96-319B0649D502}" type="slidenum">
              <a:rPr lang="en-US" smtClean="0"/>
              <a:pPr/>
              <a:t>2</a:t>
            </a:fld>
            <a:endParaRPr lang="en-US"/>
          </a:p>
        </p:txBody>
      </p:sp>
    </p:spTree>
    <p:extLst>
      <p:ext uri="{BB962C8B-B14F-4D97-AF65-F5344CB8AC3E}">
        <p14:creationId xmlns:p14="http://schemas.microsoft.com/office/powerpoint/2010/main" val="108250384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Bytecode Encryption</a:t>
            </a:r>
            <a:endParaRPr kumimoji="1" lang="zh-CN" altLang="en-US" dirty="0"/>
          </a:p>
        </p:txBody>
      </p:sp>
      <p:sp>
        <p:nvSpPr>
          <p:cNvPr id="3" name="内容占位符 2"/>
          <p:cNvSpPr>
            <a:spLocks noGrp="1"/>
          </p:cNvSpPr>
          <p:nvPr>
            <p:ph idx="1"/>
          </p:nvPr>
        </p:nvSpPr>
        <p:spPr/>
        <p:txBody>
          <a:bodyPr/>
          <a:lstStyle/>
          <a:p>
            <a:r>
              <a:rPr kumimoji="1" lang="en-US" altLang="zh-CN" dirty="0" smtClean="0"/>
              <a:t>Data represented only in encrypted version within the code</a:t>
            </a:r>
          </a:p>
          <a:p>
            <a:r>
              <a:rPr kumimoji="1" lang="en-US" altLang="zh-CN" dirty="0" smtClean="0"/>
              <a:t>Have a paired function for the purpose decryption </a:t>
            </a:r>
          </a:p>
          <a:p>
            <a:r>
              <a:rPr kumimoji="1" lang="en-US" altLang="zh-CN" dirty="0" smtClean="0"/>
              <a:t>Very diverse, hard to find a general, automatic detection method</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20</a:t>
            </a:fld>
            <a:endParaRPr lang="en-US"/>
          </a:p>
        </p:txBody>
      </p:sp>
    </p:spTree>
    <p:extLst>
      <p:ext uri="{BB962C8B-B14F-4D97-AF65-F5344CB8AC3E}">
        <p14:creationId xmlns:p14="http://schemas.microsoft.com/office/powerpoint/2010/main" val="32677503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Dynamic Loading</a:t>
            </a:r>
            <a:endParaRPr kumimoji="1" lang="zh-CN" altLang="en-US" dirty="0"/>
          </a:p>
        </p:txBody>
      </p:sp>
      <p:sp>
        <p:nvSpPr>
          <p:cNvPr id="3" name="内容占位符 2"/>
          <p:cNvSpPr>
            <a:spLocks noGrp="1"/>
          </p:cNvSpPr>
          <p:nvPr>
            <p:ph idx="1"/>
          </p:nvPr>
        </p:nvSpPr>
        <p:spPr>
          <a:xfrm>
            <a:off x="457200" y="1600200"/>
            <a:ext cx="8382000" cy="5029200"/>
          </a:xfrm>
        </p:spPr>
        <p:txBody>
          <a:bodyPr>
            <a:normAutofit/>
          </a:bodyPr>
          <a:lstStyle/>
          <a:p>
            <a:r>
              <a:rPr kumimoji="1" lang="en-US" altLang="zh-CN" dirty="0" smtClean="0"/>
              <a:t>Dynamically load </a:t>
            </a:r>
            <a:r>
              <a:rPr kumimoji="1" lang="en-US" altLang="zh-CN" dirty="0" err="1" smtClean="0"/>
              <a:t>dex.class</a:t>
            </a:r>
            <a:r>
              <a:rPr kumimoji="1" lang="en-US" altLang="zh-CN" dirty="0" smtClean="0"/>
              <a:t> in the </a:t>
            </a:r>
            <a:r>
              <a:rPr kumimoji="1" lang="en-US" altLang="zh-CN" dirty="0" smtClean="0"/>
              <a:t>runtime</a:t>
            </a:r>
          </a:p>
          <a:p>
            <a:endParaRPr kumimoji="1" lang="en-US" altLang="zh-CN" dirty="0"/>
          </a:p>
          <a:p>
            <a:endParaRPr kumimoji="1" lang="en-US" altLang="zh-CN" dirty="0" smtClean="0"/>
          </a:p>
          <a:p>
            <a:r>
              <a:rPr kumimoji="1" lang="en-US" altLang="zh-CN" dirty="0" err="1" smtClean="0"/>
              <a:t>Dex</a:t>
            </a:r>
            <a:r>
              <a:rPr kumimoji="1" lang="en-US" altLang="zh-CN" dirty="0" smtClean="0"/>
              <a:t> file stored as</a:t>
            </a:r>
          </a:p>
          <a:p>
            <a:pPr lvl="1"/>
            <a:r>
              <a:rPr kumimoji="1" lang="en-US" altLang="zh-CN" dirty="0" smtClean="0"/>
              <a:t>Additional file within the </a:t>
            </a:r>
            <a:r>
              <a:rPr kumimoji="1" lang="en-US" altLang="zh-CN" dirty="0" err="1" smtClean="0"/>
              <a:t>apk</a:t>
            </a:r>
            <a:r>
              <a:rPr kumimoji="1" lang="en-US" altLang="zh-CN" dirty="0" smtClean="0"/>
              <a:t> file</a:t>
            </a:r>
          </a:p>
          <a:p>
            <a:pPr lvl="1"/>
            <a:r>
              <a:rPr kumimoji="1" lang="en-US" altLang="zh-CN" dirty="0" smtClean="0"/>
              <a:t>Download from a remote source (not able to be handled by static analysis)</a:t>
            </a:r>
          </a:p>
          <a:p>
            <a:pPr lvl="1"/>
            <a:r>
              <a:rPr kumimoji="1" lang="en-US" altLang="zh-CN" dirty="0" smtClean="0"/>
              <a:t>Within the class, using a byte array</a:t>
            </a:r>
            <a:endParaRPr kumimoji="1" lang="en-US" altLang="zh-CN" dirty="0"/>
          </a:p>
          <a:p>
            <a:r>
              <a:rPr kumimoji="1" lang="en-US" altLang="zh-CN" dirty="0" smtClean="0"/>
              <a:t>See example at </a:t>
            </a:r>
            <a:r>
              <a:rPr lang="en-US" altLang="zh-CN" dirty="0" err="1" smtClean="0"/>
              <a:t>bangcle</a:t>
            </a:r>
            <a:r>
              <a:rPr lang="en-US" altLang="zh-CN" dirty="0" smtClean="0"/>
              <a:t> soon</a:t>
            </a:r>
            <a:endParaRPr kumimoji="1" lang="en-US" altLang="zh-CN" dirty="0"/>
          </a:p>
          <a:p>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21</a:t>
            </a:fld>
            <a:endParaRPr lang="en-US"/>
          </a:p>
        </p:txBody>
      </p:sp>
      <p:sp>
        <p:nvSpPr>
          <p:cNvPr id="5" name="矩形 4"/>
          <p:cNvSpPr/>
          <p:nvPr/>
        </p:nvSpPr>
        <p:spPr>
          <a:xfrm>
            <a:off x="990600" y="2514600"/>
            <a:ext cx="1524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smtClean="0"/>
              <a:t>APK Wrapper</a:t>
            </a:r>
            <a:endParaRPr kumimoji="1" lang="zh-CN" altLang="en-US" dirty="0"/>
          </a:p>
        </p:txBody>
      </p:sp>
      <p:sp>
        <p:nvSpPr>
          <p:cNvPr id="6" name="矩形 5"/>
          <p:cNvSpPr/>
          <p:nvPr/>
        </p:nvSpPr>
        <p:spPr>
          <a:xfrm>
            <a:off x="3429000" y="2514600"/>
            <a:ext cx="14478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smtClean="0"/>
              <a:t>Find target </a:t>
            </a:r>
            <a:r>
              <a:rPr kumimoji="1" lang="en-US" altLang="zh-CN" dirty="0" err="1" smtClean="0"/>
              <a:t>dex</a:t>
            </a:r>
            <a:r>
              <a:rPr kumimoji="1" lang="en-US" altLang="zh-CN" dirty="0" smtClean="0"/>
              <a:t> file</a:t>
            </a:r>
            <a:endParaRPr kumimoji="1" lang="zh-CN" altLang="en-US" dirty="0"/>
          </a:p>
        </p:txBody>
      </p:sp>
      <p:sp>
        <p:nvSpPr>
          <p:cNvPr id="8" name="矩形 7"/>
          <p:cNvSpPr/>
          <p:nvPr/>
        </p:nvSpPr>
        <p:spPr>
          <a:xfrm>
            <a:off x="5715000" y="2514600"/>
            <a:ext cx="14478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smtClean="0"/>
              <a:t>Dynamic Loading</a:t>
            </a:r>
            <a:endParaRPr kumimoji="1" lang="zh-CN" altLang="en-US" dirty="0"/>
          </a:p>
        </p:txBody>
      </p:sp>
      <p:cxnSp>
        <p:nvCxnSpPr>
          <p:cNvPr id="10" name="直线箭头连接符 9"/>
          <p:cNvCxnSpPr>
            <a:endCxn id="6" idx="1"/>
          </p:cNvCxnSpPr>
          <p:nvPr/>
        </p:nvCxnSpPr>
        <p:spPr>
          <a:xfrm>
            <a:off x="2514600" y="2819400"/>
            <a:ext cx="9144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线箭头连接符 11"/>
          <p:cNvCxnSpPr>
            <a:stCxn id="6" idx="3"/>
            <a:endCxn id="8" idx="1"/>
          </p:cNvCxnSpPr>
          <p:nvPr/>
        </p:nvCxnSpPr>
        <p:spPr>
          <a:xfrm>
            <a:off x="4876800" y="2819400"/>
            <a:ext cx="838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84567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Native Code</a:t>
            </a:r>
            <a:endParaRPr kumimoji="1" lang="zh-CN" altLang="en-US" dirty="0"/>
          </a:p>
        </p:txBody>
      </p:sp>
      <p:sp>
        <p:nvSpPr>
          <p:cNvPr id="3" name="内容占位符 2"/>
          <p:cNvSpPr>
            <a:spLocks noGrp="1"/>
          </p:cNvSpPr>
          <p:nvPr>
            <p:ph idx="1"/>
          </p:nvPr>
        </p:nvSpPr>
        <p:spPr/>
        <p:txBody>
          <a:bodyPr/>
          <a:lstStyle/>
          <a:p>
            <a:r>
              <a:rPr kumimoji="1" lang="en-US" altLang="zh-CN" dirty="0" smtClean="0"/>
              <a:t>Android Linux Kernel</a:t>
            </a:r>
          </a:p>
          <a:p>
            <a:r>
              <a:rPr kumimoji="1" lang="en-US" altLang="zh-CN" dirty="0" smtClean="0"/>
              <a:t>Native Development Kit (NDK), package parts of application written by C/C++</a:t>
            </a:r>
          </a:p>
          <a:p>
            <a:r>
              <a:rPr kumimoji="1" lang="en-US" altLang="zh-CN" dirty="0" smtClean="0"/>
              <a:t>Invoked with Java Native Interface (JNI)</a:t>
            </a:r>
          </a:p>
          <a:p>
            <a:r>
              <a:rPr kumimoji="1" lang="en-US" altLang="zh-CN" dirty="0" smtClean="0"/>
              <a:t>Packaged in .so lib, hard to reverse engineering</a:t>
            </a:r>
          </a:p>
          <a:p>
            <a:r>
              <a:rPr kumimoji="1" lang="en-US" altLang="zh-CN" dirty="0" smtClean="0"/>
              <a:t>Might have purposes other than just obfuscation, such as performance</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22</a:t>
            </a:fld>
            <a:endParaRPr lang="en-US"/>
          </a:p>
        </p:txBody>
      </p:sp>
    </p:spTree>
    <p:extLst>
      <p:ext uri="{BB962C8B-B14F-4D97-AF65-F5344CB8AC3E}">
        <p14:creationId xmlns:p14="http://schemas.microsoft.com/office/powerpoint/2010/main" val="331981952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Reflection</a:t>
            </a:r>
            <a:endParaRPr kumimoji="1" lang="zh-CN" altLang="en-US" dirty="0"/>
          </a:p>
        </p:txBody>
      </p:sp>
      <p:sp>
        <p:nvSpPr>
          <p:cNvPr id="3" name="内容占位符 2"/>
          <p:cNvSpPr>
            <a:spLocks noGrp="1"/>
          </p:cNvSpPr>
          <p:nvPr>
            <p:ph idx="1"/>
          </p:nvPr>
        </p:nvSpPr>
        <p:spPr>
          <a:xfrm>
            <a:off x="457200" y="1600200"/>
            <a:ext cx="8229600" cy="5257800"/>
          </a:xfrm>
        </p:spPr>
        <p:txBody>
          <a:bodyPr>
            <a:normAutofit fontScale="77500" lnSpcReduction="20000"/>
          </a:bodyPr>
          <a:lstStyle/>
          <a:p>
            <a:r>
              <a:rPr kumimoji="1" lang="en-US" altLang="zh-CN" dirty="0" smtClean="0"/>
              <a:t>Inspection of classes, interfaces, fields, and methods at runtime</a:t>
            </a:r>
          </a:p>
          <a:p>
            <a:r>
              <a:rPr kumimoji="1" lang="en-US" altLang="zh-CN" dirty="0" smtClean="0"/>
              <a:t>Modify private members at runtime</a:t>
            </a:r>
          </a:p>
          <a:p>
            <a:r>
              <a:rPr kumimoji="1" lang="en-US" altLang="zh-CN" dirty="0" smtClean="0"/>
              <a:t>Hard for static analysis</a:t>
            </a:r>
          </a:p>
          <a:p>
            <a:endParaRPr kumimoji="1" lang="en-US" altLang="zh-CN" dirty="0" smtClean="0"/>
          </a:p>
          <a:p>
            <a:pPr marL="0" indent="0">
              <a:buNone/>
            </a:pPr>
            <a:r>
              <a:rPr kumimoji="1" lang="en-US" altLang="zh-CN" sz="2900" dirty="0" smtClean="0"/>
              <a:t>Crypto </a:t>
            </a:r>
            <a:r>
              <a:rPr kumimoji="1" lang="en-US" altLang="zh-CN" sz="2900" dirty="0" err="1" smtClean="0"/>
              <a:t>cryptModule</a:t>
            </a:r>
            <a:r>
              <a:rPr kumimoji="1" lang="en-US" altLang="zh-CN" sz="2900" dirty="0" smtClean="0"/>
              <a:t> = new Crypto();</a:t>
            </a:r>
          </a:p>
          <a:p>
            <a:pPr marL="0" indent="0">
              <a:buNone/>
            </a:pPr>
            <a:r>
              <a:rPr kumimoji="1" lang="en-US" altLang="zh-CN" sz="2900" dirty="0" err="1" smtClean="0"/>
              <a:t>privateKey</a:t>
            </a:r>
            <a:r>
              <a:rPr kumimoji="1" lang="en-US" altLang="zh-CN" sz="2900" dirty="0" smtClean="0"/>
              <a:t> = </a:t>
            </a:r>
            <a:r>
              <a:rPr kumimoji="1" lang="en-US" altLang="zh-CN" sz="2900" dirty="0" err="1" smtClean="0"/>
              <a:t>cryptModule.getPrivateKey</a:t>
            </a:r>
            <a:r>
              <a:rPr kumimoji="1" lang="en-US" altLang="zh-CN" sz="2900" dirty="0" smtClean="0"/>
              <a:t>();</a:t>
            </a:r>
          </a:p>
          <a:p>
            <a:pPr marL="0" indent="0">
              <a:buNone/>
            </a:pPr>
            <a:endParaRPr kumimoji="1" lang="en-US" altLang="zh-CN" sz="2900" dirty="0"/>
          </a:p>
          <a:p>
            <a:pPr marL="0" indent="0">
              <a:buNone/>
            </a:pPr>
            <a:r>
              <a:rPr kumimoji="1" lang="en-US" altLang="zh-CN" sz="2900" dirty="0" smtClean="0"/>
              <a:t>Object </a:t>
            </a:r>
            <a:r>
              <a:rPr kumimoji="1" lang="en-US" altLang="zh-CN" sz="2900" dirty="0" err="1" smtClean="0"/>
              <a:t>reflectedClassInstance</a:t>
            </a:r>
            <a:r>
              <a:rPr kumimoji="1" lang="en-US" altLang="zh-CN" sz="2900" dirty="0" smtClean="0"/>
              <a:t> =  </a:t>
            </a:r>
            <a:r>
              <a:rPr kumimoji="1" lang="en-US" altLang="zh-CN" sz="2900" dirty="0" err="1" smtClean="0"/>
              <a:t>Class.forName</a:t>
            </a:r>
            <a:r>
              <a:rPr kumimoji="1" lang="en-US" altLang="zh-CN" sz="2900" dirty="0" smtClean="0"/>
              <a:t>(“</a:t>
            </a:r>
            <a:r>
              <a:rPr kumimoji="1" lang="en-US" altLang="zh-CN" sz="2900" dirty="0" err="1" smtClean="0"/>
              <a:t>de.tum.secureApp.Crypto</a:t>
            </a:r>
            <a:r>
              <a:rPr kumimoji="1" lang="en-US" altLang="zh-CN" sz="2900" dirty="0" smtClean="0"/>
              <a:t>”).</a:t>
            </a:r>
            <a:r>
              <a:rPr kumimoji="1" lang="en-US" altLang="zh-CN" sz="2900" dirty="0" err="1" smtClean="0"/>
              <a:t>newInstance</a:t>
            </a:r>
            <a:r>
              <a:rPr kumimoji="1" lang="en-US" altLang="zh-CN" sz="2900" dirty="0" smtClean="0"/>
              <a:t>(); </a:t>
            </a:r>
          </a:p>
          <a:p>
            <a:pPr marL="0" indent="0">
              <a:buNone/>
            </a:pPr>
            <a:r>
              <a:rPr kumimoji="1" lang="en-US" altLang="zh-CN" sz="2900" dirty="0" smtClean="0"/>
              <a:t>Method </a:t>
            </a:r>
            <a:r>
              <a:rPr kumimoji="1" lang="en-US" altLang="zh-CN" sz="2900" dirty="0" err="1" smtClean="0"/>
              <a:t>methodToReflect</a:t>
            </a:r>
            <a:r>
              <a:rPr kumimoji="1" lang="en-US" altLang="zh-CN" sz="2900" dirty="0" smtClean="0"/>
              <a:t> = </a:t>
            </a:r>
            <a:r>
              <a:rPr kumimoji="1" lang="en-US" altLang="zh-CN" sz="2900" dirty="0" err="1" smtClean="0"/>
              <a:t>reflectedClassInstance.getClass</a:t>
            </a:r>
            <a:r>
              <a:rPr kumimoji="1" lang="en-US" altLang="zh-CN" sz="2900" dirty="0" smtClean="0"/>
              <a:t>().</a:t>
            </a:r>
            <a:r>
              <a:rPr kumimoji="1" lang="en-US" altLang="zh-CN" sz="2900" dirty="0" err="1" smtClean="0"/>
              <a:t>getMethod</a:t>
            </a:r>
            <a:r>
              <a:rPr kumimoji="1" lang="en-US" altLang="zh-CN" sz="2900" dirty="0" smtClean="0"/>
              <a:t>(“</a:t>
            </a:r>
            <a:r>
              <a:rPr kumimoji="1" lang="en-US" altLang="zh-CN" sz="2900" dirty="0" err="1" smtClean="0"/>
              <a:t>getPrivateKey</a:t>
            </a:r>
            <a:r>
              <a:rPr kumimoji="1" lang="en-US" altLang="zh-CN" sz="2900" dirty="0" smtClean="0"/>
              <a:t>”);</a:t>
            </a:r>
          </a:p>
          <a:p>
            <a:pPr marL="0" indent="0">
              <a:buNone/>
            </a:pPr>
            <a:r>
              <a:rPr kumimoji="1" lang="en-US" altLang="zh-CN" sz="2900" dirty="0" smtClean="0"/>
              <a:t>Object </a:t>
            </a:r>
            <a:r>
              <a:rPr kumimoji="1" lang="en-US" altLang="zh-CN" sz="2900" dirty="0" err="1" smtClean="0"/>
              <a:t>invokeResult</a:t>
            </a:r>
            <a:r>
              <a:rPr kumimoji="1" lang="en-US" altLang="zh-CN" sz="2900" dirty="0" smtClean="0"/>
              <a:t> = </a:t>
            </a:r>
            <a:r>
              <a:rPr kumimoji="1" lang="en-US" altLang="zh-CN" sz="2900" dirty="0" err="1" smtClean="0"/>
              <a:t>methodToReflect.invoke</a:t>
            </a:r>
            <a:r>
              <a:rPr kumimoji="1" lang="en-US" altLang="zh-CN" sz="2900" dirty="0" smtClean="0"/>
              <a:t>(</a:t>
            </a:r>
            <a:r>
              <a:rPr kumimoji="1" lang="en-US" altLang="zh-CN" sz="2900" dirty="0" err="1" smtClean="0"/>
              <a:t>reflectedClassINstance</a:t>
            </a:r>
            <a:r>
              <a:rPr kumimoji="1" lang="en-US" altLang="zh-CN" sz="2900" dirty="0" smtClean="0"/>
              <a:t>);</a:t>
            </a:r>
          </a:p>
        </p:txBody>
      </p:sp>
      <p:sp>
        <p:nvSpPr>
          <p:cNvPr id="4" name="幻灯片编号占位符 3"/>
          <p:cNvSpPr>
            <a:spLocks noGrp="1"/>
          </p:cNvSpPr>
          <p:nvPr>
            <p:ph type="sldNum" sz="quarter" idx="12"/>
          </p:nvPr>
        </p:nvSpPr>
        <p:spPr/>
        <p:txBody>
          <a:bodyPr/>
          <a:lstStyle/>
          <a:p>
            <a:fld id="{B4E3E5EF-7AA6-40DD-AA96-319B0649D502}" type="slidenum">
              <a:rPr lang="en-US" smtClean="0"/>
              <a:pPr/>
              <a:t>23</a:t>
            </a:fld>
            <a:endParaRPr lang="en-US"/>
          </a:p>
        </p:txBody>
      </p:sp>
    </p:spTree>
    <p:extLst>
      <p:ext uri="{BB962C8B-B14F-4D97-AF65-F5344CB8AC3E}">
        <p14:creationId xmlns:p14="http://schemas.microsoft.com/office/powerpoint/2010/main" val="751380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To Summarize</a:t>
            </a:r>
            <a:endParaRPr lang="zh-CN" altLang="en-US" dirty="0"/>
          </a:p>
        </p:txBody>
      </p:sp>
      <p:sp>
        <p:nvSpPr>
          <p:cNvPr id="3" name="内容占位符 2"/>
          <p:cNvSpPr>
            <a:spLocks noGrp="1"/>
          </p:cNvSpPr>
          <p:nvPr>
            <p:ph idx="1"/>
          </p:nvPr>
        </p:nvSpPr>
        <p:spPr/>
        <p:txBody>
          <a:bodyPr/>
          <a:lstStyle/>
          <a:p>
            <a:r>
              <a:rPr lang="en-US" altLang="zh-CN" dirty="0"/>
              <a:t>Lexical </a:t>
            </a:r>
            <a:r>
              <a:rPr lang="en-US" altLang="zh-CN" dirty="0" smtClean="0"/>
              <a:t>Obfuscation</a:t>
            </a:r>
          </a:p>
          <a:p>
            <a:r>
              <a:rPr lang="en-US" altLang="zh-CN" dirty="0" smtClean="0"/>
              <a:t>Anti-debug</a:t>
            </a:r>
          </a:p>
          <a:p>
            <a:r>
              <a:rPr lang="en-US" altLang="zh-CN" dirty="0" smtClean="0"/>
              <a:t>Tamper Detection</a:t>
            </a:r>
          </a:p>
          <a:p>
            <a:r>
              <a:rPr lang="en-US" altLang="zh-CN" dirty="0" smtClean="0"/>
              <a:t>Anti-decompiling</a:t>
            </a:r>
          </a:p>
          <a:p>
            <a:r>
              <a:rPr lang="en-US" altLang="zh-CN" dirty="0" smtClean="0"/>
              <a:t>Bytecode Encryption</a:t>
            </a:r>
          </a:p>
          <a:p>
            <a:r>
              <a:rPr lang="en-US" altLang="zh-CN" dirty="0" smtClean="0"/>
              <a:t>Dynamic Loading</a:t>
            </a:r>
          </a:p>
          <a:p>
            <a:r>
              <a:rPr lang="en-US" altLang="zh-CN" dirty="0" smtClean="0"/>
              <a:t>Reflection</a:t>
            </a:r>
          </a:p>
          <a:p>
            <a:endParaRPr lang="en-US" altLang="zh-CN" dirty="0" smtClean="0"/>
          </a:p>
          <a:p>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B4E3E5EF-7AA6-40DD-AA96-319B0649D502}" type="slidenum">
              <a:rPr lang="en-US" smtClean="0"/>
              <a:pPr/>
              <a:t>24</a:t>
            </a:fld>
            <a:endParaRPr lang="en-US"/>
          </a:p>
        </p:txBody>
      </p:sp>
    </p:spTree>
    <p:extLst>
      <p:ext uri="{BB962C8B-B14F-4D97-AF65-F5344CB8AC3E}">
        <p14:creationId xmlns:p14="http://schemas.microsoft.com/office/powerpoint/2010/main" val="270327869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Outline</a:t>
            </a:r>
            <a:endParaRPr kumimoji="1" lang="zh-CN" altLang="en-US" dirty="0"/>
          </a:p>
        </p:txBody>
      </p:sp>
      <p:sp>
        <p:nvSpPr>
          <p:cNvPr id="3" name="内容占位符 2"/>
          <p:cNvSpPr>
            <a:spLocks noGrp="1"/>
          </p:cNvSpPr>
          <p:nvPr>
            <p:ph idx="1"/>
          </p:nvPr>
        </p:nvSpPr>
        <p:spPr/>
        <p:txBody>
          <a:bodyPr/>
          <a:lstStyle/>
          <a:p>
            <a:r>
              <a:rPr kumimoji="1" lang="en-US" altLang="zh-CN" dirty="0" smtClean="0">
                <a:solidFill>
                  <a:srgbClr val="A6A6A6"/>
                </a:solidFill>
              </a:rPr>
              <a:t>Introduction</a:t>
            </a:r>
          </a:p>
          <a:p>
            <a:r>
              <a:rPr kumimoji="1" lang="en-US" altLang="zh-CN" dirty="0" smtClean="0">
                <a:solidFill>
                  <a:schemeClr val="bg1">
                    <a:lumMod val="65000"/>
                  </a:schemeClr>
                </a:solidFill>
              </a:rPr>
              <a:t>Reverse Engineering Techniques</a:t>
            </a:r>
          </a:p>
          <a:p>
            <a:r>
              <a:rPr kumimoji="1" lang="en-US" altLang="zh-CN" dirty="0" smtClean="0"/>
              <a:t>Obfuscation Detection: Design &amp; Implementation </a:t>
            </a:r>
          </a:p>
          <a:p>
            <a:r>
              <a:rPr kumimoji="1" lang="en-US" altLang="zh-CN" dirty="0" smtClean="0">
                <a:solidFill>
                  <a:schemeClr val="bg1">
                    <a:lumMod val="65000"/>
                  </a:schemeClr>
                </a:solidFill>
              </a:rPr>
              <a:t>Results</a:t>
            </a:r>
          </a:p>
          <a:p>
            <a:r>
              <a:rPr kumimoji="1" lang="en-US" altLang="zh-CN" dirty="0" smtClean="0">
                <a:solidFill>
                  <a:schemeClr val="bg1">
                    <a:lumMod val="65000"/>
                  </a:schemeClr>
                </a:solidFill>
              </a:rPr>
              <a:t>Comparison</a:t>
            </a:r>
            <a:endParaRPr kumimoji="1" lang="zh-CN" altLang="en-US" dirty="0">
              <a:solidFill>
                <a:schemeClr val="bg1">
                  <a:lumMod val="65000"/>
                </a:schemeClr>
              </a:solidFill>
            </a:endParaRPr>
          </a:p>
        </p:txBody>
      </p:sp>
      <p:sp>
        <p:nvSpPr>
          <p:cNvPr id="4" name="幻灯片编号占位符 3"/>
          <p:cNvSpPr>
            <a:spLocks noGrp="1"/>
          </p:cNvSpPr>
          <p:nvPr>
            <p:ph type="sldNum" sz="quarter" idx="12"/>
          </p:nvPr>
        </p:nvSpPr>
        <p:spPr/>
        <p:txBody>
          <a:bodyPr/>
          <a:lstStyle/>
          <a:p>
            <a:fld id="{B4E3E5EF-7AA6-40DD-AA96-319B0649D502}" type="slidenum">
              <a:rPr lang="en-US" smtClean="0"/>
              <a:pPr/>
              <a:t>25</a:t>
            </a:fld>
            <a:endParaRPr lang="en-US"/>
          </a:p>
        </p:txBody>
      </p:sp>
    </p:spTree>
    <p:extLst>
      <p:ext uri="{BB962C8B-B14F-4D97-AF65-F5344CB8AC3E}">
        <p14:creationId xmlns:p14="http://schemas.microsoft.com/office/powerpoint/2010/main" val="273168841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Framework</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26</a:t>
            </a:fld>
            <a:endParaRPr lang="en-US"/>
          </a:p>
        </p:txBody>
      </p:sp>
      <p:pic>
        <p:nvPicPr>
          <p:cNvPr id="7" name="内容占位符 6" descr="obfs_framework.png"/>
          <p:cNvPicPr>
            <a:picLocks noGrp="1" noChangeAspect="1"/>
          </p:cNvPicPr>
          <p:nvPr>
            <p:ph idx="1"/>
          </p:nvPr>
        </p:nvPicPr>
        <p:blipFill>
          <a:blip r:embed="rId2">
            <a:extLst>
              <a:ext uri="{28A0092B-C50C-407E-A947-70E740481C1C}">
                <a14:useLocalDpi xmlns:a14="http://schemas.microsoft.com/office/drawing/2010/main" val="0"/>
              </a:ext>
            </a:extLst>
          </a:blip>
          <a:srcRect l="-10176" r="-10176"/>
          <a:stretch>
            <a:fillRect/>
          </a:stretch>
        </p:blipFill>
        <p:spPr>
          <a:xfrm>
            <a:off x="-97021" y="1295400"/>
            <a:ext cx="9560306" cy="5257800"/>
          </a:xfrm>
        </p:spPr>
      </p:pic>
    </p:spTree>
    <p:extLst>
      <p:ext uri="{BB962C8B-B14F-4D97-AF65-F5344CB8AC3E}">
        <p14:creationId xmlns:p14="http://schemas.microsoft.com/office/powerpoint/2010/main" val="144534767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Lexical Obfuscation Detection </a:t>
            </a:r>
            <a:endParaRPr kumimoji="1" lang="zh-CN" altLang="en-US" dirty="0"/>
          </a:p>
        </p:txBody>
      </p:sp>
      <p:sp>
        <p:nvSpPr>
          <p:cNvPr id="3" name="内容占位符 2"/>
          <p:cNvSpPr>
            <a:spLocks noGrp="1"/>
          </p:cNvSpPr>
          <p:nvPr>
            <p:ph idx="1"/>
          </p:nvPr>
        </p:nvSpPr>
        <p:spPr/>
        <p:txBody>
          <a:bodyPr/>
          <a:lstStyle/>
          <a:p>
            <a:r>
              <a:rPr kumimoji="1" lang="en-US" altLang="zh-CN" dirty="0" smtClean="0"/>
              <a:t>Parse the class name, super class name, field name, method name, source name from </a:t>
            </a:r>
            <a:r>
              <a:rPr kumimoji="1" lang="en-US" altLang="zh-CN" dirty="0" err="1" smtClean="0"/>
              <a:t>smali</a:t>
            </a:r>
            <a:r>
              <a:rPr kumimoji="1" lang="en-US" altLang="zh-CN" dirty="0" smtClean="0"/>
              <a:t> files</a:t>
            </a:r>
          </a:p>
          <a:p>
            <a:r>
              <a:rPr kumimoji="1" lang="en-US" altLang="zh-CN" dirty="0" smtClean="0"/>
              <a:t>Construct a dictionary by </a:t>
            </a:r>
            <a:r>
              <a:rPr kumimoji="1" lang="en-US" altLang="zh-CN" dirty="0" err="1" smtClean="0"/>
              <a:t>db</a:t>
            </a:r>
            <a:r>
              <a:rPr kumimoji="1" lang="en-US" altLang="zh-CN" dirty="0" smtClean="0"/>
              <a:t> from </a:t>
            </a:r>
            <a:r>
              <a:rPr kumimoji="1" lang="en-US" altLang="zh-CN" dirty="0" err="1" smtClean="0"/>
              <a:t>wikiperdia</a:t>
            </a:r>
            <a:endParaRPr kumimoji="1" lang="en-US" altLang="zh-CN" dirty="0" smtClean="0"/>
          </a:p>
          <a:p>
            <a:r>
              <a:rPr kumimoji="1" lang="en-US" altLang="zh-CN" dirty="0" smtClean="0"/>
              <a:t>Check if a identifier contains meaning words length larger than 1</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27</a:t>
            </a:fld>
            <a:endParaRPr lang="en-US"/>
          </a:p>
        </p:txBody>
      </p:sp>
    </p:spTree>
    <p:extLst>
      <p:ext uri="{BB962C8B-B14F-4D97-AF65-F5344CB8AC3E}">
        <p14:creationId xmlns:p14="http://schemas.microsoft.com/office/powerpoint/2010/main" val="420241344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Anti-debug Detection</a:t>
            </a:r>
            <a:endParaRPr kumimoji="1" lang="zh-CN" altLang="en-US" dirty="0"/>
          </a:p>
        </p:txBody>
      </p:sp>
      <p:sp>
        <p:nvSpPr>
          <p:cNvPr id="3" name="内容占位符 2"/>
          <p:cNvSpPr>
            <a:spLocks noGrp="1"/>
          </p:cNvSpPr>
          <p:nvPr>
            <p:ph idx="1"/>
          </p:nvPr>
        </p:nvSpPr>
        <p:spPr/>
        <p:txBody>
          <a:bodyPr/>
          <a:lstStyle/>
          <a:p>
            <a:r>
              <a:rPr kumimoji="1" lang="en-US" altLang="zh-CN" dirty="0" smtClean="0"/>
              <a:t>Run the application automatically on real device and emulator</a:t>
            </a:r>
          </a:p>
          <a:p>
            <a:r>
              <a:rPr kumimoji="1" lang="en-US" altLang="zh-CN" dirty="0" smtClean="0"/>
              <a:t>Check if the app only crashes on emulator </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28</a:t>
            </a:fld>
            <a:endParaRPr lang="en-US"/>
          </a:p>
        </p:txBody>
      </p:sp>
    </p:spTree>
    <p:extLst>
      <p:ext uri="{BB962C8B-B14F-4D97-AF65-F5344CB8AC3E}">
        <p14:creationId xmlns:p14="http://schemas.microsoft.com/office/powerpoint/2010/main" val="330013182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Detection of Tamper Detection</a:t>
            </a:r>
            <a:endParaRPr kumimoji="1" lang="zh-CN" altLang="en-US" dirty="0"/>
          </a:p>
        </p:txBody>
      </p:sp>
      <p:sp>
        <p:nvSpPr>
          <p:cNvPr id="3" name="内容占位符 2"/>
          <p:cNvSpPr>
            <a:spLocks noGrp="1"/>
          </p:cNvSpPr>
          <p:nvPr>
            <p:ph idx="1"/>
          </p:nvPr>
        </p:nvSpPr>
        <p:spPr/>
        <p:txBody>
          <a:bodyPr/>
          <a:lstStyle/>
          <a:p>
            <a:r>
              <a:rPr kumimoji="1" lang="en-US" altLang="zh-CN" dirty="0" smtClean="0"/>
              <a:t>Repackage and sign the application with our signature</a:t>
            </a:r>
          </a:p>
          <a:p>
            <a:r>
              <a:rPr kumimoji="1" lang="en-US" altLang="zh-CN" dirty="0" smtClean="0"/>
              <a:t>Run the resigned version and original version in parallel</a:t>
            </a:r>
          </a:p>
          <a:p>
            <a:r>
              <a:rPr kumimoji="1" lang="en-US" altLang="zh-CN" dirty="0" smtClean="0"/>
              <a:t>Check if only the resigned version crash</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29</a:t>
            </a:fld>
            <a:endParaRPr lang="en-US"/>
          </a:p>
        </p:txBody>
      </p:sp>
    </p:spTree>
    <p:extLst>
      <p:ext uri="{BB962C8B-B14F-4D97-AF65-F5344CB8AC3E}">
        <p14:creationId xmlns:p14="http://schemas.microsoft.com/office/powerpoint/2010/main" val="7490064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dirty="0" smtClean="0"/>
              <a:t>Android App compilation</a:t>
            </a:r>
            <a:endParaRPr kumimoji="1" lang="zh-CN" altLang="en-US" dirty="0"/>
          </a:p>
        </p:txBody>
      </p:sp>
      <p:pic>
        <p:nvPicPr>
          <p:cNvPr id="5" name="内容占位符 4"/>
          <p:cNvPicPr>
            <a:picLocks noGrp="1" noChangeAspect="1"/>
          </p:cNvPicPr>
          <p:nvPr>
            <p:ph idx="1"/>
          </p:nvPr>
        </p:nvPicPr>
        <p:blipFill>
          <a:blip r:embed="rId2"/>
          <a:srcRect t="-8402" b="-8402"/>
          <a:stretch>
            <a:fillRect/>
          </a:stretch>
        </p:blipFill>
        <p:spPr/>
      </p:pic>
      <p:sp>
        <p:nvSpPr>
          <p:cNvPr id="4" name="幻灯片编号占位符 3"/>
          <p:cNvSpPr>
            <a:spLocks noGrp="1"/>
          </p:cNvSpPr>
          <p:nvPr>
            <p:ph type="sldNum" sz="quarter" idx="12"/>
          </p:nvPr>
        </p:nvSpPr>
        <p:spPr/>
        <p:txBody>
          <a:bodyPr/>
          <a:lstStyle/>
          <a:p>
            <a:fld id="{B4E3E5EF-7AA6-40DD-AA96-319B0649D502}" type="slidenum">
              <a:rPr lang="en-US" smtClean="0"/>
              <a:pPr/>
              <a:t>3</a:t>
            </a:fld>
            <a:endParaRPr lang="en-US"/>
          </a:p>
        </p:txBody>
      </p:sp>
    </p:spTree>
    <p:extLst>
      <p:ext uri="{BB962C8B-B14F-4D97-AF65-F5344CB8AC3E}">
        <p14:creationId xmlns:p14="http://schemas.microsoft.com/office/powerpoint/2010/main" val="165936533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Anti </a:t>
            </a:r>
            <a:r>
              <a:rPr kumimoji="1" lang="en-US" altLang="zh-CN" dirty="0" err="1" smtClean="0"/>
              <a:t>Decompilation</a:t>
            </a:r>
            <a:r>
              <a:rPr kumimoji="1" lang="en-US" altLang="zh-CN" dirty="0" smtClean="0"/>
              <a:t> Detection</a:t>
            </a:r>
            <a:endParaRPr kumimoji="1" lang="zh-CN" altLang="en-US" dirty="0"/>
          </a:p>
        </p:txBody>
      </p:sp>
      <p:sp>
        <p:nvSpPr>
          <p:cNvPr id="3" name="内容占位符 2"/>
          <p:cNvSpPr>
            <a:spLocks noGrp="1"/>
          </p:cNvSpPr>
          <p:nvPr>
            <p:ph idx="1"/>
          </p:nvPr>
        </p:nvSpPr>
        <p:spPr/>
        <p:txBody>
          <a:bodyPr/>
          <a:lstStyle/>
          <a:p>
            <a:r>
              <a:rPr kumimoji="1" lang="en-US" altLang="zh-CN" dirty="0" smtClean="0"/>
              <a:t>Check if the application could be decompiled to </a:t>
            </a:r>
            <a:r>
              <a:rPr kumimoji="1" lang="en-US" altLang="zh-CN" dirty="0" err="1" smtClean="0"/>
              <a:t>smali</a:t>
            </a:r>
            <a:r>
              <a:rPr kumimoji="1" lang="en-US" altLang="zh-CN" dirty="0" smtClean="0"/>
              <a:t> by using </a:t>
            </a:r>
            <a:r>
              <a:rPr kumimoji="1" lang="en-US" altLang="zh-CN" dirty="0" err="1" smtClean="0"/>
              <a:t>apktool</a:t>
            </a:r>
            <a:endParaRPr kumimoji="1" lang="en-US" altLang="zh-CN" dirty="0" smtClean="0"/>
          </a:p>
          <a:p>
            <a:endParaRPr kumimoji="1" lang="en-US" altLang="zh-CN" dirty="0" smtClean="0"/>
          </a:p>
          <a:p>
            <a:r>
              <a:rPr kumimoji="1" lang="en-US" altLang="zh-CN" dirty="0" smtClean="0"/>
              <a:t>Check if the application could be decompiled to java by using dex2jar + </a:t>
            </a:r>
            <a:r>
              <a:rPr kumimoji="1" lang="en-US" altLang="zh-CN" dirty="0" err="1" smtClean="0"/>
              <a:t>jdcore</a:t>
            </a:r>
            <a:endParaRPr kumimoji="1" lang="en-US" altLang="zh-CN" dirty="0" smtClean="0"/>
          </a:p>
          <a:p>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30</a:t>
            </a:fld>
            <a:endParaRPr lang="en-US"/>
          </a:p>
        </p:txBody>
      </p:sp>
    </p:spTree>
    <p:extLst>
      <p:ext uri="{BB962C8B-B14F-4D97-AF65-F5344CB8AC3E}">
        <p14:creationId xmlns:p14="http://schemas.microsoft.com/office/powerpoint/2010/main" val="24744744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Other Detection Methods</a:t>
            </a:r>
            <a:endParaRPr kumimoji="1" lang="zh-CN" altLang="en-US" dirty="0"/>
          </a:p>
        </p:txBody>
      </p:sp>
      <p:sp>
        <p:nvSpPr>
          <p:cNvPr id="3" name="内容占位符 2"/>
          <p:cNvSpPr>
            <a:spLocks noGrp="1"/>
          </p:cNvSpPr>
          <p:nvPr>
            <p:ph idx="1"/>
          </p:nvPr>
        </p:nvSpPr>
        <p:spPr/>
        <p:txBody>
          <a:bodyPr>
            <a:normAutofit fontScale="92500" lnSpcReduction="20000"/>
          </a:bodyPr>
          <a:lstStyle/>
          <a:p>
            <a:r>
              <a:rPr kumimoji="1" lang="en-US" altLang="zh-CN" dirty="0" smtClean="0"/>
              <a:t>Native code</a:t>
            </a:r>
          </a:p>
          <a:p>
            <a:pPr lvl="1"/>
            <a:r>
              <a:rPr kumimoji="1" lang="en-US" altLang="zh-CN" dirty="0" smtClean="0"/>
              <a:t>Packaged .so file</a:t>
            </a:r>
          </a:p>
          <a:p>
            <a:r>
              <a:rPr kumimoji="1" lang="en-US" altLang="zh-CN" dirty="0" smtClean="0"/>
              <a:t>Dynamic Loading</a:t>
            </a:r>
          </a:p>
          <a:p>
            <a:pPr lvl="1"/>
            <a:r>
              <a:rPr kumimoji="1" lang="en-US" altLang="zh-CN" dirty="0"/>
              <a:t>“</a:t>
            </a:r>
            <a:r>
              <a:rPr kumimoji="1" lang="en-US" altLang="zh-CN" dirty="0" err="1"/>
              <a:t>DexClassLoader</a:t>
            </a:r>
            <a:r>
              <a:rPr kumimoji="1" lang="en-US" altLang="zh-CN" dirty="0"/>
              <a:t>”</a:t>
            </a:r>
          </a:p>
          <a:p>
            <a:pPr lvl="1"/>
            <a:r>
              <a:rPr kumimoji="1" lang="en-US" altLang="zh-CN" dirty="0"/>
              <a:t>“</a:t>
            </a:r>
            <a:r>
              <a:rPr kumimoji="1" lang="en-US" altLang="zh-CN" dirty="0" err="1"/>
              <a:t>DexFile</a:t>
            </a:r>
            <a:r>
              <a:rPr kumimoji="1" lang="en-US" altLang="zh-CN" dirty="0" smtClean="0"/>
              <a:t>”</a:t>
            </a:r>
            <a:endParaRPr kumimoji="1" lang="en-US" altLang="zh-CN" dirty="0"/>
          </a:p>
          <a:p>
            <a:r>
              <a:rPr kumimoji="1" lang="en-US" altLang="zh-CN" dirty="0" smtClean="0"/>
              <a:t>Java Reflection</a:t>
            </a:r>
          </a:p>
          <a:p>
            <a:pPr lvl="1"/>
            <a:r>
              <a:rPr kumimoji="1" lang="en-US" altLang="zh-CN" dirty="0" err="1"/>
              <a:t>Ljava</a:t>
            </a:r>
            <a:r>
              <a:rPr kumimoji="1" lang="en-US" altLang="zh-CN" dirty="0"/>
              <a:t>/</a:t>
            </a:r>
            <a:r>
              <a:rPr kumimoji="1" lang="en-US" altLang="zh-CN" dirty="0" err="1"/>
              <a:t>lang</a:t>
            </a:r>
            <a:r>
              <a:rPr kumimoji="1" lang="en-US" altLang="zh-CN" dirty="0"/>
              <a:t>/reflect/Method</a:t>
            </a:r>
          </a:p>
          <a:p>
            <a:r>
              <a:rPr kumimoji="1" lang="en-US" altLang="zh-CN" dirty="0" smtClean="0"/>
              <a:t>Bytecode encryption</a:t>
            </a:r>
          </a:p>
          <a:p>
            <a:pPr lvl="1"/>
            <a:r>
              <a:rPr kumimoji="1" lang="en-US" altLang="zh-CN" dirty="0" smtClean="0"/>
              <a:t>Check if </a:t>
            </a:r>
            <a:r>
              <a:rPr kumimoji="1" lang="en-US" altLang="zh-CN" dirty="0" err="1" smtClean="0"/>
              <a:t>dex.class</a:t>
            </a:r>
            <a:r>
              <a:rPr kumimoji="1" lang="en-US" altLang="zh-CN" dirty="0" smtClean="0"/>
              <a:t> is packaged</a:t>
            </a:r>
          </a:p>
          <a:p>
            <a:pPr lvl="1"/>
            <a:r>
              <a:rPr kumimoji="1" lang="en-US" altLang="zh-CN" dirty="0" smtClean="0"/>
              <a:t>Check the existence of Activities in </a:t>
            </a:r>
            <a:r>
              <a:rPr kumimoji="1" lang="en-US" altLang="zh-CN" dirty="0" err="1" smtClean="0"/>
              <a:t>AndroidManifest,xml</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31</a:t>
            </a:fld>
            <a:endParaRPr lang="en-US"/>
          </a:p>
        </p:txBody>
      </p:sp>
    </p:spTree>
    <p:extLst>
      <p:ext uri="{BB962C8B-B14F-4D97-AF65-F5344CB8AC3E}">
        <p14:creationId xmlns:p14="http://schemas.microsoft.com/office/powerpoint/2010/main" val="250129304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Real examples</a:t>
            </a:r>
            <a:endParaRPr lang="zh-CN" altLang="en-US" dirty="0"/>
          </a:p>
        </p:txBody>
      </p:sp>
      <p:sp>
        <p:nvSpPr>
          <p:cNvPr id="3" name="内容占位符 2"/>
          <p:cNvSpPr>
            <a:spLocks noGrp="1"/>
          </p:cNvSpPr>
          <p:nvPr>
            <p:ph idx="1"/>
          </p:nvPr>
        </p:nvSpPr>
        <p:spPr/>
        <p:txBody>
          <a:bodyPr/>
          <a:lstStyle/>
          <a:p>
            <a:r>
              <a:rPr lang="en-US" altLang="zh-CN" dirty="0" smtClean="0"/>
              <a:t>Real instance of using </a:t>
            </a:r>
            <a:r>
              <a:rPr lang="en-US" altLang="zh-CN" dirty="0" err="1" smtClean="0"/>
              <a:t>bangcle</a:t>
            </a:r>
            <a:r>
              <a:rPr lang="en-US" altLang="zh-CN" dirty="0" smtClean="0"/>
              <a:t> as the obfuscation tool</a:t>
            </a:r>
          </a:p>
        </p:txBody>
      </p:sp>
      <p:sp>
        <p:nvSpPr>
          <p:cNvPr id="4" name="灯片编号占位符 3"/>
          <p:cNvSpPr>
            <a:spLocks noGrp="1"/>
          </p:cNvSpPr>
          <p:nvPr>
            <p:ph type="sldNum" sz="quarter" idx="12"/>
          </p:nvPr>
        </p:nvSpPr>
        <p:spPr/>
        <p:txBody>
          <a:bodyPr/>
          <a:lstStyle/>
          <a:p>
            <a:fld id="{B4E3E5EF-7AA6-40DD-AA96-319B0649D502}" type="slidenum">
              <a:rPr lang="en-US" smtClean="0"/>
              <a:pPr/>
              <a:t>32</a:t>
            </a:fld>
            <a:endParaRPr lang="en-US"/>
          </a:p>
        </p:txBody>
      </p:sp>
    </p:spTree>
    <p:extLst>
      <p:ext uri="{BB962C8B-B14F-4D97-AF65-F5344CB8AC3E}">
        <p14:creationId xmlns:p14="http://schemas.microsoft.com/office/powerpoint/2010/main" val="228888617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ProGuard</a:t>
            </a:r>
            <a:endParaRPr lang="zh-CN" altLang="en-US" dirty="0"/>
          </a:p>
        </p:txBody>
      </p:sp>
      <p:pic>
        <p:nvPicPr>
          <p:cNvPr id="5" name="PSpL2tShmAY"/>
          <p:cNvPicPr>
            <a:picLocks noGrp="1" noRot="1" noChangeAspect="1"/>
          </p:cNvPicPr>
          <p:nvPr>
            <p:ph idx="1"/>
            <a:quickTimeFile r:link="rId1"/>
          </p:nvPr>
        </p:nvPicPr>
        <p:blipFill>
          <a:blip r:embed="rId3"/>
          <a:stretch>
            <a:fillRect/>
          </a:stretch>
        </p:blipFill>
        <p:spPr>
          <a:xfrm>
            <a:off x="457200" y="1417638"/>
            <a:ext cx="8181621" cy="5135562"/>
          </a:xfrm>
          <a:prstGeom prst="rect">
            <a:avLst/>
          </a:prstGeom>
        </p:spPr>
      </p:pic>
      <p:sp>
        <p:nvSpPr>
          <p:cNvPr id="4" name="灯片编号占位符 3"/>
          <p:cNvSpPr>
            <a:spLocks noGrp="1"/>
          </p:cNvSpPr>
          <p:nvPr>
            <p:ph type="sldNum" sz="quarter" idx="12"/>
          </p:nvPr>
        </p:nvSpPr>
        <p:spPr/>
        <p:txBody>
          <a:bodyPr/>
          <a:lstStyle/>
          <a:p>
            <a:fld id="{B4E3E5EF-7AA6-40DD-AA96-319B0649D502}" type="slidenum">
              <a:rPr lang="en-US" smtClean="0"/>
              <a:pPr/>
              <a:t>33</a:t>
            </a:fld>
            <a:endParaRPr lang="en-US"/>
          </a:p>
        </p:txBody>
      </p:sp>
    </p:spTree>
    <p:extLst>
      <p:ext uri="{BB962C8B-B14F-4D97-AF65-F5344CB8AC3E}">
        <p14:creationId xmlns:p14="http://schemas.microsoft.com/office/powerpoint/2010/main" val="158128980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Comparison</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34</a:t>
            </a:fld>
            <a:endParaRPr lang="en-US"/>
          </a:p>
        </p:txBody>
      </p:sp>
      <p:graphicFrame>
        <p:nvGraphicFramePr>
          <p:cNvPr id="6" name="内容占位符 5"/>
          <p:cNvGraphicFramePr>
            <a:graphicFrameLocks noGrp="1"/>
          </p:cNvGraphicFramePr>
          <p:nvPr>
            <p:ph idx="1"/>
            <p:extLst>
              <p:ext uri="{D42A27DB-BD31-4B8C-83A1-F6EECF244321}">
                <p14:modId xmlns:p14="http://schemas.microsoft.com/office/powerpoint/2010/main" val="3505284209"/>
              </p:ext>
            </p:extLst>
          </p:nvPr>
        </p:nvGraphicFramePr>
        <p:xfrm>
          <a:off x="152400" y="1371600"/>
          <a:ext cx="8762999" cy="5181603"/>
        </p:xfrm>
        <a:graphic>
          <a:graphicData uri="http://schemas.openxmlformats.org/drawingml/2006/table">
            <a:tbl>
              <a:tblPr firstRow="1" bandRow="1">
                <a:tableStyleId>{5C22544A-7EE6-4342-B048-85BDC9FD1C3A}</a:tableStyleId>
              </a:tblPr>
              <a:tblGrid>
                <a:gridCol w="1379361"/>
                <a:gridCol w="1080428"/>
                <a:gridCol w="922421"/>
                <a:gridCol w="1229895"/>
                <a:gridCol w="1647180"/>
                <a:gridCol w="1043215"/>
                <a:gridCol w="1460499"/>
              </a:tblGrid>
              <a:tr h="740229">
                <a:tc>
                  <a:txBody>
                    <a:bodyPr/>
                    <a:lstStyle/>
                    <a:p>
                      <a:r>
                        <a:rPr lang="en-US" altLang="zh-CN" dirty="0" smtClean="0"/>
                        <a:t>Techniques</a:t>
                      </a:r>
                      <a:endParaRPr lang="zh-CN" altLang="en-US" dirty="0"/>
                    </a:p>
                  </a:txBody>
                  <a:tcPr/>
                </a:tc>
                <a:tc>
                  <a:txBody>
                    <a:bodyPr/>
                    <a:lstStyle/>
                    <a:p>
                      <a:r>
                        <a:rPr lang="en-US" altLang="zh-CN" dirty="0" smtClean="0"/>
                        <a:t>Intention</a:t>
                      </a:r>
                      <a:endParaRPr lang="zh-CN" altLang="en-US" dirty="0"/>
                    </a:p>
                  </a:txBody>
                  <a:tcPr/>
                </a:tc>
                <a:tc>
                  <a:txBody>
                    <a:bodyPr/>
                    <a:lstStyle/>
                    <a:p>
                      <a:r>
                        <a:rPr lang="en-US" altLang="zh-CN" dirty="0" smtClean="0"/>
                        <a:t>Ease of use</a:t>
                      </a:r>
                      <a:endParaRPr lang="zh-CN" altLang="en-US" dirty="0"/>
                    </a:p>
                  </a:txBody>
                  <a:tcPr/>
                </a:tc>
                <a:tc>
                  <a:txBody>
                    <a:bodyPr/>
                    <a:lstStyle/>
                    <a:p>
                      <a:r>
                        <a:rPr lang="en-US" altLang="zh-CN" dirty="0" smtClean="0"/>
                        <a:t>Popularity</a:t>
                      </a:r>
                      <a:endParaRPr lang="zh-CN" altLang="en-US" dirty="0"/>
                    </a:p>
                  </a:txBody>
                  <a:tcPr/>
                </a:tc>
                <a:tc>
                  <a:txBody>
                    <a:bodyPr/>
                    <a:lstStyle/>
                    <a:p>
                      <a:r>
                        <a:rPr lang="en-US" altLang="zh-CN" dirty="0" smtClean="0"/>
                        <a:t>Ease</a:t>
                      </a:r>
                      <a:r>
                        <a:rPr lang="en-US" altLang="zh-CN" baseline="0" dirty="0" smtClean="0"/>
                        <a:t> of reverse engineering</a:t>
                      </a:r>
                      <a:endParaRPr lang="zh-CN" altLang="en-US" dirty="0"/>
                    </a:p>
                  </a:txBody>
                  <a:tcPr/>
                </a:tc>
                <a:tc>
                  <a:txBody>
                    <a:bodyPr/>
                    <a:lstStyle/>
                    <a:p>
                      <a:r>
                        <a:rPr lang="en-US" altLang="zh-CN" dirty="0" smtClean="0"/>
                        <a:t>Prevent injection</a:t>
                      </a:r>
                      <a:endParaRPr lang="zh-CN" altLang="en-US" dirty="0"/>
                    </a:p>
                  </a:txBody>
                  <a:tcPr/>
                </a:tc>
                <a:tc>
                  <a:txBody>
                    <a:bodyPr/>
                    <a:lstStyle/>
                    <a:p>
                      <a:r>
                        <a:rPr lang="en-US" altLang="zh-CN" dirty="0" err="1" smtClean="0"/>
                        <a:t>Commerical</a:t>
                      </a:r>
                      <a:r>
                        <a:rPr lang="en-US" altLang="zh-CN" dirty="0" smtClean="0"/>
                        <a:t>/developer</a:t>
                      </a:r>
                      <a:endParaRPr lang="zh-CN" altLang="en-US" dirty="0"/>
                    </a:p>
                  </a:txBody>
                  <a:tcPr/>
                </a:tc>
              </a:tr>
              <a:tr h="428863">
                <a:tc>
                  <a:txBody>
                    <a:bodyPr/>
                    <a:lstStyle/>
                    <a:p>
                      <a:r>
                        <a:rPr lang="en-US" altLang="zh-CN" dirty="0" smtClean="0"/>
                        <a:t>Lexical</a:t>
                      </a:r>
                      <a:endParaRPr lang="zh-CN" altLang="en-US" dirty="0"/>
                    </a:p>
                  </a:txBody>
                  <a:tcPr/>
                </a:tc>
                <a:tc>
                  <a:txBody>
                    <a:bodyPr/>
                    <a:lstStyle/>
                    <a:p>
                      <a:r>
                        <a:rPr lang="en-US" altLang="zh-CN" dirty="0" smtClean="0"/>
                        <a:t>Pure</a:t>
                      </a:r>
                      <a:endParaRPr lang="zh-CN" altLang="en-US" dirty="0"/>
                    </a:p>
                  </a:txBody>
                  <a:tcPr/>
                </a:tc>
                <a:tc>
                  <a:txBody>
                    <a:bodyPr/>
                    <a:lstStyle/>
                    <a:p>
                      <a:r>
                        <a:rPr lang="en-US" altLang="zh-CN" dirty="0" smtClean="0"/>
                        <a:t>Easy</a:t>
                      </a:r>
                      <a:endParaRPr lang="zh-CN" altLang="en-US" dirty="0"/>
                    </a:p>
                  </a:txBody>
                  <a:tcPr/>
                </a:tc>
                <a:tc>
                  <a:txBody>
                    <a:bodyPr/>
                    <a:lstStyle/>
                    <a:p>
                      <a:r>
                        <a:rPr lang="en-US" altLang="zh-CN" dirty="0" smtClean="0"/>
                        <a:t>High</a:t>
                      </a:r>
                      <a:endParaRPr lang="zh-CN" altLang="en-US" dirty="0"/>
                    </a:p>
                  </a:txBody>
                  <a:tcPr/>
                </a:tc>
                <a:tc>
                  <a:txBody>
                    <a:bodyPr/>
                    <a:lstStyle/>
                    <a:p>
                      <a:r>
                        <a:rPr lang="en-US" altLang="zh-CN" dirty="0" smtClean="0"/>
                        <a:t>Middle</a:t>
                      </a:r>
                      <a:endParaRPr lang="zh-CN" altLang="en-US" dirty="0"/>
                    </a:p>
                  </a:txBody>
                  <a:tcPr/>
                </a:tc>
                <a:tc>
                  <a:txBody>
                    <a:bodyPr/>
                    <a:lstStyle/>
                    <a:p>
                      <a:r>
                        <a:rPr lang="en-US" altLang="zh-CN" dirty="0" smtClean="0"/>
                        <a:t>No </a:t>
                      </a:r>
                      <a:endParaRPr lang="zh-CN" altLang="en-US" dirty="0"/>
                    </a:p>
                  </a:txBody>
                  <a:tcPr/>
                </a:tc>
                <a:tc>
                  <a:txBody>
                    <a:bodyPr/>
                    <a:lstStyle/>
                    <a:p>
                      <a:r>
                        <a:rPr lang="en-US" altLang="zh-CN" dirty="0" err="1" smtClean="0"/>
                        <a:t>Proguard</a:t>
                      </a:r>
                      <a:endParaRPr lang="zh-CN" altLang="en-US" dirty="0"/>
                    </a:p>
                  </a:txBody>
                  <a:tcPr/>
                </a:tc>
              </a:tr>
              <a:tr h="505235">
                <a:tc>
                  <a:txBody>
                    <a:bodyPr/>
                    <a:lstStyle/>
                    <a:p>
                      <a:r>
                        <a:rPr lang="en-US" altLang="zh-CN" dirty="0" smtClean="0"/>
                        <a:t>Native</a:t>
                      </a:r>
                      <a:endParaRPr lang="zh-CN" altLang="en-US" dirty="0"/>
                    </a:p>
                  </a:txBody>
                  <a:tcPr/>
                </a:tc>
                <a:tc>
                  <a:txBody>
                    <a:bodyPr/>
                    <a:lstStyle/>
                    <a:p>
                      <a:r>
                        <a:rPr lang="en-US" altLang="zh-CN" dirty="0" smtClean="0"/>
                        <a:t>Various</a:t>
                      </a:r>
                      <a:endParaRPr lang="zh-CN" altLang="en-US" dirty="0"/>
                    </a:p>
                  </a:txBody>
                  <a:tcPr/>
                </a:tc>
                <a:tc>
                  <a:txBody>
                    <a:bodyPr/>
                    <a:lstStyle/>
                    <a:p>
                      <a:r>
                        <a:rPr lang="en-US" altLang="zh-CN" dirty="0" smtClean="0"/>
                        <a:t>Middle</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Middle</a:t>
                      </a:r>
                      <a:endParaRPr lang="zh-CN"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Middle</a:t>
                      </a:r>
                      <a:endParaRPr lang="zh-CN" altLang="en-US" dirty="0" smtClean="0"/>
                    </a:p>
                  </a:txBody>
                  <a:tcPr/>
                </a:tc>
                <a:tc>
                  <a:txBody>
                    <a:bodyPr/>
                    <a:lstStyle/>
                    <a:p>
                      <a:r>
                        <a:rPr lang="en-US" altLang="zh-CN" dirty="0" smtClean="0"/>
                        <a:t>No</a:t>
                      </a:r>
                      <a:endParaRPr lang="zh-CN" altLang="en-US" dirty="0"/>
                    </a:p>
                  </a:txBody>
                  <a:tcPr/>
                </a:tc>
                <a:tc>
                  <a:txBody>
                    <a:bodyPr/>
                    <a:lstStyle/>
                    <a:p>
                      <a:r>
                        <a:rPr lang="en-US" altLang="zh-CN" dirty="0" smtClean="0"/>
                        <a:t>developer</a:t>
                      </a:r>
                      <a:endParaRPr lang="zh-CN" altLang="en-US" dirty="0"/>
                    </a:p>
                  </a:txBody>
                  <a:tcPr/>
                </a:tc>
              </a:tr>
              <a:tr h="740229">
                <a:tc>
                  <a:txBody>
                    <a:bodyPr/>
                    <a:lstStyle/>
                    <a:p>
                      <a:r>
                        <a:rPr lang="en-US" altLang="zh-CN" dirty="0" smtClean="0"/>
                        <a:t>Dynamic</a:t>
                      </a:r>
                      <a:r>
                        <a:rPr lang="en-US" altLang="zh-CN" baseline="0" dirty="0" smtClean="0"/>
                        <a:t> Loading</a:t>
                      </a:r>
                      <a:endParaRPr lang="zh-CN" altLang="en-US" dirty="0"/>
                    </a:p>
                  </a:txBody>
                  <a:tcPr/>
                </a:tc>
                <a:tc>
                  <a:txBody>
                    <a:bodyPr/>
                    <a:lstStyle/>
                    <a:p>
                      <a:r>
                        <a:rPr lang="en-US" altLang="zh-CN" dirty="0" smtClean="0"/>
                        <a:t>Various</a:t>
                      </a:r>
                      <a:endParaRPr lang="zh-CN" altLang="en-US" dirty="0"/>
                    </a:p>
                  </a:txBody>
                  <a:tcPr/>
                </a:tc>
                <a:tc>
                  <a:txBody>
                    <a:bodyPr/>
                    <a:lstStyle/>
                    <a:p>
                      <a:r>
                        <a:rPr lang="en-US" altLang="zh-CN" dirty="0" smtClean="0"/>
                        <a:t>Middle</a:t>
                      </a:r>
                      <a:endParaRPr lang="zh-CN" altLang="en-US" dirty="0"/>
                    </a:p>
                  </a:txBody>
                  <a:tcPr/>
                </a:tc>
                <a:tc>
                  <a:txBody>
                    <a:bodyPr/>
                    <a:lstStyle/>
                    <a:p>
                      <a:r>
                        <a:rPr lang="en-US" altLang="zh-CN" dirty="0" smtClean="0"/>
                        <a:t>Middle</a:t>
                      </a:r>
                      <a:endParaRPr lang="zh-CN" altLang="en-US" dirty="0"/>
                    </a:p>
                  </a:txBody>
                  <a:tcPr/>
                </a:tc>
                <a:tc>
                  <a:txBody>
                    <a:bodyPr/>
                    <a:lstStyle/>
                    <a:p>
                      <a:r>
                        <a:rPr lang="en-US" altLang="zh-CN" dirty="0" smtClean="0"/>
                        <a:t>Middle</a:t>
                      </a:r>
                      <a:endParaRPr lang="zh-CN" altLang="en-US" dirty="0"/>
                    </a:p>
                  </a:txBody>
                  <a:tcPr/>
                </a:tc>
                <a:tc>
                  <a:txBody>
                    <a:bodyPr/>
                    <a:lstStyle/>
                    <a:p>
                      <a:r>
                        <a:rPr lang="en-US" altLang="zh-CN" dirty="0" smtClean="0"/>
                        <a:t>No</a:t>
                      </a:r>
                      <a:endParaRPr lang="zh-CN" altLang="en-US" dirty="0"/>
                    </a:p>
                  </a:txBody>
                  <a:tcPr/>
                </a:tc>
                <a:tc>
                  <a:txBody>
                    <a:bodyPr/>
                    <a:lstStyle/>
                    <a:p>
                      <a:r>
                        <a:rPr lang="en-US" altLang="zh-CN" dirty="0" smtClean="0"/>
                        <a:t>developer</a:t>
                      </a:r>
                      <a:endParaRPr lang="zh-CN" altLang="en-US" dirty="0"/>
                    </a:p>
                  </a:txBody>
                  <a:tcPr/>
                </a:tc>
              </a:tr>
              <a:tr h="428863">
                <a:tc>
                  <a:txBody>
                    <a:bodyPr/>
                    <a:lstStyle/>
                    <a:p>
                      <a:r>
                        <a:rPr lang="en-US" altLang="zh-CN" dirty="0" smtClean="0"/>
                        <a:t>Reflection</a:t>
                      </a:r>
                      <a:endParaRPr lang="zh-CN" altLang="en-US" dirty="0"/>
                    </a:p>
                  </a:txBody>
                  <a:tcPr/>
                </a:tc>
                <a:tc>
                  <a:txBody>
                    <a:bodyPr/>
                    <a:lstStyle/>
                    <a:p>
                      <a:r>
                        <a:rPr lang="en-US" altLang="zh-CN" dirty="0" smtClean="0"/>
                        <a:t>Various</a:t>
                      </a:r>
                      <a:endParaRPr lang="zh-CN" altLang="en-US" dirty="0"/>
                    </a:p>
                  </a:txBody>
                  <a:tcPr/>
                </a:tc>
                <a:tc>
                  <a:txBody>
                    <a:bodyPr/>
                    <a:lstStyle/>
                    <a:p>
                      <a:r>
                        <a:rPr lang="en-US" altLang="zh-CN" dirty="0" smtClean="0"/>
                        <a:t>Easy</a:t>
                      </a:r>
                      <a:endParaRPr lang="zh-CN" altLang="en-US" dirty="0"/>
                    </a:p>
                  </a:txBody>
                  <a:tcPr/>
                </a:tc>
                <a:tc>
                  <a:txBody>
                    <a:bodyPr/>
                    <a:lstStyle/>
                    <a:p>
                      <a:r>
                        <a:rPr lang="en-US" altLang="zh-CN" dirty="0" smtClean="0"/>
                        <a:t>High</a:t>
                      </a:r>
                      <a:endParaRPr lang="zh-CN" altLang="en-US" dirty="0"/>
                    </a:p>
                  </a:txBody>
                  <a:tcPr/>
                </a:tc>
                <a:tc>
                  <a:txBody>
                    <a:bodyPr/>
                    <a:lstStyle/>
                    <a:p>
                      <a:r>
                        <a:rPr lang="en-US" altLang="zh-CN" dirty="0" smtClean="0"/>
                        <a:t>Easy</a:t>
                      </a:r>
                      <a:endParaRPr lang="zh-CN" altLang="en-US" dirty="0"/>
                    </a:p>
                  </a:txBody>
                  <a:tcPr/>
                </a:tc>
                <a:tc>
                  <a:txBody>
                    <a:bodyPr/>
                    <a:lstStyle/>
                    <a:p>
                      <a:r>
                        <a:rPr lang="en-US" altLang="zh-CN" dirty="0" smtClean="0"/>
                        <a:t>No</a:t>
                      </a:r>
                      <a:endParaRPr lang="zh-CN" altLang="en-US" dirty="0"/>
                    </a:p>
                  </a:txBody>
                  <a:tcPr/>
                </a:tc>
                <a:tc>
                  <a:txBody>
                    <a:bodyPr/>
                    <a:lstStyle/>
                    <a:p>
                      <a:r>
                        <a:rPr lang="en-US" altLang="zh-CN" dirty="0" smtClean="0"/>
                        <a:t>developer</a:t>
                      </a:r>
                      <a:endParaRPr lang="zh-CN" altLang="en-US" dirty="0"/>
                    </a:p>
                  </a:txBody>
                  <a:tcPr/>
                </a:tc>
              </a:tr>
              <a:tr h="428863">
                <a:tc>
                  <a:txBody>
                    <a:bodyPr/>
                    <a:lstStyle/>
                    <a:p>
                      <a:r>
                        <a:rPr lang="en-US" altLang="zh-CN" dirty="0" smtClean="0"/>
                        <a:t>Anti-</a:t>
                      </a:r>
                      <a:r>
                        <a:rPr lang="en-US" altLang="zh-CN" dirty="0" err="1" smtClean="0"/>
                        <a:t>decom</a:t>
                      </a:r>
                      <a:endParaRPr lang="zh-CN" altLang="en-US" dirty="0"/>
                    </a:p>
                  </a:txBody>
                  <a:tcPr/>
                </a:tc>
                <a:tc>
                  <a:txBody>
                    <a:bodyPr/>
                    <a:lstStyle/>
                    <a:p>
                      <a:r>
                        <a:rPr lang="en-US" altLang="zh-CN" dirty="0" smtClean="0"/>
                        <a:t>Pure</a:t>
                      </a:r>
                      <a:endParaRPr lang="zh-CN" altLang="en-US" dirty="0"/>
                    </a:p>
                  </a:txBody>
                  <a:tcPr/>
                </a:tc>
                <a:tc>
                  <a:txBody>
                    <a:bodyPr/>
                    <a:lstStyle/>
                    <a:p>
                      <a:r>
                        <a:rPr lang="en-US" altLang="zh-CN" dirty="0" smtClean="0"/>
                        <a:t>Middle</a:t>
                      </a:r>
                      <a:endParaRPr lang="zh-CN" altLang="en-US" dirty="0"/>
                    </a:p>
                  </a:txBody>
                  <a:tcPr/>
                </a:tc>
                <a:tc>
                  <a:txBody>
                    <a:bodyPr/>
                    <a:lstStyle/>
                    <a:p>
                      <a:r>
                        <a:rPr lang="en-US" altLang="zh-CN" dirty="0" smtClean="0"/>
                        <a:t>Low</a:t>
                      </a:r>
                      <a:endParaRPr lang="zh-CN" altLang="en-US" dirty="0"/>
                    </a:p>
                  </a:txBody>
                  <a:tcPr/>
                </a:tc>
                <a:tc>
                  <a:txBody>
                    <a:bodyPr/>
                    <a:lstStyle/>
                    <a:p>
                      <a:r>
                        <a:rPr lang="en-US" altLang="zh-CN" dirty="0" smtClean="0"/>
                        <a:t>Difficult</a:t>
                      </a:r>
                      <a:endParaRPr lang="zh-CN" altLang="en-US" dirty="0"/>
                    </a:p>
                  </a:txBody>
                  <a:tcPr/>
                </a:tc>
                <a:tc>
                  <a:txBody>
                    <a:bodyPr/>
                    <a:lstStyle/>
                    <a:p>
                      <a:r>
                        <a:rPr lang="en-US" altLang="zh-CN" dirty="0" smtClean="0"/>
                        <a:t>Yes </a:t>
                      </a:r>
                      <a:endParaRPr lang="zh-CN" altLang="en-US" dirty="0"/>
                    </a:p>
                  </a:txBody>
                  <a:tcPr/>
                </a:tc>
                <a:tc>
                  <a:txBody>
                    <a:bodyPr/>
                    <a:lstStyle/>
                    <a:p>
                      <a:r>
                        <a:rPr lang="en-US" altLang="zh-CN" dirty="0" err="1" smtClean="0"/>
                        <a:t>Dexguard</a:t>
                      </a:r>
                      <a:endParaRPr lang="zh-CN" altLang="en-US" dirty="0"/>
                    </a:p>
                  </a:txBody>
                  <a:tcPr/>
                </a:tc>
              </a:tr>
              <a:tr h="428863">
                <a:tc>
                  <a:txBody>
                    <a:bodyPr/>
                    <a:lstStyle/>
                    <a:p>
                      <a:r>
                        <a:rPr lang="en-US" altLang="zh-CN" dirty="0" smtClean="0"/>
                        <a:t>Anti-debug</a:t>
                      </a:r>
                      <a:endParaRPr lang="zh-CN" altLang="en-US" dirty="0"/>
                    </a:p>
                  </a:txBody>
                  <a:tcPr/>
                </a:tc>
                <a:tc>
                  <a:txBody>
                    <a:bodyPr/>
                    <a:lstStyle/>
                    <a:p>
                      <a:r>
                        <a:rPr lang="en-US" altLang="zh-CN" dirty="0" smtClean="0"/>
                        <a:t>Pure</a:t>
                      </a:r>
                    </a:p>
                  </a:txBody>
                  <a:tcPr/>
                </a:tc>
                <a:tc>
                  <a:txBody>
                    <a:bodyPr/>
                    <a:lstStyle/>
                    <a:p>
                      <a:r>
                        <a:rPr lang="en-US" altLang="zh-CN" dirty="0" smtClean="0"/>
                        <a:t>Easy</a:t>
                      </a:r>
                      <a:endParaRPr lang="zh-CN" altLang="en-US" dirty="0"/>
                    </a:p>
                  </a:txBody>
                  <a:tcPr/>
                </a:tc>
                <a:tc>
                  <a:txBody>
                    <a:bodyPr/>
                    <a:lstStyle/>
                    <a:p>
                      <a:r>
                        <a:rPr lang="en-US" altLang="zh-CN" dirty="0" smtClean="0"/>
                        <a:t>Low, rarely</a:t>
                      </a:r>
                      <a:endParaRPr lang="zh-CN" altLang="en-US" dirty="0"/>
                    </a:p>
                  </a:txBody>
                  <a:tcPr/>
                </a:tc>
                <a:tc>
                  <a:txBody>
                    <a:bodyPr/>
                    <a:lstStyle/>
                    <a:p>
                      <a:r>
                        <a:rPr lang="en-US" altLang="zh-CN" dirty="0" smtClean="0"/>
                        <a:t>Easy</a:t>
                      </a:r>
                      <a:endParaRPr lang="zh-CN" altLang="en-US" dirty="0"/>
                    </a:p>
                  </a:txBody>
                  <a:tcPr/>
                </a:tc>
                <a:tc>
                  <a:txBody>
                    <a:bodyPr/>
                    <a:lstStyle/>
                    <a:p>
                      <a:r>
                        <a:rPr lang="en-US" altLang="zh-CN" dirty="0" smtClean="0"/>
                        <a:t>No</a:t>
                      </a:r>
                      <a:endParaRPr lang="zh-CN" altLang="en-US" dirty="0"/>
                    </a:p>
                  </a:txBody>
                  <a:tcPr/>
                </a:tc>
                <a:tc>
                  <a:txBody>
                    <a:bodyPr/>
                    <a:lstStyle/>
                    <a:p>
                      <a:r>
                        <a:rPr lang="en-US" altLang="zh-CN" dirty="0" smtClean="0"/>
                        <a:t>developer</a:t>
                      </a:r>
                      <a:endParaRPr lang="zh-CN" altLang="en-US" dirty="0"/>
                    </a:p>
                  </a:txBody>
                  <a:tcPr/>
                </a:tc>
              </a:tr>
              <a:tr h="740229">
                <a:tc>
                  <a:txBody>
                    <a:bodyPr/>
                    <a:lstStyle/>
                    <a:p>
                      <a:r>
                        <a:rPr lang="en-US" altLang="zh-CN" dirty="0" smtClean="0"/>
                        <a:t>Tamper detection</a:t>
                      </a:r>
                      <a:endParaRPr lang="zh-CN" altLang="en-US" dirty="0"/>
                    </a:p>
                  </a:txBody>
                  <a:tcPr/>
                </a:tc>
                <a:tc>
                  <a:txBody>
                    <a:bodyPr/>
                    <a:lstStyle/>
                    <a:p>
                      <a:r>
                        <a:rPr lang="en-US" altLang="zh-CN" dirty="0" smtClean="0"/>
                        <a:t>Pure</a:t>
                      </a:r>
                      <a:endParaRPr lang="zh-CN" altLang="en-US" dirty="0"/>
                    </a:p>
                  </a:txBody>
                  <a:tcPr/>
                </a:tc>
                <a:tc>
                  <a:txBody>
                    <a:bodyPr/>
                    <a:lstStyle/>
                    <a:p>
                      <a:r>
                        <a:rPr lang="en-US" altLang="zh-CN" dirty="0" smtClean="0"/>
                        <a:t>Easy</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Low, rarely</a:t>
                      </a:r>
                      <a:endParaRPr lang="zh-CN" altLang="en-US" dirty="0" smtClean="0"/>
                    </a:p>
                    <a:p>
                      <a:endParaRPr lang="zh-CN" altLang="en-US" dirty="0"/>
                    </a:p>
                  </a:txBody>
                  <a:tcPr/>
                </a:tc>
                <a:tc>
                  <a:txBody>
                    <a:bodyPr/>
                    <a:lstStyle/>
                    <a:p>
                      <a:r>
                        <a:rPr lang="en-US" altLang="zh-CN" dirty="0" smtClean="0"/>
                        <a:t>Easy</a:t>
                      </a:r>
                      <a:endParaRPr lang="zh-CN" altLang="en-US" dirty="0"/>
                    </a:p>
                  </a:txBody>
                  <a:tcPr/>
                </a:tc>
                <a:tc>
                  <a:txBody>
                    <a:bodyPr/>
                    <a:lstStyle/>
                    <a:p>
                      <a:r>
                        <a:rPr lang="en-US" altLang="zh-CN" dirty="0" smtClean="0"/>
                        <a:t>Yes</a:t>
                      </a:r>
                      <a:endParaRPr lang="zh-CN" altLang="en-US" dirty="0"/>
                    </a:p>
                  </a:txBody>
                  <a:tcPr/>
                </a:tc>
                <a:tc>
                  <a:txBody>
                    <a:bodyPr/>
                    <a:lstStyle/>
                    <a:p>
                      <a:r>
                        <a:rPr lang="en-US" altLang="zh-CN" dirty="0" smtClean="0"/>
                        <a:t>developer</a:t>
                      </a:r>
                      <a:endParaRPr lang="zh-CN" altLang="en-US" dirty="0"/>
                    </a:p>
                  </a:txBody>
                  <a:tcPr/>
                </a:tc>
              </a:tr>
              <a:tr h="740229">
                <a:tc>
                  <a:txBody>
                    <a:bodyPr/>
                    <a:lstStyle/>
                    <a:p>
                      <a:r>
                        <a:rPr lang="en-US" altLang="zh-CN" dirty="0" smtClean="0"/>
                        <a:t>Bytecode-encryption</a:t>
                      </a:r>
                      <a:endParaRPr lang="zh-CN" altLang="en-US" dirty="0"/>
                    </a:p>
                  </a:txBody>
                  <a:tcPr/>
                </a:tc>
                <a:tc>
                  <a:txBody>
                    <a:bodyPr/>
                    <a:lstStyle/>
                    <a:p>
                      <a:r>
                        <a:rPr lang="en-US" altLang="zh-CN" dirty="0" smtClean="0"/>
                        <a:t>Pure</a:t>
                      </a:r>
                      <a:endParaRPr lang="zh-CN" altLang="en-US" dirty="0"/>
                    </a:p>
                  </a:txBody>
                  <a:tcPr/>
                </a:tc>
                <a:tc>
                  <a:txBody>
                    <a:bodyPr/>
                    <a:lstStyle/>
                    <a:p>
                      <a:r>
                        <a:rPr lang="en-US" altLang="zh-CN" dirty="0" smtClean="0"/>
                        <a:t>Difficult</a:t>
                      </a:r>
                      <a:endParaRPr lang="zh-CN" altLang="en-US" dirty="0"/>
                    </a:p>
                  </a:txBody>
                  <a:tcPr/>
                </a:tc>
                <a:tc>
                  <a:txBody>
                    <a:bodyPr/>
                    <a:lstStyle/>
                    <a:p>
                      <a:r>
                        <a:rPr lang="en-US" altLang="zh-CN" dirty="0" smtClean="0"/>
                        <a:t>Low</a:t>
                      </a:r>
                      <a:endParaRPr lang="zh-CN" altLang="en-US" dirty="0"/>
                    </a:p>
                  </a:txBody>
                  <a:tcPr/>
                </a:tc>
                <a:tc>
                  <a:txBody>
                    <a:bodyPr/>
                    <a:lstStyle/>
                    <a:p>
                      <a:r>
                        <a:rPr lang="en-US" altLang="zh-CN" dirty="0" smtClean="0"/>
                        <a:t>Difficult</a:t>
                      </a:r>
                      <a:endParaRPr lang="zh-CN" altLang="en-US" dirty="0"/>
                    </a:p>
                  </a:txBody>
                  <a:tcPr/>
                </a:tc>
                <a:tc>
                  <a:txBody>
                    <a:bodyPr/>
                    <a:lstStyle/>
                    <a:p>
                      <a:r>
                        <a:rPr lang="en-US" altLang="zh-CN" dirty="0" smtClean="0"/>
                        <a:t>Yes</a:t>
                      </a:r>
                      <a:endParaRPr lang="zh-CN" altLang="en-US" dirty="0"/>
                    </a:p>
                  </a:txBody>
                  <a:tcPr/>
                </a:tc>
                <a:tc>
                  <a:txBody>
                    <a:bodyPr/>
                    <a:lstStyle/>
                    <a:p>
                      <a:r>
                        <a:rPr lang="en-US" altLang="zh-CN" dirty="0" err="1" smtClean="0"/>
                        <a:t>Ijiami</a:t>
                      </a:r>
                      <a:r>
                        <a:rPr lang="en-US" altLang="zh-CN" dirty="0" smtClean="0"/>
                        <a:t>, </a:t>
                      </a:r>
                      <a:r>
                        <a:rPr lang="en-US" altLang="zh-CN" dirty="0" err="1" smtClean="0"/>
                        <a:t>bangcle</a:t>
                      </a:r>
                      <a:endParaRPr lang="en-US" altLang="zh-CN" dirty="0" smtClean="0"/>
                    </a:p>
                  </a:txBody>
                  <a:tcPr/>
                </a:tc>
              </a:tr>
            </a:tbl>
          </a:graphicData>
        </a:graphic>
      </p:graphicFrame>
    </p:spTree>
    <p:extLst>
      <p:ext uri="{BB962C8B-B14F-4D97-AF65-F5344CB8AC3E}">
        <p14:creationId xmlns:p14="http://schemas.microsoft.com/office/powerpoint/2010/main" val="73669295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 Summary</a:t>
            </a:r>
            <a:endParaRPr lang="zh-CN" altLang="en-US" dirty="0"/>
          </a:p>
        </p:txBody>
      </p:sp>
      <p:sp>
        <p:nvSpPr>
          <p:cNvPr id="3" name="内容占位符 2"/>
          <p:cNvSpPr>
            <a:spLocks noGrp="1"/>
          </p:cNvSpPr>
          <p:nvPr>
            <p:ph idx="1"/>
          </p:nvPr>
        </p:nvSpPr>
        <p:spPr>
          <a:xfrm>
            <a:off x="533400" y="2438400"/>
            <a:ext cx="8229600" cy="1371600"/>
          </a:xfrm>
        </p:spPr>
        <p:txBody>
          <a:bodyPr>
            <a:normAutofit/>
          </a:bodyPr>
          <a:lstStyle/>
          <a:p>
            <a:pPr marL="0" indent="0">
              <a:buNone/>
            </a:pPr>
            <a:r>
              <a:rPr lang="en-US" altLang="zh-CN" sz="3600" dirty="0" smtClean="0"/>
              <a:t>What obfuscation methods are generally used in the Android Reverse Engineering?</a:t>
            </a:r>
            <a:endParaRPr lang="zh-CN" altLang="en-US" sz="3600" dirty="0"/>
          </a:p>
        </p:txBody>
      </p:sp>
      <p:sp>
        <p:nvSpPr>
          <p:cNvPr id="4" name="灯片编号占位符 3"/>
          <p:cNvSpPr>
            <a:spLocks noGrp="1"/>
          </p:cNvSpPr>
          <p:nvPr>
            <p:ph type="sldNum" sz="quarter" idx="12"/>
          </p:nvPr>
        </p:nvSpPr>
        <p:spPr/>
        <p:txBody>
          <a:bodyPr/>
          <a:lstStyle/>
          <a:p>
            <a:fld id="{B4E3E5EF-7AA6-40DD-AA96-319B0649D502}" type="slidenum">
              <a:rPr lang="en-US" smtClean="0"/>
              <a:pPr/>
              <a:t>35</a:t>
            </a:fld>
            <a:endParaRPr lang="en-US"/>
          </a:p>
        </p:txBody>
      </p:sp>
    </p:spTree>
    <p:extLst>
      <p:ext uri="{BB962C8B-B14F-4D97-AF65-F5344CB8AC3E}">
        <p14:creationId xmlns:p14="http://schemas.microsoft.com/office/powerpoint/2010/main" val="186490540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Exercise</a:t>
            </a:r>
            <a:endParaRPr lang="zh-CN" altLang="en-US" dirty="0"/>
          </a:p>
        </p:txBody>
      </p:sp>
      <p:sp>
        <p:nvSpPr>
          <p:cNvPr id="3" name="内容占位符 2"/>
          <p:cNvSpPr>
            <a:spLocks noGrp="1"/>
          </p:cNvSpPr>
          <p:nvPr>
            <p:ph idx="1"/>
          </p:nvPr>
        </p:nvSpPr>
        <p:spPr/>
        <p:txBody>
          <a:bodyPr/>
          <a:lstStyle/>
          <a:p>
            <a:r>
              <a:rPr lang="en-US" altLang="zh-CN" dirty="0" smtClean="0"/>
              <a:t>Write an Android application which use the anti-debug technique.</a:t>
            </a:r>
          </a:p>
          <a:p>
            <a:r>
              <a:rPr lang="en-US" altLang="zh-CN" dirty="0" smtClean="0"/>
              <a:t>Hint: Try to </a:t>
            </a:r>
            <a:r>
              <a:rPr kumimoji="1" lang="en-US" altLang="zh-CN" dirty="0"/>
              <a:t>find debugger </a:t>
            </a:r>
            <a:r>
              <a:rPr kumimoji="1" lang="en-US" altLang="zh-CN" dirty="0" smtClean="0"/>
              <a:t>connection or the IMEI, phone number etc. of the device.</a:t>
            </a:r>
            <a:endParaRPr lang="zh-CN" altLang="en-US" dirty="0"/>
          </a:p>
        </p:txBody>
      </p:sp>
      <p:sp>
        <p:nvSpPr>
          <p:cNvPr id="4" name="灯片编号占位符 3"/>
          <p:cNvSpPr>
            <a:spLocks noGrp="1"/>
          </p:cNvSpPr>
          <p:nvPr>
            <p:ph type="sldNum" sz="quarter" idx="12"/>
          </p:nvPr>
        </p:nvSpPr>
        <p:spPr/>
        <p:txBody>
          <a:bodyPr/>
          <a:lstStyle/>
          <a:p>
            <a:fld id="{B4E3E5EF-7AA6-40DD-AA96-319B0649D502}" type="slidenum">
              <a:rPr lang="en-US" smtClean="0"/>
              <a:pPr/>
              <a:t>36</a:t>
            </a:fld>
            <a:endParaRPr lang="en-US"/>
          </a:p>
        </p:txBody>
      </p:sp>
    </p:spTree>
    <p:extLst>
      <p:ext uri="{BB962C8B-B14F-4D97-AF65-F5344CB8AC3E}">
        <p14:creationId xmlns:p14="http://schemas.microsoft.com/office/powerpoint/2010/main" val="357543547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幻灯片编号占位符 3"/>
          <p:cNvSpPr>
            <a:spLocks noGrp="1"/>
          </p:cNvSpPr>
          <p:nvPr>
            <p:ph type="sldNum" sz="quarter" idx="12"/>
          </p:nvPr>
        </p:nvSpPr>
        <p:spPr/>
        <p:txBody>
          <a:bodyPr/>
          <a:lstStyle/>
          <a:p>
            <a:fld id="{B4E3E5EF-7AA6-40DD-AA96-319B0649D502}" type="slidenum">
              <a:rPr lang="en-US" smtClean="0"/>
              <a:pPr/>
              <a:t>37</a:t>
            </a:fld>
            <a:endParaRPr lang="en-US"/>
          </a:p>
        </p:txBody>
      </p:sp>
      <p:sp>
        <p:nvSpPr>
          <p:cNvPr id="6" name="文本框 5"/>
          <p:cNvSpPr txBox="1"/>
          <p:nvPr/>
        </p:nvSpPr>
        <p:spPr>
          <a:xfrm>
            <a:off x="2743200" y="2819400"/>
            <a:ext cx="3886200" cy="1077218"/>
          </a:xfrm>
          <a:prstGeom prst="rect">
            <a:avLst/>
          </a:prstGeom>
          <a:noFill/>
        </p:spPr>
        <p:txBody>
          <a:bodyPr wrap="square" rtlCol="0">
            <a:spAutoFit/>
          </a:bodyPr>
          <a:lstStyle/>
          <a:p>
            <a:r>
              <a:rPr kumimoji="1" lang="en-US" altLang="zh-CN" sz="6400" dirty="0" smtClean="0"/>
              <a:t>Thank you!</a:t>
            </a:r>
            <a:endParaRPr kumimoji="1" lang="zh-CN" altLang="en-US" sz="6400" dirty="0"/>
          </a:p>
        </p:txBody>
      </p:sp>
      <p:sp>
        <p:nvSpPr>
          <p:cNvPr id="2" name="文本框 1"/>
          <p:cNvSpPr txBox="1"/>
          <p:nvPr/>
        </p:nvSpPr>
        <p:spPr>
          <a:xfrm>
            <a:off x="1295400" y="4953000"/>
            <a:ext cx="6858000" cy="584775"/>
          </a:xfrm>
          <a:prstGeom prst="rect">
            <a:avLst/>
          </a:prstGeom>
          <a:noFill/>
        </p:spPr>
        <p:txBody>
          <a:bodyPr wrap="square" rtlCol="0">
            <a:spAutoFit/>
          </a:bodyPr>
          <a:lstStyle/>
          <a:p>
            <a:pPr algn="ctr"/>
            <a:r>
              <a:rPr kumimoji="1" lang="en-US" altLang="zh-CN" sz="3200" i="1" dirty="0"/>
              <a:t>http://</a:t>
            </a:r>
            <a:r>
              <a:rPr kumimoji="1" lang="en-US" altLang="zh-CN" sz="3200" i="1" dirty="0" err="1"/>
              <a:t>list.cs.northwestern.edu</a:t>
            </a:r>
            <a:r>
              <a:rPr kumimoji="1" lang="en-US" altLang="zh-CN" sz="3200" i="1" dirty="0"/>
              <a:t>/mobile/</a:t>
            </a:r>
            <a:endParaRPr kumimoji="1" lang="zh-CN" altLang="en-US" sz="3200" i="1" dirty="0"/>
          </a:p>
        </p:txBody>
      </p:sp>
      <p:sp>
        <p:nvSpPr>
          <p:cNvPr id="5" name="文本框 4"/>
          <p:cNvSpPr txBox="1"/>
          <p:nvPr/>
        </p:nvSpPr>
        <p:spPr>
          <a:xfrm>
            <a:off x="2514600" y="4191000"/>
            <a:ext cx="4419600" cy="553998"/>
          </a:xfrm>
          <a:prstGeom prst="rect">
            <a:avLst/>
          </a:prstGeom>
          <a:noFill/>
        </p:spPr>
        <p:txBody>
          <a:bodyPr wrap="square" rtlCol="0">
            <a:spAutoFit/>
          </a:bodyPr>
          <a:lstStyle/>
          <a:p>
            <a:pPr algn="ctr"/>
            <a:r>
              <a:rPr kumimoji="1" lang="en-US" altLang="zh-CN" sz="3000" dirty="0" smtClean="0"/>
              <a:t>Questions?</a:t>
            </a:r>
            <a:endParaRPr kumimoji="1" lang="zh-CN" altLang="en-US" sz="3000" dirty="0"/>
          </a:p>
        </p:txBody>
      </p:sp>
    </p:spTree>
    <p:extLst>
      <p:ext uri="{BB962C8B-B14F-4D97-AF65-F5344CB8AC3E}">
        <p14:creationId xmlns:p14="http://schemas.microsoft.com/office/powerpoint/2010/main" val="11902024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en-US" altLang="zh-CN" dirty="0" smtClean="0"/>
              <a:t>Reverse </a:t>
            </a:r>
            <a:r>
              <a:rPr kumimoji="1" lang="en-US" altLang="zh-CN" dirty="0"/>
              <a:t>e</a:t>
            </a:r>
            <a:r>
              <a:rPr kumimoji="1" lang="en-US" altLang="zh-CN" dirty="0" smtClean="0"/>
              <a:t>ngineering </a:t>
            </a:r>
            <a:br>
              <a:rPr kumimoji="1" lang="en-US" altLang="zh-CN" dirty="0" smtClean="0"/>
            </a:br>
            <a:r>
              <a:rPr kumimoji="1" lang="en-US" altLang="zh-CN" dirty="0" smtClean="0"/>
              <a:t>Android Apps</a:t>
            </a:r>
            <a:endParaRPr kumimoji="1" lang="zh-CN" altLang="en-US" dirty="0"/>
          </a:p>
        </p:txBody>
      </p:sp>
      <p:sp>
        <p:nvSpPr>
          <p:cNvPr id="3" name="内容占位符 2"/>
          <p:cNvSpPr>
            <a:spLocks noGrp="1"/>
          </p:cNvSpPr>
          <p:nvPr>
            <p:ph idx="1"/>
          </p:nvPr>
        </p:nvSpPr>
        <p:spPr/>
        <p:txBody>
          <a:bodyPr/>
          <a:lstStyle/>
          <a:p>
            <a:r>
              <a:rPr kumimoji="1" lang="en-US" altLang="zh-CN" dirty="0" smtClean="0">
                <a:hlinkClick r:id="rId3"/>
              </a:rPr>
              <a:t>Reverse Engineering Talk</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4</a:t>
            </a:fld>
            <a:endParaRPr lang="en-US"/>
          </a:p>
        </p:txBody>
      </p:sp>
      <p:pic>
        <p:nvPicPr>
          <p:cNvPr id="5" name="7SRfk321I5o"/>
          <p:cNvPicPr>
            <a:picLocks noRot="1" noChangeAspect="1"/>
          </p:cNvPicPr>
          <p:nvPr>
            <a:quickTimeFile r:link="rId1"/>
          </p:nvPr>
        </p:nvPicPr>
        <p:blipFill>
          <a:blip r:embed="rId4"/>
          <a:stretch>
            <a:fillRect/>
          </a:stretch>
        </p:blipFill>
        <p:spPr>
          <a:xfrm>
            <a:off x="826911" y="2124075"/>
            <a:ext cx="7490178" cy="4213225"/>
          </a:xfrm>
          <a:prstGeom prst="rect">
            <a:avLst/>
          </a:prstGeom>
        </p:spPr>
      </p:pic>
    </p:spTree>
    <p:extLst>
      <p:ext uri="{BB962C8B-B14F-4D97-AF65-F5344CB8AC3E}">
        <p14:creationId xmlns:p14="http://schemas.microsoft.com/office/powerpoint/2010/main" val="34241333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en-US" altLang="zh-CN" dirty="0" smtClean="0"/>
              <a:t>What to benefit from </a:t>
            </a:r>
            <a:r>
              <a:rPr kumimoji="1" lang="en-US" altLang="zh-CN" dirty="0"/>
              <a:t>r</a:t>
            </a:r>
            <a:r>
              <a:rPr kumimoji="1" lang="en-US" altLang="zh-CN" dirty="0" smtClean="0"/>
              <a:t>everse engineering?</a:t>
            </a:r>
            <a:endParaRPr kumimoji="1" lang="zh-CN" altLang="en-US" dirty="0"/>
          </a:p>
        </p:txBody>
      </p:sp>
      <p:sp>
        <p:nvSpPr>
          <p:cNvPr id="3" name="内容占位符 2"/>
          <p:cNvSpPr>
            <a:spLocks noGrp="1"/>
          </p:cNvSpPr>
          <p:nvPr>
            <p:ph idx="1"/>
          </p:nvPr>
        </p:nvSpPr>
        <p:spPr/>
        <p:txBody>
          <a:bodyPr>
            <a:normAutofit/>
          </a:bodyPr>
          <a:lstStyle/>
          <a:p>
            <a:r>
              <a:rPr kumimoji="1" lang="en-US" altLang="zh-CN" dirty="0" smtClean="0"/>
              <a:t>Inject ad-lib, repackage</a:t>
            </a:r>
          </a:p>
          <a:p>
            <a:r>
              <a:rPr kumimoji="1" lang="en-US" altLang="zh-CN" dirty="0" smtClean="0"/>
              <a:t>Steal the intelligence property</a:t>
            </a:r>
          </a:p>
          <a:p>
            <a:r>
              <a:rPr kumimoji="1" lang="en-US" altLang="zh-CN" dirty="0" smtClean="0"/>
              <a:t>Manipulate the execution of application</a:t>
            </a:r>
          </a:p>
          <a:p>
            <a:pPr lvl="1"/>
            <a:r>
              <a:rPr kumimoji="1" lang="en-US" altLang="zh-CN" dirty="0" smtClean="0"/>
              <a:t>User privacy collection, Financial loss…</a:t>
            </a:r>
            <a:endParaRPr kumimoji="1" lang="en-US" altLang="zh-CN" dirty="0"/>
          </a:p>
          <a:p>
            <a:r>
              <a:rPr kumimoji="1" lang="en-US" altLang="zh-CN" dirty="0" smtClean="0"/>
              <a:t>Cheat the game</a:t>
            </a:r>
          </a:p>
        </p:txBody>
      </p:sp>
      <p:sp>
        <p:nvSpPr>
          <p:cNvPr id="4" name="幻灯片编号占位符 3"/>
          <p:cNvSpPr>
            <a:spLocks noGrp="1"/>
          </p:cNvSpPr>
          <p:nvPr>
            <p:ph type="sldNum" sz="quarter" idx="12"/>
          </p:nvPr>
        </p:nvSpPr>
        <p:spPr/>
        <p:txBody>
          <a:bodyPr/>
          <a:lstStyle/>
          <a:p>
            <a:fld id="{B4E3E5EF-7AA6-40DD-AA96-319B0649D502}" type="slidenum">
              <a:rPr lang="en-US" smtClean="0"/>
              <a:pPr/>
              <a:t>5</a:t>
            </a:fld>
            <a:endParaRPr lang="en-US"/>
          </a:p>
        </p:txBody>
      </p:sp>
    </p:spTree>
    <p:extLst>
      <p:ext uri="{BB962C8B-B14F-4D97-AF65-F5344CB8AC3E}">
        <p14:creationId xmlns:p14="http://schemas.microsoft.com/office/powerpoint/2010/main" val="22950634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en-US" altLang="zh-CN" dirty="0" smtClean="0"/>
              <a:t>What to benefit from </a:t>
            </a:r>
            <a:r>
              <a:rPr kumimoji="1" lang="en-US" altLang="zh-CN" dirty="0"/>
              <a:t>r</a:t>
            </a:r>
            <a:r>
              <a:rPr kumimoji="1" lang="en-US" altLang="zh-CN" dirty="0" smtClean="0"/>
              <a:t>everse engineering?</a:t>
            </a:r>
            <a:endParaRPr kumimoji="1" lang="zh-CN" altLang="en-US" dirty="0"/>
          </a:p>
        </p:txBody>
      </p:sp>
      <p:sp>
        <p:nvSpPr>
          <p:cNvPr id="3" name="内容占位符 2"/>
          <p:cNvSpPr>
            <a:spLocks noGrp="1"/>
          </p:cNvSpPr>
          <p:nvPr>
            <p:ph idx="1"/>
          </p:nvPr>
        </p:nvSpPr>
        <p:spPr/>
        <p:txBody>
          <a:bodyPr>
            <a:normAutofit/>
          </a:bodyPr>
          <a:lstStyle/>
          <a:p>
            <a:r>
              <a:rPr kumimoji="1" lang="en-US" altLang="zh-CN" dirty="0" smtClean="0"/>
              <a:t>Inject ad-lib, repackage</a:t>
            </a:r>
          </a:p>
        </p:txBody>
      </p:sp>
      <p:sp>
        <p:nvSpPr>
          <p:cNvPr id="4" name="幻灯片编号占位符 3"/>
          <p:cNvSpPr>
            <a:spLocks noGrp="1"/>
          </p:cNvSpPr>
          <p:nvPr>
            <p:ph type="sldNum" sz="quarter" idx="12"/>
          </p:nvPr>
        </p:nvSpPr>
        <p:spPr/>
        <p:txBody>
          <a:bodyPr/>
          <a:lstStyle/>
          <a:p>
            <a:fld id="{B4E3E5EF-7AA6-40DD-AA96-319B0649D502}" type="slidenum">
              <a:rPr lang="en-US" smtClean="0"/>
              <a:pPr/>
              <a:t>6</a:t>
            </a:fld>
            <a:endParaRPr lang="en-US"/>
          </a:p>
        </p:txBody>
      </p:sp>
      <p:pic>
        <p:nvPicPr>
          <p:cNvPr id="5" name="图片 4"/>
          <p:cNvPicPr>
            <a:picLocks noChangeAspect="1"/>
          </p:cNvPicPr>
          <p:nvPr/>
        </p:nvPicPr>
        <p:blipFill>
          <a:blip r:embed="rId2"/>
          <a:stretch>
            <a:fillRect/>
          </a:stretch>
        </p:blipFill>
        <p:spPr>
          <a:xfrm>
            <a:off x="1447800" y="2514600"/>
            <a:ext cx="6015210" cy="3962400"/>
          </a:xfrm>
          <a:prstGeom prst="rect">
            <a:avLst/>
          </a:prstGeom>
        </p:spPr>
      </p:pic>
    </p:spTree>
    <p:extLst>
      <p:ext uri="{BB962C8B-B14F-4D97-AF65-F5344CB8AC3E}">
        <p14:creationId xmlns:p14="http://schemas.microsoft.com/office/powerpoint/2010/main" val="20883894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en-US" altLang="zh-CN" dirty="0" smtClean="0"/>
              <a:t>Usage of Anti-reverse </a:t>
            </a:r>
            <a:br>
              <a:rPr kumimoji="1" lang="en-US" altLang="zh-CN" dirty="0" smtClean="0"/>
            </a:br>
            <a:r>
              <a:rPr kumimoji="1" lang="en-US" altLang="zh-CN" dirty="0" smtClean="0"/>
              <a:t>engineering techniques</a:t>
            </a:r>
            <a:endParaRPr kumimoji="1" lang="zh-CN" altLang="en-US" dirty="0"/>
          </a:p>
        </p:txBody>
      </p:sp>
      <p:sp>
        <p:nvSpPr>
          <p:cNvPr id="3" name="内容占位符 2"/>
          <p:cNvSpPr>
            <a:spLocks noGrp="1"/>
          </p:cNvSpPr>
          <p:nvPr>
            <p:ph idx="1"/>
          </p:nvPr>
        </p:nvSpPr>
        <p:spPr/>
        <p:txBody>
          <a:bodyPr/>
          <a:lstStyle/>
          <a:p>
            <a:r>
              <a:rPr kumimoji="1" lang="en-US" altLang="zh-CN" dirty="0" smtClean="0"/>
              <a:t>Developers:</a:t>
            </a:r>
          </a:p>
          <a:p>
            <a:pPr lvl="1"/>
            <a:r>
              <a:rPr kumimoji="1" lang="en-US" altLang="zh-CN" dirty="0" smtClean="0"/>
              <a:t>Protect their private property</a:t>
            </a:r>
          </a:p>
          <a:p>
            <a:pPr lvl="1"/>
            <a:r>
              <a:rPr kumimoji="1" lang="en-US" altLang="zh-CN" dirty="0" smtClean="0"/>
              <a:t>Harden the security of users</a:t>
            </a:r>
            <a:endParaRPr kumimoji="1" lang="en-US" altLang="zh-CN" dirty="0"/>
          </a:p>
          <a:p>
            <a:r>
              <a:rPr kumimoji="1" lang="en-US" altLang="zh-CN" dirty="0" smtClean="0"/>
              <a:t>Malware authors:</a:t>
            </a:r>
          </a:p>
          <a:p>
            <a:pPr lvl="1"/>
            <a:r>
              <a:rPr kumimoji="1" lang="en-US" altLang="zh-CN" dirty="0" smtClean="0"/>
              <a:t>Prevent the malware from being detected and analyzed</a:t>
            </a:r>
            <a:endParaRPr kumimoji="1" lang="zh-CN" altLang="en-US" dirty="0"/>
          </a:p>
        </p:txBody>
      </p:sp>
      <p:sp>
        <p:nvSpPr>
          <p:cNvPr id="4" name="幻灯片编号占位符 3"/>
          <p:cNvSpPr>
            <a:spLocks noGrp="1"/>
          </p:cNvSpPr>
          <p:nvPr>
            <p:ph type="sldNum" sz="quarter" idx="12"/>
          </p:nvPr>
        </p:nvSpPr>
        <p:spPr/>
        <p:txBody>
          <a:bodyPr/>
          <a:lstStyle/>
          <a:p>
            <a:fld id="{B4E3E5EF-7AA6-40DD-AA96-319B0649D502}" type="slidenum">
              <a:rPr lang="en-US" smtClean="0"/>
              <a:pPr/>
              <a:t>7</a:t>
            </a:fld>
            <a:endParaRPr lang="en-US"/>
          </a:p>
        </p:txBody>
      </p:sp>
    </p:spTree>
    <p:extLst>
      <p:ext uri="{BB962C8B-B14F-4D97-AF65-F5344CB8AC3E}">
        <p14:creationId xmlns:p14="http://schemas.microsoft.com/office/powerpoint/2010/main" val="30149141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Lots of </a:t>
            </a:r>
            <a:r>
              <a:rPr lang="en-US" altLang="zh-CN" dirty="0" smtClean="0"/>
              <a:t>Products</a:t>
            </a:r>
            <a:endParaRPr lang="zh-CN" altLang="en-US" dirty="0"/>
          </a:p>
        </p:txBody>
      </p:sp>
      <p:sp>
        <p:nvSpPr>
          <p:cNvPr id="3" name="内容占位符 2"/>
          <p:cNvSpPr>
            <a:spLocks noGrp="1"/>
          </p:cNvSpPr>
          <p:nvPr>
            <p:ph idx="1"/>
          </p:nvPr>
        </p:nvSpPr>
        <p:spPr/>
        <p:txBody>
          <a:bodyPr/>
          <a:lstStyle/>
          <a:p>
            <a:r>
              <a:rPr lang="en-US" altLang="zh-CN" dirty="0" err="1" smtClean="0"/>
              <a:t>ProGuard</a:t>
            </a:r>
            <a:r>
              <a:rPr lang="en-US" altLang="zh-CN" dirty="0" smtClean="0"/>
              <a:t>:</a:t>
            </a:r>
            <a:r>
              <a:rPr lang="en-US" altLang="zh-CN" dirty="0"/>
              <a:t> </a:t>
            </a:r>
            <a:r>
              <a:rPr lang="en-US" altLang="zh-CN" dirty="0" smtClean="0"/>
              <a:t>free Java class obfuscator</a:t>
            </a:r>
          </a:p>
          <a:p>
            <a:r>
              <a:rPr lang="en-US" altLang="zh-CN" dirty="0" err="1" smtClean="0"/>
              <a:t>DexGuard</a:t>
            </a:r>
            <a:r>
              <a:rPr lang="en-US" altLang="zh-CN" dirty="0" smtClean="0"/>
              <a:t>: the professional version of </a:t>
            </a:r>
            <a:r>
              <a:rPr lang="en-US" altLang="zh-CN" dirty="0" err="1" smtClean="0"/>
              <a:t>ProGuard</a:t>
            </a:r>
            <a:endParaRPr lang="en-US" altLang="zh-CN" dirty="0" smtClean="0"/>
          </a:p>
          <a:p>
            <a:r>
              <a:rPr lang="en-US" altLang="zh-CN" dirty="0" err="1" smtClean="0"/>
              <a:t>Ijiami</a:t>
            </a:r>
            <a:r>
              <a:rPr lang="en-US" altLang="zh-CN" dirty="0" smtClean="0"/>
              <a:t>, </a:t>
            </a:r>
            <a:r>
              <a:rPr lang="en-US" altLang="zh-CN" dirty="0" err="1" smtClean="0"/>
              <a:t>bangcle</a:t>
            </a:r>
            <a:r>
              <a:rPr lang="en-US" altLang="zh-CN" dirty="0" smtClean="0"/>
              <a:t>: two Chinese business that focus on obfuscation</a:t>
            </a:r>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B4E3E5EF-7AA6-40DD-AA96-319B0649D502}" type="slidenum">
              <a:rPr lang="en-US" smtClean="0"/>
              <a:pPr/>
              <a:t>8</a:t>
            </a:fld>
            <a:endParaRPr lang="en-US"/>
          </a:p>
        </p:txBody>
      </p:sp>
    </p:spTree>
    <p:extLst>
      <p:ext uri="{BB962C8B-B14F-4D97-AF65-F5344CB8AC3E}">
        <p14:creationId xmlns:p14="http://schemas.microsoft.com/office/powerpoint/2010/main" val="39912738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Outline</a:t>
            </a:r>
            <a:endParaRPr kumimoji="1" lang="zh-CN" altLang="en-US" dirty="0"/>
          </a:p>
        </p:txBody>
      </p:sp>
      <p:sp>
        <p:nvSpPr>
          <p:cNvPr id="3" name="内容占位符 2"/>
          <p:cNvSpPr>
            <a:spLocks noGrp="1"/>
          </p:cNvSpPr>
          <p:nvPr>
            <p:ph idx="1"/>
          </p:nvPr>
        </p:nvSpPr>
        <p:spPr/>
        <p:txBody>
          <a:bodyPr/>
          <a:lstStyle/>
          <a:p>
            <a:r>
              <a:rPr kumimoji="1" lang="en-US" altLang="zh-CN" dirty="0" smtClean="0">
                <a:solidFill>
                  <a:srgbClr val="A6A6A6"/>
                </a:solidFill>
              </a:rPr>
              <a:t>Introduction</a:t>
            </a:r>
          </a:p>
          <a:p>
            <a:r>
              <a:rPr kumimoji="1" lang="en-US" altLang="zh-CN" dirty="0" smtClean="0"/>
              <a:t>Reverse Engineering Techniques</a:t>
            </a:r>
          </a:p>
          <a:p>
            <a:r>
              <a:rPr kumimoji="1" lang="en-US" altLang="zh-CN" dirty="0" smtClean="0">
                <a:solidFill>
                  <a:srgbClr val="A6A6A6"/>
                </a:solidFill>
              </a:rPr>
              <a:t>Design &amp; Implementation</a:t>
            </a:r>
          </a:p>
          <a:p>
            <a:r>
              <a:rPr kumimoji="1" lang="en-US" altLang="zh-CN" dirty="0" smtClean="0">
                <a:solidFill>
                  <a:srgbClr val="A6A6A6"/>
                </a:solidFill>
              </a:rPr>
              <a:t>Results</a:t>
            </a:r>
          </a:p>
          <a:p>
            <a:r>
              <a:rPr kumimoji="1" lang="en-US" altLang="zh-CN" dirty="0" smtClean="0">
                <a:solidFill>
                  <a:srgbClr val="A6A6A6"/>
                </a:solidFill>
              </a:rPr>
              <a:t>Comparison</a:t>
            </a:r>
            <a:endParaRPr kumimoji="1" lang="zh-CN" altLang="en-US" dirty="0">
              <a:solidFill>
                <a:srgbClr val="A6A6A6"/>
              </a:solidFill>
            </a:endParaRPr>
          </a:p>
        </p:txBody>
      </p:sp>
      <p:sp>
        <p:nvSpPr>
          <p:cNvPr id="4" name="幻灯片编号占位符 3"/>
          <p:cNvSpPr>
            <a:spLocks noGrp="1"/>
          </p:cNvSpPr>
          <p:nvPr>
            <p:ph type="sldNum" sz="quarter" idx="12"/>
          </p:nvPr>
        </p:nvSpPr>
        <p:spPr/>
        <p:txBody>
          <a:bodyPr/>
          <a:lstStyle/>
          <a:p>
            <a:fld id="{B4E3E5EF-7AA6-40DD-AA96-319B0649D502}" type="slidenum">
              <a:rPr lang="en-US" smtClean="0"/>
              <a:pPr/>
              <a:t>9</a:t>
            </a:fld>
            <a:endParaRPr lang="en-US"/>
          </a:p>
        </p:txBody>
      </p:sp>
    </p:spTree>
    <p:extLst>
      <p:ext uri="{BB962C8B-B14F-4D97-AF65-F5344CB8AC3E}">
        <p14:creationId xmlns:p14="http://schemas.microsoft.com/office/powerpoint/2010/main" val="13275967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15554</TotalTime>
  <Words>1965</Words>
  <Application>Microsoft Macintosh PowerPoint</Application>
  <PresentationFormat>全屏显示(4:3)</PresentationFormat>
  <Paragraphs>363</Paragraphs>
  <Slides>37</Slides>
  <Notes>14</Notes>
  <HiddenSlides>0</HiddenSlides>
  <MMClips>2</MMClips>
  <ScaleCrop>false</ScaleCrop>
  <HeadingPairs>
    <vt:vector size="4" baseType="variant">
      <vt:variant>
        <vt:lpstr>主题</vt:lpstr>
      </vt:variant>
      <vt:variant>
        <vt:i4>1</vt:i4>
      </vt:variant>
      <vt:variant>
        <vt:lpstr>幻灯片标题</vt:lpstr>
      </vt:variant>
      <vt:variant>
        <vt:i4>37</vt:i4>
      </vt:variant>
    </vt:vector>
  </HeadingPairs>
  <TitlesOfParts>
    <vt:vector size="38" baseType="lpstr">
      <vt:lpstr>Office Theme</vt:lpstr>
      <vt:lpstr>Android Obfuscation</vt:lpstr>
      <vt:lpstr>Outline</vt:lpstr>
      <vt:lpstr>Android App compilation</vt:lpstr>
      <vt:lpstr>Reverse engineering  Android Apps</vt:lpstr>
      <vt:lpstr>What to benefit from reverse engineering?</vt:lpstr>
      <vt:lpstr>What to benefit from reverse engineering?</vt:lpstr>
      <vt:lpstr>Usage of Anti-reverse  engineering techniques</vt:lpstr>
      <vt:lpstr>Lots of Products</vt:lpstr>
      <vt:lpstr>Outline</vt:lpstr>
      <vt:lpstr>List of Obfuscation Techniques</vt:lpstr>
      <vt:lpstr>Lexical Obfuscation</vt:lpstr>
      <vt:lpstr>Example</vt:lpstr>
      <vt:lpstr>Random/Non-alpha  Identifier name</vt:lpstr>
      <vt:lpstr>Anti-debug</vt:lpstr>
      <vt:lpstr>Tamper Detection</vt:lpstr>
      <vt:lpstr>Background on Anti-decompiling</vt:lpstr>
      <vt:lpstr>Anti-decompiling</vt:lpstr>
      <vt:lpstr>Crack the apktool</vt:lpstr>
      <vt:lpstr>Smali Sample</vt:lpstr>
      <vt:lpstr>Bytecode Encryption</vt:lpstr>
      <vt:lpstr>Dynamic Loading</vt:lpstr>
      <vt:lpstr>Native Code</vt:lpstr>
      <vt:lpstr>Reflection</vt:lpstr>
      <vt:lpstr>To Summarize</vt:lpstr>
      <vt:lpstr>Outline</vt:lpstr>
      <vt:lpstr>Framework</vt:lpstr>
      <vt:lpstr>Lexical Obfuscation Detection </vt:lpstr>
      <vt:lpstr>Anti-debug Detection</vt:lpstr>
      <vt:lpstr>Detection of Tamper Detection</vt:lpstr>
      <vt:lpstr>Anti Decompilation Detection</vt:lpstr>
      <vt:lpstr>Other Detection Methods</vt:lpstr>
      <vt:lpstr>Real examples</vt:lpstr>
      <vt:lpstr>ProGuard</vt:lpstr>
      <vt:lpstr>Comparison</vt:lpstr>
      <vt:lpstr>In Summary</vt:lpstr>
      <vt:lpstr>Exercise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AppsPlayground: Automatic Security Analysis of Android Applications</dc:title>
  <dc:creator>vaibhav</dc:creator>
  <cp:lastModifiedBy>王骏 洪</cp:lastModifiedBy>
  <cp:revision>299</cp:revision>
  <dcterms:created xsi:type="dcterms:W3CDTF">2013-02-06T16:22:28Z</dcterms:created>
  <dcterms:modified xsi:type="dcterms:W3CDTF">2015-04-20T18:31:26Z</dcterms:modified>
</cp:coreProperties>
</file>