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6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7" r:id="rId5"/>
    <p:sldId id="259" r:id="rId6"/>
    <p:sldId id="299" r:id="rId7"/>
    <p:sldId id="304" r:id="rId8"/>
    <p:sldId id="305" r:id="rId9"/>
    <p:sldId id="306" r:id="rId10"/>
    <p:sldId id="309" r:id="rId11"/>
    <p:sldId id="307" r:id="rId12"/>
    <p:sldId id="269" r:id="rId13"/>
    <p:sldId id="270" r:id="rId14"/>
    <p:sldId id="271" r:id="rId15"/>
    <p:sldId id="272" r:id="rId16"/>
    <p:sldId id="273" r:id="rId17"/>
    <p:sldId id="274" r:id="rId18"/>
    <p:sldId id="287" r:id="rId19"/>
    <p:sldId id="275" r:id="rId20"/>
    <p:sldId id="308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357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A677-7540-5B4F-8192-B1627F483078}" type="datetimeFigureOut">
              <a:rPr lang="en-US" smtClean="0">
                <a:latin typeface="Arial"/>
              </a:rPr>
              <a:pPr/>
              <a:t>10/14/10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56830-F92C-E04D-8A31-4494410ED4BC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F9F2-0A05-8743-9342-76B7C9714F91}" type="datetimeFigureOut">
              <a:rPr lang="en-US" smtClean="0"/>
              <a:t>10/14/10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4DF04-C1F1-1A4F-8B5A-B4CBB14330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DF04-C1F1-1A4F-8B5A-B4CBB143307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rial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146C-750B-774F-B39F-6C06D8ACE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146C-750B-774F-B39F-6C06D8ACEB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146C-750B-774F-B39F-6C06D8ACEB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Arial"/>
            </a:endParaRPr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 userDrawn="1"/>
        </p:nvSpPr>
        <p:spPr>
          <a:xfrm>
            <a:off x="3593381" y="909109"/>
            <a:ext cx="2197819" cy="192934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418" y="1240956"/>
            <a:ext cx="1562100" cy="11811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146C-750B-774F-B39F-6C06D8ACEB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146C-750B-774F-B39F-6C06D8AC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146C-750B-774F-B39F-6C06D8ACEB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146C-750B-774F-B39F-6C06D8AC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7F82-E399-4C43-8D1E-E4AAFDA82ADC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41707F82-E399-4C43-8D1E-E4AAFDA82ADC}" type="datetimeFigureOut">
              <a:rPr lang="en-US" smtClean="0"/>
              <a:pPr/>
              <a:t>10/14/10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algn="l"/>
            <a:fld id="{EA7C8D44-3667-46F6-9772-CC52308E2A7F}" type="slidenum">
              <a:rPr lang="en-US" smtClean="0"/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rial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rial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rial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rial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98587" y="867416"/>
            <a:ext cx="3018643" cy="283590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Defending:</a:t>
            </a:r>
            <a:br>
              <a:rPr lang="en-US" dirty="0" smtClean="0"/>
            </a:br>
            <a:r>
              <a:rPr lang="en-US" dirty="0" smtClean="0"/>
              <a:t>Taxonomy of </a:t>
            </a:r>
            <a:r>
              <a:rPr lang="en-US" dirty="0" err="1" smtClean="0"/>
              <a:t>Botnet</a:t>
            </a:r>
            <a:r>
              <a:rPr lang="en-US" dirty="0" smtClean="0"/>
              <a:t> Threats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GTR version 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77" y="1572768"/>
            <a:ext cx="1346200" cy="156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2611" y="15799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089188" cy="4421115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Pros:</a:t>
            </a:r>
          </a:p>
          <a:p>
            <a:pPr lvl="1"/>
            <a:r>
              <a:rPr lang="en-US" sz="2000" dirty="0" smtClean="0"/>
              <a:t>harder </a:t>
            </a:r>
            <a:r>
              <a:rPr lang="en-US" sz="2000" dirty="0" smtClean="0"/>
              <a:t>to discover and destroy</a:t>
            </a:r>
          </a:p>
          <a:p>
            <a:pPr lvl="1"/>
            <a:r>
              <a:rPr lang="en-US" sz="2000" dirty="0" smtClean="0"/>
              <a:t>does not depend on few selected servers</a:t>
            </a:r>
          </a:p>
          <a:p>
            <a:pPr lvl="1"/>
            <a:r>
              <a:rPr lang="en-US" sz="2000" dirty="0" smtClean="0"/>
              <a:t>destroying single or few bots won't lead to destruction of an entire bonnet</a:t>
            </a:r>
          </a:p>
          <a:p>
            <a:pPr lvl="1"/>
            <a:r>
              <a:rPr lang="en-US" sz="2000" dirty="0" smtClean="0"/>
              <a:t>harder to defend </a:t>
            </a:r>
            <a:r>
              <a:rPr lang="en-US" sz="2000" dirty="0" smtClean="0"/>
              <a:t>against</a:t>
            </a:r>
          </a:p>
          <a:p>
            <a:pPr lvl="1"/>
            <a:r>
              <a:rPr lang="en-US" sz="2000" dirty="0" smtClean="0"/>
              <a:t>more robust than centralized</a:t>
            </a:r>
          </a:p>
          <a:p>
            <a:r>
              <a:rPr lang="en-US" sz="2000" dirty="0" smtClean="0"/>
              <a:t>Cons:</a:t>
            </a:r>
          </a:p>
          <a:p>
            <a:pPr lvl="1"/>
            <a:r>
              <a:rPr lang="en-US" sz="2000" dirty="0" smtClean="0"/>
              <a:t>small </a:t>
            </a:r>
            <a:r>
              <a:rPr lang="en-US" sz="2000" dirty="0" smtClean="0"/>
              <a:t>user groups, 10-50 users</a:t>
            </a:r>
          </a:p>
          <a:p>
            <a:pPr lvl="1"/>
            <a:r>
              <a:rPr lang="en-US" sz="2000" dirty="0" smtClean="0"/>
              <a:t>no</a:t>
            </a:r>
            <a:r>
              <a:rPr lang="en-US" sz="2000" dirty="0" smtClean="0"/>
              <a:t> guarantee of </a:t>
            </a:r>
            <a:r>
              <a:rPr lang="en-US" sz="2000" dirty="0" err="1" smtClean="0"/>
              <a:t>msg</a:t>
            </a:r>
            <a:r>
              <a:rPr lang="en-US" sz="2000" dirty="0" smtClean="0"/>
              <a:t> delivery and propagation latency</a:t>
            </a:r>
          </a:p>
          <a:p>
            <a:pPr lvl="1"/>
            <a:r>
              <a:rPr lang="en-US" sz="2000" dirty="0" smtClean="0"/>
              <a:t>harder to coordinate than centralized</a:t>
            </a:r>
          </a:p>
          <a:p>
            <a:pPr lvl="1"/>
            <a:r>
              <a:rPr lang="en-US" sz="2000" dirty="0" smtClean="0"/>
              <a:t>used to attack a small number of target host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88" y="2057401"/>
            <a:ext cx="3528920" cy="2496410"/>
          </a:xfrm>
          <a:prstGeom prst="rect">
            <a:avLst/>
          </a:prstGeom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098839" y="2946267"/>
            <a:ext cx="144462" cy="865188"/>
            <a:chOff x="1655" y="2205"/>
            <a:chExt cx="91" cy="54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2824153">
              <a:off x="1429" y="2432"/>
              <a:ext cx="544" cy="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>
              <a:prstTxWarp prst="textNoShape">
                <a:avLst/>
              </a:prstTxWarp>
            </a:bodyPr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 rot="-2802177">
              <a:off x="1429" y="2431"/>
              <a:ext cx="544" cy="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90000" tIns="46800" rIns="90000" bIns="46800" anchor="ctr">
              <a:prstTxWarp prst="textNoShape">
                <a:avLst/>
              </a:prstTxWarp>
            </a:bodyPr>
            <a:lstStyle/>
            <a:p>
              <a:endParaRPr lang="en-US" sz="2000">
                <a:latin typeface="Arial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5264341" cy="3962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easy </a:t>
            </a:r>
            <a:r>
              <a:rPr lang="en-US" dirty="0" smtClean="0"/>
              <a:t>to implement and highly resilient to discovery and </a:t>
            </a:r>
            <a:r>
              <a:rPr lang="en-US" dirty="0" smtClean="0"/>
              <a:t>destruction</a:t>
            </a:r>
          </a:p>
          <a:p>
            <a:pPr lvl="2"/>
            <a:r>
              <a:rPr lang="en-US" dirty="0" smtClean="0"/>
              <a:t>bots </a:t>
            </a:r>
            <a:r>
              <a:rPr lang="en-US" dirty="0" smtClean="0"/>
              <a:t>won't actively contact other bots or </a:t>
            </a:r>
            <a:r>
              <a:rPr lang="en-US" dirty="0" err="1" smtClean="0"/>
              <a:t>botmasters</a:t>
            </a:r>
            <a:endParaRPr lang="en-US" dirty="0" smtClean="0"/>
          </a:p>
          <a:p>
            <a:pPr lvl="2"/>
            <a:r>
              <a:rPr lang="en-US" dirty="0" smtClean="0"/>
              <a:t>bots would listen to incoming connections from its </a:t>
            </a:r>
            <a:r>
              <a:rPr lang="en-US" dirty="0" err="1" smtClean="0"/>
              <a:t>botmaster</a:t>
            </a:r>
            <a:endParaRPr lang="en-US" dirty="0" smtClean="0"/>
          </a:p>
          <a:p>
            <a:pPr lvl="2"/>
            <a:r>
              <a:rPr lang="en-US" dirty="0" err="1" smtClean="0"/>
              <a:t>botmaster</a:t>
            </a:r>
            <a:r>
              <a:rPr lang="en-US" dirty="0" smtClean="0"/>
              <a:t> scans internet to discover its bots, then issue command to </a:t>
            </a:r>
            <a:r>
              <a:rPr lang="en-US" dirty="0" err="1" smtClean="0"/>
              <a:t>bot</a:t>
            </a:r>
            <a:endParaRPr lang="en-US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has </a:t>
            </a:r>
            <a:r>
              <a:rPr lang="en-US" dirty="0" smtClean="0"/>
              <a:t>scalability problem and difficult to be used for large scale, coordinated </a:t>
            </a:r>
            <a:r>
              <a:rPr lang="en-US" dirty="0" smtClean="0"/>
              <a:t>attacks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1540" y="2057400"/>
            <a:ext cx="3251511" cy="3229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Rallying Mechanisms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Hard </a:t>
            </a:r>
            <a:r>
              <a:rPr lang="en-US" sz="2800" dirty="0" smtClean="0">
                <a:latin typeface="Arial"/>
                <a:cs typeface="Arial"/>
              </a:rPr>
              <a:t>coded IP address</a:t>
            </a:r>
          </a:p>
          <a:p>
            <a:r>
              <a:rPr lang="en-US" sz="2800" dirty="0" smtClean="0">
                <a:latin typeface="Arial"/>
                <a:cs typeface="Arial"/>
              </a:rPr>
              <a:t>Dynamic DNS Domain name</a:t>
            </a:r>
          </a:p>
          <a:p>
            <a:r>
              <a:rPr lang="en-US" sz="2800" dirty="0" smtClean="0">
                <a:latin typeface="Arial"/>
                <a:cs typeface="Arial"/>
              </a:rPr>
              <a:t>Distributed DNS </a:t>
            </a:r>
            <a:r>
              <a:rPr lang="en-US" sz="2800" dirty="0" smtClean="0">
                <a:latin typeface="Arial"/>
                <a:cs typeface="Arial"/>
              </a:rPr>
              <a:t>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782" y="3423033"/>
            <a:ext cx="3296018" cy="3138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872" y="4600213"/>
            <a:ext cx="2373262" cy="186894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Hard coded IP Address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5545417" cy="39624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Arial"/>
                <a:cs typeface="Arial"/>
              </a:rPr>
              <a:t>IP </a:t>
            </a:r>
            <a:r>
              <a:rPr lang="en-US" sz="2800" dirty="0" smtClean="0">
                <a:latin typeface="Arial"/>
                <a:cs typeface="Arial"/>
              </a:rPr>
              <a:t>address of C&amp;C server is hard coded into the binary at the bot.</a:t>
            </a:r>
          </a:p>
          <a:p>
            <a:pPr lvl="0"/>
            <a:r>
              <a:rPr lang="en-US" sz="2800" dirty="0" smtClean="0">
                <a:latin typeface="Arial"/>
                <a:cs typeface="Arial"/>
              </a:rPr>
              <a:t>C&amp;C server can be easily detected and communication channel can be  easily blocked.</a:t>
            </a:r>
          </a:p>
          <a:p>
            <a:pPr lvl="0"/>
            <a:r>
              <a:rPr lang="en-US" sz="2800" dirty="0" smtClean="0">
                <a:latin typeface="Arial"/>
                <a:cs typeface="Arial"/>
              </a:rPr>
              <a:t>Not much used by current bots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617" y="2212418"/>
            <a:ext cx="2609379" cy="260937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Dynamic DNS Domain name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57401"/>
            <a:ext cx="4260132" cy="39624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Arial"/>
                <a:cs typeface="Arial"/>
              </a:rPr>
              <a:t>Hard</a:t>
            </a:r>
            <a:r>
              <a:rPr lang="en-US" sz="2800" dirty="0" smtClean="0">
                <a:latin typeface="Arial"/>
                <a:cs typeface="Arial"/>
              </a:rPr>
              <a:t>-coded domains assigned by dynamical DNS providers. </a:t>
            </a:r>
          </a:p>
          <a:p>
            <a:pPr lvl="0"/>
            <a:r>
              <a:rPr lang="en-US" sz="2800" dirty="0" smtClean="0">
                <a:latin typeface="Arial"/>
                <a:cs typeface="Arial"/>
              </a:rPr>
              <a:t>If connection fails, the </a:t>
            </a:r>
            <a:r>
              <a:rPr lang="en-US" sz="2800" dirty="0" err="1" smtClean="0">
                <a:latin typeface="Arial"/>
                <a:cs typeface="Arial"/>
              </a:rPr>
              <a:t>bot</a:t>
            </a:r>
            <a:r>
              <a:rPr lang="en-US" sz="2800" dirty="0" smtClean="0">
                <a:latin typeface="Arial"/>
                <a:cs typeface="Arial"/>
              </a:rPr>
              <a:t> performs DNS queries to obtain the new C&amp;C address for redirection.</a:t>
            </a:r>
          </a:p>
          <a:p>
            <a:pPr lvl="0"/>
            <a:r>
              <a:rPr lang="en-US" sz="2800" dirty="0" smtClean="0">
                <a:latin typeface="Arial"/>
                <a:cs typeface="Arial"/>
              </a:rPr>
              <a:t>Detection harder when botmaster randomly changes the location.</a:t>
            </a:r>
          </a:p>
          <a:p>
            <a:pPr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32" y="2057401"/>
            <a:ext cx="4253900" cy="263366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Distributed DNS </a:t>
            </a:r>
            <a:r>
              <a:rPr lang="en-US" sz="4000" dirty="0" smtClean="0">
                <a:latin typeface="Arial"/>
                <a:cs typeface="Arial"/>
              </a:rPr>
              <a:t>Service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4924338" cy="39624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 smtClean="0">
                <a:latin typeface="Arial"/>
                <a:cs typeface="Arial"/>
              </a:rPr>
              <a:t>Botnets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run own DNS service out of reach of authorities.</a:t>
            </a:r>
          </a:p>
          <a:p>
            <a:pPr lvl="0"/>
            <a:r>
              <a:rPr lang="en-US" sz="2800" dirty="0" smtClean="0">
                <a:latin typeface="Arial"/>
                <a:cs typeface="Arial"/>
              </a:rPr>
              <a:t>Bots use the DNS addresses to resolve the C&amp;C servers.</a:t>
            </a:r>
          </a:p>
          <a:p>
            <a:pPr lvl="0"/>
            <a:r>
              <a:rPr lang="en-US" sz="2800" dirty="0" smtClean="0">
                <a:latin typeface="Arial"/>
                <a:cs typeface="Arial"/>
              </a:rPr>
              <a:t>Use high port numbers to avoid detection by security devices and gateways.</a:t>
            </a:r>
          </a:p>
          <a:p>
            <a:pPr lvl="0"/>
            <a:r>
              <a:rPr lang="en-US" sz="2800" dirty="0" smtClean="0">
                <a:latin typeface="Arial"/>
                <a:cs typeface="Arial"/>
              </a:rPr>
              <a:t>Hardest to detect &amp; destroy.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538" y="2057401"/>
            <a:ext cx="3543381" cy="28549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Communication Protocols</a:t>
            </a:r>
            <a:br>
              <a:rPr lang="en-US" sz="4000" dirty="0" smtClean="0">
                <a:latin typeface="Arial"/>
                <a:cs typeface="Arial"/>
              </a:rPr>
            </a:b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5537"/>
            <a:ext cx="5356861" cy="3962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/>
                <a:cs typeface="Arial"/>
              </a:rPr>
              <a:t>Determine the origins of a </a:t>
            </a:r>
            <a:r>
              <a:rPr lang="en-US" dirty="0" err="1" smtClean="0">
                <a:latin typeface="Arial"/>
                <a:cs typeface="Arial"/>
              </a:rPr>
              <a:t>botnet</a:t>
            </a:r>
            <a:r>
              <a:rPr lang="en-US" dirty="0" smtClean="0">
                <a:latin typeface="Arial"/>
                <a:cs typeface="Arial"/>
              </a:rPr>
              <a:t> attack and the software being used.</a:t>
            </a:r>
            <a:endParaRPr lang="en-US" dirty="0" smtClean="0">
              <a:latin typeface="Arial"/>
              <a:cs typeface="Arial"/>
            </a:endParaRPr>
          </a:p>
          <a:p>
            <a:pPr lvl="0"/>
            <a:r>
              <a:rPr lang="en-US" dirty="0" smtClean="0">
                <a:latin typeface="Arial"/>
                <a:cs typeface="Arial"/>
              </a:rPr>
              <a:t>Allow researchers to decode conversations happening between the bots and the masters .</a:t>
            </a:r>
            <a:endParaRPr lang="en-US" dirty="0" smtClean="0">
              <a:latin typeface="Arial"/>
              <a:cs typeface="Arial"/>
            </a:endParaRPr>
          </a:p>
          <a:p>
            <a:pPr lvl="0"/>
            <a:r>
              <a:rPr lang="en-US" dirty="0" smtClean="0">
                <a:latin typeface="Arial"/>
                <a:cs typeface="Arial"/>
              </a:rPr>
              <a:t>There </a:t>
            </a:r>
            <a:r>
              <a:rPr lang="en-US" dirty="0" smtClean="0">
                <a:latin typeface="Arial"/>
                <a:cs typeface="Arial"/>
              </a:rPr>
              <a:t>are two main Communication Protocols used for </a:t>
            </a:r>
            <a:r>
              <a:rPr lang="en-US" dirty="0" err="1" smtClean="0">
                <a:latin typeface="Arial"/>
                <a:cs typeface="Arial"/>
              </a:rPr>
              <a:t>bot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attacks:</a:t>
            </a:r>
            <a:endParaRPr lang="en-US" dirty="0" smtClean="0">
              <a:cs typeface="Arial"/>
            </a:endParaRPr>
          </a:p>
          <a:p>
            <a:pPr lvl="1"/>
            <a:r>
              <a:rPr lang="en-US" sz="2400" dirty="0" smtClean="0">
                <a:latin typeface="Arial"/>
                <a:cs typeface="Arial"/>
              </a:rPr>
              <a:t>IRC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HTTP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061" y="4117280"/>
            <a:ext cx="3121007" cy="23251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IRC Protocol</a:t>
            </a:r>
            <a:br>
              <a:rPr lang="en-US" sz="4000" dirty="0" smtClean="0">
                <a:latin typeface="Arial"/>
                <a:cs typeface="Arial"/>
              </a:rPr>
            </a:b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4994699" cy="3962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>
                <a:latin typeface="Arial"/>
                <a:cs typeface="Arial"/>
              </a:rPr>
              <a:t>Mainly designed for group communication but can also handle private messages between two people.</a:t>
            </a:r>
          </a:p>
          <a:p>
            <a:pPr lvl="0"/>
            <a:r>
              <a:rPr lang="en-US" sz="2800" dirty="0" smtClean="0">
                <a:latin typeface="Arial"/>
                <a:cs typeface="Arial"/>
              </a:rPr>
              <a:t>Inbound </a:t>
            </a:r>
            <a:r>
              <a:rPr lang="en-US" sz="2800" dirty="0" err="1" smtClean="0">
                <a:latin typeface="Arial"/>
                <a:cs typeface="Arial"/>
              </a:rPr>
              <a:t>vs</a:t>
            </a:r>
            <a:r>
              <a:rPr lang="en-US" sz="2800" dirty="0" smtClean="0">
                <a:latin typeface="Arial"/>
                <a:cs typeface="Arial"/>
              </a:rPr>
              <a:t> Outbound IRC traffic.</a:t>
            </a:r>
          </a:p>
          <a:p>
            <a:pPr lvl="0"/>
            <a:r>
              <a:rPr lang="en-US" sz="2800" dirty="0" smtClean="0">
                <a:latin typeface="Arial"/>
                <a:cs typeface="Arial"/>
              </a:rPr>
              <a:t>Firewalls can be configured to block IRC traffic in corporate  environments</a:t>
            </a:r>
            <a:r>
              <a:rPr lang="en-US" sz="2800" dirty="0" smtClean="0">
                <a:latin typeface="Arial"/>
                <a:cs typeface="Arial"/>
              </a:rPr>
              <a:t>.</a:t>
            </a: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899" y="2381078"/>
            <a:ext cx="3447894" cy="199447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IRC Protocol</a:t>
            </a:r>
            <a:br>
              <a:rPr lang="en-US" sz="4000" dirty="0" smtClean="0">
                <a:latin typeface="Arial"/>
                <a:cs typeface="Arial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It  suffers from a major drawback of using a </a:t>
            </a:r>
          </a:p>
          <a:p>
            <a:pPr>
              <a:buNone/>
            </a:pPr>
            <a:r>
              <a:rPr lang="en-US" sz="2800" dirty="0" smtClean="0">
                <a:latin typeface="Arial"/>
                <a:cs typeface="Arial"/>
              </a:rPr>
              <a:t>Centralized Server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</p:txBody>
      </p:sp>
      <p:pic>
        <p:nvPicPr>
          <p:cNvPr id="4" name="Content Placeholder 3" descr="IR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599" y="2886467"/>
            <a:ext cx="2695238" cy="313333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HTTP Protocol</a:t>
            </a:r>
            <a:br>
              <a:rPr lang="en-US" sz="4000" dirty="0" smtClean="0">
                <a:latin typeface="Arial"/>
                <a:cs typeface="Arial"/>
              </a:rPr>
            </a:b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latin typeface="Arial"/>
                <a:cs typeface="Arial"/>
              </a:rPr>
              <a:t>Strength: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HTTP </a:t>
            </a:r>
            <a:r>
              <a:rPr lang="en-US" sz="2400" dirty="0" smtClean="0">
                <a:latin typeface="Arial"/>
                <a:cs typeface="Arial"/>
              </a:rPr>
              <a:t>makes botnets harder to detect.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Firewalls block IRC ports but not </a:t>
            </a:r>
            <a:r>
              <a:rPr lang="en-US" sz="2400" dirty="0" smtClean="0">
                <a:latin typeface="Arial"/>
                <a:cs typeface="Arial"/>
              </a:rPr>
              <a:t>HTTP.</a:t>
            </a:r>
            <a:endParaRPr lang="en-US" sz="2400" dirty="0" smtClean="0"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Weakness: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It </a:t>
            </a:r>
            <a:r>
              <a:rPr lang="en-US" sz="2400" dirty="0" smtClean="0">
                <a:latin typeface="Arial"/>
                <a:cs typeface="Arial"/>
              </a:rPr>
              <a:t>can still can be detected using appropriate </a:t>
            </a:r>
            <a:r>
              <a:rPr lang="en-US" sz="2400" dirty="0" smtClean="0">
                <a:latin typeface="Arial"/>
                <a:cs typeface="Arial"/>
              </a:rPr>
              <a:t>filters.</a:t>
            </a:r>
          </a:p>
          <a:p>
            <a:pPr lvl="1"/>
            <a:r>
              <a:rPr lang="en-US" sz="2400" dirty="0" err="1" smtClean="0">
                <a:latin typeface="Arial"/>
                <a:cs typeface="Arial"/>
              </a:rPr>
              <a:t>Bot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HTTP Traffic is different from normal traffic.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2057401"/>
            <a:ext cx="1511300" cy="1384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Taxonomy of </a:t>
            </a:r>
            <a:r>
              <a:rPr lang="en-US" sz="4000" dirty="0" err="1" smtClean="0">
                <a:latin typeface="Arial"/>
                <a:cs typeface="Arial"/>
              </a:rPr>
              <a:t>Botnet</a:t>
            </a:r>
            <a:r>
              <a:rPr lang="en-US" sz="4000" dirty="0" smtClean="0">
                <a:latin typeface="Arial"/>
                <a:cs typeface="Arial"/>
              </a:rPr>
              <a:t> Threats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Overview &amp; Background</a:t>
            </a:r>
          </a:p>
          <a:p>
            <a:r>
              <a:rPr lang="en-US" dirty="0" smtClean="0">
                <a:latin typeface="Arial"/>
                <a:cs typeface="Arial"/>
              </a:rPr>
              <a:t>Taxonomy</a:t>
            </a:r>
          </a:p>
          <a:p>
            <a:r>
              <a:rPr lang="en-US" dirty="0" smtClean="0">
                <a:latin typeface="Arial"/>
                <a:cs typeface="Arial"/>
              </a:rPr>
              <a:t>Attacking Behavior</a:t>
            </a:r>
          </a:p>
          <a:p>
            <a:r>
              <a:rPr lang="en-US" dirty="0" smtClean="0">
                <a:latin typeface="Arial"/>
                <a:cs typeface="Arial"/>
              </a:rPr>
              <a:t>Command and Control (C&amp;C)</a:t>
            </a:r>
          </a:p>
          <a:p>
            <a:r>
              <a:rPr lang="en-US" dirty="0" smtClean="0">
                <a:latin typeface="Arial"/>
                <a:cs typeface="Arial"/>
              </a:rPr>
              <a:t>Rallying Mechanisms</a:t>
            </a:r>
          </a:p>
          <a:p>
            <a:r>
              <a:rPr lang="en-US" dirty="0" smtClean="0">
                <a:latin typeface="Arial"/>
                <a:cs typeface="Arial"/>
              </a:rPr>
              <a:t>Communication Protocols</a:t>
            </a:r>
          </a:p>
          <a:p>
            <a:r>
              <a:rPr lang="en-US" dirty="0" smtClean="0">
                <a:latin typeface="Arial"/>
                <a:cs typeface="Arial"/>
              </a:rPr>
              <a:t>Evasion Techniques</a:t>
            </a:r>
          </a:p>
          <a:p>
            <a:r>
              <a:rPr lang="en-US" dirty="0" smtClean="0">
                <a:latin typeface="Arial"/>
                <a:cs typeface="Arial"/>
              </a:rPr>
              <a:t>Other Observable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511" y="2057401"/>
            <a:ext cx="3968289" cy="296378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61" y="1673087"/>
            <a:ext cx="4776257" cy="4776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Evasion and Detection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Evasion and Detection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4934745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Understand the problem: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There is no clear distinction between viruses, worms, and </a:t>
            </a:r>
            <a:r>
              <a:rPr lang="en-US" dirty="0" smtClean="0">
                <a:latin typeface="Arial"/>
                <a:cs typeface="Arial"/>
              </a:rPr>
              <a:t>bots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Worms are viruses since </a:t>
            </a:r>
            <a:r>
              <a:rPr lang="en-US" dirty="0" smtClean="0">
                <a:latin typeface="Arial"/>
                <a:cs typeface="Arial"/>
              </a:rPr>
              <a:t>they </a:t>
            </a:r>
            <a:r>
              <a:rPr lang="en-US" dirty="0" smtClean="0">
                <a:latin typeface="Arial"/>
                <a:cs typeface="Arial"/>
              </a:rPr>
              <a:t>compromise </a:t>
            </a:r>
            <a:r>
              <a:rPr lang="en-US" dirty="0" smtClean="0">
                <a:latin typeface="Arial"/>
                <a:cs typeface="Arial"/>
              </a:rPr>
              <a:t>hosts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Early viruses propagated via file </a:t>
            </a:r>
            <a:r>
              <a:rPr lang="en-US" dirty="0" smtClean="0">
                <a:latin typeface="Arial"/>
                <a:cs typeface="Arial"/>
              </a:rPr>
              <a:t>replication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Bots are advanced worms/viruses since they propagate via </a:t>
            </a:r>
            <a:r>
              <a:rPr lang="en-US" dirty="0" smtClean="0">
                <a:latin typeface="Arial"/>
                <a:cs typeface="Arial"/>
              </a:rPr>
              <a:t>hosts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945" y="2409754"/>
            <a:ext cx="3523051" cy="267751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Evasion Techniques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4940300" cy="4065630"/>
          </a:xfrm>
        </p:spPr>
        <p:txBody>
          <a:bodyPr>
            <a:normAutofit lnSpcReduction="10000"/>
          </a:bodyPr>
          <a:lstStyle/>
          <a:p>
            <a:r>
              <a:rPr lang="en-US" b="0" dirty="0" smtClean="0">
                <a:effectLst/>
                <a:latin typeface="Arial"/>
                <a:cs typeface="Arial"/>
              </a:rPr>
              <a:t>From Signature-based Detection</a:t>
            </a:r>
          </a:p>
          <a:p>
            <a:pPr lvl="1"/>
            <a:r>
              <a:rPr lang="en-US" sz="2400" b="0" dirty="0" smtClean="0">
                <a:effectLst/>
                <a:latin typeface="Arial"/>
                <a:cs typeface="Arial"/>
              </a:rPr>
              <a:t>Executable Packers - unpacking code, then transferring control to code</a:t>
            </a:r>
          </a:p>
          <a:p>
            <a:pPr lvl="1"/>
            <a:r>
              <a:rPr lang="en-US" sz="2400" b="0" dirty="0" err="1" smtClean="0">
                <a:effectLst/>
                <a:latin typeface="Arial"/>
                <a:cs typeface="Arial"/>
              </a:rPr>
              <a:t>Rootkits</a:t>
            </a:r>
            <a:r>
              <a:rPr lang="en-US" sz="2400" b="0" dirty="0" smtClean="0">
                <a:effectLst/>
                <a:latin typeface="Arial"/>
                <a:cs typeface="Arial"/>
              </a:rPr>
              <a:t> - apps that gain access to a PC, then stay hidden until needed</a:t>
            </a:r>
          </a:p>
          <a:p>
            <a:pPr lvl="1"/>
            <a:r>
              <a:rPr lang="en-US" sz="2400" b="0" dirty="0" smtClean="0">
                <a:effectLst/>
                <a:latin typeface="Arial"/>
                <a:cs typeface="Arial"/>
              </a:rPr>
              <a:t>Protocol evasion techniques - such as exploiting differences in how an OS interacts with </a:t>
            </a:r>
            <a:r>
              <a:rPr lang="en-US" sz="2400" b="0" dirty="0" smtClean="0">
                <a:effectLst/>
                <a:latin typeface="Arial"/>
                <a:cs typeface="Arial"/>
              </a:rPr>
              <a:t>a</a:t>
            </a:r>
            <a:r>
              <a:rPr lang="en-US" sz="2400" b="0" dirty="0" smtClean="0">
                <a:effectLst/>
                <a:cs typeface="Arial"/>
              </a:rPr>
              <a:t> </a:t>
            </a:r>
            <a:r>
              <a:rPr lang="en-US" sz="2400" b="0" dirty="0" smtClean="0">
                <a:effectLst/>
                <a:latin typeface="Arial"/>
                <a:cs typeface="Arial"/>
              </a:rPr>
              <a:t>protocol </a:t>
            </a:r>
            <a:r>
              <a:rPr lang="en-US" sz="2400" b="0" dirty="0" smtClean="0">
                <a:effectLst/>
                <a:latin typeface="Arial"/>
                <a:cs typeface="Arial"/>
              </a:rPr>
              <a:t>such as</a:t>
            </a:r>
            <a:r>
              <a:rPr lang="en-US" sz="2400" b="0" dirty="0" smtClean="0">
                <a:effectLst/>
                <a:latin typeface="Arial"/>
                <a:cs typeface="Arial"/>
              </a:rPr>
              <a:t> TCP</a:t>
            </a:r>
          </a:p>
          <a:p>
            <a:endParaRPr lang="en-US" b="0" dirty="0" smtClean="0">
              <a:effectLst/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3659231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70091">
            <a:off x="6856744" y="2111966"/>
            <a:ext cx="1460793" cy="102857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Evasion Techniques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effectLst/>
              </a:rPr>
              <a:t>From Anomaly-based detection systems </a:t>
            </a:r>
          </a:p>
          <a:p>
            <a:pPr lvl="1"/>
            <a:r>
              <a:rPr lang="en-US" sz="2800" b="0" dirty="0" smtClean="0">
                <a:effectLst/>
              </a:rPr>
              <a:t>Modified communication protocols: IRC, HTTP, VoIP</a:t>
            </a:r>
          </a:p>
          <a:p>
            <a:pPr lvl="1"/>
            <a:r>
              <a:rPr lang="en-US" sz="2800" b="0" dirty="0" smtClean="0">
                <a:effectLst/>
              </a:rPr>
              <a:t>Utilize</a:t>
            </a:r>
            <a:r>
              <a:rPr lang="en-US" sz="2800" b="0" dirty="0" smtClean="0">
                <a:effectLst/>
              </a:rPr>
              <a:t> encryption </a:t>
            </a:r>
            <a:r>
              <a:rPr lang="en-US" sz="2800" b="0" dirty="0" smtClean="0">
                <a:effectLst/>
              </a:rPr>
              <a:t>to hide communications</a:t>
            </a:r>
          </a:p>
          <a:p>
            <a:pPr lvl="1"/>
            <a:r>
              <a:rPr lang="en-US" sz="2800" b="0" dirty="0" smtClean="0">
                <a:effectLst/>
              </a:rPr>
              <a:t>Alternative channels: TCP, ICMP or IPv6 tunneling</a:t>
            </a:r>
          </a:p>
          <a:p>
            <a:pPr lvl="1"/>
            <a:r>
              <a:rPr lang="en-US" sz="2800" b="0" dirty="0" smtClean="0">
                <a:effectLst/>
              </a:rPr>
              <a:t>SKYPE and/or IM are a matter of time</a:t>
            </a:r>
            <a:endParaRPr lang="en-US" sz="2800" b="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119" y="5512583"/>
            <a:ext cx="1094276" cy="1098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462" y="5512582"/>
            <a:ext cx="1098767" cy="109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390" y="5512582"/>
            <a:ext cx="2492505" cy="109876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Effective Detection Alternative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Combination of Techniques:</a:t>
            </a:r>
          </a:p>
          <a:p>
            <a:pPr lvl="1"/>
            <a:r>
              <a:rPr lang="en-US" sz="2800" dirty="0" smtClean="0"/>
              <a:t>Detect connections to C&amp;C centers</a:t>
            </a:r>
          </a:p>
          <a:p>
            <a:pPr lvl="1"/>
            <a:r>
              <a:rPr lang="en-US" sz="2800" dirty="0" smtClean="0"/>
              <a:t>Monitor for Communication Traffic</a:t>
            </a:r>
          </a:p>
          <a:p>
            <a:pPr lvl="1"/>
            <a:r>
              <a:rPr lang="en-US" sz="2800" dirty="0" smtClean="0"/>
              <a:t>Monitor for Anomalous Behavior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402" y="4144248"/>
            <a:ext cx="2080398" cy="2335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28" y="4404994"/>
            <a:ext cx="3117861" cy="2074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24" y="4404994"/>
            <a:ext cx="2931060" cy="207479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Combating Botnets focusing on Detectable Behavior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Global Correlation Behavior</a:t>
            </a:r>
          </a:p>
          <a:p>
            <a:r>
              <a:rPr lang="en-US" sz="2800" dirty="0" smtClean="0"/>
              <a:t>Network-based Behavior</a:t>
            </a:r>
          </a:p>
          <a:p>
            <a:r>
              <a:rPr lang="en-US" sz="2800" dirty="0" smtClean="0"/>
              <a:t>Host-Based  Behavior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3759201"/>
            <a:ext cx="3594100" cy="2260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Global</a:t>
            </a:r>
            <a:r>
              <a:rPr lang="en-US" sz="4000" dirty="0" smtClean="0"/>
              <a:t> Correlated  Behavior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1"/>
            <a:ext cx="6209283" cy="3962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Arial"/>
                <a:cs typeface="Arial"/>
              </a:rPr>
              <a:t>Commonalities across different Botnet implementations:</a:t>
            </a:r>
          </a:p>
          <a:p>
            <a:pPr lvl="1"/>
            <a:r>
              <a:rPr lang="en-US" sz="2800" dirty="0" smtClean="0">
                <a:latin typeface="Arial"/>
                <a:cs typeface="Arial"/>
              </a:rPr>
              <a:t>Detect DNS changes for C&amp;C host</a:t>
            </a:r>
          </a:p>
          <a:p>
            <a:pPr lvl="1"/>
            <a:r>
              <a:rPr lang="en-US" sz="2800" dirty="0" smtClean="0">
                <a:latin typeface="Arial"/>
                <a:cs typeface="Arial"/>
              </a:rPr>
              <a:t>Large numbers of DNS </a:t>
            </a:r>
            <a:r>
              <a:rPr lang="en-US" sz="2800" dirty="0" smtClean="0">
                <a:latin typeface="Arial"/>
                <a:cs typeface="Arial"/>
              </a:rPr>
              <a:t>queries</a:t>
            </a:r>
          </a:p>
          <a:p>
            <a:r>
              <a:rPr lang="en-US" sz="2800" dirty="0" smtClean="0">
                <a:latin typeface="Arial"/>
                <a:cs typeface="Arial"/>
              </a:rPr>
              <a:t>BONUS: Operation </a:t>
            </a:r>
            <a:r>
              <a:rPr lang="en-US" sz="2800" dirty="0" err="1" smtClean="0">
                <a:latin typeface="Arial"/>
                <a:cs typeface="Arial"/>
              </a:rPr>
              <a:t>Bot</a:t>
            </a:r>
            <a:r>
              <a:rPr lang="en-US" sz="2800" dirty="0" smtClean="0">
                <a:latin typeface="Arial"/>
                <a:cs typeface="Arial"/>
              </a:rPr>
              <a:t> Roast </a:t>
            </a:r>
            <a:r>
              <a:rPr lang="en-US" sz="2800" dirty="0" smtClean="0">
                <a:latin typeface="Arial"/>
                <a:cs typeface="Arial"/>
              </a:rPr>
              <a:t>I - </a:t>
            </a:r>
            <a:r>
              <a:rPr lang="en-US" sz="2800" dirty="0" smtClean="0">
                <a:latin typeface="Arial"/>
                <a:cs typeface="Arial"/>
              </a:rPr>
              <a:t>The FBI's program to go after botnet creators, because the problem has become an issue of national security. 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943" y="4647374"/>
            <a:ext cx="2293668" cy="171803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Network Behaviors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6575724" cy="438315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Observable Communications:</a:t>
            </a:r>
          </a:p>
          <a:p>
            <a:pPr lvl="1"/>
            <a:r>
              <a:rPr lang="en-US" sz="2000" dirty="0" smtClean="0"/>
              <a:t>Monitor IRC &amp; HTTP traffic to servers that don't require these protocols</a:t>
            </a:r>
          </a:p>
          <a:p>
            <a:pPr lvl="1"/>
            <a:r>
              <a:rPr lang="en-US" sz="2000" dirty="0" smtClean="0"/>
              <a:t>IRC traffic that is not “human readable”</a:t>
            </a:r>
          </a:p>
          <a:p>
            <a:pPr lvl="1"/>
            <a:r>
              <a:rPr lang="en-US" sz="2000" dirty="0" smtClean="0"/>
              <a:t>DNS queries (lookups for C&amp;C controllers)</a:t>
            </a:r>
          </a:p>
          <a:p>
            <a:pPr lvl="1"/>
            <a:r>
              <a:rPr lang="en-US" sz="2000" dirty="0" smtClean="0"/>
              <a:t>Frequency changes in IP for DNS lookups</a:t>
            </a:r>
          </a:p>
          <a:p>
            <a:pPr lvl="1"/>
            <a:r>
              <a:rPr lang="en-US" sz="2000" dirty="0" smtClean="0"/>
              <a:t>Long idle periods followed by very rapid responses</a:t>
            </a:r>
          </a:p>
          <a:p>
            <a:pPr lvl="1"/>
            <a:r>
              <a:rPr lang="en-US" sz="2000" dirty="0" smtClean="0"/>
              <a:t>Very </a:t>
            </a:r>
            <a:r>
              <a:rPr lang="en-US" sz="2000" dirty="0" err="1" smtClean="0"/>
              <a:t>bursty</a:t>
            </a:r>
            <a:r>
              <a:rPr lang="en-US" sz="2000" dirty="0" smtClean="0"/>
              <a:t> traffic patterns</a:t>
            </a:r>
          </a:p>
          <a:p>
            <a:r>
              <a:rPr lang="en-US" sz="2000" dirty="0" smtClean="0"/>
              <a:t>Attack Traffic:</a:t>
            </a:r>
          </a:p>
          <a:p>
            <a:pPr lvl="1"/>
            <a:r>
              <a:rPr lang="en-US" sz="2000" dirty="0" smtClean="0"/>
              <a:t>Denial of Service: TCP SYN packets (invalid source)</a:t>
            </a:r>
          </a:p>
          <a:p>
            <a:pPr lvl="1"/>
            <a:r>
              <a:rPr lang="en-US" sz="2000" dirty="0" smtClean="0"/>
              <a:t>Internal system(s) sending phishing emails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179" y="2605235"/>
            <a:ext cx="1971366" cy="144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275" y="4249864"/>
            <a:ext cx="2290270" cy="219069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Host-based Behaviors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Detectable activity on an infected host:</a:t>
            </a:r>
          </a:p>
          <a:p>
            <a:pPr lvl="1"/>
            <a:r>
              <a:rPr lang="en-US" sz="2800" dirty="0" smtClean="0"/>
              <a:t>Disabled Anti-virus</a:t>
            </a:r>
          </a:p>
          <a:p>
            <a:pPr lvl="1"/>
            <a:r>
              <a:rPr lang="en-US" sz="2800" dirty="0" smtClean="0"/>
              <a:t>Large numbers of updates to system registry</a:t>
            </a:r>
          </a:p>
          <a:p>
            <a:pPr lvl="1"/>
            <a:r>
              <a:rPr lang="en-US" sz="2800" dirty="0" smtClean="0"/>
              <a:t>Specific system/library call sequences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31" y="4524048"/>
            <a:ext cx="2321839" cy="208671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Conclusion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6636748" cy="443103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Arial"/>
                <a:cs typeface="Arial"/>
              </a:rPr>
              <a:t>Stopping botnets is not easy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r>
              <a:rPr lang="en-US" sz="2800" dirty="0" smtClean="0">
                <a:latin typeface="Arial"/>
                <a:cs typeface="Arial"/>
              </a:rPr>
              <a:t>Their </a:t>
            </a:r>
            <a:r>
              <a:rPr lang="en-US" sz="2800" dirty="0" smtClean="0">
                <a:latin typeface="Arial"/>
                <a:cs typeface="Arial"/>
              </a:rPr>
              <a:t>decentralized nature, their use of unsuspecting systems makes it difficult to counter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r>
              <a:rPr lang="en-US" sz="2800" dirty="0" smtClean="0">
                <a:latin typeface="Arial"/>
                <a:cs typeface="Arial"/>
              </a:rPr>
              <a:t>Instead</a:t>
            </a:r>
            <a:r>
              <a:rPr lang="en-US" sz="2800" dirty="0" smtClean="0">
                <a:latin typeface="Arial"/>
                <a:cs typeface="Arial"/>
              </a:rPr>
              <a:t>, defending requires some unearthing to find the source</a:t>
            </a:r>
            <a:r>
              <a:rPr lang="en-US" sz="2800" dirty="0" smtClean="0">
                <a:latin typeface="Arial"/>
                <a:cs typeface="Arial"/>
              </a:rPr>
              <a:t> of </a:t>
            </a:r>
            <a:r>
              <a:rPr lang="en-US" sz="2800" dirty="0" smtClean="0">
                <a:latin typeface="Arial"/>
                <a:cs typeface="Arial"/>
              </a:rPr>
              <a:t>the </a:t>
            </a:r>
            <a:r>
              <a:rPr lang="en-US" sz="2800" dirty="0" smtClean="0">
                <a:latin typeface="Arial"/>
                <a:cs typeface="Arial"/>
              </a:rPr>
              <a:t>problem.</a:t>
            </a:r>
          </a:p>
          <a:p>
            <a:r>
              <a:rPr lang="en-US" sz="2800" dirty="0" smtClean="0">
                <a:latin typeface="Arial"/>
                <a:cs typeface="Arial"/>
              </a:rPr>
              <a:t>That </a:t>
            </a:r>
            <a:r>
              <a:rPr lang="en-US" sz="2800" dirty="0" smtClean="0">
                <a:latin typeface="Arial"/>
                <a:cs typeface="Arial"/>
              </a:rPr>
              <a:t>digging becomes admittedly harder and harder as botmasters become smarter  and wilier.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155" y="4910974"/>
            <a:ext cx="2224998" cy="1705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948" y="2629107"/>
            <a:ext cx="1942708" cy="194270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Overview and Background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4599233" cy="3962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World of </a:t>
            </a:r>
            <a:r>
              <a:rPr lang="en-US" sz="2800" dirty="0" err="1" smtClean="0">
                <a:latin typeface="Arial"/>
                <a:cs typeface="Arial"/>
              </a:rPr>
              <a:t>Botnets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r>
              <a:rPr lang="en-US" sz="2800" dirty="0" smtClean="0">
                <a:latin typeface="Arial"/>
                <a:cs typeface="Arial"/>
              </a:rPr>
              <a:t>What is 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B</a:t>
            </a:r>
            <a:r>
              <a:rPr lang="en-US" sz="2800" dirty="0" err="1" smtClean="0">
                <a:latin typeface="Arial"/>
                <a:cs typeface="Arial"/>
              </a:rPr>
              <a:t>otnet</a:t>
            </a:r>
            <a:r>
              <a:rPr lang="en-US" sz="2800" dirty="0" smtClean="0">
                <a:latin typeface="Arial"/>
                <a:cs typeface="Arial"/>
              </a:rPr>
              <a:t>?</a:t>
            </a:r>
          </a:p>
          <a:p>
            <a:r>
              <a:rPr lang="en-US" sz="2800" dirty="0" smtClean="0">
                <a:latin typeface="Arial"/>
                <a:cs typeface="Arial"/>
              </a:rPr>
              <a:t>What is a </a:t>
            </a:r>
            <a:r>
              <a:rPr lang="en-US" sz="2800" dirty="0" err="1" smtClean="0">
                <a:cs typeface="Arial"/>
              </a:rPr>
              <a:t>B</a:t>
            </a:r>
            <a:r>
              <a:rPr lang="en-US" sz="2800" dirty="0" err="1" smtClean="0">
                <a:latin typeface="Arial"/>
                <a:cs typeface="Arial"/>
              </a:rPr>
              <a:t>ot</a:t>
            </a:r>
            <a:r>
              <a:rPr lang="en-US" sz="2800" dirty="0" smtClean="0">
                <a:latin typeface="Arial"/>
                <a:cs typeface="Arial"/>
              </a:rPr>
              <a:t>?</a:t>
            </a:r>
          </a:p>
          <a:p>
            <a:r>
              <a:rPr lang="en-US" sz="2800" dirty="0" smtClean="0">
                <a:latin typeface="Arial"/>
                <a:cs typeface="Arial"/>
              </a:rPr>
              <a:t>What is a </a:t>
            </a:r>
            <a:r>
              <a:rPr lang="en-US" sz="2800" dirty="0" err="1" smtClean="0">
                <a:latin typeface="Arial"/>
                <a:cs typeface="Arial"/>
              </a:rPr>
              <a:t>Botmaster</a:t>
            </a:r>
            <a:r>
              <a:rPr lang="en-US" sz="2800" dirty="0" smtClean="0">
                <a:latin typeface="Arial"/>
                <a:cs typeface="Arial"/>
              </a:rPr>
              <a:t>?</a:t>
            </a:r>
          </a:p>
          <a:p>
            <a:r>
              <a:rPr lang="en-US" sz="2800" dirty="0" smtClean="0">
                <a:latin typeface="Arial"/>
                <a:cs typeface="Arial"/>
              </a:rPr>
              <a:t>How </a:t>
            </a:r>
            <a:r>
              <a:rPr lang="en-US" sz="2800" dirty="0" smtClean="0">
                <a:latin typeface="Arial"/>
                <a:cs typeface="Arial"/>
              </a:rPr>
              <a:t>they control </a:t>
            </a:r>
            <a:r>
              <a:rPr lang="en-US" sz="2800" dirty="0" smtClean="0">
                <a:latin typeface="Arial"/>
                <a:cs typeface="Arial"/>
              </a:rPr>
              <a:t>others</a:t>
            </a:r>
            <a:r>
              <a:rPr lang="en-US" sz="2800" dirty="0" smtClean="0">
                <a:cs typeface="Arial"/>
              </a:rPr>
              <a:t>?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433" y="3514513"/>
            <a:ext cx="3880750" cy="2914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902" y="4716016"/>
            <a:ext cx="1921062" cy="1930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529" y="1941400"/>
            <a:ext cx="2097484" cy="157311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FBI Warning!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226" y="2226365"/>
            <a:ext cx="5691809" cy="18387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Capture of Botroast 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10" y="1898375"/>
            <a:ext cx="6753225" cy="456130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893684"/>
          </a:xfrm>
        </p:spPr>
        <p:txBody>
          <a:bodyPr/>
          <a:lstStyle/>
          <a:p>
            <a:r>
              <a:rPr lang="en-US" dirty="0" smtClean="0"/>
              <a:t>THANK</a:t>
            </a:r>
            <a:r>
              <a:rPr lang="en-US" dirty="0" smtClean="0"/>
              <a:t> </a:t>
            </a:r>
            <a:r>
              <a:rPr lang="en-US" dirty="0" smtClean="0"/>
              <a:t>YOU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Foundations of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cs typeface="Arial"/>
              </a:rPr>
              <a:t>B</a:t>
            </a:r>
            <a:r>
              <a:rPr lang="en-US" sz="4000" dirty="0" err="1" smtClean="0">
                <a:latin typeface="Arial"/>
                <a:cs typeface="Arial"/>
              </a:rPr>
              <a:t>otnets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How they started</a:t>
            </a:r>
          </a:p>
          <a:p>
            <a:r>
              <a:rPr lang="en-US" sz="2800" dirty="0" smtClean="0">
                <a:latin typeface="Arial"/>
                <a:cs typeface="Arial"/>
              </a:rPr>
              <a:t>Who controls them</a:t>
            </a:r>
          </a:p>
          <a:p>
            <a:r>
              <a:rPr lang="en-US" sz="2800" dirty="0" smtClean="0">
                <a:latin typeface="Arial"/>
                <a:cs typeface="Arial"/>
              </a:rPr>
              <a:t>How they</a:t>
            </a:r>
            <a:r>
              <a:rPr lang="en-US" sz="2800" dirty="0" smtClean="0">
                <a:latin typeface="Arial"/>
                <a:cs typeface="Arial"/>
              </a:rPr>
              <a:t> infiltrate</a:t>
            </a:r>
          </a:p>
          <a:p>
            <a:r>
              <a:rPr lang="en-US" sz="2800" dirty="0" smtClean="0">
                <a:latin typeface="Arial"/>
                <a:cs typeface="Arial"/>
              </a:rPr>
              <a:t>Current status of bots</a:t>
            </a:r>
          </a:p>
        </p:txBody>
      </p:sp>
      <p:pic>
        <p:nvPicPr>
          <p:cNvPr id="4" name="Picture 3" descr="volusion%20bot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2248">
            <a:off x="5347286" y="3276274"/>
            <a:ext cx="3178626" cy="27976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Taxonomy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Characteristics </a:t>
            </a:r>
            <a:r>
              <a:rPr lang="en-US" sz="3600" dirty="0" smtClean="0">
                <a:latin typeface="Arial"/>
                <a:cs typeface="Arial"/>
              </a:rPr>
              <a:t>of botnets</a:t>
            </a:r>
          </a:p>
          <a:p>
            <a:r>
              <a:rPr lang="en-US" sz="3600" dirty="0" smtClean="0">
                <a:latin typeface="Arial"/>
                <a:cs typeface="Arial"/>
              </a:rPr>
              <a:t>Techniques</a:t>
            </a:r>
            <a:r>
              <a:rPr lang="en-US" sz="3600" dirty="0" smtClean="0">
                <a:latin typeface="Arial"/>
                <a:cs typeface="Arial"/>
              </a:rPr>
              <a:t> of </a:t>
            </a:r>
            <a:r>
              <a:rPr lang="en-US" sz="3600" dirty="0" smtClean="0">
                <a:latin typeface="Arial"/>
                <a:cs typeface="Arial"/>
              </a:rPr>
              <a:t>detection </a:t>
            </a:r>
          </a:p>
          <a:p>
            <a:r>
              <a:rPr lang="en-US" sz="3600" dirty="0" smtClean="0">
                <a:latin typeface="Arial"/>
                <a:cs typeface="Arial"/>
              </a:rPr>
              <a:t>Category of </a:t>
            </a:r>
            <a:r>
              <a:rPr lang="en-US" sz="3600" dirty="0" smtClean="0">
                <a:latin typeface="Arial"/>
                <a:cs typeface="Arial"/>
              </a:rPr>
              <a:t>taxonomy</a:t>
            </a:r>
            <a:endParaRPr lang="en-US" sz="360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057401"/>
            <a:ext cx="1905000" cy="43561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0"/>
            <a:ext cx="5664431" cy="4460799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Infecting new </a:t>
            </a:r>
            <a:r>
              <a:rPr lang="en-US" sz="3600" dirty="0" smtClean="0"/>
              <a:t>hosts</a:t>
            </a:r>
          </a:p>
          <a:p>
            <a:r>
              <a:rPr lang="en-US" sz="3600" dirty="0" smtClean="0"/>
              <a:t>Stealing </a:t>
            </a:r>
            <a:r>
              <a:rPr lang="en-US" sz="3600" dirty="0" smtClean="0"/>
              <a:t>sensitive </a:t>
            </a:r>
            <a:r>
              <a:rPr lang="en-US" sz="3600" dirty="0" smtClean="0"/>
              <a:t>information</a:t>
            </a:r>
          </a:p>
          <a:p>
            <a:r>
              <a:rPr lang="en-US" sz="3600" dirty="0" smtClean="0"/>
              <a:t>Phishing </a:t>
            </a:r>
            <a:r>
              <a:rPr lang="en-US" sz="3600" dirty="0" smtClean="0"/>
              <a:t>and spam </a:t>
            </a:r>
            <a:r>
              <a:rPr lang="en-US" sz="3600" dirty="0" smtClean="0"/>
              <a:t>proxy</a:t>
            </a:r>
          </a:p>
          <a:p>
            <a:r>
              <a:rPr lang="en-US" sz="3600" dirty="0" err="1" smtClean="0"/>
              <a:t>DDoS</a:t>
            </a:r>
            <a:r>
              <a:rPr lang="en-US" sz="3600" dirty="0" smtClean="0"/>
              <a:t> (</a:t>
            </a:r>
            <a:r>
              <a:rPr lang="en-US" sz="3600" dirty="0" smtClean="0"/>
              <a:t>Distributed Denial of Service) </a:t>
            </a:r>
            <a:r>
              <a:rPr lang="en-US" sz="3600" dirty="0" smtClean="0"/>
              <a:t>Attack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120" y="1877237"/>
            <a:ext cx="3014295" cy="2285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304" y="2413092"/>
            <a:ext cx="404515" cy="40451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Command and Control (C&amp;C)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</a:t>
            </a:r>
            <a:r>
              <a:rPr lang="en-US" sz="2800" dirty="0" smtClean="0"/>
              <a:t>Models:</a:t>
            </a:r>
          </a:p>
          <a:p>
            <a:pPr lvl="1"/>
            <a:r>
              <a:rPr lang="en-US" sz="2800" dirty="0" smtClean="0"/>
              <a:t>Centralized C&amp;C Model</a:t>
            </a:r>
          </a:p>
          <a:p>
            <a:pPr lvl="1"/>
            <a:r>
              <a:rPr lang="en-US" sz="2800" dirty="0" smtClean="0"/>
              <a:t>P2P-Based C&amp;C Model</a:t>
            </a:r>
          </a:p>
          <a:p>
            <a:pPr lvl="1"/>
            <a:r>
              <a:rPr lang="en-US" sz="2800" dirty="0" smtClean="0"/>
              <a:t>Random C&amp;C Model</a:t>
            </a:r>
            <a:endParaRPr lang="en-US" sz="2800" dirty="0"/>
          </a:p>
        </p:txBody>
      </p:sp>
      <p:pic>
        <p:nvPicPr>
          <p:cNvPr id="5" name="Picture 4" descr="Screen shot 2010-10-14 at 7.40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70" y="2057401"/>
            <a:ext cx="3215445" cy="285241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0"/>
            <a:ext cx="4139599" cy="43766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Pros:</a:t>
            </a:r>
          </a:p>
          <a:p>
            <a:pPr lvl="1"/>
            <a:r>
              <a:rPr lang="en-US" sz="2000" dirty="0" smtClean="0"/>
              <a:t>password </a:t>
            </a:r>
            <a:r>
              <a:rPr lang="en-US" sz="2000" dirty="0" smtClean="0"/>
              <a:t>protected to prevent </a:t>
            </a:r>
            <a:r>
              <a:rPr lang="en-US" sz="2000" dirty="0" smtClean="0"/>
              <a:t>eavesdropping</a:t>
            </a:r>
          </a:p>
          <a:p>
            <a:pPr lvl="1"/>
            <a:r>
              <a:rPr lang="en-US" sz="2000" dirty="0" smtClean="0"/>
              <a:t>simple </a:t>
            </a:r>
            <a:r>
              <a:rPr lang="en-US" sz="2000" dirty="0" smtClean="0"/>
              <a:t>to implement or </a:t>
            </a:r>
            <a:r>
              <a:rPr lang="en-US" sz="2000" dirty="0" smtClean="0"/>
              <a:t>customize</a:t>
            </a:r>
          </a:p>
          <a:p>
            <a:pPr lvl="1"/>
            <a:r>
              <a:rPr lang="en-US" sz="2000" dirty="0" smtClean="0"/>
              <a:t>easy for </a:t>
            </a:r>
            <a:r>
              <a:rPr lang="en-US" sz="2000" dirty="0" err="1" smtClean="0"/>
              <a:t>B</a:t>
            </a:r>
            <a:r>
              <a:rPr lang="en-US" sz="2000" dirty="0" err="1" smtClean="0"/>
              <a:t>otmaster</a:t>
            </a:r>
            <a:r>
              <a:rPr lang="en-US" sz="2000" dirty="0" smtClean="0"/>
              <a:t> to control</a:t>
            </a:r>
          </a:p>
          <a:p>
            <a:r>
              <a:rPr lang="en-US" sz="2000" dirty="0" smtClean="0"/>
              <a:t>Cons:</a:t>
            </a:r>
          </a:p>
          <a:p>
            <a:pPr lvl="1"/>
            <a:r>
              <a:rPr lang="en-US" sz="2000" dirty="0" smtClean="0"/>
              <a:t>C</a:t>
            </a:r>
            <a:r>
              <a:rPr lang="en-US" sz="2000" dirty="0" smtClean="0"/>
              <a:t>&amp;C server is crucial for most conversations to </a:t>
            </a:r>
            <a:r>
              <a:rPr lang="en-US" sz="2000" dirty="0" smtClean="0"/>
              <a:t>happen</a:t>
            </a:r>
          </a:p>
          <a:p>
            <a:pPr lvl="1"/>
            <a:r>
              <a:rPr lang="en-US" sz="2000" dirty="0" smtClean="0"/>
              <a:t>weakest </a:t>
            </a:r>
            <a:r>
              <a:rPr lang="en-US" sz="2000" dirty="0" smtClean="0"/>
              <a:t>link; destroy server, destroy</a:t>
            </a:r>
            <a:r>
              <a:rPr lang="en-US" sz="2000" dirty="0" smtClean="0"/>
              <a:t> </a:t>
            </a:r>
            <a:r>
              <a:rPr lang="en-US" sz="2000" dirty="0" err="1" smtClean="0"/>
              <a:t>B</a:t>
            </a:r>
            <a:r>
              <a:rPr lang="en-US" sz="2000" dirty="0" err="1" smtClean="0"/>
              <a:t>otnet</a:t>
            </a:r>
            <a:endParaRPr lang="en-US" sz="2000" dirty="0"/>
          </a:p>
        </p:txBody>
      </p:sp>
      <p:pic>
        <p:nvPicPr>
          <p:cNvPr id="5" name="Picture 6" descr="centralized c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6799" y="2057401"/>
            <a:ext cx="4267200" cy="33353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089188" cy="4421115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Pros:</a:t>
            </a:r>
          </a:p>
          <a:p>
            <a:pPr lvl="1"/>
            <a:r>
              <a:rPr lang="en-US" sz="2000" dirty="0" smtClean="0"/>
              <a:t>harder </a:t>
            </a:r>
            <a:r>
              <a:rPr lang="en-US" sz="2000" dirty="0" smtClean="0"/>
              <a:t>to discover and destroy</a:t>
            </a:r>
          </a:p>
          <a:p>
            <a:pPr lvl="1"/>
            <a:r>
              <a:rPr lang="en-US" sz="2000" dirty="0" smtClean="0"/>
              <a:t>does not depend on few selected servers</a:t>
            </a:r>
          </a:p>
          <a:p>
            <a:pPr lvl="1"/>
            <a:r>
              <a:rPr lang="en-US" sz="2000" dirty="0" smtClean="0"/>
              <a:t>destroying single or few bots won't lead to destruction of an entire bonnet</a:t>
            </a:r>
          </a:p>
          <a:p>
            <a:pPr lvl="1"/>
            <a:r>
              <a:rPr lang="en-US" sz="2000" dirty="0" smtClean="0"/>
              <a:t>harder to defend </a:t>
            </a:r>
            <a:r>
              <a:rPr lang="en-US" sz="2000" dirty="0" smtClean="0"/>
              <a:t>against</a:t>
            </a:r>
          </a:p>
          <a:p>
            <a:pPr lvl="1"/>
            <a:r>
              <a:rPr lang="en-US" sz="2000" dirty="0" smtClean="0"/>
              <a:t>more robust than centralized</a:t>
            </a:r>
          </a:p>
          <a:p>
            <a:r>
              <a:rPr lang="en-US" sz="2000" dirty="0" smtClean="0"/>
              <a:t>Cons:</a:t>
            </a:r>
          </a:p>
          <a:p>
            <a:pPr lvl="1"/>
            <a:r>
              <a:rPr lang="en-US" sz="2000" dirty="0" smtClean="0"/>
              <a:t>small </a:t>
            </a:r>
            <a:r>
              <a:rPr lang="en-US" sz="2000" dirty="0" smtClean="0"/>
              <a:t>user groups, 10-50 users</a:t>
            </a:r>
          </a:p>
          <a:p>
            <a:pPr lvl="1"/>
            <a:r>
              <a:rPr lang="en-US" sz="2000" dirty="0" smtClean="0"/>
              <a:t>no</a:t>
            </a:r>
            <a:r>
              <a:rPr lang="en-US" sz="2000" dirty="0" smtClean="0"/>
              <a:t> guarantee of </a:t>
            </a:r>
            <a:r>
              <a:rPr lang="en-US" sz="2000" dirty="0" err="1" smtClean="0"/>
              <a:t>msg</a:t>
            </a:r>
            <a:r>
              <a:rPr lang="en-US" sz="2000" dirty="0" smtClean="0"/>
              <a:t> delivery and propagation latency</a:t>
            </a:r>
          </a:p>
          <a:p>
            <a:pPr lvl="1"/>
            <a:r>
              <a:rPr lang="en-US" sz="2000" dirty="0" smtClean="0"/>
              <a:t>harder to coordinate than centralized</a:t>
            </a:r>
          </a:p>
          <a:p>
            <a:pPr lvl="1"/>
            <a:r>
              <a:rPr lang="en-US" sz="2000" dirty="0" smtClean="0"/>
              <a:t>used to attack a small number of target host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88" y="2057401"/>
            <a:ext cx="3528920" cy="249641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694</TotalTime>
  <Words>1053</Words>
  <Application>Microsoft Macintosh PowerPoint</Application>
  <PresentationFormat>On-screen Show (4:3)</PresentationFormat>
  <Paragraphs>169</Paragraphs>
  <Slides>31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Focus</vt:lpstr>
      <vt:lpstr>Defending: Taxonomy of Botnet Threats</vt:lpstr>
      <vt:lpstr>Taxonomy of Botnet Threats</vt:lpstr>
      <vt:lpstr>Overview and Background</vt:lpstr>
      <vt:lpstr>Foundations of Botnets</vt:lpstr>
      <vt:lpstr>Taxonomy</vt:lpstr>
      <vt:lpstr>Attacking Behavior</vt:lpstr>
      <vt:lpstr>Command and Control (C&amp;C)</vt:lpstr>
      <vt:lpstr>Centralized Model</vt:lpstr>
      <vt:lpstr>P2P Model</vt:lpstr>
      <vt:lpstr>P2P Model</vt:lpstr>
      <vt:lpstr>Random Model</vt:lpstr>
      <vt:lpstr>Rallying Mechanisms</vt:lpstr>
      <vt:lpstr>Hard coded IP Address</vt:lpstr>
      <vt:lpstr>Dynamic DNS Domain name</vt:lpstr>
      <vt:lpstr>Distributed DNS Service</vt:lpstr>
      <vt:lpstr> Communication Protocols </vt:lpstr>
      <vt:lpstr> IRC Protocol </vt:lpstr>
      <vt:lpstr> IRC Protocol </vt:lpstr>
      <vt:lpstr> HTTP Protocol </vt:lpstr>
      <vt:lpstr>Slide 20</vt:lpstr>
      <vt:lpstr>Evasion and Detection</vt:lpstr>
      <vt:lpstr>Evasion Techniques</vt:lpstr>
      <vt:lpstr>Evasion Techniques</vt:lpstr>
      <vt:lpstr>Effective Detection Alternative</vt:lpstr>
      <vt:lpstr>Combating Botnets focusing on Detectable Behavior</vt:lpstr>
      <vt:lpstr>Global Correlated  Behavior</vt:lpstr>
      <vt:lpstr>Network Behaviors</vt:lpstr>
      <vt:lpstr>Host-based Behaviors</vt:lpstr>
      <vt:lpstr>Conclusion</vt:lpstr>
      <vt:lpstr>FBI Warning!</vt:lpstr>
      <vt:lpstr>THANK YOU</vt:lpstr>
    </vt:vector>
  </TitlesOfParts>
  <Company>Northwestern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Defending: Taxonomy of Botnet Threats</dc:title>
  <dc:creator>Grace Chen</dc:creator>
  <cp:lastModifiedBy>Grace Chen</cp:lastModifiedBy>
  <cp:revision>34</cp:revision>
  <dcterms:created xsi:type="dcterms:W3CDTF">2010-10-15T00:29:01Z</dcterms:created>
  <dcterms:modified xsi:type="dcterms:W3CDTF">2010-10-15T02:28:10Z</dcterms:modified>
</cp:coreProperties>
</file>