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wmf" ContentType="image/x-wmf"/>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56" r:id="rId1"/>
  </p:sldMasterIdLst>
  <p:notesMasterIdLst>
    <p:notesMasterId r:id="rId9"/>
  </p:notesMasterIdLst>
  <p:sldIdLst>
    <p:sldId id="256" r:id="rId2"/>
    <p:sldId id="257" r:id="rId3"/>
    <p:sldId id="258" r:id="rId4"/>
    <p:sldId id="263" r:id="rId5"/>
    <p:sldId id="259" r:id="rId6"/>
    <p:sldId id="262"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2822" autoAdjust="0"/>
    <p:restoredTop sz="84848" autoAdjust="0"/>
  </p:normalViewPr>
  <p:slideViewPr>
    <p:cSldViewPr snapToGrid="0" snapToObjects="1" showGuides="1">
      <p:cViewPr varScale="1">
        <p:scale>
          <a:sx n="84" d="100"/>
          <a:sy n="84" d="100"/>
        </p:scale>
        <p:origin x="-11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E278A3-6C1E-1E49-ABF7-5EA296F90336}" type="datetimeFigureOut">
              <a:rPr lang="en-US" smtClean="0"/>
              <a:pPr/>
              <a:t>10/6/10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0098EB-3F98-AE41-BDF8-A914100DDDE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ea typeface="ＭＳ Ｐゴシック" pitchFamily="1" charset="-128"/>
              </a:rPr>
              <a:t>This is an example of how the Cisco NAC appliance offers a comprehensive</a:t>
            </a:r>
            <a:r>
              <a:rPr lang="en-US" baseline="0" dirty="0" smtClean="0">
                <a:ea typeface="ＭＳ Ｐゴシック" pitchFamily="1" charset="-128"/>
              </a:rPr>
              <a:t> solution.  The end goal is for the user to have access to the Internal Corporate network.  But we want to know who is logging in and if they are compliant before network access is granted.  In order to accomplish this:</a:t>
            </a:r>
          </a:p>
          <a:p>
            <a:pPr eaLnBrk="1" hangingPunct="1"/>
            <a:endParaRPr lang="en-US" baseline="0" dirty="0" smtClean="0">
              <a:ea typeface="ＭＳ Ｐゴシック" pitchFamily="1" charset="-128"/>
            </a:endParaRPr>
          </a:p>
          <a:p>
            <a:pPr eaLnBrk="1" hangingPunct="1"/>
            <a:r>
              <a:rPr lang="en-US" baseline="0" dirty="0" smtClean="0">
                <a:ea typeface="ＭＳ Ｐゴシック" pitchFamily="1" charset="-128"/>
              </a:rPr>
              <a:t>First the user attempts access to the network.  Their access is initially closed until credentials and posture information is collected on the end-station.  Once this information is collected, the NAC Server validates the credentials and evaluates the posture information and decides if the </a:t>
            </a:r>
            <a:r>
              <a:rPr lang="en-US" baseline="0" dirty="0" err="1" smtClean="0">
                <a:ea typeface="ＭＳ Ｐゴシック" pitchFamily="1" charset="-128"/>
              </a:rPr>
              <a:t>endstation</a:t>
            </a:r>
            <a:r>
              <a:rPr lang="en-US" baseline="0" dirty="0" smtClean="0">
                <a:ea typeface="ＭＳ Ｐゴシック" pitchFamily="1" charset="-128"/>
              </a:rPr>
              <a:t> is compliant.  If not, the user is quarantined and their access is separated from the network in order to be remediated.  If the user is deemed compliant, then the device is placed on a “certified devices list” and network access is now granted.  </a:t>
            </a:r>
          </a:p>
          <a:p>
            <a:pPr eaLnBrk="1" hangingPunct="1"/>
            <a:endParaRPr lang="en-US" dirty="0" smtClean="0">
              <a:ea typeface="ＭＳ Ｐゴシック" pitchFamily="1" charset="-128"/>
            </a:endParaRPr>
          </a:p>
        </p:txBody>
      </p:sp>
      <p:sp>
        <p:nvSpPr>
          <p:cNvPr id="4" name="Slide Number Placeholder 3"/>
          <p:cNvSpPr>
            <a:spLocks noGrp="1"/>
          </p:cNvSpPr>
          <p:nvPr>
            <p:ph type="sldNum" sz="quarter" idx="5"/>
          </p:nvPr>
        </p:nvSpPr>
        <p:spPr/>
        <p:txBody>
          <a:bodyPr/>
          <a:lstStyle/>
          <a:p>
            <a:pPr>
              <a:defRPr/>
            </a:pPr>
            <a:fld id="{2E426952-1C83-4431-8551-AB5D38FB073A}" type="slidenum">
              <a:rPr lang="en-US" smtClean="0"/>
              <a:pPr>
                <a:defRPr/>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7FCCCCF-10D3-EB4E-AE36-F703978A41A2}" type="datetimeFigureOut">
              <a:rPr lang="en-US" smtClean="0"/>
              <a:pPr/>
              <a:t>10/6/10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FCCCCF-10D3-EB4E-AE36-F703978A41A2}" type="datetimeFigureOut">
              <a:rPr lang="en-US" smtClean="0"/>
              <a:pPr/>
              <a:t>10/6/10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249C9-519D-A645-94F4-B77F185B69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FCCCCF-10D3-EB4E-AE36-F703978A41A2}" type="datetimeFigureOut">
              <a:rPr lang="en-US" smtClean="0"/>
              <a:pPr/>
              <a:t>10/6/10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249C9-519D-A645-94F4-B77F185B69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FCCCCF-10D3-EB4E-AE36-F703978A41A2}" type="datetimeFigureOut">
              <a:rPr lang="en-US" smtClean="0"/>
              <a:pPr/>
              <a:t>10/6/10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249C9-519D-A645-94F4-B77F185B696C}"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FCCCCF-10D3-EB4E-AE36-F703978A41A2}" type="datetimeFigureOut">
              <a:rPr lang="en-US" smtClean="0"/>
              <a:pPr/>
              <a:t>10/6/10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249C9-519D-A645-94F4-B77F185B696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FCCCCF-10D3-EB4E-AE36-F703978A41A2}" type="datetimeFigureOut">
              <a:rPr lang="en-US" smtClean="0"/>
              <a:pPr/>
              <a:t>10/6/10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249C9-519D-A645-94F4-B77F185B696C}"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FCCCCF-10D3-EB4E-AE36-F703978A41A2}" type="datetimeFigureOut">
              <a:rPr lang="en-US" smtClean="0"/>
              <a:pPr/>
              <a:t>10/6/10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2249C9-519D-A645-94F4-B77F185B696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7FCCCCF-10D3-EB4E-AE36-F703978A41A2}" type="datetimeFigureOut">
              <a:rPr lang="en-US" smtClean="0"/>
              <a:pPr/>
              <a:t>10/6/10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2249C9-519D-A645-94F4-B77F185B696C}"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CCCCF-10D3-EB4E-AE36-F703978A41A2}" type="datetimeFigureOut">
              <a:rPr lang="en-US" smtClean="0"/>
              <a:pPr/>
              <a:t>10/6/10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2249C9-519D-A645-94F4-B77F185B69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7FCCCCF-10D3-EB4E-AE36-F703978A41A2}" type="datetimeFigureOut">
              <a:rPr lang="en-US" smtClean="0"/>
              <a:pPr/>
              <a:t>10/6/10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7FCCCCF-10D3-EB4E-AE36-F703978A41A2}" type="datetimeFigureOut">
              <a:rPr lang="en-US" smtClean="0"/>
              <a:pPr/>
              <a:t>10/6/10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82249C9-519D-A645-94F4-B77F185B696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7FCCCCF-10D3-EB4E-AE36-F703978A41A2}" type="datetimeFigureOut">
              <a:rPr lang="en-US" smtClean="0"/>
              <a:pPr/>
              <a:t>10/6/10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F82249C9-519D-A645-94F4-B77F185B69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4" Type="http://schemas.openxmlformats.org/officeDocument/2006/relationships/image" Target="../media/image3.jpeg"/><Relationship Id="rId5" Type="http://schemas.openxmlformats.org/officeDocument/2006/relationships/image" Target="../media/image4.wmf"/><Relationship Id="rId6" Type="http://schemas.openxmlformats.org/officeDocument/2006/relationships/image" Target="../media/image5.wmf"/><Relationship Id="rId7" Type="http://schemas.openxmlformats.org/officeDocument/2006/relationships/image" Target="../media/image6.wmf"/><Relationship Id="rId8" Type="http://schemas.openxmlformats.org/officeDocument/2006/relationships/image" Target="../media/image7.wmf"/><Relationship Id="rId9" Type="http://schemas.openxmlformats.org/officeDocument/2006/relationships/image" Target="../media/image8.png"/><Relationship Id="rId10" Type="http://schemas.openxmlformats.org/officeDocument/2006/relationships/image" Target="../media/image9.wmf"/><Relationship Id="rId11" Type="http://schemas.openxmlformats.org/officeDocument/2006/relationships/image" Target="../media/image10.wm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Identity?</a:t>
            </a:r>
            <a:endParaRPr lang="en-US" dirty="0"/>
          </a:p>
        </p:txBody>
      </p:sp>
      <p:sp>
        <p:nvSpPr>
          <p:cNvPr id="3" name="Subtitle 2"/>
          <p:cNvSpPr>
            <a:spLocks noGrp="1"/>
          </p:cNvSpPr>
          <p:nvPr>
            <p:ph type="subTitle" idx="1"/>
          </p:nvPr>
        </p:nvSpPr>
        <p:spPr>
          <a:xfrm>
            <a:off x="2645841" y="4466172"/>
            <a:ext cx="6498159" cy="916641"/>
          </a:xfrm>
        </p:spPr>
        <p:txBody>
          <a:bodyPr>
            <a:normAutofit/>
          </a:bodyPr>
          <a:lstStyle/>
          <a:p>
            <a:r>
              <a:rPr lang="en-US" sz="2400" dirty="0" smtClean="0"/>
              <a:t>Larry Edie &amp; Annie Ballew</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idx="1"/>
          </p:nvPr>
        </p:nvSpPr>
        <p:spPr/>
        <p:txBody>
          <a:bodyPr/>
          <a:lstStyle/>
          <a:p>
            <a:r>
              <a:rPr lang="en-US" dirty="0" smtClean="0"/>
              <a:t>Who are you users?  </a:t>
            </a:r>
          </a:p>
          <a:p>
            <a:endParaRPr lang="en-US" dirty="0" smtClean="0"/>
          </a:p>
          <a:p>
            <a:r>
              <a:rPr lang="en-US" dirty="0" smtClean="0"/>
              <a:t>What do you know about your users?</a:t>
            </a:r>
          </a:p>
          <a:p>
            <a:endParaRPr lang="en-US" dirty="0" smtClean="0"/>
          </a:p>
          <a:p>
            <a:r>
              <a:rPr lang="en-US" dirty="0" smtClean="0"/>
              <a:t>How can you </a:t>
            </a:r>
            <a:r>
              <a:rPr lang="en-US" b="1" i="1" dirty="0" smtClean="0"/>
              <a:t>cost-effectively</a:t>
            </a:r>
            <a:r>
              <a:rPr lang="en-US" dirty="0" smtClean="0"/>
              <a:t> manage this information?  </a:t>
            </a:r>
          </a:p>
          <a:p>
            <a:endParaRPr lang="en-US" dirty="0" smtClean="0"/>
          </a:p>
          <a:p>
            <a:r>
              <a:rPr lang="en-US" dirty="0" smtClean="0"/>
              <a:t>How can you use this information to enforce policy?  </a:t>
            </a:r>
          </a:p>
          <a:p>
            <a:endParaRPr lang="en-US" dirty="0" smtClean="0"/>
          </a:p>
          <a:p>
            <a:endParaRPr lang="en-US" dirty="0" smtClean="0"/>
          </a:p>
        </p:txBody>
      </p:sp>
      <p:sp>
        <p:nvSpPr>
          <p:cNvPr id="2" name="Title 1"/>
          <p:cNvSpPr>
            <a:spLocks noGrp="1"/>
          </p:cNvSpPr>
          <p:nvPr>
            <p:ph type="title"/>
          </p:nvPr>
        </p:nvSpPr>
        <p:spPr/>
        <p:txBody>
          <a:bodyPr/>
          <a:lstStyle/>
          <a:p>
            <a:r>
              <a:rPr lang="en-US" dirty="0" smtClean="0"/>
              <a:t>Visibility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lnSpcReduction="10000"/>
          </a:bodyPr>
          <a:lstStyle/>
          <a:p>
            <a:r>
              <a:rPr lang="en-US" smtClean="0"/>
              <a:t>User Based Identity</a:t>
            </a:r>
          </a:p>
          <a:p>
            <a:pPr lvl="1"/>
            <a:r>
              <a:rPr lang="en-US" smtClean="0"/>
              <a:t>Active Directory</a:t>
            </a:r>
          </a:p>
          <a:p>
            <a:pPr lvl="1"/>
            <a:r>
              <a:rPr lang="en-US" smtClean="0"/>
              <a:t>LDAP</a:t>
            </a:r>
          </a:p>
          <a:p>
            <a:pPr lvl="1"/>
            <a:r>
              <a:rPr lang="en-US" smtClean="0"/>
              <a:t>Tokens</a:t>
            </a:r>
          </a:p>
          <a:p>
            <a:pPr lvl="1"/>
            <a:endParaRPr lang="en-US" smtClean="0"/>
          </a:p>
          <a:p>
            <a:r>
              <a:rPr lang="en-US" smtClean="0"/>
              <a:t>Machine Based Identity</a:t>
            </a:r>
          </a:p>
          <a:p>
            <a:pPr lvl="1"/>
            <a:r>
              <a:rPr lang="en-US" smtClean="0"/>
              <a:t>Certificates</a:t>
            </a:r>
          </a:p>
          <a:p>
            <a:pPr lvl="1"/>
            <a:r>
              <a:rPr lang="en-US" smtClean="0"/>
              <a:t>Machine accounts</a:t>
            </a:r>
          </a:p>
          <a:p>
            <a:pPr lvl="1"/>
            <a:endParaRPr lang="en-US" smtClean="0"/>
          </a:p>
          <a:p>
            <a:r>
              <a:rPr lang="en-US" smtClean="0"/>
              <a:t>Identity based technologies</a:t>
            </a:r>
          </a:p>
          <a:p>
            <a:pPr lvl="1"/>
            <a:r>
              <a:rPr lang="en-US" smtClean="0"/>
              <a:t>802.1x</a:t>
            </a:r>
          </a:p>
          <a:p>
            <a:pPr lvl="1"/>
            <a:r>
              <a:rPr lang="en-US" smtClean="0"/>
              <a:t>Remote Access VPN</a:t>
            </a:r>
            <a:endParaRPr lang="en-US" dirty="0" smtClean="0"/>
          </a:p>
        </p:txBody>
      </p:sp>
      <p:sp>
        <p:nvSpPr>
          <p:cNvPr id="2" name="Title 1"/>
          <p:cNvSpPr>
            <a:spLocks noGrp="1"/>
          </p:cNvSpPr>
          <p:nvPr>
            <p:ph type="title"/>
          </p:nvPr>
        </p:nvSpPr>
        <p:spPr/>
        <p:txBody>
          <a:bodyPr/>
          <a:lstStyle/>
          <a:p>
            <a:r>
              <a:rPr lang="en-US" smtClean="0"/>
              <a:t>Forms of Identity</a:t>
            </a:r>
            <a:endParaRPr lang="en-US" dirty="0"/>
          </a:p>
        </p:txBody>
      </p:sp>
      <p:sp>
        <p:nvSpPr>
          <p:cNvPr id="9" name="TextBox 8"/>
          <p:cNvSpPr txBox="1"/>
          <p:nvPr/>
        </p:nvSpPr>
        <p:spPr>
          <a:xfrm>
            <a:off x="4572000" y="2066405"/>
            <a:ext cx="4516435" cy="923330"/>
          </a:xfrm>
          <a:prstGeom prst="rect">
            <a:avLst/>
          </a:prstGeom>
          <a:noFill/>
        </p:spPr>
        <p:txBody>
          <a:bodyPr wrap="square" rtlCol="0">
            <a:spAutoFit/>
          </a:bodyPr>
          <a:lstStyle/>
          <a:p>
            <a:pPr algn="ctr"/>
            <a:r>
              <a:rPr lang="en-US" sz="5400" b="1" dirty="0" smtClean="0">
                <a:solidFill>
                  <a:schemeClr val="accent2">
                    <a:lumMod val="75000"/>
                  </a:schemeClr>
                </a:solidFill>
              </a:rPr>
              <a:t>What else?</a:t>
            </a:r>
            <a:endParaRPr lang="en-US" sz="5400" b="1" dirty="0">
              <a:solidFill>
                <a:schemeClr val="accent2">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Freeform 113"/>
          <p:cNvSpPr>
            <a:spLocks/>
          </p:cNvSpPr>
          <p:nvPr/>
        </p:nvSpPr>
        <p:spPr bwMode="auto">
          <a:xfrm>
            <a:off x="3733800" y="4538903"/>
            <a:ext cx="358775" cy="360362"/>
          </a:xfrm>
          <a:custGeom>
            <a:avLst/>
            <a:gdLst>
              <a:gd name="T0" fmla="*/ 2147483647 w 4467"/>
              <a:gd name="T1" fmla="*/ 2147483647 h 4477"/>
              <a:gd name="T2" fmla="*/ 2147483647 w 4467"/>
              <a:gd name="T3" fmla="*/ 2147483647 h 4477"/>
              <a:gd name="T4" fmla="*/ 2147483647 w 4467"/>
              <a:gd name="T5" fmla="*/ 2147483647 h 4477"/>
              <a:gd name="T6" fmla="*/ 2147483647 w 4467"/>
              <a:gd name="T7" fmla="*/ 2147483647 h 4477"/>
              <a:gd name="T8" fmla="*/ 2147483647 w 4467"/>
              <a:gd name="T9" fmla="*/ 2147483647 h 4477"/>
              <a:gd name="T10" fmla="*/ 2147483647 w 4467"/>
              <a:gd name="T11" fmla="*/ 2147483647 h 4477"/>
              <a:gd name="T12" fmla="*/ 2147483647 w 4467"/>
              <a:gd name="T13" fmla="*/ 2147483647 h 4477"/>
              <a:gd name="T14" fmla="*/ 2147483647 w 4467"/>
              <a:gd name="T15" fmla="*/ 2147483647 h 4477"/>
              <a:gd name="T16" fmla="*/ 2147483647 w 4467"/>
              <a:gd name="T17" fmla="*/ 2147483647 h 4477"/>
              <a:gd name="T18" fmla="*/ 2147483647 w 4467"/>
              <a:gd name="T19" fmla="*/ 2147483647 h 4477"/>
              <a:gd name="T20" fmla="*/ 2147483647 w 4467"/>
              <a:gd name="T21" fmla="*/ 2147483647 h 4477"/>
              <a:gd name="T22" fmla="*/ 2147483647 w 4467"/>
              <a:gd name="T23" fmla="*/ 2147483647 h 4477"/>
              <a:gd name="T24" fmla="*/ 2147483647 w 4467"/>
              <a:gd name="T25" fmla="*/ 2147483647 h 4477"/>
              <a:gd name="T26" fmla="*/ 2147483647 w 4467"/>
              <a:gd name="T27" fmla="*/ 2147483647 h 4477"/>
              <a:gd name="T28" fmla="*/ 2147483647 w 4467"/>
              <a:gd name="T29" fmla="*/ 2147483647 h 4477"/>
              <a:gd name="T30" fmla="*/ 2147483647 w 4467"/>
              <a:gd name="T31" fmla="*/ 2147483647 h 4477"/>
              <a:gd name="T32" fmla="*/ 2147483647 w 4467"/>
              <a:gd name="T33" fmla="*/ 2147483647 h 4477"/>
              <a:gd name="T34" fmla="*/ 2147483647 w 4467"/>
              <a:gd name="T35" fmla="*/ 2147483647 h 4477"/>
              <a:gd name="T36" fmla="*/ 2147483647 w 4467"/>
              <a:gd name="T37" fmla="*/ 2147483647 h 4477"/>
              <a:gd name="T38" fmla="*/ 2147483647 w 4467"/>
              <a:gd name="T39" fmla="*/ 2147483647 h 4477"/>
              <a:gd name="T40" fmla="*/ 2147483647 w 4467"/>
              <a:gd name="T41" fmla="*/ 2147483647 h 4477"/>
              <a:gd name="T42" fmla="*/ 2147483647 w 4467"/>
              <a:gd name="T43" fmla="*/ 2147483647 h 4477"/>
              <a:gd name="T44" fmla="*/ 2147483647 w 4467"/>
              <a:gd name="T45" fmla="*/ 2147483647 h 4477"/>
              <a:gd name="T46" fmla="*/ 2147483647 w 4467"/>
              <a:gd name="T47" fmla="*/ 2147483647 h 4477"/>
              <a:gd name="T48" fmla="*/ 2147483647 w 4467"/>
              <a:gd name="T49" fmla="*/ 2147483647 h 4477"/>
              <a:gd name="T50" fmla="*/ 2147483647 w 4467"/>
              <a:gd name="T51" fmla="*/ 2147483647 h 4477"/>
              <a:gd name="T52" fmla="*/ 2147483647 w 4467"/>
              <a:gd name="T53" fmla="*/ 2147483647 h 4477"/>
              <a:gd name="T54" fmla="*/ 2147483647 w 4467"/>
              <a:gd name="T55" fmla="*/ 2147483647 h 4477"/>
              <a:gd name="T56" fmla="*/ 2147483647 w 4467"/>
              <a:gd name="T57" fmla="*/ 2147483647 h 4477"/>
              <a:gd name="T58" fmla="*/ 2147483647 w 4467"/>
              <a:gd name="T59" fmla="*/ 2147483647 h 4477"/>
              <a:gd name="T60" fmla="*/ 2147483647 w 4467"/>
              <a:gd name="T61" fmla="*/ 2147483647 h 4477"/>
              <a:gd name="T62" fmla="*/ 2147483647 w 4467"/>
              <a:gd name="T63" fmla="*/ 2147483647 h 4477"/>
              <a:gd name="T64" fmla="*/ 2147483647 w 4467"/>
              <a:gd name="T65" fmla="*/ 2147483647 h 4477"/>
              <a:gd name="T66" fmla="*/ 2147483647 w 4467"/>
              <a:gd name="T67" fmla="*/ 2147483647 h 4477"/>
              <a:gd name="T68" fmla="*/ 2147483647 w 4467"/>
              <a:gd name="T69" fmla="*/ 2147483647 h 4477"/>
              <a:gd name="T70" fmla="*/ 2147483647 w 4467"/>
              <a:gd name="T71" fmla="*/ 2147483647 h 4477"/>
              <a:gd name="T72" fmla="*/ 2147483647 w 4467"/>
              <a:gd name="T73" fmla="*/ 2147483647 h 4477"/>
              <a:gd name="T74" fmla="*/ 2147483647 w 4467"/>
              <a:gd name="T75" fmla="*/ 2147483647 h 4477"/>
              <a:gd name="T76" fmla="*/ 2147483647 w 4467"/>
              <a:gd name="T77" fmla="*/ 2147483647 h 4477"/>
              <a:gd name="T78" fmla="*/ 2147483647 w 4467"/>
              <a:gd name="T79" fmla="*/ 2147483647 h 4477"/>
              <a:gd name="T80" fmla="*/ 2147483647 w 4467"/>
              <a:gd name="T81" fmla="*/ 2147483647 h 4477"/>
              <a:gd name="T82" fmla="*/ 2147483647 w 4467"/>
              <a:gd name="T83" fmla="*/ 2147483647 h 4477"/>
              <a:gd name="T84" fmla="*/ 2147483647 w 4467"/>
              <a:gd name="T85" fmla="*/ 0 h 447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467"/>
              <a:gd name="T130" fmla="*/ 0 h 4477"/>
              <a:gd name="T131" fmla="*/ 4467 w 4467"/>
              <a:gd name="T132" fmla="*/ 4477 h 447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467" h="4477">
                <a:moveTo>
                  <a:pt x="2237" y="0"/>
                </a:moveTo>
                <a:lnTo>
                  <a:pt x="2353" y="4"/>
                </a:lnTo>
                <a:lnTo>
                  <a:pt x="2465" y="13"/>
                </a:lnTo>
                <a:lnTo>
                  <a:pt x="2578" y="26"/>
                </a:lnTo>
                <a:lnTo>
                  <a:pt x="2687" y="46"/>
                </a:lnTo>
                <a:lnTo>
                  <a:pt x="2794" y="72"/>
                </a:lnTo>
                <a:lnTo>
                  <a:pt x="2900" y="101"/>
                </a:lnTo>
                <a:lnTo>
                  <a:pt x="3005" y="137"/>
                </a:lnTo>
                <a:lnTo>
                  <a:pt x="3106" y="178"/>
                </a:lnTo>
                <a:lnTo>
                  <a:pt x="3205" y="223"/>
                </a:lnTo>
                <a:lnTo>
                  <a:pt x="3301" y="272"/>
                </a:lnTo>
                <a:lnTo>
                  <a:pt x="3394" y="326"/>
                </a:lnTo>
                <a:lnTo>
                  <a:pt x="3484" y="384"/>
                </a:lnTo>
                <a:lnTo>
                  <a:pt x="3571" y="446"/>
                </a:lnTo>
                <a:lnTo>
                  <a:pt x="3657" y="514"/>
                </a:lnTo>
                <a:lnTo>
                  <a:pt x="3737" y="583"/>
                </a:lnTo>
                <a:lnTo>
                  <a:pt x="3815" y="659"/>
                </a:lnTo>
                <a:lnTo>
                  <a:pt x="3889" y="736"/>
                </a:lnTo>
                <a:lnTo>
                  <a:pt x="3957" y="816"/>
                </a:lnTo>
                <a:lnTo>
                  <a:pt x="4023" y="902"/>
                </a:lnTo>
                <a:lnTo>
                  <a:pt x="4088" y="990"/>
                </a:lnTo>
                <a:lnTo>
                  <a:pt x="4145" y="1081"/>
                </a:lnTo>
                <a:lnTo>
                  <a:pt x="4199" y="1175"/>
                </a:lnTo>
                <a:lnTo>
                  <a:pt x="4247" y="1272"/>
                </a:lnTo>
                <a:lnTo>
                  <a:pt x="4292" y="1371"/>
                </a:lnTo>
                <a:lnTo>
                  <a:pt x="4333" y="1474"/>
                </a:lnTo>
                <a:lnTo>
                  <a:pt x="4368" y="1577"/>
                </a:lnTo>
                <a:lnTo>
                  <a:pt x="4397" y="1685"/>
                </a:lnTo>
                <a:lnTo>
                  <a:pt x="4422" y="1793"/>
                </a:lnTo>
                <a:lnTo>
                  <a:pt x="4441" y="1905"/>
                </a:lnTo>
                <a:lnTo>
                  <a:pt x="4455" y="2016"/>
                </a:lnTo>
                <a:lnTo>
                  <a:pt x="4464" y="2131"/>
                </a:lnTo>
                <a:lnTo>
                  <a:pt x="4467" y="2246"/>
                </a:lnTo>
                <a:lnTo>
                  <a:pt x="4464" y="2360"/>
                </a:lnTo>
                <a:lnTo>
                  <a:pt x="4455" y="2474"/>
                </a:lnTo>
                <a:lnTo>
                  <a:pt x="4441" y="2585"/>
                </a:lnTo>
                <a:lnTo>
                  <a:pt x="4422" y="2693"/>
                </a:lnTo>
                <a:lnTo>
                  <a:pt x="4397" y="2801"/>
                </a:lnTo>
                <a:lnTo>
                  <a:pt x="4368" y="2906"/>
                </a:lnTo>
                <a:lnTo>
                  <a:pt x="4333" y="3011"/>
                </a:lnTo>
                <a:lnTo>
                  <a:pt x="4292" y="3112"/>
                </a:lnTo>
                <a:lnTo>
                  <a:pt x="4247" y="3210"/>
                </a:lnTo>
                <a:lnTo>
                  <a:pt x="4199" y="3306"/>
                </a:lnTo>
                <a:lnTo>
                  <a:pt x="4145" y="3400"/>
                </a:lnTo>
                <a:lnTo>
                  <a:pt x="4088" y="3491"/>
                </a:lnTo>
                <a:lnTo>
                  <a:pt x="4023" y="3578"/>
                </a:lnTo>
                <a:lnTo>
                  <a:pt x="3957" y="3663"/>
                </a:lnTo>
                <a:lnTo>
                  <a:pt x="3889" y="3744"/>
                </a:lnTo>
                <a:lnTo>
                  <a:pt x="3815" y="3823"/>
                </a:lnTo>
                <a:lnTo>
                  <a:pt x="3737" y="3895"/>
                </a:lnTo>
                <a:lnTo>
                  <a:pt x="3657" y="3966"/>
                </a:lnTo>
                <a:lnTo>
                  <a:pt x="3571" y="4033"/>
                </a:lnTo>
                <a:lnTo>
                  <a:pt x="3484" y="4096"/>
                </a:lnTo>
                <a:lnTo>
                  <a:pt x="3394" y="4154"/>
                </a:lnTo>
                <a:lnTo>
                  <a:pt x="3301" y="4208"/>
                </a:lnTo>
                <a:lnTo>
                  <a:pt x="3205" y="4258"/>
                </a:lnTo>
                <a:lnTo>
                  <a:pt x="3106" y="4303"/>
                </a:lnTo>
                <a:lnTo>
                  <a:pt x="3005" y="4342"/>
                </a:lnTo>
                <a:lnTo>
                  <a:pt x="2900" y="4376"/>
                </a:lnTo>
                <a:lnTo>
                  <a:pt x="2794" y="4407"/>
                </a:lnTo>
                <a:lnTo>
                  <a:pt x="2687" y="4433"/>
                </a:lnTo>
                <a:lnTo>
                  <a:pt x="2578" y="4452"/>
                </a:lnTo>
                <a:lnTo>
                  <a:pt x="2465" y="4466"/>
                </a:lnTo>
                <a:lnTo>
                  <a:pt x="2353" y="4475"/>
                </a:lnTo>
                <a:lnTo>
                  <a:pt x="2237" y="4477"/>
                </a:lnTo>
                <a:lnTo>
                  <a:pt x="2125" y="4475"/>
                </a:lnTo>
                <a:lnTo>
                  <a:pt x="2011" y="4466"/>
                </a:lnTo>
                <a:lnTo>
                  <a:pt x="1899" y="4452"/>
                </a:lnTo>
                <a:lnTo>
                  <a:pt x="1789" y="4433"/>
                </a:lnTo>
                <a:lnTo>
                  <a:pt x="1679" y="4407"/>
                </a:lnTo>
                <a:lnTo>
                  <a:pt x="1573" y="4376"/>
                </a:lnTo>
                <a:lnTo>
                  <a:pt x="1468" y="4342"/>
                </a:lnTo>
                <a:lnTo>
                  <a:pt x="1367" y="4303"/>
                </a:lnTo>
                <a:lnTo>
                  <a:pt x="1267" y="4258"/>
                </a:lnTo>
                <a:lnTo>
                  <a:pt x="1170" y="4208"/>
                </a:lnTo>
                <a:lnTo>
                  <a:pt x="1076" y="4154"/>
                </a:lnTo>
                <a:lnTo>
                  <a:pt x="986" y="4096"/>
                </a:lnTo>
                <a:lnTo>
                  <a:pt x="898" y="4033"/>
                </a:lnTo>
                <a:lnTo>
                  <a:pt x="814" y="3966"/>
                </a:lnTo>
                <a:lnTo>
                  <a:pt x="733" y="3895"/>
                </a:lnTo>
                <a:lnTo>
                  <a:pt x="655" y="3823"/>
                </a:lnTo>
                <a:lnTo>
                  <a:pt x="580" y="3744"/>
                </a:lnTo>
                <a:lnTo>
                  <a:pt x="511" y="3663"/>
                </a:lnTo>
                <a:lnTo>
                  <a:pt x="444" y="3578"/>
                </a:lnTo>
                <a:lnTo>
                  <a:pt x="382" y="3491"/>
                </a:lnTo>
                <a:lnTo>
                  <a:pt x="323" y="3400"/>
                </a:lnTo>
                <a:lnTo>
                  <a:pt x="271" y="3306"/>
                </a:lnTo>
                <a:lnTo>
                  <a:pt x="222" y="3210"/>
                </a:lnTo>
                <a:lnTo>
                  <a:pt x="176" y="3112"/>
                </a:lnTo>
                <a:lnTo>
                  <a:pt x="136" y="3011"/>
                </a:lnTo>
                <a:lnTo>
                  <a:pt x="100" y="2906"/>
                </a:lnTo>
                <a:lnTo>
                  <a:pt x="72" y="2801"/>
                </a:lnTo>
                <a:lnTo>
                  <a:pt x="46" y="2693"/>
                </a:lnTo>
                <a:lnTo>
                  <a:pt x="27" y="2585"/>
                </a:lnTo>
                <a:lnTo>
                  <a:pt x="13" y="2474"/>
                </a:lnTo>
                <a:lnTo>
                  <a:pt x="3" y="2360"/>
                </a:lnTo>
                <a:lnTo>
                  <a:pt x="0" y="2246"/>
                </a:lnTo>
                <a:lnTo>
                  <a:pt x="3" y="2131"/>
                </a:lnTo>
                <a:lnTo>
                  <a:pt x="13" y="2016"/>
                </a:lnTo>
                <a:lnTo>
                  <a:pt x="27" y="1905"/>
                </a:lnTo>
                <a:lnTo>
                  <a:pt x="46" y="1793"/>
                </a:lnTo>
                <a:lnTo>
                  <a:pt x="72" y="1685"/>
                </a:lnTo>
                <a:lnTo>
                  <a:pt x="100" y="1577"/>
                </a:lnTo>
                <a:lnTo>
                  <a:pt x="136" y="1474"/>
                </a:lnTo>
                <a:lnTo>
                  <a:pt x="176" y="1371"/>
                </a:lnTo>
                <a:lnTo>
                  <a:pt x="222" y="1272"/>
                </a:lnTo>
                <a:lnTo>
                  <a:pt x="271" y="1175"/>
                </a:lnTo>
                <a:lnTo>
                  <a:pt x="323" y="1081"/>
                </a:lnTo>
                <a:lnTo>
                  <a:pt x="382" y="990"/>
                </a:lnTo>
                <a:lnTo>
                  <a:pt x="444" y="902"/>
                </a:lnTo>
                <a:lnTo>
                  <a:pt x="511" y="816"/>
                </a:lnTo>
                <a:lnTo>
                  <a:pt x="580" y="736"/>
                </a:lnTo>
                <a:lnTo>
                  <a:pt x="655" y="659"/>
                </a:lnTo>
                <a:lnTo>
                  <a:pt x="733" y="583"/>
                </a:lnTo>
                <a:lnTo>
                  <a:pt x="814" y="514"/>
                </a:lnTo>
                <a:lnTo>
                  <a:pt x="898" y="446"/>
                </a:lnTo>
                <a:lnTo>
                  <a:pt x="986" y="384"/>
                </a:lnTo>
                <a:lnTo>
                  <a:pt x="1076" y="326"/>
                </a:lnTo>
                <a:lnTo>
                  <a:pt x="1170" y="272"/>
                </a:lnTo>
                <a:lnTo>
                  <a:pt x="1267" y="223"/>
                </a:lnTo>
                <a:lnTo>
                  <a:pt x="1367" y="178"/>
                </a:lnTo>
                <a:lnTo>
                  <a:pt x="1468" y="137"/>
                </a:lnTo>
                <a:lnTo>
                  <a:pt x="1573" y="101"/>
                </a:lnTo>
                <a:lnTo>
                  <a:pt x="1679" y="72"/>
                </a:lnTo>
                <a:lnTo>
                  <a:pt x="1789" y="46"/>
                </a:lnTo>
                <a:lnTo>
                  <a:pt x="1899" y="26"/>
                </a:lnTo>
                <a:lnTo>
                  <a:pt x="2011" y="13"/>
                </a:lnTo>
                <a:lnTo>
                  <a:pt x="2125" y="4"/>
                </a:lnTo>
                <a:lnTo>
                  <a:pt x="2237" y="0"/>
                </a:lnTo>
                <a:close/>
              </a:path>
            </a:pathLst>
          </a:custGeom>
          <a:solidFill>
            <a:srgbClr val="FFFFFF"/>
          </a:solidFill>
          <a:ln w="38100">
            <a:solidFill>
              <a:schemeClr val="bg1"/>
            </a:solidFill>
            <a:round/>
            <a:headEnd/>
            <a:tailEnd/>
          </a:ln>
        </p:spPr>
        <p:txBody>
          <a:bodyPr>
            <a:prstTxWarp prst="textNoShape">
              <a:avLst/>
            </a:prstTxWarp>
          </a:bodyPr>
          <a:lstStyle/>
          <a:p>
            <a:endParaRPr lang="en-US"/>
          </a:p>
        </p:txBody>
      </p:sp>
      <p:pic>
        <p:nvPicPr>
          <p:cNvPr id="68" name="Picture 57"/>
          <p:cNvPicPr>
            <a:picLocks noChangeArrowheads="1"/>
          </p:cNvPicPr>
          <p:nvPr/>
        </p:nvPicPr>
        <p:blipFill>
          <a:blip r:embed="rId3" cstate="print"/>
          <a:srcRect/>
          <a:stretch>
            <a:fillRect/>
          </a:stretch>
        </p:blipFill>
        <p:spPr bwMode="auto">
          <a:xfrm>
            <a:off x="4572000" y="4767503"/>
            <a:ext cx="1219200" cy="838200"/>
          </a:xfrm>
          <a:prstGeom prst="rect">
            <a:avLst/>
          </a:prstGeom>
          <a:noFill/>
          <a:ln w="12700">
            <a:noFill/>
            <a:miter lim="800000"/>
            <a:headEnd/>
            <a:tailEnd/>
          </a:ln>
        </p:spPr>
      </p:pic>
      <p:sp>
        <p:nvSpPr>
          <p:cNvPr id="82" name="Minus 81"/>
          <p:cNvSpPr/>
          <p:nvPr/>
        </p:nvSpPr>
        <p:spPr>
          <a:xfrm rot="1652769">
            <a:off x="4140166" y="3935035"/>
            <a:ext cx="1106798" cy="381000"/>
          </a:xfrm>
          <a:prstGeom prst="mathMinus">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Minus 84"/>
          <p:cNvSpPr/>
          <p:nvPr/>
        </p:nvSpPr>
        <p:spPr>
          <a:xfrm rot="20679077">
            <a:off x="4069286" y="4221390"/>
            <a:ext cx="1106798" cy="381000"/>
          </a:xfrm>
          <a:prstGeom prst="mathMinus">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Line 26"/>
          <p:cNvSpPr>
            <a:spLocks noChangeShapeType="1"/>
          </p:cNvSpPr>
          <p:nvPr/>
        </p:nvSpPr>
        <p:spPr bwMode="auto">
          <a:xfrm>
            <a:off x="1371600" y="2024303"/>
            <a:ext cx="2514600" cy="1524000"/>
          </a:xfrm>
          <a:prstGeom prst="line">
            <a:avLst/>
          </a:prstGeom>
          <a:noFill/>
          <a:ln w="101600">
            <a:solidFill>
              <a:schemeClr val="accent2">
                <a:lumMod val="60000"/>
                <a:lumOff val="40000"/>
              </a:schemeClr>
            </a:solidFill>
            <a:round/>
            <a:headEnd/>
            <a:tailEnd type="triangle" w="sm" len="sm"/>
          </a:ln>
        </p:spPr>
        <p:txBody>
          <a:bodyPr wrap="square" anchor="b">
            <a:prstTxWarp prst="textNoShape">
              <a:avLst/>
            </a:prstTxWarp>
            <a:spAutoFit/>
          </a:bodyPr>
          <a:lstStyle/>
          <a:p>
            <a:endParaRPr lang="en-US"/>
          </a:p>
        </p:txBody>
      </p:sp>
      <p:pic>
        <p:nvPicPr>
          <p:cNvPr id="69" name="Picture 57"/>
          <p:cNvPicPr>
            <a:picLocks noChangeArrowheads="1"/>
          </p:cNvPicPr>
          <p:nvPr/>
        </p:nvPicPr>
        <p:blipFill>
          <a:blip r:embed="rId3" cstate="print"/>
          <a:srcRect/>
          <a:stretch>
            <a:fillRect/>
          </a:stretch>
        </p:blipFill>
        <p:spPr bwMode="auto">
          <a:xfrm>
            <a:off x="7239000" y="3624503"/>
            <a:ext cx="1219200" cy="838200"/>
          </a:xfrm>
          <a:prstGeom prst="rect">
            <a:avLst/>
          </a:prstGeom>
          <a:noFill/>
          <a:ln w="12700">
            <a:noFill/>
            <a:miter lim="800000"/>
            <a:headEnd/>
            <a:tailEnd/>
          </a:ln>
        </p:spPr>
      </p:pic>
      <p:sp>
        <p:nvSpPr>
          <p:cNvPr id="4" name="Slide Number Placeholder 3"/>
          <p:cNvSpPr>
            <a:spLocks noGrp="1"/>
          </p:cNvSpPr>
          <p:nvPr>
            <p:ph type="sldNum" sz="quarter" idx="12"/>
          </p:nvPr>
        </p:nvSpPr>
        <p:spPr/>
        <p:txBody>
          <a:bodyPr/>
          <a:lstStyle/>
          <a:p>
            <a:pPr>
              <a:defRPr/>
            </a:pPr>
            <a:fld id="{8EFA3880-F147-4FF7-801F-7C615D7D129F}" type="slidenum">
              <a:rPr lang="en-US" smtClean="0">
                <a:solidFill>
                  <a:schemeClr val="bg1"/>
                </a:solidFill>
              </a:rPr>
              <a:pPr>
                <a:defRPr/>
              </a:pPr>
              <a:t>4</a:t>
            </a:fld>
            <a:endParaRPr lang="en-US">
              <a:solidFill>
                <a:schemeClr val="bg1"/>
              </a:solidFill>
            </a:endParaRPr>
          </a:p>
        </p:txBody>
      </p:sp>
      <p:sp>
        <p:nvSpPr>
          <p:cNvPr id="5" name="Line 2"/>
          <p:cNvSpPr>
            <a:spLocks noChangeShapeType="1"/>
          </p:cNvSpPr>
          <p:nvPr/>
        </p:nvSpPr>
        <p:spPr bwMode="auto">
          <a:xfrm flipV="1">
            <a:off x="5972175" y="2903778"/>
            <a:ext cx="609600" cy="215900"/>
          </a:xfrm>
          <a:prstGeom prst="line">
            <a:avLst/>
          </a:prstGeom>
          <a:noFill/>
          <a:ln w="28575">
            <a:solidFill>
              <a:schemeClr val="tx1"/>
            </a:solidFill>
            <a:round/>
            <a:headEnd/>
            <a:tailEnd/>
          </a:ln>
        </p:spPr>
        <p:txBody>
          <a:bodyPr anchor="b">
            <a:prstTxWarp prst="textNoShape">
              <a:avLst/>
            </a:prstTxWarp>
            <a:spAutoFit/>
          </a:bodyPr>
          <a:lstStyle/>
          <a:p>
            <a:endParaRPr lang="en-US"/>
          </a:p>
        </p:txBody>
      </p:sp>
      <p:sp>
        <p:nvSpPr>
          <p:cNvPr id="6" name="Text Box 4"/>
          <p:cNvSpPr txBox="1">
            <a:spLocks noChangeArrowheads="1"/>
          </p:cNvSpPr>
          <p:nvPr/>
        </p:nvSpPr>
        <p:spPr bwMode="auto">
          <a:xfrm>
            <a:off x="6223000" y="1354378"/>
            <a:ext cx="1339850" cy="366713"/>
          </a:xfrm>
          <a:prstGeom prst="rect">
            <a:avLst/>
          </a:prstGeom>
          <a:noFill/>
          <a:ln w="9525">
            <a:noFill/>
            <a:miter lim="800000"/>
            <a:headEnd/>
            <a:tailEnd/>
          </a:ln>
        </p:spPr>
        <p:txBody>
          <a:bodyPr wrap="none" anchor="b">
            <a:prstTxWarp prst="textNoShape">
              <a:avLst/>
            </a:prstTxWarp>
            <a:spAutoFit/>
          </a:bodyPr>
          <a:lstStyle/>
          <a:p>
            <a:pPr algn="r" eaLnBrk="1" hangingPunct="1"/>
            <a:r>
              <a:rPr lang="en-US" sz="1800" b="0" dirty="0">
                <a:solidFill>
                  <a:schemeClr val="accent2"/>
                </a:solidFill>
              </a:rPr>
              <a:t>THE</a:t>
            </a:r>
            <a:r>
              <a:rPr lang="en-US" sz="1800" b="0" dirty="0">
                <a:solidFill>
                  <a:schemeClr val="folHlink"/>
                </a:solidFill>
              </a:rPr>
              <a:t> </a:t>
            </a:r>
            <a:r>
              <a:rPr lang="en-US" sz="1800" b="0" dirty="0">
                <a:solidFill>
                  <a:schemeClr val="accent2"/>
                </a:solidFill>
              </a:rPr>
              <a:t>GOAL</a:t>
            </a:r>
          </a:p>
        </p:txBody>
      </p:sp>
      <p:sp>
        <p:nvSpPr>
          <p:cNvPr id="7" name="Freeform 6"/>
          <p:cNvSpPr>
            <a:spLocks/>
          </p:cNvSpPr>
          <p:nvPr/>
        </p:nvSpPr>
        <p:spPr bwMode="auto">
          <a:xfrm>
            <a:off x="1524000" y="1719503"/>
            <a:ext cx="6229350" cy="1892300"/>
          </a:xfrm>
          <a:custGeom>
            <a:avLst/>
            <a:gdLst>
              <a:gd name="T0" fmla="*/ 0 w 3312"/>
              <a:gd name="T1" fmla="*/ 0 h 1200"/>
              <a:gd name="T2" fmla="*/ 2147483647 w 3312"/>
              <a:gd name="T3" fmla="*/ 0 h 1200"/>
              <a:gd name="T4" fmla="*/ 2147483647 w 3312"/>
              <a:gd name="T5" fmla="*/ 2147483647 h 1200"/>
              <a:gd name="T6" fmla="*/ 0 60000 65536"/>
              <a:gd name="T7" fmla="*/ 0 60000 65536"/>
              <a:gd name="T8" fmla="*/ 0 60000 65536"/>
              <a:gd name="T9" fmla="*/ 0 w 3312"/>
              <a:gd name="T10" fmla="*/ 0 h 1200"/>
              <a:gd name="T11" fmla="*/ 3312 w 3312"/>
              <a:gd name="T12" fmla="*/ 1200 h 1200"/>
            </a:gdLst>
            <a:ahLst/>
            <a:cxnLst>
              <a:cxn ang="T6">
                <a:pos x="T0" y="T1"/>
              </a:cxn>
              <a:cxn ang="T7">
                <a:pos x="T2" y="T3"/>
              </a:cxn>
              <a:cxn ang="T8">
                <a:pos x="T4" y="T5"/>
              </a:cxn>
            </a:cxnLst>
            <a:rect l="T9" t="T10" r="T11" b="T12"/>
            <a:pathLst>
              <a:path w="3312" h="1200">
                <a:moveTo>
                  <a:pt x="0" y="0"/>
                </a:moveTo>
                <a:lnTo>
                  <a:pt x="3312" y="0"/>
                </a:lnTo>
                <a:lnTo>
                  <a:pt x="3312" y="1200"/>
                </a:lnTo>
              </a:path>
            </a:pathLst>
          </a:custGeom>
          <a:noFill/>
          <a:ln w="28575">
            <a:solidFill>
              <a:srgbClr val="C0C0C0"/>
            </a:solidFill>
            <a:prstDash val="dash"/>
            <a:round/>
            <a:headEnd/>
            <a:tailEnd type="triangle" w="med" len="med"/>
          </a:ln>
        </p:spPr>
        <p:txBody>
          <a:bodyPr anchor="b">
            <a:prstTxWarp prst="textNoShape">
              <a:avLst/>
            </a:prstTxWarp>
            <a:spAutoFit/>
          </a:bodyPr>
          <a:lstStyle/>
          <a:p>
            <a:endParaRPr lang="en-US"/>
          </a:p>
        </p:txBody>
      </p:sp>
      <p:sp>
        <p:nvSpPr>
          <p:cNvPr id="8" name="Freeform 8"/>
          <p:cNvSpPr>
            <a:spLocks/>
          </p:cNvSpPr>
          <p:nvPr/>
        </p:nvSpPr>
        <p:spPr bwMode="auto">
          <a:xfrm>
            <a:off x="1146175" y="2429116"/>
            <a:ext cx="2805112" cy="1331912"/>
          </a:xfrm>
          <a:custGeom>
            <a:avLst/>
            <a:gdLst>
              <a:gd name="T0" fmla="*/ 2147483647 w 1987"/>
              <a:gd name="T1" fmla="*/ 2147483647 h 943"/>
              <a:gd name="T2" fmla="*/ 0 w 1987"/>
              <a:gd name="T3" fmla="*/ 2147483647 h 943"/>
              <a:gd name="T4" fmla="*/ 2147483647 w 1987"/>
              <a:gd name="T5" fmla="*/ 0 h 943"/>
              <a:gd name="T6" fmla="*/ 0 60000 65536"/>
              <a:gd name="T7" fmla="*/ 0 60000 65536"/>
              <a:gd name="T8" fmla="*/ 0 60000 65536"/>
              <a:gd name="T9" fmla="*/ 0 w 1987"/>
              <a:gd name="T10" fmla="*/ 0 h 943"/>
              <a:gd name="T11" fmla="*/ 1987 w 1987"/>
              <a:gd name="T12" fmla="*/ 943 h 943"/>
            </a:gdLst>
            <a:ahLst/>
            <a:cxnLst>
              <a:cxn ang="T6">
                <a:pos x="T0" y="T1"/>
              </a:cxn>
              <a:cxn ang="T7">
                <a:pos x="T2" y="T3"/>
              </a:cxn>
              <a:cxn ang="T8">
                <a:pos x="T4" y="T5"/>
              </a:cxn>
            </a:cxnLst>
            <a:rect l="T9" t="T10" r="T11" b="T12"/>
            <a:pathLst>
              <a:path w="1987" h="943">
                <a:moveTo>
                  <a:pt x="1987" y="943"/>
                </a:moveTo>
                <a:lnTo>
                  <a:pt x="0" y="683"/>
                </a:lnTo>
                <a:lnTo>
                  <a:pt x="231" y="0"/>
                </a:lnTo>
              </a:path>
            </a:pathLst>
          </a:custGeom>
          <a:noFill/>
          <a:ln w="101600">
            <a:solidFill>
              <a:srgbClr val="EEB30E"/>
            </a:solidFill>
            <a:round/>
            <a:headEnd/>
            <a:tailEnd type="triangle" w="sm" len="sm"/>
          </a:ln>
        </p:spPr>
        <p:txBody>
          <a:bodyPr anchor="b">
            <a:prstTxWarp prst="textNoShape">
              <a:avLst/>
            </a:prstTxWarp>
            <a:spAutoFit/>
          </a:bodyPr>
          <a:lstStyle/>
          <a:p>
            <a:endParaRPr lang="en-US"/>
          </a:p>
        </p:txBody>
      </p:sp>
      <p:sp>
        <p:nvSpPr>
          <p:cNvPr id="9" name="Freeform 9"/>
          <p:cNvSpPr>
            <a:spLocks/>
          </p:cNvSpPr>
          <p:nvPr/>
        </p:nvSpPr>
        <p:spPr bwMode="auto">
          <a:xfrm>
            <a:off x="1146175" y="2508491"/>
            <a:ext cx="2765425" cy="1252537"/>
          </a:xfrm>
          <a:custGeom>
            <a:avLst/>
            <a:gdLst>
              <a:gd name="T0" fmla="*/ 2147483647 w 1959"/>
              <a:gd name="T1" fmla="*/ 2147483647 h 887"/>
              <a:gd name="T2" fmla="*/ 0 w 1959"/>
              <a:gd name="T3" fmla="*/ 2147483647 h 887"/>
              <a:gd name="T4" fmla="*/ 2147483647 w 1959"/>
              <a:gd name="T5" fmla="*/ 0 h 887"/>
              <a:gd name="T6" fmla="*/ 0 60000 65536"/>
              <a:gd name="T7" fmla="*/ 0 60000 65536"/>
              <a:gd name="T8" fmla="*/ 0 60000 65536"/>
              <a:gd name="T9" fmla="*/ 0 w 1959"/>
              <a:gd name="T10" fmla="*/ 0 h 887"/>
              <a:gd name="T11" fmla="*/ 1959 w 1959"/>
              <a:gd name="T12" fmla="*/ 887 h 887"/>
            </a:gdLst>
            <a:ahLst/>
            <a:cxnLst>
              <a:cxn ang="T6">
                <a:pos x="T0" y="T1"/>
              </a:cxn>
              <a:cxn ang="T7">
                <a:pos x="T2" y="T3"/>
              </a:cxn>
              <a:cxn ang="T8">
                <a:pos x="T4" y="T5"/>
              </a:cxn>
            </a:cxnLst>
            <a:rect l="T9" t="T10" r="T11" b="T12"/>
            <a:pathLst>
              <a:path w="1959" h="887">
                <a:moveTo>
                  <a:pt x="1959" y="887"/>
                </a:moveTo>
                <a:lnTo>
                  <a:pt x="0" y="621"/>
                </a:lnTo>
                <a:lnTo>
                  <a:pt x="214" y="0"/>
                </a:lnTo>
              </a:path>
            </a:pathLst>
          </a:custGeom>
          <a:noFill/>
          <a:ln w="28575">
            <a:solidFill>
              <a:schemeClr val="tx1"/>
            </a:solidFill>
            <a:round/>
            <a:headEnd type="triangle" w="med" len="med"/>
            <a:tailEnd/>
          </a:ln>
        </p:spPr>
        <p:txBody>
          <a:bodyPr anchor="b">
            <a:prstTxWarp prst="textNoShape">
              <a:avLst/>
            </a:prstTxWarp>
            <a:spAutoFit/>
          </a:bodyPr>
          <a:lstStyle/>
          <a:p>
            <a:endParaRPr lang="en-US"/>
          </a:p>
        </p:txBody>
      </p:sp>
      <p:sp>
        <p:nvSpPr>
          <p:cNvPr id="10" name="Text Box 11"/>
          <p:cNvSpPr txBox="1">
            <a:spLocks noChangeArrowheads="1"/>
          </p:cNvSpPr>
          <p:nvPr/>
        </p:nvSpPr>
        <p:spPr bwMode="auto">
          <a:xfrm>
            <a:off x="1073150" y="3818178"/>
            <a:ext cx="3138487" cy="1071563"/>
          </a:xfrm>
          <a:prstGeom prst="rect">
            <a:avLst/>
          </a:prstGeom>
          <a:noFill/>
          <a:ln w="9525">
            <a:noFill/>
            <a:miter lim="800000"/>
            <a:headEnd/>
            <a:tailEnd/>
          </a:ln>
        </p:spPr>
        <p:txBody>
          <a:bodyPr>
            <a:prstTxWarp prst="textNoShape">
              <a:avLst/>
            </a:prstTxWarp>
            <a:spAutoFit/>
          </a:bodyPr>
          <a:lstStyle/>
          <a:p>
            <a:pPr algn="l" eaLnBrk="1" hangingPunct="1">
              <a:spcBef>
                <a:spcPct val="15000"/>
              </a:spcBef>
              <a:buSzPct val="80000"/>
              <a:buFont typeface="Wingdings" charset="2"/>
              <a:buNone/>
            </a:pPr>
            <a:r>
              <a:rPr lang="en-US" sz="1600" dirty="0">
                <a:solidFill>
                  <a:schemeClr val="tx2"/>
                </a:solidFill>
              </a:rPr>
              <a:t>NAC Server gathers </a:t>
            </a:r>
            <a:br>
              <a:rPr lang="en-US" sz="1600" dirty="0">
                <a:solidFill>
                  <a:schemeClr val="tx2"/>
                </a:solidFill>
              </a:rPr>
            </a:br>
            <a:r>
              <a:rPr lang="en-US" sz="1600" dirty="0">
                <a:solidFill>
                  <a:schemeClr val="tx2"/>
                </a:solidFill>
              </a:rPr>
              <a:t>and assesses </a:t>
            </a:r>
            <a:br>
              <a:rPr lang="en-US" sz="1600" dirty="0">
                <a:solidFill>
                  <a:schemeClr val="tx2"/>
                </a:solidFill>
              </a:rPr>
            </a:br>
            <a:r>
              <a:rPr lang="en-US" sz="1600" dirty="0">
                <a:solidFill>
                  <a:schemeClr val="tx2"/>
                </a:solidFill>
              </a:rPr>
              <a:t>user/device information </a:t>
            </a:r>
          </a:p>
          <a:p>
            <a:pPr marL="228600" lvl="1" indent="-111125" algn="l" eaLnBrk="1" hangingPunct="1">
              <a:spcBef>
                <a:spcPct val="15000"/>
              </a:spcBef>
              <a:buSzPct val="80000"/>
              <a:buFont typeface="Wingdings" charset="2"/>
              <a:buChar char="§"/>
            </a:pPr>
            <a:r>
              <a:rPr lang="en-US" sz="1000" b="0" dirty="0"/>
              <a:t>Username and password</a:t>
            </a:r>
          </a:p>
          <a:p>
            <a:pPr marL="228600" lvl="1" indent="-111125" algn="l" eaLnBrk="1" hangingPunct="1">
              <a:spcBef>
                <a:spcPct val="15000"/>
              </a:spcBef>
              <a:buSzPct val="80000"/>
              <a:buFont typeface="Wingdings" charset="2"/>
              <a:buChar char="§"/>
            </a:pPr>
            <a:r>
              <a:rPr lang="en-US" sz="1000" b="0" dirty="0"/>
              <a:t>Device configuration and vulnerabilities</a:t>
            </a:r>
          </a:p>
        </p:txBody>
      </p:sp>
      <p:sp>
        <p:nvSpPr>
          <p:cNvPr id="11" name="Text Box 12"/>
          <p:cNvSpPr txBox="1">
            <a:spLocks noChangeArrowheads="1"/>
          </p:cNvSpPr>
          <p:nvPr/>
        </p:nvSpPr>
        <p:spPr bwMode="auto">
          <a:xfrm>
            <a:off x="1873250" y="5131041"/>
            <a:ext cx="3200400" cy="850900"/>
          </a:xfrm>
          <a:prstGeom prst="rect">
            <a:avLst/>
          </a:prstGeom>
          <a:noFill/>
          <a:ln w="9525">
            <a:noFill/>
            <a:miter lim="800000"/>
            <a:headEnd/>
            <a:tailEnd/>
          </a:ln>
        </p:spPr>
        <p:txBody>
          <a:bodyPr>
            <a:prstTxWarp prst="textNoShape">
              <a:avLst/>
            </a:prstTxWarp>
            <a:spAutoFit/>
          </a:bodyPr>
          <a:lstStyle/>
          <a:p>
            <a:pPr algn="l" eaLnBrk="1" hangingPunct="1">
              <a:spcBef>
                <a:spcPct val="15000"/>
              </a:spcBef>
            </a:pPr>
            <a:r>
              <a:rPr lang="en-US" sz="1600">
                <a:solidFill>
                  <a:schemeClr val="tx2"/>
                </a:solidFill>
              </a:rPr>
              <a:t>Noncompliant device</a:t>
            </a:r>
            <a:br>
              <a:rPr lang="en-US" sz="1600">
                <a:solidFill>
                  <a:schemeClr val="tx2"/>
                </a:solidFill>
              </a:rPr>
            </a:br>
            <a:r>
              <a:rPr lang="en-US" sz="1600">
                <a:solidFill>
                  <a:schemeClr val="tx2"/>
                </a:solidFill>
              </a:rPr>
              <a:t>or incorrect login</a:t>
            </a:r>
          </a:p>
          <a:p>
            <a:pPr marL="228600" lvl="1" indent="-114300" algn="l" eaLnBrk="1" hangingPunct="1">
              <a:spcBef>
                <a:spcPct val="15000"/>
              </a:spcBef>
              <a:buClr>
                <a:schemeClr val="tx1"/>
              </a:buClr>
              <a:buSzPct val="80000"/>
              <a:buFont typeface="Wingdings" charset="2"/>
              <a:buChar char="§"/>
            </a:pPr>
            <a:r>
              <a:rPr lang="en-US" sz="1000" b="0"/>
              <a:t>Access denied</a:t>
            </a:r>
          </a:p>
          <a:p>
            <a:pPr marL="228600" lvl="1" indent="-114300" algn="l" eaLnBrk="1" hangingPunct="1">
              <a:spcBef>
                <a:spcPct val="15000"/>
              </a:spcBef>
              <a:buClr>
                <a:schemeClr val="tx1"/>
              </a:buClr>
              <a:buSzPct val="80000"/>
              <a:buFont typeface="Wingdings" charset="2"/>
              <a:buChar char="§"/>
            </a:pPr>
            <a:r>
              <a:rPr lang="en-US" sz="1000" b="0"/>
              <a:t>Placed to quarantine for remediation</a:t>
            </a:r>
          </a:p>
        </p:txBody>
      </p:sp>
      <p:sp>
        <p:nvSpPr>
          <p:cNvPr id="14" name="Line 14"/>
          <p:cNvSpPr>
            <a:spLocks noChangeShapeType="1"/>
          </p:cNvSpPr>
          <p:nvPr/>
        </p:nvSpPr>
        <p:spPr bwMode="auto">
          <a:xfrm>
            <a:off x="4198937" y="3880091"/>
            <a:ext cx="812800" cy="406400"/>
          </a:xfrm>
          <a:prstGeom prst="line">
            <a:avLst/>
          </a:prstGeom>
          <a:noFill/>
          <a:ln w="28575">
            <a:solidFill>
              <a:schemeClr val="tx1"/>
            </a:solidFill>
            <a:round/>
            <a:headEnd/>
            <a:tailEnd/>
          </a:ln>
        </p:spPr>
        <p:txBody>
          <a:bodyPr anchor="b">
            <a:prstTxWarp prst="textNoShape">
              <a:avLst/>
            </a:prstTxWarp>
            <a:spAutoFit/>
          </a:bodyPr>
          <a:lstStyle/>
          <a:p>
            <a:endParaRPr lang="en-US"/>
          </a:p>
        </p:txBody>
      </p:sp>
      <p:sp>
        <p:nvSpPr>
          <p:cNvPr id="18" name="Text Box 24"/>
          <p:cNvSpPr txBox="1">
            <a:spLocks noChangeArrowheads="1"/>
          </p:cNvSpPr>
          <p:nvPr/>
        </p:nvSpPr>
        <p:spPr bwMode="auto">
          <a:xfrm>
            <a:off x="6429375" y="4978641"/>
            <a:ext cx="2374900" cy="630237"/>
          </a:xfrm>
          <a:prstGeom prst="rect">
            <a:avLst/>
          </a:prstGeom>
          <a:noFill/>
          <a:ln w="9525">
            <a:noFill/>
            <a:miter lim="800000"/>
            <a:headEnd/>
            <a:tailEnd/>
          </a:ln>
        </p:spPr>
        <p:txBody>
          <a:bodyPr>
            <a:prstTxWarp prst="textNoShape">
              <a:avLst/>
            </a:prstTxWarp>
            <a:spAutoFit/>
          </a:bodyPr>
          <a:lstStyle/>
          <a:p>
            <a:pPr algn="l" eaLnBrk="1" hangingPunct="1">
              <a:spcBef>
                <a:spcPct val="15000"/>
              </a:spcBef>
            </a:pPr>
            <a:r>
              <a:rPr lang="en-US" sz="1600">
                <a:solidFill>
                  <a:schemeClr val="tx2"/>
                </a:solidFill>
              </a:rPr>
              <a:t>Device is compliant</a:t>
            </a:r>
          </a:p>
          <a:p>
            <a:pPr marL="228600" lvl="1" indent="-111125" algn="l" eaLnBrk="1" hangingPunct="1">
              <a:spcBef>
                <a:spcPct val="15000"/>
              </a:spcBef>
              <a:buClr>
                <a:schemeClr val="tx1"/>
              </a:buClr>
              <a:buSzPct val="80000"/>
              <a:buFont typeface="Wingdings" charset="2"/>
              <a:buChar char="§"/>
            </a:pPr>
            <a:r>
              <a:rPr lang="en-US" sz="1000" b="0"/>
              <a:t>Placed on “certified devices list”</a:t>
            </a:r>
          </a:p>
          <a:p>
            <a:pPr marL="228600" lvl="1" indent="-111125" algn="l" eaLnBrk="1" hangingPunct="1">
              <a:spcBef>
                <a:spcPct val="15000"/>
              </a:spcBef>
              <a:buClr>
                <a:schemeClr val="tx1"/>
              </a:buClr>
              <a:buSzPct val="80000"/>
              <a:buFont typeface="Wingdings" charset="2"/>
              <a:buChar char="§"/>
            </a:pPr>
            <a:r>
              <a:rPr lang="en-US" sz="1000" b="0"/>
              <a:t>Network access granted</a:t>
            </a:r>
          </a:p>
        </p:txBody>
      </p:sp>
      <p:sp>
        <p:nvSpPr>
          <p:cNvPr id="19" name="Line 27"/>
          <p:cNvSpPr>
            <a:spLocks noChangeShapeType="1"/>
          </p:cNvSpPr>
          <p:nvPr/>
        </p:nvSpPr>
        <p:spPr bwMode="auto">
          <a:xfrm>
            <a:off x="4278312" y="3795953"/>
            <a:ext cx="1390650" cy="695325"/>
          </a:xfrm>
          <a:prstGeom prst="line">
            <a:avLst/>
          </a:prstGeom>
          <a:noFill/>
          <a:ln w="101600">
            <a:solidFill>
              <a:srgbClr val="99CCCC"/>
            </a:solidFill>
            <a:round/>
            <a:headEnd/>
            <a:tailEnd type="triangle" w="sm" len="sm"/>
          </a:ln>
        </p:spPr>
        <p:txBody>
          <a:bodyPr anchor="b">
            <a:prstTxWarp prst="textNoShape">
              <a:avLst/>
            </a:prstTxWarp>
            <a:spAutoFit/>
          </a:bodyPr>
          <a:lstStyle/>
          <a:p>
            <a:endParaRPr lang="en-US"/>
          </a:p>
        </p:txBody>
      </p:sp>
      <p:sp>
        <p:nvSpPr>
          <p:cNvPr id="20" name="Line 29"/>
          <p:cNvSpPr>
            <a:spLocks noChangeShapeType="1"/>
          </p:cNvSpPr>
          <p:nvPr/>
        </p:nvSpPr>
        <p:spPr bwMode="auto">
          <a:xfrm>
            <a:off x="4278312" y="3795953"/>
            <a:ext cx="1558925" cy="777875"/>
          </a:xfrm>
          <a:prstGeom prst="line">
            <a:avLst/>
          </a:prstGeom>
          <a:noFill/>
          <a:ln w="28575">
            <a:solidFill>
              <a:schemeClr val="tx1"/>
            </a:solidFill>
            <a:round/>
            <a:headEnd/>
            <a:tailEnd/>
          </a:ln>
        </p:spPr>
        <p:txBody>
          <a:bodyPr anchor="b">
            <a:prstTxWarp prst="textNoShape">
              <a:avLst/>
            </a:prstTxWarp>
            <a:spAutoFit/>
          </a:bodyPr>
          <a:lstStyle/>
          <a:p>
            <a:endParaRPr lang="en-US"/>
          </a:p>
        </p:txBody>
      </p:sp>
      <p:sp>
        <p:nvSpPr>
          <p:cNvPr id="21" name="Line 31"/>
          <p:cNvSpPr>
            <a:spLocks noChangeShapeType="1"/>
          </p:cNvSpPr>
          <p:nvPr/>
        </p:nvSpPr>
        <p:spPr bwMode="auto">
          <a:xfrm>
            <a:off x="6731000" y="2906953"/>
            <a:ext cx="273050" cy="65088"/>
          </a:xfrm>
          <a:prstGeom prst="line">
            <a:avLst/>
          </a:prstGeom>
          <a:noFill/>
          <a:ln w="28575">
            <a:solidFill>
              <a:schemeClr val="tx1"/>
            </a:solidFill>
            <a:round/>
            <a:headEnd/>
            <a:tailEnd/>
          </a:ln>
        </p:spPr>
        <p:txBody>
          <a:bodyPr anchor="b">
            <a:prstTxWarp prst="textNoShape">
              <a:avLst/>
            </a:prstTxWarp>
            <a:spAutoFit/>
          </a:bodyPr>
          <a:lstStyle/>
          <a:p>
            <a:endParaRPr lang="en-US"/>
          </a:p>
        </p:txBody>
      </p:sp>
      <p:sp>
        <p:nvSpPr>
          <p:cNvPr id="22" name="Text Box 32"/>
          <p:cNvSpPr txBox="1">
            <a:spLocks noChangeArrowheads="1"/>
          </p:cNvSpPr>
          <p:nvPr/>
        </p:nvSpPr>
        <p:spPr bwMode="auto">
          <a:xfrm>
            <a:off x="4752975" y="3686416"/>
            <a:ext cx="1131887" cy="304800"/>
          </a:xfrm>
          <a:prstGeom prst="rect">
            <a:avLst/>
          </a:prstGeom>
          <a:noFill/>
          <a:ln w="9525">
            <a:noFill/>
            <a:miter lim="800000"/>
            <a:headEnd/>
            <a:tailEnd/>
          </a:ln>
        </p:spPr>
        <p:txBody>
          <a:bodyPr wrap="none" anchor="b">
            <a:prstTxWarp prst="textNoShape">
              <a:avLst/>
            </a:prstTxWarp>
            <a:spAutoFit/>
          </a:bodyPr>
          <a:lstStyle/>
          <a:p>
            <a:pPr algn="l" eaLnBrk="1" hangingPunct="1"/>
            <a:r>
              <a:rPr lang="en-US" sz="1400" b="0">
                <a:solidFill>
                  <a:schemeClr val="tx2"/>
                </a:solidFill>
              </a:rPr>
              <a:t>NAC Server</a:t>
            </a:r>
          </a:p>
        </p:txBody>
      </p:sp>
      <p:sp>
        <p:nvSpPr>
          <p:cNvPr id="23" name="Text Box 33"/>
          <p:cNvSpPr txBox="1">
            <a:spLocks noChangeArrowheads="1"/>
          </p:cNvSpPr>
          <p:nvPr/>
        </p:nvSpPr>
        <p:spPr bwMode="auto">
          <a:xfrm>
            <a:off x="5776912" y="3310178"/>
            <a:ext cx="1460500" cy="304800"/>
          </a:xfrm>
          <a:prstGeom prst="rect">
            <a:avLst/>
          </a:prstGeom>
          <a:noFill/>
          <a:ln w="9525">
            <a:noFill/>
            <a:miter lim="800000"/>
            <a:headEnd/>
            <a:tailEnd/>
          </a:ln>
        </p:spPr>
        <p:txBody>
          <a:bodyPr anchor="b">
            <a:prstTxWarp prst="textNoShape">
              <a:avLst/>
            </a:prstTxWarp>
            <a:spAutoFit/>
          </a:bodyPr>
          <a:lstStyle/>
          <a:p>
            <a:pPr algn="l" eaLnBrk="1" hangingPunct="1"/>
            <a:r>
              <a:rPr lang="en-US" sz="1400" b="0">
                <a:solidFill>
                  <a:schemeClr val="tx2"/>
                </a:solidFill>
              </a:rPr>
              <a:t>NAC Manager</a:t>
            </a:r>
          </a:p>
        </p:txBody>
      </p:sp>
      <p:sp>
        <p:nvSpPr>
          <p:cNvPr id="24" name="Text Box 36"/>
          <p:cNvSpPr txBox="1">
            <a:spLocks noChangeArrowheads="1"/>
          </p:cNvSpPr>
          <p:nvPr/>
        </p:nvSpPr>
        <p:spPr bwMode="auto">
          <a:xfrm>
            <a:off x="2841625" y="1883016"/>
            <a:ext cx="3586162" cy="850900"/>
          </a:xfrm>
          <a:prstGeom prst="rect">
            <a:avLst/>
          </a:prstGeom>
          <a:noFill/>
          <a:ln w="9525">
            <a:noFill/>
            <a:miter lim="800000"/>
            <a:headEnd/>
            <a:tailEnd/>
          </a:ln>
        </p:spPr>
        <p:txBody>
          <a:bodyPr>
            <a:prstTxWarp prst="textNoShape">
              <a:avLst/>
            </a:prstTxWarp>
            <a:spAutoFit/>
          </a:bodyPr>
          <a:lstStyle/>
          <a:p>
            <a:pPr algn="l" eaLnBrk="1" hangingPunct="1">
              <a:spcBef>
                <a:spcPct val="15000"/>
              </a:spcBef>
            </a:pPr>
            <a:r>
              <a:rPr lang="en-US" sz="1600" dirty="0">
                <a:solidFill>
                  <a:schemeClr val="tx2"/>
                </a:solidFill>
              </a:rPr>
              <a:t>End user attempts to </a:t>
            </a:r>
            <a:br>
              <a:rPr lang="en-US" sz="1600" dirty="0">
                <a:solidFill>
                  <a:schemeClr val="tx2"/>
                </a:solidFill>
              </a:rPr>
            </a:br>
            <a:r>
              <a:rPr lang="en-US" sz="1600" dirty="0">
                <a:solidFill>
                  <a:schemeClr val="tx2"/>
                </a:solidFill>
              </a:rPr>
              <a:t>access network</a:t>
            </a:r>
          </a:p>
          <a:p>
            <a:pPr marL="227013" lvl="1" indent="-111125" algn="l" eaLnBrk="1" hangingPunct="1">
              <a:spcBef>
                <a:spcPct val="15000"/>
              </a:spcBef>
              <a:buClr>
                <a:schemeClr val="tx1"/>
              </a:buClr>
              <a:buSzPct val="80000"/>
              <a:buFont typeface="Wingdings" charset="2"/>
              <a:buChar char="§"/>
            </a:pPr>
            <a:r>
              <a:rPr lang="en-US" sz="1000" b="0" dirty="0"/>
              <a:t>Initial access is blocked</a:t>
            </a:r>
          </a:p>
          <a:p>
            <a:pPr marL="227013" lvl="1" indent="-111125" algn="l" eaLnBrk="1" hangingPunct="1">
              <a:spcBef>
                <a:spcPct val="15000"/>
              </a:spcBef>
              <a:buClr>
                <a:schemeClr val="tx1"/>
              </a:buClr>
              <a:buSzPct val="80000"/>
              <a:buFont typeface="Wingdings" charset="2"/>
              <a:buChar char="§"/>
            </a:pPr>
            <a:r>
              <a:rPr lang="en-US" sz="1000" b="0" dirty="0"/>
              <a:t>Single-sign-on or web login</a:t>
            </a:r>
          </a:p>
        </p:txBody>
      </p:sp>
      <p:sp>
        <p:nvSpPr>
          <p:cNvPr id="27" name="Line 39"/>
          <p:cNvSpPr>
            <a:spLocks noChangeShapeType="1"/>
          </p:cNvSpPr>
          <p:nvPr/>
        </p:nvSpPr>
        <p:spPr bwMode="auto">
          <a:xfrm>
            <a:off x="1447800" y="2100503"/>
            <a:ext cx="2484437" cy="1466850"/>
          </a:xfrm>
          <a:prstGeom prst="line">
            <a:avLst/>
          </a:prstGeom>
          <a:noFill/>
          <a:ln w="28575">
            <a:solidFill>
              <a:schemeClr val="tx1"/>
            </a:solidFill>
            <a:round/>
            <a:headEnd/>
            <a:tailEnd/>
          </a:ln>
        </p:spPr>
        <p:txBody>
          <a:bodyPr wrap="square" anchor="b">
            <a:prstTxWarp prst="textNoShape">
              <a:avLst/>
            </a:prstTxWarp>
            <a:spAutoFit/>
          </a:bodyPr>
          <a:lstStyle/>
          <a:p>
            <a:endParaRPr lang="en-US"/>
          </a:p>
        </p:txBody>
      </p:sp>
      <p:sp>
        <p:nvSpPr>
          <p:cNvPr id="28" name="Line 40"/>
          <p:cNvSpPr>
            <a:spLocks noChangeShapeType="1"/>
          </p:cNvSpPr>
          <p:nvPr/>
        </p:nvSpPr>
        <p:spPr bwMode="auto">
          <a:xfrm flipV="1">
            <a:off x="4540250" y="3205403"/>
            <a:ext cx="1046162" cy="349250"/>
          </a:xfrm>
          <a:prstGeom prst="line">
            <a:avLst/>
          </a:prstGeom>
          <a:noFill/>
          <a:ln w="28575">
            <a:solidFill>
              <a:schemeClr val="tx1"/>
            </a:solidFill>
            <a:round/>
            <a:headEnd/>
            <a:tailEnd/>
          </a:ln>
        </p:spPr>
        <p:txBody>
          <a:bodyPr anchor="b">
            <a:prstTxWarp prst="textNoShape">
              <a:avLst/>
            </a:prstTxWarp>
            <a:spAutoFit/>
          </a:bodyPr>
          <a:lstStyle/>
          <a:p>
            <a:endParaRPr lang="en-US"/>
          </a:p>
        </p:txBody>
      </p:sp>
      <p:sp>
        <p:nvSpPr>
          <p:cNvPr id="29" name="Text Box 41"/>
          <p:cNvSpPr txBox="1">
            <a:spLocks noChangeArrowheads="1"/>
          </p:cNvSpPr>
          <p:nvPr/>
        </p:nvSpPr>
        <p:spPr bwMode="auto">
          <a:xfrm>
            <a:off x="6781800" y="2252903"/>
            <a:ext cx="1308100" cy="517525"/>
          </a:xfrm>
          <a:prstGeom prst="rect">
            <a:avLst/>
          </a:prstGeom>
          <a:noFill/>
          <a:ln w="9525">
            <a:noFill/>
            <a:miter lim="800000"/>
            <a:headEnd/>
            <a:tailEnd/>
          </a:ln>
        </p:spPr>
        <p:txBody>
          <a:bodyPr wrap="none" anchor="b">
            <a:prstTxWarp prst="textNoShape">
              <a:avLst/>
            </a:prstTxWarp>
            <a:spAutoFit/>
          </a:bodyPr>
          <a:lstStyle/>
          <a:p>
            <a:pPr eaLnBrk="1" hangingPunct="1"/>
            <a:r>
              <a:rPr lang="en-US" sz="1400" b="0" dirty="0">
                <a:solidFill>
                  <a:schemeClr val="tx2"/>
                </a:solidFill>
              </a:rPr>
              <a:t>Authentication</a:t>
            </a:r>
          </a:p>
          <a:p>
            <a:pPr eaLnBrk="1" hangingPunct="1"/>
            <a:r>
              <a:rPr lang="en-US" sz="1400" b="0" dirty="0">
                <a:solidFill>
                  <a:schemeClr val="tx2"/>
                </a:solidFill>
              </a:rPr>
              <a:t>Server</a:t>
            </a:r>
          </a:p>
        </p:txBody>
      </p:sp>
      <p:pic>
        <p:nvPicPr>
          <p:cNvPr id="30" name="Picture 42" descr="access_point_regula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878012" y="2665653"/>
            <a:ext cx="425450" cy="549275"/>
          </a:xfrm>
          <a:prstGeom prst="rect">
            <a:avLst/>
          </a:prstGeom>
          <a:noFill/>
          <a:ln w="9525">
            <a:noFill/>
            <a:miter lim="800000"/>
            <a:headEnd/>
            <a:tailEnd/>
          </a:ln>
        </p:spPr>
      </p:pic>
      <p:sp>
        <p:nvSpPr>
          <p:cNvPr id="31" name="Line 43"/>
          <p:cNvSpPr>
            <a:spLocks noChangeShapeType="1"/>
          </p:cNvSpPr>
          <p:nvPr/>
        </p:nvSpPr>
        <p:spPr bwMode="auto">
          <a:xfrm>
            <a:off x="1247775" y="2106853"/>
            <a:ext cx="485775" cy="396875"/>
          </a:xfrm>
          <a:prstGeom prst="line">
            <a:avLst/>
          </a:prstGeom>
          <a:noFill/>
          <a:ln w="28575">
            <a:solidFill>
              <a:schemeClr val="tx1"/>
            </a:solidFill>
            <a:prstDash val="dash"/>
            <a:round/>
            <a:headEnd/>
            <a:tailEnd type="triangle" w="med" len="med"/>
          </a:ln>
        </p:spPr>
        <p:txBody>
          <a:bodyPr anchor="b">
            <a:prstTxWarp prst="textNoShape">
              <a:avLst/>
            </a:prstTxWarp>
          </a:bodyPr>
          <a:lstStyle/>
          <a:p>
            <a:endParaRPr lang="en-US"/>
          </a:p>
        </p:txBody>
      </p:sp>
      <p:sp>
        <p:nvSpPr>
          <p:cNvPr id="32" name="Freeform 44"/>
          <p:cNvSpPr>
            <a:spLocks/>
          </p:cNvSpPr>
          <p:nvPr/>
        </p:nvSpPr>
        <p:spPr bwMode="auto">
          <a:xfrm>
            <a:off x="2320925" y="2846628"/>
            <a:ext cx="498475" cy="320675"/>
          </a:xfrm>
          <a:custGeom>
            <a:avLst/>
            <a:gdLst>
              <a:gd name="T0" fmla="*/ 2147483647 w 360"/>
              <a:gd name="T1" fmla="*/ 0 h 204"/>
              <a:gd name="T2" fmla="*/ 0 w 360"/>
              <a:gd name="T3" fmla="*/ 2147483647 h 204"/>
              <a:gd name="T4" fmla="*/ 2147483647 w 360"/>
              <a:gd name="T5" fmla="*/ 2147483647 h 204"/>
              <a:gd name="T6" fmla="*/ 0 60000 65536"/>
              <a:gd name="T7" fmla="*/ 0 60000 65536"/>
              <a:gd name="T8" fmla="*/ 0 60000 65536"/>
              <a:gd name="T9" fmla="*/ 0 w 360"/>
              <a:gd name="T10" fmla="*/ 0 h 204"/>
              <a:gd name="T11" fmla="*/ 360 w 360"/>
              <a:gd name="T12" fmla="*/ 204 h 204"/>
            </a:gdLst>
            <a:ahLst/>
            <a:cxnLst>
              <a:cxn ang="T6">
                <a:pos x="T0" y="T1"/>
              </a:cxn>
              <a:cxn ang="T7">
                <a:pos x="T2" y="T3"/>
              </a:cxn>
              <a:cxn ang="T8">
                <a:pos x="T4" y="T5"/>
              </a:cxn>
            </a:cxnLst>
            <a:rect l="T9" t="T10" r="T11" b="T12"/>
            <a:pathLst>
              <a:path w="360" h="204">
                <a:moveTo>
                  <a:pt x="240" y="0"/>
                </a:moveTo>
                <a:lnTo>
                  <a:pt x="0" y="96"/>
                </a:lnTo>
                <a:lnTo>
                  <a:pt x="360" y="204"/>
                </a:lnTo>
              </a:path>
            </a:pathLst>
          </a:custGeom>
          <a:noFill/>
          <a:ln w="28575">
            <a:solidFill>
              <a:schemeClr val="tx1"/>
            </a:solidFill>
            <a:round/>
            <a:headEnd/>
            <a:tailEnd/>
          </a:ln>
        </p:spPr>
        <p:txBody>
          <a:bodyPr wrap="square" anchor="b">
            <a:prstTxWarp prst="textNoShape">
              <a:avLst/>
            </a:prstTxWarp>
            <a:spAutoFit/>
          </a:bodyPr>
          <a:lstStyle/>
          <a:p>
            <a:endParaRPr lang="en-US"/>
          </a:p>
        </p:txBody>
      </p:sp>
      <p:sp>
        <p:nvSpPr>
          <p:cNvPr id="33" name="Freeform 45"/>
          <p:cNvSpPr>
            <a:spLocks/>
          </p:cNvSpPr>
          <p:nvPr/>
        </p:nvSpPr>
        <p:spPr bwMode="auto">
          <a:xfrm>
            <a:off x="1452562" y="2052878"/>
            <a:ext cx="1071563" cy="692150"/>
          </a:xfrm>
          <a:custGeom>
            <a:avLst/>
            <a:gdLst>
              <a:gd name="T0" fmla="*/ 0 w 432"/>
              <a:gd name="T1" fmla="*/ 0 h 270"/>
              <a:gd name="T2" fmla="*/ 2147483647 w 432"/>
              <a:gd name="T3" fmla="*/ 2147483647 h 270"/>
              <a:gd name="T4" fmla="*/ 2147483647 w 432"/>
              <a:gd name="T5" fmla="*/ 2147483647 h 270"/>
              <a:gd name="T6" fmla="*/ 2147483647 w 432"/>
              <a:gd name="T7" fmla="*/ 2147483647 h 270"/>
              <a:gd name="T8" fmla="*/ 2147483647 w 432"/>
              <a:gd name="T9" fmla="*/ 2147483647 h 270"/>
              <a:gd name="T10" fmla="*/ 2147483647 w 432"/>
              <a:gd name="T11" fmla="*/ 2147483647 h 270"/>
              <a:gd name="T12" fmla="*/ 2147483647 w 432"/>
              <a:gd name="T13" fmla="*/ 2147483647 h 270"/>
              <a:gd name="T14" fmla="*/ 2147483647 w 432"/>
              <a:gd name="T15" fmla="*/ 2147483647 h 270"/>
              <a:gd name="T16" fmla="*/ 2147483647 w 432"/>
              <a:gd name="T17" fmla="*/ 2147483647 h 270"/>
              <a:gd name="T18" fmla="*/ 2147483647 w 432"/>
              <a:gd name="T19" fmla="*/ 2147483647 h 2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2"/>
              <a:gd name="T31" fmla="*/ 0 h 270"/>
              <a:gd name="T32" fmla="*/ 432 w 432"/>
              <a:gd name="T33" fmla="*/ 270 h 2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2" h="270">
                <a:moveTo>
                  <a:pt x="0" y="0"/>
                </a:moveTo>
                <a:cubicBezTo>
                  <a:pt x="20" y="13"/>
                  <a:pt x="25" y="28"/>
                  <a:pt x="48" y="36"/>
                </a:cubicBezTo>
                <a:cubicBezTo>
                  <a:pt x="68" y="76"/>
                  <a:pt x="116" y="106"/>
                  <a:pt x="156" y="126"/>
                </a:cubicBezTo>
                <a:cubicBezTo>
                  <a:pt x="164" y="130"/>
                  <a:pt x="172" y="135"/>
                  <a:pt x="180" y="138"/>
                </a:cubicBezTo>
                <a:cubicBezTo>
                  <a:pt x="192" y="143"/>
                  <a:pt x="216" y="150"/>
                  <a:pt x="216" y="150"/>
                </a:cubicBezTo>
                <a:cubicBezTo>
                  <a:pt x="240" y="142"/>
                  <a:pt x="258" y="132"/>
                  <a:pt x="222" y="120"/>
                </a:cubicBezTo>
                <a:cubicBezTo>
                  <a:pt x="218" y="126"/>
                  <a:pt x="211" y="131"/>
                  <a:pt x="210" y="138"/>
                </a:cubicBezTo>
                <a:cubicBezTo>
                  <a:pt x="202" y="205"/>
                  <a:pt x="322" y="203"/>
                  <a:pt x="360" y="228"/>
                </a:cubicBezTo>
                <a:cubicBezTo>
                  <a:pt x="378" y="240"/>
                  <a:pt x="393" y="257"/>
                  <a:pt x="414" y="264"/>
                </a:cubicBezTo>
                <a:cubicBezTo>
                  <a:pt x="420" y="266"/>
                  <a:pt x="432" y="270"/>
                  <a:pt x="432" y="270"/>
                </a:cubicBezTo>
              </a:path>
            </a:pathLst>
          </a:custGeom>
          <a:noFill/>
          <a:ln w="28575">
            <a:solidFill>
              <a:schemeClr val="tx1"/>
            </a:solidFill>
            <a:round/>
            <a:headEnd/>
            <a:tailEnd/>
          </a:ln>
        </p:spPr>
        <p:txBody>
          <a:bodyPr anchor="b">
            <a:prstTxWarp prst="textNoShape">
              <a:avLst/>
            </a:prstTxWarp>
            <a:spAutoFit/>
          </a:bodyPr>
          <a:lstStyle/>
          <a:p>
            <a:endParaRPr lang="en-US"/>
          </a:p>
        </p:txBody>
      </p:sp>
      <p:pic>
        <p:nvPicPr>
          <p:cNvPr id="36" name="Picture 48"/>
          <p:cNvPicPr>
            <a:picLocks noChangeArrowheads="1"/>
          </p:cNvPicPr>
          <p:nvPr/>
        </p:nvPicPr>
        <p:blipFill>
          <a:blip r:embed="rId5" cstate="print"/>
          <a:srcRect/>
          <a:stretch>
            <a:fillRect/>
          </a:stretch>
        </p:blipFill>
        <p:spPr bwMode="auto">
          <a:xfrm>
            <a:off x="6989762" y="2876791"/>
            <a:ext cx="395288" cy="277812"/>
          </a:xfrm>
          <a:prstGeom prst="rect">
            <a:avLst/>
          </a:prstGeom>
          <a:noFill/>
          <a:ln w="9525">
            <a:noFill/>
            <a:miter lim="800000"/>
            <a:headEnd/>
            <a:tailEnd/>
          </a:ln>
        </p:spPr>
      </p:pic>
      <p:pic>
        <p:nvPicPr>
          <p:cNvPr id="37" name="Picture 49"/>
          <p:cNvPicPr>
            <a:picLocks noChangeArrowheads="1"/>
          </p:cNvPicPr>
          <p:nvPr/>
        </p:nvPicPr>
        <p:blipFill>
          <a:blip r:embed="rId6" cstate="print"/>
          <a:srcRect/>
          <a:stretch>
            <a:fillRect/>
          </a:stretch>
        </p:blipFill>
        <p:spPr bwMode="auto">
          <a:xfrm>
            <a:off x="6430962" y="2597391"/>
            <a:ext cx="346075" cy="554037"/>
          </a:xfrm>
          <a:prstGeom prst="rect">
            <a:avLst/>
          </a:prstGeom>
          <a:noFill/>
          <a:ln w="9525">
            <a:noFill/>
            <a:miter lim="800000"/>
            <a:headEnd/>
            <a:tailEnd/>
          </a:ln>
        </p:spPr>
      </p:pic>
      <p:pic>
        <p:nvPicPr>
          <p:cNvPr id="38" name="Picture 51" descr="nacapp_mgr"/>
          <p:cNvPicPr>
            <a:picLocks noChangeAspect="1" noChangeArrowheads="1"/>
          </p:cNvPicPr>
          <p:nvPr/>
        </p:nvPicPr>
        <p:blipFill>
          <a:blip r:embed="rId7" cstate="print"/>
          <a:srcRect/>
          <a:stretch>
            <a:fillRect/>
          </a:stretch>
        </p:blipFill>
        <p:spPr bwMode="auto">
          <a:xfrm>
            <a:off x="5265737" y="2862503"/>
            <a:ext cx="706438" cy="515938"/>
          </a:xfrm>
          <a:prstGeom prst="rect">
            <a:avLst/>
          </a:prstGeom>
          <a:noFill/>
          <a:ln w="9525">
            <a:noFill/>
            <a:miter lim="800000"/>
            <a:headEnd/>
            <a:tailEnd/>
          </a:ln>
        </p:spPr>
      </p:pic>
      <p:grpSp>
        <p:nvGrpSpPr>
          <p:cNvPr id="2" name="Group 81"/>
          <p:cNvGrpSpPr>
            <a:grpSpLocks/>
          </p:cNvGrpSpPr>
          <p:nvPr/>
        </p:nvGrpSpPr>
        <p:grpSpPr bwMode="auto">
          <a:xfrm>
            <a:off x="2325687" y="1770303"/>
            <a:ext cx="549275" cy="555625"/>
            <a:chOff x="-384" y="2018"/>
            <a:chExt cx="346" cy="350"/>
          </a:xfrm>
        </p:grpSpPr>
        <p:sp>
          <p:nvSpPr>
            <p:cNvPr id="42" name="Oval 70"/>
            <p:cNvSpPr>
              <a:spLocks noChangeArrowheads="1"/>
            </p:cNvSpPr>
            <p:nvPr/>
          </p:nvSpPr>
          <p:spPr bwMode="auto">
            <a:xfrm>
              <a:off x="-378" y="2024"/>
              <a:ext cx="334" cy="338"/>
            </a:xfrm>
            <a:prstGeom prst="ellipse">
              <a:avLst/>
            </a:prstGeom>
            <a:gradFill rotWithShape="1">
              <a:gsLst>
                <a:gs pos="0">
                  <a:srgbClr val="7ED9FE">
                    <a:alpha val="39000"/>
                  </a:srgbClr>
                </a:gs>
                <a:gs pos="100000">
                  <a:srgbClr val="000000">
                    <a:alpha val="0"/>
                  </a:srgbClr>
                </a:gs>
              </a:gsLst>
              <a:lin ang="5400000" scaled="1"/>
            </a:gradFill>
            <a:ln w="9525">
              <a:noFill/>
              <a:round/>
              <a:headEnd/>
              <a:tailEnd/>
            </a:ln>
          </p:spPr>
          <p:txBody>
            <a:bodyPr wrap="none" lIns="82124" tIns="41061" rIns="82124" bIns="41061" anchor="ctr">
              <a:prstTxWarp prst="textNoShape">
                <a:avLst/>
              </a:prstTxWarp>
              <a:spAutoFit/>
            </a:bodyPr>
            <a:lstStyle/>
            <a:p>
              <a:endParaRPr lang="en-US"/>
            </a:p>
          </p:txBody>
        </p:sp>
        <p:sp>
          <p:nvSpPr>
            <p:cNvPr id="43" name="Oval 71"/>
            <p:cNvSpPr>
              <a:spLocks noChangeArrowheads="1"/>
            </p:cNvSpPr>
            <p:nvPr/>
          </p:nvSpPr>
          <p:spPr bwMode="auto">
            <a:xfrm>
              <a:off x="-350" y="2053"/>
              <a:ext cx="278" cy="280"/>
            </a:xfrm>
            <a:prstGeom prst="ellipse">
              <a:avLst/>
            </a:prstGeom>
            <a:gradFill rotWithShape="1">
              <a:gsLst>
                <a:gs pos="0">
                  <a:schemeClr val="accent1">
                    <a:gamma/>
                    <a:shade val="46275"/>
                    <a:invGamma/>
                  </a:schemeClr>
                </a:gs>
                <a:gs pos="100000">
                  <a:schemeClr val="accent1"/>
                </a:gs>
              </a:gsLst>
              <a:lin ang="5400000" scaled="1"/>
            </a:gradFill>
            <a:ln w="19050">
              <a:solidFill>
                <a:schemeClr val="bg1"/>
              </a:solidFill>
              <a:round/>
              <a:headEnd/>
              <a:tailEnd/>
            </a:ln>
            <a:effectLst/>
          </p:spPr>
          <p:txBody>
            <a:bodyPr wrap="none" lIns="73025" tIns="36511" rIns="73025" bIns="36511" anchor="ctr">
              <a:prstTxWarp prst="textNoShape">
                <a:avLst/>
              </a:prstTxWarp>
            </a:bodyPr>
            <a:lstStyle/>
            <a:p>
              <a:endParaRPr lang="en-US"/>
            </a:p>
          </p:txBody>
        </p:sp>
        <p:sp>
          <p:nvSpPr>
            <p:cNvPr id="44" name="Oval 79"/>
            <p:cNvSpPr>
              <a:spLocks noChangeArrowheads="1"/>
            </p:cNvSpPr>
            <p:nvPr/>
          </p:nvSpPr>
          <p:spPr bwMode="auto">
            <a:xfrm>
              <a:off x="-384" y="2018"/>
              <a:ext cx="346" cy="350"/>
            </a:xfrm>
            <a:prstGeom prst="ellipse">
              <a:avLst/>
            </a:prstGeom>
            <a:noFill/>
            <a:ln w="12700">
              <a:solidFill>
                <a:srgbClr val="A0E3FE">
                  <a:alpha val="39999"/>
                </a:srgbClr>
              </a:solidFill>
              <a:round/>
              <a:headEnd/>
              <a:tailEnd/>
            </a:ln>
          </p:spPr>
          <p:txBody>
            <a:bodyPr wrap="none" lIns="73025" tIns="36511" rIns="73025" bIns="36511" anchor="ctr">
              <a:prstTxWarp prst="textNoShape">
                <a:avLst/>
              </a:prstTxWarp>
            </a:bodyPr>
            <a:lstStyle/>
            <a:p>
              <a:endParaRPr lang="en-US"/>
            </a:p>
          </p:txBody>
        </p:sp>
        <p:sp>
          <p:nvSpPr>
            <p:cNvPr id="45" name="Text Box 80"/>
            <p:cNvSpPr txBox="1">
              <a:spLocks noChangeArrowheads="1"/>
            </p:cNvSpPr>
            <p:nvPr/>
          </p:nvSpPr>
          <p:spPr bwMode="auto">
            <a:xfrm>
              <a:off x="-303" y="2090"/>
              <a:ext cx="184" cy="208"/>
            </a:xfrm>
            <a:prstGeom prst="rect">
              <a:avLst/>
            </a:prstGeom>
            <a:noFill/>
            <a:ln w="9525">
              <a:noFill/>
              <a:miter lim="800000"/>
              <a:headEnd/>
              <a:tailEnd/>
            </a:ln>
          </p:spPr>
          <p:txBody>
            <a:bodyPr wrap="none" lIns="82124" tIns="41061" rIns="82124" bIns="41061">
              <a:prstTxWarp prst="textNoShape">
                <a:avLst/>
              </a:prstTxWarp>
              <a:spAutoFit/>
            </a:bodyPr>
            <a:lstStyle/>
            <a:p>
              <a:pPr defTabSz="814388"/>
              <a:r>
                <a:rPr lang="en-US" sz="1800">
                  <a:solidFill>
                    <a:schemeClr val="bg1"/>
                  </a:solidFill>
                </a:rPr>
                <a:t>1</a:t>
              </a:r>
            </a:p>
          </p:txBody>
        </p:sp>
      </p:grpSp>
      <p:grpSp>
        <p:nvGrpSpPr>
          <p:cNvPr id="3" name="Group 87"/>
          <p:cNvGrpSpPr>
            <a:grpSpLocks/>
          </p:cNvGrpSpPr>
          <p:nvPr/>
        </p:nvGrpSpPr>
        <p:grpSpPr bwMode="auto">
          <a:xfrm>
            <a:off x="577850" y="3708641"/>
            <a:ext cx="549275" cy="555625"/>
            <a:chOff x="-384" y="2018"/>
            <a:chExt cx="346" cy="350"/>
          </a:xfrm>
        </p:grpSpPr>
        <p:sp>
          <p:nvSpPr>
            <p:cNvPr id="47" name="Oval 88"/>
            <p:cNvSpPr>
              <a:spLocks noChangeArrowheads="1"/>
            </p:cNvSpPr>
            <p:nvPr/>
          </p:nvSpPr>
          <p:spPr bwMode="auto">
            <a:xfrm>
              <a:off x="-378" y="2024"/>
              <a:ext cx="334" cy="338"/>
            </a:xfrm>
            <a:prstGeom prst="ellipse">
              <a:avLst/>
            </a:prstGeom>
            <a:gradFill rotWithShape="1">
              <a:gsLst>
                <a:gs pos="0">
                  <a:srgbClr val="7ED9FE">
                    <a:alpha val="39000"/>
                  </a:srgbClr>
                </a:gs>
                <a:gs pos="100000">
                  <a:srgbClr val="000000">
                    <a:alpha val="0"/>
                  </a:srgbClr>
                </a:gs>
              </a:gsLst>
              <a:lin ang="5400000" scaled="1"/>
            </a:gradFill>
            <a:ln w="9525">
              <a:noFill/>
              <a:round/>
              <a:headEnd/>
              <a:tailEnd/>
            </a:ln>
          </p:spPr>
          <p:txBody>
            <a:bodyPr wrap="none" lIns="82124" tIns="41061" rIns="82124" bIns="41061" anchor="ctr">
              <a:prstTxWarp prst="textNoShape">
                <a:avLst/>
              </a:prstTxWarp>
              <a:spAutoFit/>
            </a:bodyPr>
            <a:lstStyle/>
            <a:p>
              <a:endParaRPr lang="en-US"/>
            </a:p>
          </p:txBody>
        </p:sp>
        <p:sp>
          <p:nvSpPr>
            <p:cNvPr id="48" name="Oval 89"/>
            <p:cNvSpPr>
              <a:spLocks noChangeArrowheads="1"/>
            </p:cNvSpPr>
            <p:nvPr/>
          </p:nvSpPr>
          <p:spPr bwMode="auto">
            <a:xfrm>
              <a:off x="-350" y="2053"/>
              <a:ext cx="278" cy="280"/>
            </a:xfrm>
            <a:prstGeom prst="ellipse">
              <a:avLst/>
            </a:prstGeom>
            <a:gradFill rotWithShape="1">
              <a:gsLst>
                <a:gs pos="0">
                  <a:schemeClr val="accent1">
                    <a:gamma/>
                    <a:shade val="46275"/>
                    <a:invGamma/>
                  </a:schemeClr>
                </a:gs>
                <a:gs pos="100000">
                  <a:schemeClr val="accent1"/>
                </a:gs>
              </a:gsLst>
              <a:lin ang="5400000" scaled="1"/>
            </a:gradFill>
            <a:ln w="19050">
              <a:solidFill>
                <a:schemeClr val="bg1"/>
              </a:solidFill>
              <a:round/>
              <a:headEnd/>
              <a:tailEnd/>
            </a:ln>
            <a:effectLst/>
          </p:spPr>
          <p:txBody>
            <a:bodyPr wrap="none" lIns="73025" tIns="36511" rIns="73025" bIns="36511" anchor="ctr">
              <a:prstTxWarp prst="textNoShape">
                <a:avLst/>
              </a:prstTxWarp>
            </a:bodyPr>
            <a:lstStyle/>
            <a:p>
              <a:endParaRPr lang="en-US"/>
            </a:p>
          </p:txBody>
        </p:sp>
        <p:sp>
          <p:nvSpPr>
            <p:cNvPr id="49" name="Oval 90"/>
            <p:cNvSpPr>
              <a:spLocks noChangeArrowheads="1"/>
            </p:cNvSpPr>
            <p:nvPr/>
          </p:nvSpPr>
          <p:spPr bwMode="auto">
            <a:xfrm>
              <a:off x="-384" y="2018"/>
              <a:ext cx="346" cy="350"/>
            </a:xfrm>
            <a:prstGeom prst="ellipse">
              <a:avLst/>
            </a:prstGeom>
            <a:noFill/>
            <a:ln w="12700">
              <a:solidFill>
                <a:srgbClr val="A0E3FE">
                  <a:alpha val="39999"/>
                </a:srgbClr>
              </a:solidFill>
              <a:round/>
              <a:headEnd/>
              <a:tailEnd/>
            </a:ln>
          </p:spPr>
          <p:txBody>
            <a:bodyPr wrap="none" lIns="73025" tIns="36511" rIns="73025" bIns="36511" anchor="ctr">
              <a:prstTxWarp prst="textNoShape">
                <a:avLst/>
              </a:prstTxWarp>
            </a:bodyPr>
            <a:lstStyle/>
            <a:p>
              <a:endParaRPr lang="en-US"/>
            </a:p>
          </p:txBody>
        </p:sp>
        <p:sp>
          <p:nvSpPr>
            <p:cNvPr id="50" name="Text Box 91"/>
            <p:cNvSpPr txBox="1">
              <a:spLocks noChangeArrowheads="1"/>
            </p:cNvSpPr>
            <p:nvPr/>
          </p:nvSpPr>
          <p:spPr bwMode="auto">
            <a:xfrm>
              <a:off x="-303" y="2090"/>
              <a:ext cx="184" cy="208"/>
            </a:xfrm>
            <a:prstGeom prst="rect">
              <a:avLst/>
            </a:prstGeom>
            <a:noFill/>
            <a:ln w="9525">
              <a:noFill/>
              <a:miter lim="800000"/>
              <a:headEnd/>
              <a:tailEnd/>
            </a:ln>
          </p:spPr>
          <p:txBody>
            <a:bodyPr wrap="none" lIns="82124" tIns="41061" rIns="82124" bIns="41061">
              <a:prstTxWarp prst="textNoShape">
                <a:avLst/>
              </a:prstTxWarp>
              <a:spAutoFit/>
            </a:bodyPr>
            <a:lstStyle/>
            <a:p>
              <a:pPr defTabSz="814388"/>
              <a:r>
                <a:rPr lang="en-US" sz="1800">
                  <a:solidFill>
                    <a:schemeClr val="bg1"/>
                  </a:solidFill>
                </a:rPr>
                <a:t>2</a:t>
              </a:r>
            </a:p>
          </p:txBody>
        </p:sp>
      </p:grpSp>
      <p:grpSp>
        <p:nvGrpSpPr>
          <p:cNvPr id="25" name="Group 97"/>
          <p:cNvGrpSpPr>
            <a:grpSpLocks/>
          </p:cNvGrpSpPr>
          <p:nvPr/>
        </p:nvGrpSpPr>
        <p:grpSpPr bwMode="auto">
          <a:xfrm>
            <a:off x="1363662" y="5042141"/>
            <a:ext cx="549275" cy="555625"/>
            <a:chOff x="-384" y="2018"/>
            <a:chExt cx="346" cy="350"/>
          </a:xfrm>
        </p:grpSpPr>
        <p:sp>
          <p:nvSpPr>
            <p:cNvPr id="52" name="Oval 98"/>
            <p:cNvSpPr>
              <a:spLocks noChangeArrowheads="1"/>
            </p:cNvSpPr>
            <p:nvPr/>
          </p:nvSpPr>
          <p:spPr bwMode="auto">
            <a:xfrm>
              <a:off x="-378" y="2024"/>
              <a:ext cx="334" cy="338"/>
            </a:xfrm>
            <a:prstGeom prst="ellipse">
              <a:avLst/>
            </a:prstGeom>
            <a:gradFill rotWithShape="1">
              <a:gsLst>
                <a:gs pos="0">
                  <a:srgbClr val="7ED9FE">
                    <a:alpha val="39000"/>
                  </a:srgbClr>
                </a:gs>
                <a:gs pos="100000">
                  <a:srgbClr val="000000">
                    <a:alpha val="0"/>
                  </a:srgbClr>
                </a:gs>
              </a:gsLst>
              <a:lin ang="5400000" scaled="1"/>
            </a:gradFill>
            <a:ln w="9525">
              <a:noFill/>
              <a:round/>
              <a:headEnd/>
              <a:tailEnd/>
            </a:ln>
          </p:spPr>
          <p:txBody>
            <a:bodyPr wrap="none" lIns="82124" tIns="41061" rIns="82124" bIns="41061" anchor="ctr">
              <a:prstTxWarp prst="textNoShape">
                <a:avLst/>
              </a:prstTxWarp>
              <a:spAutoFit/>
            </a:bodyPr>
            <a:lstStyle/>
            <a:p>
              <a:endParaRPr lang="en-US"/>
            </a:p>
          </p:txBody>
        </p:sp>
        <p:sp>
          <p:nvSpPr>
            <p:cNvPr id="53" name="Oval 99"/>
            <p:cNvSpPr>
              <a:spLocks noChangeArrowheads="1"/>
            </p:cNvSpPr>
            <p:nvPr/>
          </p:nvSpPr>
          <p:spPr bwMode="auto">
            <a:xfrm>
              <a:off x="-350" y="2053"/>
              <a:ext cx="278" cy="280"/>
            </a:xfrm>
            <a:prstGeom prst="ellipse">
              <a:avLst/>
            </a:prstGeom>
            <a:gradFill rotWithShape="1">
              <a:gsLst>
                <a:gs pos="0">
                  <a:schemeClr val="accent1">
                    <a:gamma/>
                    <a:shade val="46275"/>
                    <a:invGamma/>
                  </a:schemeClr>
                </a:gs>
                <a:gs pos="100000">
                  <a:schemeClr val="accent1"/>
                </a:gs>
              </a:gsLst>
              <a:lin ang="5400000" scaled="1"/>
            </a:gradFill>
            <a:ln w="19050">
              <a:solidFill>
                <a:schemeClr val="bg1"/>
              </a:solidFill>
              <a:round/>
              <a:headEnd/>
              <a:tailEnd/>
            </a:ln>
            <a:effectLst/>
          </p:spPr>
          <p:txBody>
            <a:bodyPr wrap="none" lIns="73025" tIns="36511" rIns="73025" bIns="36511" anchor="ctr">
              <a:prstTxWarp prst="textNoShape">
                <a:avLst/>
              </a:prstTxWarp>
            </a:bodyPr>
            <a:lstStyle/>
            <a:p>
              <a:endParaRPr lang="en-US"/>
            </a:p>
          </p:txBody>
        </p:sp>
        <p:sp>
          <p:nvSpPr>
            <p:cNvPr id="54" name="Oval 100"/>
            <p:cNvSpPr>
              <a:spLocks noChangeArrowheads="1"/>
            </p:cNvSpPr>
            <p:nvPr/>
          </p:nvSpPr>
          <p:spPr bwMode="auto">
            <a:xfrm>
              <a:off x="-384" y="2018"/>
              <a:ext cx="346" cy="350"/>
            </a:xfrm>
            <a:prstGeom prst="ellipse">
              <a:avLst/>
            </a:prstGeom>
            <a:noFill/>
            <a:ln w="12700">
              <a:solidFill>
                <a:srgbClr val="A0E3FE">
                  <a:alpha val="39999"/>
                </a:srgbClr>
              </a:solidFill>
              <a:round/>
              <a:headEnd/>
              <a:tailEnd/>
            </a:ln>
          </p:spPr>
          <p:txBody>
            <a:bodyPr wrap="none" lIns="73025" tIns="36511" rIns="73025" bIns="36511" anchor="ctr">
              <a:prstTxWarp prst="textNoShape">
                <a:avLst/>
              </a:prstTxWarp>
            </a:bodyPr>
            <a:lstStyle/>
            <a:p>
              <a:endParaRPr lang="en-US"/>
            </a:p>
          </p:txBody>
        </p:sp>
        <p:sp>
          <p:nvSpPr>
            <p:cNvPr id="55" name="Text Box 101"/>
            <p:cNvSpPr txBox="1">
              <a:spLocks noChangeArrowheads="1"/>
            </p:cNvSpPr>
            <p:nvPr/>
          </p:nvSpPr>
          <p:spPr bwMode="auto">
            <a:xfrm>
              <a:off x="-343" y="2090"/>
              <a:ext cx="264" cy="208"/>
            </a:xfrm>
            <a:prstGeom prst="rect">
              <a:avLst/>
            </a:prstGeom>
            <a:noFill/>
            <a:ln w="9525">
              <a:noFill/>
              <a:miter lim="800000"/>
              <a:headEnd/>
              <a:tailEnd/>
            </a:ln>
          </p:spPr>
          <p:txBody>
            <a:bodyPr wrap="none" lIns="82124" tIns="41061" rIns="82124" bIns="41061">
              <a:prstTxWarp prst="textNoShape">
                <a:avLst/>
              </a:prstTxWarp>
              <a:spAutoFit/>
            </a:bodyPr>
            <a:lstStyle/>
            <a:p>
              <a:pPr defTabSz="814388"/>
              <a:r>
                <a:rPr lang="en-US" sz="1800" dirty="0">
                  <a:solidFill>
                    <a:schemeClr val="bg1"/>
                  </a:solidFill>
                </a:rPr>
                <a:t>3a</a:t>
              </a:r>
            </a:p>
          </p:txBody>
        </p:sp>
      </p:grpSp>
      <p:grpSp>
        <p:nvGrpSpPr>
          <p:cNvPr id="26" name="Group 102"/>
          <p:cNvGrpSpPr>
            <a:grpSpLocks/>
          </p:cNvGrpSpPr>
          <p:nvPr/>
        </p:nvGrpSpPr>
        <p:grpSpPr bwMode="auto">
          <a:xfrm>
            <a:off x="5929312" y="4832591"/>
            <a:ext cx="549275" cy="555625"/>
            <a:chOff x="-384" y="2018"/>
            <a:chExt cx="346" cy="350"/>
          </a:xfrm>
        </p:grpSpPr>
        <p:sp>
          <p:nvSpPr>
            <p:cNvPr id="57" name="Oval 103"/>
            <p:cNvSpPr>
              <a:spLocks noChangeArrowheads="1"/>
            </p:cNvSpPr>
            <p:nvPr/>
          </p:nvSpPr>
          <p:spPr bwMode="auto">
            <a:xfrm>
              <a:off x="-378" y="2024"/>
              <a:ext cx="334" cy="338"/>
            </a:xfrm>
            <a:prstGeom prst="ellipse">
              <a:avLst/>
            </a:prstGeom>
            <a:gradFill rotWithShape="1">
              <a:gsLst>
                <a:gs pos="0">
                  <a:srgbClr val="7ED9FE">
                    <a:alpha val="39000"/>
                  </a:srgbClr>
                </a:gs>
                <a:gs pos="100000">
                  <a:srgbClr val="000000">
                    <a:alpha val="0"/>
                  </a:srgbClr>
                </a:gs>
              </a:gsLst>
              <a:lin ang="5400000" scaled="1"/>
            </a:gradFill>
            <a:ln w="9525">
              <a:noFill/>
              <a:round/>
              <a:headEnd/>
              <a:tailEnd/>
            </a:ln>
          </p:spPr>
          <p:txBody>
            <a:bodyPr wrap="none" lIns="82124" tIns="41061" rIns="82124" bIns="41061" anchor="ctr">
              <a:prstTxWarp prst="textNoShape">
                <a:avLst/>
              </a:prstTxWarp>
              <a:spAutoFit/>
            </a:bodyPr>
            <a:lstStyle/>
            <a:p>
              <a:endParaRPr lang="en-US"/>
            </a:p>
          </p:txBody>
        </p:sp>
        <p:sp>
          <p:nvSpPr>
            <p:cNvPr id="58" name="Oval 104"/>
            <p:cNvSpPr>
              <a:spLocks noChangeArrowheads="1"/>
            </p:cNvSpPr>
            <p:nvPr/>
          </p:nvSpPr>
          <p:spPr bwMode="auto">
            <a:xfrm>
              <a:off x="-350" y="2053"/>
              <a:ext cx="278" cy="280"/>
            </a:xfrm>
            <a:prstGeom prst="ellipse">
              <a:avLst/>
            </a:prstGeom>
            <a:gradFill rotWithShape="1">
              <a:gsLst>
                <a:gs pos="0">
                  <a:schemeClr val="accent1">
                    <a:gamma/>
                    <a:shade val="46275"/>
                    <a:invGamma/>
                  </a:schemeClr>
                </a:gs>
                <a:gs pos="100000">
                  <a:schemeClr val="accent1"/>
                </a:gs>
              </a:gsLst>
              <a:lin ang="5400000" scaled="1"/>
            </a:gradFill>
            <a:ln w="19050">
              <a:solidFill>
                <a:schemeClr val="bg1"/>
              </a:solidFill>
              <a:round/>
              <a:headEnd/>
              <a:tailEnd/>
            </a:ln>
            <a:effectLst/>
          </p:spPr>
          <p:txBody>
            <a:bodyPr wrap="none" lIns="73025" tIns="36511" rIns="73025" bIns="36511" anchor="ctr">
              <a:prstTxWarp prst="textNoShape">
                <a:avLst/>
              </a:prstTxWarp>
            </a:bodyPr>
            <a:lstStyle/>
            <a:p>
              <a:endParaRPr lang="en-US"/>
            </a:p>
          </p:txBody>
        </p:sp>
        <p:sp>
          <p:nvSpPr>
            <p:cNvPr id="59" name="Oval 105"/>
            <p:cNvSpPr>
              <a:spLocks noChangeArrowheads="1"/>
            </p:cNvSpPr>
            <p:nvPr/>
          </p:nvSpPr>
          <p:spPr bwMode="auto">
            <a:xfrm>
              <a:off x="-384" y="2018"/>
              <a:ext cx="346" cy="350"/>
            </a:xfrm>
            <a:prstGeom prst="ellipse">
              <a:avLst/>
            </a:prstGeom>
            <a:noFill/>
            <a:ln w="12700">
              <a:solidFill>
                <a:srgbClr val="A0E3FE">
                  <a:alpha val="39999"/>
                </a:srgbClr>
              </a:solidFill>
              <a:round/>
              <a:headEnd/>
              <a:tailEnd/>
            </a:ln>
          </p:spPr>
          <p:txBody>
            <a:bodyPr wrap="none" lIns="73025" tIns="36511" rIns="73025" bIns="36511" anchor="ctr">
              <a:prstTxWarp prst="textNoShape">
                <a:avLst/>
              </a:prstTxWarp>
            </a:bodyPr>
            <a:lstStyle/>
            <a:p>
              <a:endParaRPr lang="en-US"/>
            </a:p>
          </p:txBody>
        </p:sp>
        <p:sp>
          <p:nvSpPr>
            <p:cNvPr id="60" name="Text Box 106"/>
            <p:cNvSpPr txBox="1">
              <a:spLocks noChangeArrowheads="1"/>
            </p:cNvSpPr>
            <p:nvPr/>
          </p:nvSpPr>
          <p:spPr bwMode="auto">
            <a:xfrm>
              <a:off x="-347" y="2090"/>
              <a:ext cx="272" cy="208"/>
            </a:xfrm>
            <a:prstGeom prst="rect">
              <a:avLst/>
            </a:prstGeom>
            <a:noFill/>
            <a:ln w="9525">
              <a:noFill/>
              <a:miter lim="800000"/>
              <a:headEnd/>
              <a:tailEnd/>
            </a:ln>
          </p:spPr>
          <p:txBody>
            <a:bodyPr wrap="none" lIns="82124" tIns="41061" rIns="82124" bIns="41061">
              <a:prstTxWarp prst="textNoShape">
                <a:avLst/>
              </a:prstTxWarp>
              <a:spAutoFit/>
            </a:bodyPr>
            <a:lstStyle/>
            <a:p>
              <a:pPr defTabSz="814388"/>
              <a:r>
                <a:rPr lang="en-US" sz="1800">
                  <a:solidFill>
                    <a:schemeClr val="bg1"/>
                  </a:solidFill>
                </a:rPr>
                <a:t>3b</a:t>
              </a:r>
            </a:p>
          </p:txBody>
        </p:sp>
      </p:grpSp>
      <p:sp>
        <p:nvSpPr>
          <p:cNvPr id="62" name="Text Box 108"/>
          <p:cNvSpPr txBox="1">
            <a:spLocks noChangeArrowheads="1"/>
          </p:cNvSpPr>
          <p:nvPr/>
        </p:nvSpPr>
        <p:spPr bwMode="auto">
          <a:xfrm>
            <a:off x="4648200" y="4980228"/>
            <a:ext cx="1079500" cy="488950"/>
          </a:xfrm>
          <a:prstGeom prst="rect">
            <a:avLst/>
          </a:prstGeom>
          <a:noFill/>
          <a:ln w="9525">
            <a:noFill/>
            <a:miter lim="800000"/>
            <a:headEnd/>
            <a:tailEnd/>
          </a:ln>
        </p:spPr>
        <p:txBody>
          <a:bodyPr wrap="square">
            <a:prstTxWarp prst="textNoShape">
              <a:avLst/>
            </a:prstTxWarp>
            <a:spAutoFit/>
          </a:bodyPr>
          <a:lstStyle/>
          <a:p>
            <a:pPr algn="ctr" eaLnBrk="1" hangingPunct="1"/>
            <a:r>
              <a:rPr lang="en-US" sz="1300" b="0" dirty="0">
                <a:solidFill>
                  <a:schemeClr val="bg2">
                    <a:lumMod val="10000"/>
                  </a:schemeClr>
                </a:solidFill>
              </a:rPr>
              <a:t>Quarantine</a:t>
            </a:r>
          </a:p>
          <a:p>
            <a:pPr algn="ctr" eaLnBrk="1" hangingPunct="1"/>
            <a:r>
              <a:rPr lang="en-US" sz="1300" b="0" dirty="0">
                <a:solidFill>
                  <a:schemeClr val="bg2">
                    <a:lumMod val="10000"/>
                  </a:schemeClr>
                </a:solidFill>
              </a:rPr>
              <a:t>Role</a:t>
            </a:r>
          </a:p>
        </p:txBody>
      </p:sp>
      <p:sp>
        <p:nvSpPr>
          <p:cNvPr id="63" name="Text Box 5"/>
          <p:cNvSpPr txBox="1">
            <a:spLocks noChangeArrowheads="1"/>
          </p:cNvSpPr>
          <p:nvPr/>
        </p:nvSpPr>
        <p:spPr bwMode="auto">
          <a:xfrm>
            <a:off x="7467600" y="3776903"/>
            <a:ext cx="949325" cy="523220"/>
          </a:xfrm>
          <a:prstGeom prst="rect">
            <a:avLst/>
          </a:prstGeom>
          <a:noFill/>
          <a:ln w="9525">
            <a:noFill/>
            <a:miter lim="800000"/>
            <a:headEnd/>
            <a:tailEnd/>
          </a:ln>
        </p:spPr>
        <p:txBody>
          <a:bodyPr wrap="square">
            <a:prstTxWarp prst="textNoShape">
              <a:avLst/>
            </a:prstTxWarp>
            <a:spAutoFit/>
          </a:bodyPr>
          <a:lstStyle/>
          <a:p>
            <a:pPr eaLnBrk="1" hangingPunct="1"/>
            <a:r>
              <a:rPr lang="en-US" sz="1400" b="0" dirty="0">
                <a:solidFill>
                  <a:schemeClr val="bg2">
                    <a:lumMod val="10000"/>
                  </a:schemeClr>
                </a:solidFill>
              </a:rPr>
              <a:t>Intranet/</a:t>
            </a:r>
            <a:br>
              <a:rPr lang="en-US" sz="1400" b="0" dirty="0">
                <a:solidFill>
                  <a:schemeClr val="bg2">
                    <a:lumMod val="10000"/>
                  </a:schemeClr>
                </a:solidFill>
              </a:rPr>
            </a:br>
            <a:r>
              <a:rPr lang="en-US" sz="1400" b="0" dirty="0">
                <a:solidFill>
                  <a:schemeClr val="bg2">
                    <a:lumMod val="10000"/>
                  </a:schemeClr>
                </a:solidFill>
              </a:rPr>
              <a:t>Network</a:t>
            </a:r>
          </a:p>
        </p:txBody>
      </p:sp>
      <p:sp>
        <p:nvSpPr>
          <p:cNvPr id="64" name="Line 26"/>
          <p:cNvSpPr>
            <a:spLocks noChangeShapeType="1"/>
          </p:cNvSpPr>
          <p:nvPr/>
        </p:nvSpPr>
        <p:spPr bwMode="auto">
          <a:xfrm flipV="1">
            <a:off x="6130925" y="4183303"/>
            <a:ext cx="1274762" cy="425450"/>
          </a:xfrm>
          <a:prstGeom prst="line">
            <a:avLst/>
          </a:prstGeom>
          <a:noFill/>
          <a:ln w="101600">
            <a:solidFill>
              <a:srgbClr val="99CCCC"/>
            </a:solidFill>
            <a:round/>
            <a:headEnd/>
            <a:tailEnd type="triangle" w="sm" len="sm"/>
          </a:ln>
        </p:spPr>
        <p:txBody>
          <a:bodyPr anchor="b">
            <a:prstTxWarp prst="textNoShape">
              <a:avLst/>
            </a:prstTxWarp>
            <a:spAutoFit/>
          </a:bodyPr>
          <a:lstStyle/>
          <a:p>
            <a:endParaRPr lang="en-US"/>
          </a:p>
        </p:txBody>
      </p:sp>
      <p:sp>
        <p:nvSpPr>
          <p:cNvPr id="65" name="Line 28"/>
          <p:cNvSpPr>
            <a:spLocks noChangeShapeType="1"/>
          </p:cNvSpPr>
          <p:nvPr/>
        </p:nvSpPr>
        <p:spPr bwMode="auto">
          <a:xfrm flipV="1">
            <a:off x="6130925" y="4211878"/>
            <a:ext cx="1208087" cy="396875"/>
          </a:xfrm>
          <a:prstGeom prst="line">
            <a:avLst/>
          </a:prstGeom>
          <a:noFill/>
          <a:ln w="28575">
            <a:solidFill>
              <a:schemeClr val="tx1"/>
            </a:solidFill>
            <a:round/>
            <a:headEnd/>
            <a:tailEnd type="triangle" w="med" len="med"/>
          </a:ln>
        </p:spPr>
        <p:txBody>
          <a:bodyPr anchor="b">
            <a:prstTxWarp prst="textNoShape">
              <a:avLst/>
            </a:prstTxWarp>
            <a:spAutoFit/>
          </a:bodyPr>
          <a:lstStyle/>
          <a:p>
            <a:endParaRPr lang="en-US"/>
          </a:p>
        </p:txBody>
      </p:sp>
      <p:pic>
        <p:nvPicPr>
          <p:cNvPr id="66" name="Picture 30"/>
          <p:cNvPicPr>
            <a:picLocks noChangeArrowheads="1"/>
          </p:cNvPicPr>
          <p:nvPr/>
        </p:nvPicPr>
        <p:blipFill>
          <a:blip r:embed="rId8" cstate="print"/>
          <a:srcRect/>
          <a:stretch>
            <a:fillRect/>
          </a:stretch>
        </p:blipFill>
        <p:spPr bwMode="auto">
          <a:xfrm>
            <a:off x="5618162" y="4403966"/>
            <a:ext cx="663575" cy="388937"/>
          </a:xfrm>
          <a:prstGeom prst="rect">
            <a:avLst/>
          </a:prstGeom>
          <a:noFill/>
          <a:ln w="9525">
            <a:noFill/>
            <a:miter lim="800000"/>
            <a:headEnd/>
            <a:tailEnd/>
          </a:ln>
        </p:spPr>
      </p:pic>
      <p:pic>
        <p:nvPicPr>
          <p:cNvPr id="67" name="Picture 112" descr="hp"/>
          <p:cNvPicPr>
            <a:picLocks noChangeAspect="1" noChangeArrowheads="1"/>
          </p:cNvPicPr>
          <p:nvPr/>
        </p:nvPicPr>
        <p:blipFill>
          <a:blip r:embed="rId9" cstate="print"/>
          <a:srcRect/>
          <a:stretch>
            <a:fillRect/>
          </a:stretch>
        </p:blipFill>
        <p:spPr bwMode="auto">
          <a:xfrm>
            <a:off x="904875" y="1481378"/>
            <a:ext cx="879475" cy="709613"/>
          </a:xfrm>
          <a:prstGeom prst="rect">
            <a:avLst/>
          </a:prstGeom>
          <a:noFill/>
          <a:ln w="9525">
            <a:noFill/>
            <a:miter lim="800000"/>
            <a:headEnd/>
            <a:tailEnd/>
          </a:ln>
        </p:spPr>
      </p:pic>
      <p:sp>
        <p:nvSpPr>
          <p:cNvPr id="73" name="Line 39"/>
          <p:cNvSpPr>
            <a:spLocks noChangeShapeType="1"/>
          </p:cNvSpPr>
          <p:nvPr/>
        </p:nvSpPr>
        <p:spPr bwMode="auto">
          <a:xfrm>
            <a:off x="2895600" y="3167303"/>
            <a:ext cx="1143000" cy="457200"/>
          </a:xfrm>
          <a:prstGeom prst="line">
            <a:avLst/>
          </a:prstGeom>
          <a:noFill/>
          <a:ln w="28575">
            <a:solidFill>
              <a:schemeClr val="tx1"/>
            </a:solidFill>
            <a:round/>
            <a:headEnd/>
            <a:tailEnd/>
          </a:ln>
        </p:spPr>
        <p:txBody>
          <a:bodyPr wrap="square" anchor="b">
            <a:prstTxWarp prst="textNoShape">
              <a:avLst/>
            </a:prstTxWarp>
            <a:spAutoFit/>
          </a:bodyPr>
          <a:lstStyle/>
          <a:p>
            <a:endParaRPr lang="en-US"/>
          </a:p>
        </p:txBody>
      </p:sp>
      <p:pic>
        <p:nvPicPr>
          <p:cNvPr id="35" name="Picture 47"/>
          <p:cNvPicPr>
            <a:picLocks noChangeArrowheads="1"/>
          </p:cNvPicPr>
          <p:nvPr/>
        </p:nvPicPr>
        <p:blipFill>
          <a:blip r:embed="rId10" cstate="print"/>
          <a:srcRect/>
          <a:stretch>
            <a:fillRect/>
          </a:stretch>
        </p:blipFill>
        <p:spPr bwMode="auto">
          <a:xfrm>
            <a:off x="2433637" y="2641841"/>
            <a:ext cx="295275" cy="290512"/>
          </a:xfrm>
          <a:prstGeom prst="rect">
            <a:avLst/>
          </a:prstGeom>
          <a:noFill/>
          <a:ln w="9525">
            <a:noFill/>
            <a:miter lim="800000"/>
            <a:headEnd/>
            <a:tailEnd/>
          </a:ln>
        </p:spPr>
      </p:pic>
      <p:pic>
        <p:nvPicPr>
          <p:cNvPr id="34" name="Picture 46"/>
          <p:cNvPicPr>
            <a:picLocks noChangeArrowheads="1"/>
          </p:cNvPicPr>
          <p:nvPr/>
        </p:nvPicPr>
        <p:blipFill>
          <a:blip r:embed="rId10" cstate="print"/>
          <a:srcRect/>
          <a:stretch>
            <a:fillRect/>
          </a:stretch>
        </p:blipFill>
        <p:spPr bwMode="auto">
          <a:xfrm>
            <a:off x="2792412" y="3002203"/>
            <a:ext cx="430213" cy="423863"/>
          </a:xfrm>
          <a:prstGeom prst="rect">
            <a:avLst/>
          </a:prstGeom>
          <a:noFill/>
          <a:ln w="9525">
            <a:noFill/>
            <a:miter lim="800000"/>
            <a:headEnd/>
            <a:tailEnd/>
          </a:ln>
        </p:spPr>
      </p:pic>
      <p:pic>
        <p:nvPicPr>
          <p:cNvPr id="40" name="Picture 52" descr="nacapp_svr"/>
          <p:cNvPicPr>
            <a:picLocks noChangeAspect="1" noChangeArrowheads="1"/>
          </p:cNvPicPr>
          <p:nvPr/>
        </p:nvPicPr>
        <p:blipFill>
          <a:blip r:embed="rId11" cstate="print"/>
          <a:srcRect/>
          <a:stretch>
            <a:fillRect/>
          </a:stretch>
        </p:blipFill>
        <p:spPr bwMode="auto">
          <a:xfrm>
            <a:off x="3871912" y="3378441"/>
            <a:ext cx="812800" cy="601662"/>
          </a:xfrm>
          <a:prstGeom prst="rect">
            <a:avLst/>
          </a:prstGeom>
          <a:noFill/>
          <a:ln w="9525">
            <a:noFill/>
            <a:miter lim="800000"/>
            <a:headEnd/>
            <a:tailEnd/>
          </a:ln>
        </p:spPr>
      </p:pic>
      <p:sp>
        <p:nvSpPr>
          <p:cNvPr id="87" name="Down Arrow 86"/>
          <p:cNvSpPr/>
          <p:nvPr/>
        </p:nvSpPr>
        <p:spPr>
          <a:xfrm rot="18120000">
            <a:off x="4411648" y="4375051"/>
            <a:ext cx="212417" cy="638109"/>
          </a:xfrm>
          <a:prstGeom prst="downArrow">
            <a:avLst/>
          </a:prstGeom>
          <a:solidFill>
            <a:schemeClr val="accent2">
              <a:lumMod val="75000"/>
            </a:schemeClr>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Line 19"/>
          <p:cNvSpPr>
            <a:spLocks noChangeShapeType="1"/>
          </p:cNvSpPr>
          <p:nvPr/>
        </p:nvSpPr>
        <p:spPr bwMode="auto">
          <a:xfrm>
            <a:off x="4260850" y="4537316"/>
            <a:ext cx="539750" cy="306387"/>
          </a:xfrm>
          <a:prstGeom prst="line">
            <a:avLst/>
          </a:prstGeom>
          <a:noFill/>
          <a:ln w="28575">
            <a:solidFill>
              <a:schemeClr val="tx1"/>
            </a:solidFill>
            <a:round/>
            <a:headEnd/>
            <a:tailEnd/>
          </a:ln>
        </p:spPr>
        <p:txBody>
          <a:bodyPr wrap="square" anchor="b">
            <a:prstTxWarp prst="textNoShape">
              <a:avLst/>
            </a:prstTxWarp>
            <a:spAutoFit/>
          </a:bodyPr>
          <a:lstStyle/>
          <a:p>
            <a:endParaRPr lang="en-US"/>
          </a:p>
        </p:txBody>
      </p:sp>
      <p:sp>
        <p:nvSpPr>
          <p:cNvPr id="12" name="Line 13"/>
          <p:cNvSpPr>
            <a:spLocks noChangeShapeType="1"/>
          </p:cNvSpPr>
          <p:nvPr/>
        </p:nvSpPr>
        <p:spPr bwMode="auto">
          <a:xfrm flipV="1">
            <a:off x="3963987" y="4289666"/>
            <a:ext cx="1055688" cy="352425"/>
          </a:xfrm>
          <a:prstGeom prst="line">
            <a:avLst/>
          </a:prstGeom>
          <a:noFill/>
          <a:ln w="28575">
            <a:solidFill>
              <a:schemeClr val="tx1"/>
            </a:solidFill>
            <a:round/>
            <a:headEnd/>
            <a:tailEnd/>
          </a:ln>
        </p:spPr>
        <p:txBody>
          <a:bodyPr anchor="b">
            <a:prstTxWarp prst="textNoShape">
              <a:avLst/>
            </a:prstTxWarp>
            <a:spAutoFit/>
          </a:bodyPr>
          <a:lstStyle/>
          <a:p>
            <a:endParaRPr lang="en-US"/>
          </a:p>
        </p:txBody>
      </p:sp>
      <p:sp>
        <p:nvSpPr>
          <p:cNvPr id="15" name="Freeform 17"/>
          <p:cNvSpPr>
            <a:spLocks/>
          </p:cNvSpPr>
          <p:nvPr/>
        </p:nvSpPr>
        <p:spPr bwMode="auto">
          <a:xfrm>
            <a:off x="3733800" y="4538903"/>
            <a:ext cx="358775" cy="360362"/>
          </a:xfrm>
          <a:custGeom>
            <a:avLst/>
            <a:gdLst>
              <a:gd name="T0" fmla="*/ 2147483647 w 4467"/>
              <a:gd name="T1" fmla="*/ 2147483647 h 4477"/>
              <a:gd name="T2" fmla="*/ 2147483647 w 4467"/>
              <a:gd name="T3" fmla="*/ 2147483647 h 4477"/>
              <a:gd name="T4" fmla="*/ 2147483647 w 4467"/>
              <a:gd name="T5" fmla="*/ 2147483647 h 4477"/>
              <a:gd name="T6" fmla="*/ 2147483647 w 4467"/>
              <a:gd name="T7" fmla="*/ 2147483647 h 4477"/>
              <a:gd name="T8" fmla="*/ 2147483647 w 4467"/>
              <a:gd name="T9" fmla="*/ 2147483647 h 4477"/>
              <a:gd name="T10" fmla="*/ 2147483647 w 4467"/>
              <a:gd name="T11" fmla="*/ 2147483647 h 4477"/>
              <a:gd name="T12" fmla="*/ 2147483647 w 4467"/>
              <a:gd name="T13" fmla="*/ 2147483647 h 4477"/>
              <a:gd name="T14" fmla="*/ 2147483647 w 4467"/>
              <a:gd name="T15" fmla="*/ 2147483647 h 4477"/>
              <a:gd name="T16" fmla="*/ 2147483647 w 4467"/>
              <a:gd name="T17" fmla="*/ 2147483647 h 4477"/>
              <a:gd name="T18" fmla="*/ 2147483647 w 4467"/>
              <a:gd name="T19" fmla="*/ 2147483647 h 4477"/>
              <a:gd name="T20" fmla="*/ 2147483647 w 4467"/>
              <a:gd name="T21" fmla="*/ 2147483647 h 4477"/>
              <a:gd name="T22" fmla="*/ 2147483647 w 4467"/>
              <a:gd name="T23" fmla="*/ 2147483647 h 4477"/>
              <a:gd name="T24" fmla="*/ 2147483647 w 4467"/>
              <a:gd name="T25" fmla="*/ 2147483647 h 4477"/>
              <a:gd name="T26" fmla="*/ 2147483647 w 4467"/>
              <a:gd name="T27" fmla="*/ 2147483647 h 4477"/>
              <a:gd name="T28" fmla="*/ 2147483647 w 4467"/>
              <a:gd name="T29" fmla="*/ 2147483647 h 4477"/>
              <a:gd name="T30" fmla="*/ 2147483647 w 4467"/>
              <a:gd name="T31" fmla="*/ 2147483647 h 4477"/>
              <a:gd name="T32" fmla="*/ 2147483647 w 4467"/>
              <a:gd name="T33" fmla="*/ 2147483647 h 4477"/>
              <a:gd name="T34" fmla="*/ 2147483647 w 4467"/>
              <a:gd name="T35" fmla="*/ 2147483647 h 4477"/>
              <a:gd name="T36" fmla="*/ 2147483647 w 4467"/>
              <a:gd name="T37" fmla="*/ 2147483647 h 4477"/>
              <a:gd name="T38" fmla="*/ 2147483647 w 4467"/>
              <a:gd name="T39" fmla="*/ 2147483647 h 4477"/>
              <a:gd name="T40" fmla="*/ 2147483647 w 4467"/>
              <a:gd name="T41" fmla="*/ 2147483647 h 4477"/>
              <a:gd name="T42" fmla="*/ 2147483647 w 4467"/>
              <a:gd name="T43" fmla="*/ 2147483647 h 4477"/>
              <a:gd name="T44" fmla="*/ 2147483647 w 4467"/>
              <a:gd name="T45" fmla="*/ 2147483647 h 4477"/>
              <a:gd name="T46" fmla="*/ 2147483647 w 4467"/>
              <a:gd name="T47" fmla="*/ 2147483647 h 4477"/>
              <a:gd name="T48" fmla="*/ 2147483647 w 4467"/>
              <a:gd name="T49" fmla="*/ 2147483647 h 4477"/>
              <a:gd name="T50" fmla="*/ 2147483647 w 4467"/>
              <a:gd name="T51" fmla="*/ 2147483647 h 4477"/>
              <a:gd name="T52" fmla="*/ 2147483647 w 4467"/>
              <a:gd name="T53" fmla="*/ 2147483647 h 4477"/>
              <a:gd name="T54" fmla="*/ 2147483647 w 4467"/>
              <a:gd name="T55" fmla="*/ 2147483647 h 4477"/>
              <a:gd name="T56" fmla="*/ 2147483647 w 4467"/>
              <a:gd name="T57" fmla="*/ 2147483647 h 4477"/>
              <a:gd name="T58" fmla="*/ 2147483647 w 4467"/>
              <a:gd name="T59" fmla="*/ 2147483647 h 4477"/>
              <a:gd name="T60" fmla="*/ 2147483647 w 4467"/>
              <a:gd name="T61" fmla="*/ 2147483647 h 4477"/>
              <a:gd name="T62" fmla="*/ 2147483647 w 4467"/>
              <a:gd name="T63" fmla="*/ 2147483647 h 4477"/>
              <a:gd name="T64" fmla="*/ 2147483647 w 4467"/>
              <a:gd name="T65" fmla="*/ 2147483647 h 4477"/>
              <a:gd name="T66" fmla="*/ 2147483647 w 4467"/>
              <a:gd name="T67" fmla="*/ 2147483647 h 4477"/>
              <a:gd name="T68" fmla="*/ 2147483647 w 4467"/>
              <a:gd name="T69" fmla="*/ 2147483647 h 4477"/>
              <a:gd name="T70" fmla="*/ 2147483647 w 4467"/>
              <a:gd name="T71" fmla="*/ 2147483647 h 4477"/>
              <a:gd name="T72" fmla="*/ 2147483647 w 4467"/>
              <a:gd name="T73" fmla="*/ 2147483647 h 4477"/>
              <a:gd name="T74" fmla="*/ 2147483647 w 4467"/>
              <a:gd name="T75" fmla="*/ 2147483647 h 4477"/>
              <a:gd name="T76" fmla="*/ 2147483647 w 4467"/>
              <a:gd name="T77" fmla="*/ 2147483647 h 4477"/>
              <a:gd name="T78" fmla="*/ 2147483647 w 4467"/>
              <a:gd name="T79" fmla="*/ 2147483647 h 4477"/>
              <a:gd name="T80" fmla="*/ 2147483647 w 4467"/>
              <a:gd name="T81" fmla="*/ 2147483647 h 4477"/>
              <a:gd name="T82" fmla="*/ 2147483647 w 4467"/>
              <a:gd name="T83" fmla="*/ 2147483647 h 4477"/>
              <a:gd name="T84" fmla="*/ 2147483647 w 4467"/>
              <a:gd name="T85" fmla="*/ 0 h 447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467"/>
              <a:gd name="T130" fmla="*/ 0 h 4477"/>
              <a:gd name="T131" fmla="*/ 4467 w 4467"/>
              <a:gd name="T132" fmla="*/ 4477 h 447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467" h="4477">
                <a:moveTo>
                  <a:pt x="2237" y="0"/>
                </a:moveTo>
                <a:lnTo>
                  <a:pt x="2353" y="4"/>
                </a:lnTo>
                <a:lnTo>
                  <a:pt x="2465" y="13"/>
                </a:lnTo>
                <a:lnTo>
                  <a:pt x="2578" y="26"/>
                </a:lnTo>
                <a:lnTo>
                  <a:pt x="2687" y="46"/>
                </a:lnTo>
                <a:lnTo>
                  <a:pt x="2794" y="72"/>
                </a:lnTo>
                <a:lnTo>
                  <a:pt x="2900" y="101"/>
                </a:lnTo>
                <a:lnTo>
                  <a:pt x="3005" y="137"/>
                </a:lnTo>
                <a:lnTo>
                  <a:pt x="3106" y="178"/>
                </a:lnTo>
                <a:lnTo>
                  <a:pt x="3205" y="223"/>
                </a:lnTo>
                <a:lnTo>
                  <a:pt x="3301" y="272"/>
                </a:lnTo>
                <a:lnTo>
                  <a:pt x="3394" y="326"/>
                </a:lnTo>
                <a:lnTo>
                  <a:pt x="3484" y="384"/>
                </a:lnTo>
                <a:lnTo>
                  <a:pt x="3571" y="446"/>
                </a:lnTo>
                <a:lnTo>
                  <a:pt x="3657" y="514"/>
                </a:lnTo>
                <a:lnTo>
                  <a:pt x="3737" y="583"/>
                </a:lnTo>
                <a:lnTo>
                  <a:pt x="3815" y="659"/>
                </a:lnTo>
                <a:lnTo>
                  <a:pt x="3889" y="736"/>
                </a:lnTo>
                <a:lnTo>
                  <a:pt x="3957" y="816"/>
                </a:lnTo>
                <a:lnTo>
                  <a:pt x="4023" y="902"/>
                </a:lnTo>
                <a:lnTo>
                  <a:pt x="4088" y="990"/>
                </a:lnTo>
                <a:lnTo>
                  <a:pt x="4145" y="1081"/>
                </a:lnTo>
                <a:lnTo>
                  <a:pt x="4199" y="1175"/>
                </a:lnTo>
                <a:lnTo>
                  <a:pt x="4247" y="1272"/>
                </a:lnTo>
                <a:lnTo>
                  <a:pt x="4292" y="1371"/>
                </a:lnTo>
                <a:lnTo>
                  <a:pt x="4333" y="1474"/>
                </a:lnTo>
                <a:lnTo>
                  <a:pt x="4368" y="1577"/>
                </a:lnTo>
                <a:lnTo>
                  <a:pt x="4397" y="1685"/>
                </a:lnTo>
                <a:lnTo>
                  <a:pt x="4422" y="1793"/>
                </a:lnTo>
                <a:lnTo>
                  <a:pt x="4441" y="1905"/>
                </a:lnTo>
                <a:lnTo>
                  <a:pt x="4455" y="2016"/>
                </a:lnTo>
                <a:lnTo>
                  <a:pt x="4464" y="2131"/>
                </a:lnTo>
                <a:lnTo>
                  <a:pt x="4467" y="2246"/>
                </a:lnTo>
                <a:lnTo>
                  <a:pt x="4464" y="2360"/>
                </a:lnTo>
                <a:lnTo>
                  <a:pt x="4455" y="2474"/>
                </a:lnTo>
                <a:lnTo>
                  <a:pt x="4441" y="2585"/>
                </a:lnTo>
                <a:lnTo>
                  <a:pt x="4422" y="2693"/>
                </a:lnTo>
                <a:lnTo>
                  <a:pt x="4397" y="2801"/>
                </a:lnTo>
                <a:lnTo>
                  <a:pt x="4368" y="2906"/>
                </a:lnTo>
                <a:lnTo>
                  <a:pt x="4333" y="3011"/>
                </a:lnTo>
                <a:lnTo>
                  <a:pt x="4292" y="3112"/>
                </a:lnTo>
                <a:lnTo>
                  <a:pt x="4247" y="3210"/>
                </a:lnTo>
                <a:lnTo>
                  <a:pt x="4199" y="3306"/>
                </a:lnTo>
                <a:lnTo>
                  <a:pt x="4145" y="3400"/>
                </a:lnTo>
                <a:lnTo>
                  <a:pt x="4088" y="3491"/>
                </a:lnTo>
                <a:lnTo>
                  <a:pt x="4023" y="3578"/>
                </a:lnTo>
                <a:lnTo>
                  <a:pt x="3957" y="3663"/>
                </a:lnTo>
                <a:lnTo>
                  <a:pt x="3889" y="3744"/>
                </a:lnTo>
                <a:lnTo>
                  <a:pt x="3815" y="3823"/>
                </a:lnTo>
                <a:lnTo>
                  <a:pt x="3737" y="3895"/>
                </a:lnTo>
                <a:lnTo>
                  <a:pt x="3657" y="3966"/>
                </a:lnTo>
                <a:lnTo>
                  <a:pt x="3571" y="4033"/>
                </a:lnTo>
                <a:lnTo>
                  <a:pt x="3484" y="4096"/>
                </a:lnTo>
                <a:lnTo>
                  <a:pt x="3394" y="4154"/>
                </a:lnTo>
                <a:lnTo>
                  <a:pt x="3301" y="4208"/>
                </a:lnTo>
                <a:lnTo>
                  <a:pt x="3205" y="4258"/>
                </a:lnTo>
                <a:lnTo>
                  <a:pt x="3106" y="4303"/>
                </a:lnTo>
                <a:lnTo>
                  <a:pt x="3005" y="4342"/>
                </a:lnTo>
                <a:lnTo>
                  <a:pt x="2900" y="4376"/>
                </a:lnTo>
                <a:lnTo>
                  <a:pt x="2794" y="4407"/>
                </a:lnTo>
                <a:lnTo>
                  <a:pt x="2687" y="4433"/>
                </a:lnTo>
                <a:lnTo>
                  <a:pt x="2578" y="4452"/>
                </a:lnTo>
                <a:lnTo>
                  <a:pt x="2465" y="4466"/>
                </a:lnTo>
                <a:lnTo>
                  <a:pt x="2353" y="4475"/>
                </a:lnTo>
                <a:lnTo>
                  <a:pt x="2237" y="4477"/>
                </a:lnTo>
                <a:lnTo>
                  <a:pt x="2125" y="4475"/>
                </a:lnTo>
                <a:lnTo>
                  <a:pt x="2011" y="4466"/>
                </a:lnTo>
                <a:lnTo>
                  <a:pt x="1899" y="4452"/>
                </a:lnTo>
                <a:lnTo>
                  <a:pt x="1789" y="4433"/>
                </a:lnTo>
                <a:lnTo>
                  <a:pt x="1679" y="4407"/>
                </a:lnTo>
                <a:lnTo>
                  <a:pt x="1573" y="4376"/>
                </a:lnTo>
                <a:lnTo>
                  <a:pt x="1468" y="4342"/>
                </a:lnTo>
                <a:lnTo>
                  <a:pt x="1367" y="4303"/>
                </a:lnTo>
                <a:lnTo>
                  <a:pt x="1267" y="4258"/>
                </a:lnTo>
                <a:lnTo>
                  <a:pt x="1170" y="4208"/>
                </a:lnTo>
                <a:lnTo>
                  <a:pt x="1076" y="4154"/>
                </a:lnTo>
                <a:lnTo>
                  <a:pt x="986" y="4096"/>
                </a:lnTo>
                <a:lnTo>
                  <a:pt x="898" y="4033"/>
                </a:lnTo>
                <a:lnTo>
                  <a:pt x="814" y="3966"/>
                </a:lnTo>
                <a:lnTo>
                  <a:pt x="733" y="3895"/>
                </a:lnTo>
                <a:lnTo>
                  <a:pt x="655" y="3823"/>
                </a:lnTo>
                <a:lnTo>
                  <a:pt x="580" y="3744"/>
                </a:lnTo>
                <a:lnTo>
                  <a:pt x="511" y="3663"/>
                </a:lnTo>
                <a:lnTo>
                  <a:pt x="444" y="3578"/>
                </a:lnTo>
                <a:lnTo>
                  <a:pt x="382" y="3491"/>
                </a:lnTo>
                <a:lnTo>
                  <a:pt x="323" y="3400"/>
                </a:lnTo>
                <a:lnTo>
                  <a:pt x="271" y="3306"/>
                </a:lnTo>
                <a:lnTo>
                  <a:pt x="222" y="3210"/>
                </a:lnTo>
                <a:lnTo>
                  <a:pt x="176" y="3112"/>
                </a:lnTo>
                <a:lnTo>
                  <a:pt x="136" y="3011"/>
                </a:lnTo>
                <a:lnTo>
                  <a:pt x="100" y="2906"/>
                </a:lnTo>
                <a:lnTo>
                  <a:pt x="72" y="2801"/>
                </a:lnTo>
                <a:lnTo>
                  <a:pt x="46" y="2693"/>
                </a:lnTo>
                <a:lnTo>
                  <a:pt x="27" y="2585"/>
                </a:lnTo>
                <a:lnTo>
                  <a:pt x="13" y="2474"/>
                </a:lnTo>
                <a:lnTo>
                  <a:pt x="3" y="2360"/>
                </a:lnTo>
                <a:lnTo>
                  <a:pt x="0" y="2246"/>
                </a:lnTo>
                <a:lnTo>
                  <a:pt x="3" y="2131"/>
                </a:lnTo>
                <a:lnTo>
                  <a:pt x="13" y="2016"/>
                </a:lnTo>
                <a:lnTo>
                  <a:pt x="27" y="1905"/>
                </a:lnTo>
                <a:lnTo>
                  <a:pt x="46" y="1793"/>
                </a:lnTo>
                <a:lnTo>
                  <a:pt x="72" y="1685"/>
                </a:lnTo>
                <a:lnTo>
                  <a:pt x="100" y="1577"/>
                </a:lnTo>
                <a:lnTo>
                  <a:pt x="136" y="1474"/>
                </a:lnTo>
                <a:lnTo>
                  <a:pt x="176" y="1371"/>
                </a:lnTo>
                <a:lnTo>
                  <a:pt x="222" y="1272"/>
                </a:lnTo>
                <a:lnTo>
                  <a:pt x="271" y="1175"/>
                </a:lnTo>
                <a:lnTo>
                  <a:pt x="323" y="1081"/>
                </a:lnTo>
                <a:lnTo>
                  <a:pt x="382" y="990"/>
                </a:lnTo>
                <a:lnTo>
                  <a:pt x="444" y="902"/>
                </a:lnTo>
                <a:lnTo>
                  <a:pt x="511" y="816"/>
                </a:lnTo>
                <a:lnTo>
                  <a:pt x="580" y="736"/>
                </a:lnTo>
                <a:lnTo>
                  <a:pt x="655" y="659"/>
                </a:lnTo>
                <a:lnTo>
                  <a:pt x="733" y="583"/>
                </a:lnTo>
                <a:lnTo>
                  <a:pt x="814" y="514"/>
                </a:lnTo>
                <a:lnTo>
                  <a:pt x="898" y="446"/>
                </a:lnTo>
                <a:lnTo>
                  <a:pt x="986" y="384"/>
                </a:lnTo>
                <a:lnTo>
                  <a:pt x="1076" y="326"/>
                </a:lnTo>
                <a:lnTo>
                  <a:pt x="1170" y="272"/>
                </a:lnTo>
                <a:lnTo>
                  <a:pt x="1267" y="223"/>
                </a:lnTo>
                <a:lnTo>
                  <a:pt x="1367" y="178"/>
                </a:lnTo>
                <a:lnTo>
                  <a:pt x="1468" y="137"/>
                </a:lnTo>
                <a:lnTo>
                  <a:pt x="1573" y="101"/>
                </a:lnTo>
                <a:lnTo>
                  <a:pt x="1679" y="72"/>
                </a:lnTo>
                <a:lnTo>
                  <a:pt x="1789" y="46"/>
                </a:lnTo>
                <a:lnTo>
                  <a:pt x="1899" y="26"/>
                </a:lnTo>
                <a:lnTo>
                  <a:pt x="2011" y="13"/>
                </a:lnTo>
                <a:lnTo>
                  <a:pt x="2125" y="4"/>
                </a:lnTo>
                <a:lnTo>
                  <a:pt x="2237" y="0"/>
                </a:lnTo>
                <a:close/>
              </a:path>
            </a:pathLst>
          </a:custGeom>
          <a:solidFill>
            <a:schemeClr val="accent2"/>
          </a:solidFill>
          <a:ln w="9525">
            <a:noFill/>
            <a:round/>
            <a:headEnd/>
            <a:tailEnd/>
          </a:ln>
        </p:spPr>
        <p:txBody>
          <a:bodyPr>
            <a:prstTxWarp prst="textNoShape">
              <a:avLst/>
            </a:prstTxWarp>
          </a:bodyPr>
          <a:lstStyle/>
          <a:p>
            <a:endParaRPr lang="en-US"/>
          </a:p>
        </p:txBody>
      </p:sp>
      <p:sp>
        <p:nvSpPr>
          <p:cNvPr id="16" name="Rectangle 18"/>
          <p:cNvSpPr>
            <a:spLocks noChangeArrowheads="1"/>
          </p:cNvSpPr>
          <p:nvPr/>
        </p:nvSpPr>
        <p:spPr bwMode="auto">
          <a:xfrm>
            <a:off x="3810000" y="4691303"/>
            <a:ext cx="228600" cy="76200"/>
          </a:xfrm>
          <a:prstGeom prst="rect">
            <a:avLst/>
          </a:prstGeom>
          <a:solidFill>
            <a:srgbClr val="FFFFFF"/>
          </a:solidFill>
          <a:ln w="9525">
            <a:noFill/>
            <a:miter lim="800000"/>
            <a:headEnd/>
            <a:tailEnd/>
          </a:ln>
        </p:spPr>
        <p:txBody>
          <a:bodyPr>
            <a:prstTxWarp prst="textNoShape">
              <a:avLst/>
            </a:prstTxWarp>
          </a:bodyPr>
          <a:lstStyle/>
          <a:p>
            <a:endParaRPr lang="en-US"/>
          </a:p>
        </p:txBody>
      </p:sp>
      <p:sp>
        <p:nvSpPr>
          <p:cNvPr id="74" name="Title 1"/>
          <p:cNvSpPr>
            <a:spLocks noGrp="1"/>
          </p:cNvSpPr>
          <p:nvPr>
            <p:ph type="title"/>
          </p:nvPr>
        </p:nvSpPr>
        <p:spPr>
          <a:xfrm>
            <a:off x="457200" y="274638"/>
            <a:ext cx="8229600" cy="1143000"/>
          </a:xfrm>
        </p:spPr>
        <p:txBody>
          <a:bodyPr/>
          <a:lstStyle/>
          <a:p>
            <a:r>
              <a:rPr lang="en-US" dirty="0" smtClean="0"/>
              <a:t>Network Access Control (Cisco)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par>
                                <p:cTn id="51" presetID="1" presetClass="exit" presetSubtype="0" fill="hold" grpId="1" nodeType="withEffect">
                                  <p:stCondLst>
                                    <p:cond delay="0"/>
                                  </p:stCondLst>
                                  <p:childTnLst>
                                    <p:set>
                                      <p:cBhvr>
                                        <p:cTn id="52" dur="1" fill="hold">
                                          <p:stCondLst>
                                            <p:cond delay="0"/>
                                          </p:stCondLst>
                                        </p:cTn>
                                        <p:tgtEl>
                                          <p:spTgt spid="11"/>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25"/>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82"/>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85"/>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2" grpId="1" animBg="1"/>
      <p:bldP spid="85" grpId="0" animBg="1"/>
      <p:bldP spid="85" grpId="1" animBg="1"/>
      <p:bldP spid="72" grpId="0" animBg="1"/>
      <p:bldP spid="6" grpId="0"/>
      <p:bldP spid="7" grpId="0" animBg="1"/>
      <p:bldP spid="8" grpId="0" animBg="1"/>
      <p:bldP spid="9" grpId="0" animBg="1"/>
      <p:bldP spid="10" grpId="0"/>
      <p:bldP spid="11" grpId="0"/>
      <p:bldP spid="11" grpId="1"/>
      <p:bldP spid="18" grpId="0"/>
      <p:bldP spid="19" grpId="0" animBg="1"/>
      <p:bldP spid="24" grpId="0"/>
      <p:bldP spid="27" grpId="0" animBg="1"/>
      <p:bldP spid="64" grpId="0" animBg="1"/>
      <p:bldP spid="87" grpId="0" animBg="1"/>
      <p:bldP spid="87" grpId="1"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idx="1"/>
          </p:nvPr>
        </p:nvSpPr>
        <p:spPr/>
        <p:txBody>
          <a:bodyPr/>
          <a:lstStyle/>
          <a:p>
            <a:r>
              <a:rPr lang="en-US" dirty="0" smtClean="0"/>
              <a:t>Regulatory Compliance</a:t>
            </a:r>
          </a:p>
          <a:p>
            <a:pPr lvl="1"/>
            <a:r>
              <a:rPr lang="en-US" dirty="0" smtClean="0"/>
              <a:t>PCI</a:t>
            </a:r>
          </a:p>
          <a:p>
            <a:pPr lvl="1"/>
            <a:r>
              <a:rPr lang="en-US" dirty="0" smtClean="0"/>
              <a:t>FISMA</a:t>
            </a:r>
          </a:p>
          <a:p>
            <a:endParaRPr lang="en-US" dirty="0" smtClean="0"/>
          </a:p>
          <a:p>
            <a:r>
              <a:rPr lang="en-US" dirty="0" smtClean="0"/>
              <a:t>Reducing Risk</a:t>
            </a:r>
          </a:p>
          <a:p>
            <a:endParaRPr lang="en-US" dirty="0" smtClean="0"/>
          </a:p>
          <a:p>
            <a:r>
              <a:rPr lang="en-US" dirty="0" smtClean="0"/>
              <a:t>Forensic Analysis</a:t>
            </a:r>
          </a:p>
          <a:p>
            <a:endParaRPr lang="en-US" dirty="0" smtClean="0"/>
          </a:p>
        </p:txBody>
      </p:sp>
      <p:sp>
        <p:nvSpPr>
          <p:cNvPr id="2" name="Title 1"/>
          <p:cNvSpPr>
            <a:spLocks noGrp="1"/>
          </p:cNvSpPr>
          <p:nvPr>
            <p:ph type="title"/>
          </p:nvPr>
        </p:nvSpPr>
        <p:spPr/>
        <p:txBody>
          <a:bodyPr/>
          <a:lstStyle/>
          <a:p>
            <a:r>
              <a:rPr lang="en-US" smtClean="0"/>
              <a:t>Why is Identity Important?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idx="1"/>
          </p:nvPr>
        </p:nvSpPr>
        <p:spPr>
          <a:xfrm>
            <a:off x="871984" y="1481328"/>
            <a:ext cx="7814815" cy="4525963"/>
          </a:xfrm>
        </p:spPr>
        <p:txBody>
          <a:bodyPr/>
          <a:lstStyle/>
          <a:p>
            <a:r>
              <a:rPr lang="en-US" dirty="0" smtClean="0"/>
              <a:t>Why would we need NAC?</a:t>
            </a:r>
          </a:p>
          <a:p>
            <a:pPr lvl="1"/>
            <a:r>
              <a:rPr lang="en-US" dirty="0" smtClean="0"/>
              <a:t>You know who your users are, but do you know what they are carrying into your network?  </a:t>
            </a:r>
          </a:p>
          <a:p>
            <a:pPr lvl="1"/>
            <a:endParaRPr lang="en-US" dirty="0" smtClean="0"/>
          </a:p>
          <a:p>
            <a:r>
              <a:rPr lang="en-US" dirty="0" smtClean="0"/>
              <a:t>What are the implications of NAC?</a:t>
            </a:r>
          </a:p>
          <a:p>
            <a:pPr lvl="1"/>
            <a:r>
              <a:rPr lang="en-US" dirty="0" smtClean="0"/>
              <a:t>What are the maintenance implications?  </a:t>
            </a:r>
          </a:p>
          <a:p>
            <a:pPr lvl="1"/>
            <a:r>
              <a:rPr lang="en-US" dirty="0" smtClean="0"/>
              <a:t>How does this affect business productivity?  </a:t>
            </a:r>
          </a:p>
          <a:p>
            <a:pPr lvl="1"/>
            <a:endParaRPr lang="en-US" dirty="0" smtClean="0"/>
          </a:p>
          <a:p>
            <a:r>
              <a:rPr lang="en-US" dirty="0" smtClean="0"/>
              <a:t>Deployment Considerations</a:t>
            </a:r>
          </a:p>
          <a:p>
            <a:pPr lvl="1"/>
            <a:r>
              <a:rPr lang="en-US" dirty="0" smtClean="0"/>
              <a:t>What solutions are available?  </a:t>
            </a:r>
          </a:p>
          <a:p>
            <a:pPr lvl="1"/>
            <a:r>
              <a:rPr lang="en-US" dirty="0" smtClean="0"/>
              <a:t>Is it a worthwhile investment?  </a:t>
            </a:r>
          </a:p>
          <a:p>
            <a:endParaRPr lang="en-US" dirty="0" smtClean="0"/>
          </a:p>
        </p:txBody>
      </p:sp>
      <p:sp>
        <p:nvSpPr>
          <p:cNvPr id="2" name="Title 1"/>
          <p:cNvSpPr>
            <a:spLocks noGrp="1"/>
          </p:cNvSpPr>
          <p:nvPr>
            <p:ph type="title"/>
          </p:nvPr>
        </p:nvSpPr>
        <p:spPr/>
        <p:txBody>
          <a:bodyPr/>
          <a:lstStyle/>
          <a:p>
            <a:r>
              <a:rPr lang="en-US" smtClean="0"/>
              <a:t>Network Access Control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idx="1"/>
          </p:nvPr>
        </p:nvSpPr>
        <p:spPr/>
        <p:txBody>
          <a:bodyPr/>
          <a:lstStyle/>
          <a:p>
            <a:r>
              <a:rPr lang="en-US" dirty="0" smtClean="0"/>
              <a:t>Role Based Access Control</a:t>
            </a:r>
          </a:p>
          <a:p>
            <a:endParaRPr lang="en-US" dirty="0" smtClean="0"/>
          </a:p>
          <a:p>
            <a:r>
              <a:rPr lang="en-US" dirty="0" smtClean="0"/>
              <a:t>Future of NAC</a:t>
            </a:r>
          </a:p>
          <a:p>
            <a:endParaRPr lang="en-US" dirty="0" smtClean="0"/>
          </a:p>
          <a:p>
            <a:r>
              <a:rPr lang="en-US" dirty="0" smtClean="0"/>
              <a:t>What does</a:t>
            </a:r>
            <a:r>
              <a:rPr lang="en-US" dirty="0" smtClean="0"/>
              <a:t> Identity </a:t>
            </a:r>
            <a:r>
              <a:rPr lang="en-US" dirty="0" smtClean="0"/>
              <a:t>mean for future technical paradigms, such as </a:t>
            </a:r>
            <a:r>
              <a:rPr lang="en-US" dirty="0" err="1" smtClean="0"/>
              <a:t>IaaS</a:t>
            </a:r>
            <a:r>
              <a:rPr lang="en-US" dirty="0" smtClean="0"/>
              <a:t>, </a:t>
            </a:r>
            <a:r>
              <a:rPr lang="en-US" dirty="0" err="1" smtClean="0"/>
              <a:t>SaaS</a:t>
            </a:r>
            <a:r>
              <a:rPr lang="en-US" dirty="0" smtClean="0"/>
              <a:t>, and </a:t>
            </a:r>
            <a:r>
              <a:rPr lang="en-US" dirty="0" err="1" smtClean="0"/>
              <a:t>PaaS</a:t>
            </a:r>
            <a:r>
              <a:rPr lang="en-US" dirty="0" smtClean="0"/>
              <a:t>?</a:t>
            </a:r>
            <a:r>
              <a:rPr lang="en-US" dirty="0" smtClean="0"/>
              <a:t> </a:t>
            </a:r>
            <a:endParaRPr lang="en-US" dirty="0" smtClean="0"/>
          </a:p>
          <a:p>
            <a:endParaRPr lang="en-US" dirty="0" smtClean="0"/>
          </a:p>
        </p:txBody>
      </p:sp>
      <p:sp>
        <p:nvSpPr>
          <p:cNvPr id="2" name="Title 1"/>
          <p:cNvSpPr>
            <a:spLocks noGrp="1"/>
          </p:cNvSpPr>
          <p:nvPr>
            <p:ph type="title"/>
          </p:nvPr>
        </p:nvSpPr>
        <p:spPr/>
        <p:txBody>
          <a:bodyPr/>
          <a:lstStyle/>
          <a:p>
            <a:r>
              <a:rPr lang="en-US" dirty="0" smtClean="0"/>
              <a:t>The </a:t>
            </a:r>
            <a:r>
              <a:rPr lang="en-US" dirty="0" smtClean="0"/>
              <a:t>Future of Identity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2211</TotalTime>
  <Words>417</Words>
  <Application>Microsoft Macintosh PowerPoint</Application>
  <PresentationFormat>On-screen Show (4:3)</PresentationFormat>
  <Paragraphs>79</Paragraphs>
  <Slides>7</Slides>
  <Notes>1</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Concourse</vt:lpstr>
      <vt:lpstr>What is Identity?</vt:lpstr>
      <vt:lpstr>Visibility</vt:lpstr>
      <vt:lpstr>Forms of Identity</vt:lpstr>
      <vt:lpstr>Network Access Control (Cisco)</vt:lpstr>
      <vt:lpstr>Why is Identity Important?</vt:lpstr>
      <vt:lpstr>Network Access Control</vt:lpstr>
      <vt:lpstr>The Future of Identity</vt:lpstr>
    </vt:vector>
  </TitlesOfParts>
  <Company>Cisco Systems,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Identity?</dc:title>
  <dc:creator>Annie Ballew</dc:creator>
  <cp:lastModifiedBy>Annie Ballew</cp:lastModifiedBy>
  <cp:revision>12</cp:revision>
  <dcterms:created xsi:type="dcterms:W3CDTF">2010-10-06T22:53:52Z</dcterms:created>
  <dcterms:modified xsi:type="dcterms:W3CDTF">2010-10-07T00:16:08Z</dcterms:modified>
</cp:coreProperties>
</file>