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68" r:id="rId3"/>
    <p:sldId id="269" r:id="rId4"/>
    <p:sldId id="270" r:id="rId5"/>
    <p:sldId id="280" r:id="rId6"/>
    <p:sldId id="257" r:id="rId7"/>
    <p:sldId id="260" r:id="rId8"/>
    <p:sldId id="25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7" r:id="rId17"/>
    <p:sldId id="276" r:id="rId18"/>
    <p:sldId id="278" r:id="rId19"/>
    <p:sldId id="279" r:id="rId20"/>
    <p:sldId id="293" r:id="rId21"/>
    <p:sldId id="287" r:id="rId22"/>
    <p:sldId id="290" r:id="rId23"/>
    <p:sldId id="291" r:id="rId24"/>
    <p:sldId id="288" r:id="rId25"/>
    <p:sldId id="292" r:id="rId26"/>
    <p:sldId id="289" r:id="rId27"/>
    <p:sldId id="285" r:id="rId28"/>
    <p:sldId id="281" r:id="rId29"/>
    <p:sldId id="282" r:id="rId30"/>
    <p:sldId id="284" r:id="rId31"/>
    <p:sldId id="286" r:id="rId32"/>
    <p:sldId id="27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51" autoAdjust="0"/>
  </p:normalViewPr>
  <p:slideViewPr>
    <p:cSldViewPr>
      <p:cViewPr varScale="1">
        <p:scale>
          <a:sx n="90" d="100"/>
          <a:sy n="90" d="100"/>
        </p:scale>
        <p:origin x="-10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1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214DC-1D05-4A14-BB25-074922A5D180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B78F3-135C-4398-BAFD-1BB5CB54D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617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99BB-0197-48A9-B8B1-A86F3AD0186D}" type="datetime1">
              <a:rPr lang="en-US" smtClean="0"/>
              <a:pPr/>
              <a:t>11/19/2010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544C-4011-4A8B-8331-DE7107E8B002}" type="datetime1">
              <a:rPr lang="en-US" smtClean="0"/>
              <a:pPr/>
              <a:t>11/19/2010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4CCF-1DBB-4151-AB0B-636903671A27}" type="datetime1">
              <a:rPr lang="en-US" smtClean="0"/>
              <a:pPr/>
              <a:t>11/19/2010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3EC4-8DB3-488D-9618-1EC24E39D9A0}" type="datetime1">
              <a:rPr lang="en-US" smtClean="0"/>
              <a:pPr/>
              <a:t>11/19/2010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EF0C-0AA2-4F47-9BB8-3D71862BC6BF}" type="datetime1">
              <a:rPr lang="en-US" smtClean="0"/>
              <a:pPr/>
              <a:t>11/19/2010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3B2B-47DC-4775-B91A-A83B5A1D47CF}" type="datetime1">
              <a:rPr lang="en-US" smtClean="0"/>
              <a:pPr/>
              <a:t>11/19/2010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4846-B24F-4D4D-AB88-9C3259232DC3}" type="datetime1">
              <a:rPr lang="en-US" smtClean="0"/>
              <a:pPr/>
              <a:t>11/19/2010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9C5B-59DD-4E48-B078-4D117C4F95D1}" type="datetime1">
              <a:rPr lang="en-US" smtClean="0"/>
              <a:pPr/>
              <a:t>11/19/2010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E46B-BA1F-4C3A-A542-43FD09E16A6D}" type="datetime1">
              <a:rPr lang="en-US" smtClean="0"/>
              <a:pPr/>
              <a:t>11/19/2010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134F-693D-456D-8788-08AE626B35E3}" type="datetime1">
              <a:rPr lang="en-US" smtClean="0"/>
              <a:pPr/>
              <a:t>11/19/2010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8993-7F5D-436A-BE3A-6253D6143B1D}" type="datetime1">
              <a:rPr lang="en-US" smtClean="0"/>
              <a:pPr/>
              <a:t>11/19/2010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AC351AC-84D7-4071-A544-DCAA9EE08C84}" type="datetime1">
              <a:rPr lang="en-US" smtClean="0"/>
              <a:pPr/>
              <a:t>11/19/2010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05200"/>
            <a:ext cx="6400800" cy="16002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Team MAGIC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Michael Gong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Jake Kreider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Chris Lugo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Kwame </a:t>
            </a:r>
            <a:r>
              <a:rPr lang="en-US" dirty="0" err="1" smtClean="0">
                <a:solidFill>
                  <a:schemeClr val="tx1"/>
                </a:solidFill>
              </a:rPr>
              <a:t>Osafoh-Kintanka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Wireless Network Security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- Purpose</a:t>
            </a:r>
            <a:endParaRPr lang="en-US" dirty="0"/>
          </a:p>
        </p:txBody>
      </p:sp>
      <p:pic>
        <p:nvPicPr>
          <p:cNvPr id="4" name="Content Placeholder 3" descr="CS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36539" y="1447800"/>
            <a:ext cx="5528122" cy="4572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– Wireless Perspective</a:t>
            </a:r>
            <a:endParaRPr lang="en-US" dirty="0"/>
          </a:p>
        </p:txBody>
      </p:sp>
      <p:pic>
        <p:nvPicPr>
          <p:cNvPr id="5" name="Content Placeholder 4" descr="CSA Mobil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47800"/>
            <a:ext cx="7229475" cy="5257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CSA – Combined Wireless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General CSA features</a:t>
            </a:r>
          </a:p>
          <a:p>
            <a:pPr lvl="1"/>
            <a:r>
              <a:rPr lang="en-US" dirty="0" smtClean="0"/>
              <a:t>Zero-day virus protection</a:t>
            </a:r>
          </a:p>
          <a:p>
            <a:pPr lvl="1"/>
            <a:r>
              <a:rPr lang="en-US" dirty="0" smtClean="0"/>
              <a:t>Control of sensitive data</a:t>
            </a:r>
          </a:p>
          <a:p>
            <a:pPr lvl="1"/>
            <a:r>
              <a:rPr lang="en-US" dirty="0" smtClean="0"/>
              <a:t>Provide integrity checking before allowing full network access</a:t>
            </a:r>
          </a:p>
          <a:p>
            <a:pPr lvl="1"/>
            <a:r>
              <a:rPr lang="en-US" dirty="0" smtClean="0"/>
              <a:t>Policy management and activity reporting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CSA Mobility features</a:t>
            </a:r>
          </a:p>
          <a:p>
            <a:pPr lvl="1"/>
            <a:r>
              <a:rPr lang="en-US" dirty="0" smtClean="0"/>
              <a:t>Able to block access to unauthorized or ad-hoc networks</a:t>
            </a:r>
          </a:p>
          <a:p>
            <a:pPr lvl="1"/>
            <a:r>
              <a:rPr lang="en-US" dirty="0" smtClean="0"/>
              <a:t>Can force VPN in unsecured environments</a:t>
            </a:r>
          </a:p>
          <a:p>
            <a:pPr lvl="1"/>
            <a:r>
              <a:rPr lang="en-US" dirty="0" smtClean="0"/>
              <a:t>Stop unauthorized wireless-to-wired network bridging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Cisco Network Admission Control (NAC)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Determines the users, their machines, and their roles</a:t>
            </a:r>
          </a:p>
          <a:p>
            <a:r>
              <a:rPr lang="en-US" dirty="0" smtClean="0"/>
              <a:t>Grant access to network based on level of security compliance</a:t>
            </a:r>
            <a:endParaRPr lang="en-US" dirty="0"/>
          </a:p>
          <a:p>
            <a:r>
              <a:rPr lang="en-US" dirty="0" smtClean="0"/>
              <a:t>Interrogation and remediation of noncompliant devices</a:t>
            </a:r>
          </a:p>
          <a:p>
            <a:r>
              <a:rPr lang="en-US" dirty="0" smtClean="0"/>
              <a:t>Audits for security compliance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NAC Architecture</a:t>
            </a:r>
            <a:endParaRPr lang="en-US" dirty="0"/>
          </a:p>
        </p:txBody>
      </p:sp>
      <p:pic>
        <p:nvPicPr>
          <p:cNvPr id="4" name="Content Placeholder 3" descr="Cisco NA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399" y="1348088"/>
            <a:ext cx="8727105" cy="535751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NAC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Client identification</a:t>
            </a:r>
          </a:p>
          <a:p>
            <a:pPr lvl="1"/>
            <a:r>
              <a:rPr lang="en-US" dirty="0" smtClean="0"/>
              <a:t>Access via Active Directory, Clean Access Agent, or even web form</a:t>
            </a:r>
          </a:p>
          <a:p>
            <a:r>
              <a:rPr lang="en-US" dirty="0" smtClean="0"/>
              <a:t>Compliance auditing</a:t>
            </a:r>
          </a:p>
          <a:p>
            <a:pPr lvl="1"/>
            <a:r>
              <a:rPr lang="en-US" dirty="0" smtClean="0"/>
              <a:t>Non-compliant or vulnerable devices through network scans or Clean Access Agent</a:t>
            </a:r>
          </a:p>
          <a:p>
            <a:r>
              <a:rPr lang="en-US" dirty="0" smtClean="0"/>
              <a:t>Policy enforcement</a:t>
            </a:r>
          </a:p>
          <a:p>
            <a:pPr lvl="1"/>
            <a:r>
              <a:rPr lang="en-US" dirty="0"/>
              <a:t>Q</a:t>
            </a:r>
            <a:r>
              <a:rPr lang="en-US" dirty="0" smtClean="0"/>
              <a:t>uarantine access and provide notification to users of vulnerabilities</a:t>
            </a:r>
          </a:p>
          <a:p>
            <a:r>
              <a:rPr lang="en-US" dirty="0" smtClean="0"/>
              <a:t>Wireless integration</a:t>
            </a:r>
          </a:p>
          <a:p>
            <a:pPr lvl="1"/>
            <a:r>
              <a:rPr lang="en-US" dirty="0" smtClean="0"/>
              <a:t>Both in-band and out-of-band between VLAN and WLAN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Firewall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Common first level of defense in the network &amp; security infrastructure</a:t>
            </a:r>
          </a:p>
          <a:p>
            <a:r>
              <a:rPr lang="en-US" dirty="0" smtClean="0"/>
              <a:t>Compare corporate policies about user network access rights with the connection information surrounding each access attempt</a:t>
            </a:r>
          </a:p>
          <a:p>
            <a:r>
              <a:rPr lang="en-US" dirty="0" smtClean="0"/>
              <a:t>WLAN separation with firewall to limit access to sensitive data and protect from data loss</a:t>
            </a:r>
          </a:p>
          <a:p>
            <a:r>
              <a:rPr lang="en-US" dirty="0" smtClean="0"/>
              <a:t>Firewall segmentation is often required for regulatory compliance</a:t>
            </a:r>
          </a:p>
          <a:p>
            <a:pPr lvl="1"/>
            <a:r>
              <a:rPr lang="en-US" dirty="0" smtClean="0"/>
              <a:t>PCI</a:t>
            </a:r>
          </a:p>
          <a:p>
            <a:pPr lvl="1"/>
            <a:r>
              <a:rPr lang="en-US" dirty="0" smtClean="0"/>
              <a:t>SOX</a:t>
            </a:r>
          </a:p>
          <a:p>
            <a:pPr lvl="1"/>
            <a:r>
              <a:rPr lang="en-US" dirty="0" smtClean="0"/>
              <a:t>HIPAA</a:t>
            </a:r>
          </a:p>
          <a:p>
            <a:pPr lvl="1"/>
            <a:r>
              <a:rPr lang="en-US" dirty="0" smtClean="0"/>
              <a:t>GLBA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Firewall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Integrated approach </a:t>
            </a:r>
          </a:p>
          <a:p>
            <a:pPr lvl="1"/>
            <a:r>
              <a:rPr lang="en-US" dirty="0" smtClean="0"/>
              <a:t>WLC with</a:t>
            </a:r>
          </a:p>
          <a:p>
            <a:pPr lvl="2"/>
            <a:r>
              <a:rPr lang="en-US" dirty="0" smtClean="0"/>
              <a:t>Firewall Services Modules</a:t>
            </a:r>
          </a:p>
          <a:p>
            <a:pPr lvl="2"/>
            <a:r>
              <a:rPr lang="en-US" dirty="0" smtClean="0"/>
              <a:t>Adaptive Security Appliance </a:t>
            </a:r>
          </a:p>
          <a:p>
            <a:pPr lvl="1"/>
            <a:r>
              <a:rPr lang="en-US" dirty="0" smtClean="0"/>
              <a:t>Layer 3 routed Mode</a:t>
            </a:r>
          </a:p>
          <a:p>
            <a:pPr lvl="1"/>
            <a:r>
              <a:rPr lang="en-US" dirty="0" smtClean="0"/>
              <a:t>Layer 2 bridged Mode</a:t>
            </a:r>
          </a:p>
          <a:p>
            <a:pPr lvl="1"/>
            <a:r>
              <a:rPr lang="en-US" dirty="0" smtClean="0"/>
              <a:t>Support for virtual contexts to expand FWSM/ASA capabilities and further segment traffic</a:t>
            </a:r>
          </a:p>
          <a:p>
            <a:pPr lvl="1"/>
            <a:r>
              <a:rPr lang="en-US" dirty="0" smtClean="0"/>
              <a:t>Multiple contexts are similar to having multiple standalone devices. Most features are supported in multiple context mode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371600"/>
            <a:ext cx="2540000" cy="2032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Designed to accurately identify, classify and stop malicious traffic</a:t>
            </a:r>
          </a:p>
          <a:p>
            <a:pPr lvl="1"/>
            <a:r>
              <a:rPr lang="en-US" dirty="0" smtClean="0"/>
              <a:t>Worms, spyware, adware, network viruses which is achieved through detailed traffic inspection</a:t>
            </a:r>
          </a:p>
          <a:p>
            <a:r>
              <a:rPr lang="en-US" dirty="0" smtClean="0"/>
              <a:t>Collaboration of IPS &amp; WLC simplifies and automates threat detection &amp; mitigation </a:t>
            </a:r>
            <a:endParaRPr lang="en-US" dirty="0"/>
          </a:p>
          <a:p>
            <a:r>
              <a:rPr lang="en-US" dirty="0" smtClean="0"/>
              <a:t>Institute a host block upon detection of malicious traffic</a:t>
            </a:r>
          </a:p>
          <a:p>
            <a:r>
              <a:rPr lang="en-US" dirty="0" smtClean="0"/>
              <a:t>WLC enforcement to the AP to curtail traffic at the source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CS-MARS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Simplified, centralized management plane</a:t>
            </a:r>
          </a:p>
          <a:p>
            <a:r>
              <a:rPr lang="en-US" dirty="0" smtClean="0"/>
              <a:t>Native support for CUWN components</a:t>
            </a:r>
          </a:p>
          <a:p>
            <a:r>
              <a:rPr lang="en-US" dirty="0" smtClean="0"/>
              <a:t>SNMP based integration into WLC &amp; WCS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21316" r="2131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wireless?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895600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/>
              <a:t>Wifi</a:t>
            </a:r>
            <a:r>
              <a:rPr lang="en-US" sz="3200" b="1" i="1" dirty="0" smtClean="0"/>
              <a:t>, which is short for wireless </a:t>
            </a:r>
            <a:r>
              <a:rPr lang="en-US" sz="3200" b="1" i="1" dirty="0" err="1" smtClean="0"/>
              <a:t>fi</a:t>
            </a:r>
            <a:r>
              <a:rPr lang="en-US" sz="3200" b="1" i="1" dirty="0" smtClean="0"/>
              <a:t> … something, allows your computer to connect to the Internet using magic.</a:t>
            </a:r>
          </a:p>
          <a:p>
            <a:pPr algn="ctr"/>
            <a:r>
              <a:rPr lang="en-US" sz="3200" i="1" dirty="0" smtClean="0"/>
              <a:t>	-Motel 6 commercial</a:t>
            </a:r>
            <a:endParaRPr lang="en-US" sz="3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Wireless Security Threats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362200"/>
            <a:ext cx="2146300" cy="378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971800"/>
            <a:ext cx="3289300" cy="2463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319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Rogue Access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Rogue Access Points refer to unauthorized access points setup in a corporate network</a:t>
            </a:r>
          </a:p>
          <a:p>
            <a:r>
              <a:rPr lang="en-US" dirty="0" smtClean="0"/>
              <a:t>Two varieties:</a:t>
            </a:r>
          </a:p>
          <a:p>
            <a:pPr lvl="1"/>
            <a:r>
              <a:rPr lang="en-US" dirty="0" smtClean="0"/>
              <a:t>Added for intentionally malicious behavior</a:t>
            </a:r>
          </a:p>
          <a:p>
            <a:pPr lvl="1"/>
            <a:r>
              <a:rPr lang="en-US" dirty="0" smtClean="0"/>
              <a:t>Added by an employee not following policy</a:t>
            </a:r>
          </a:p>
          <a:p>
            <a:r>
              <a:rPr lang="en-US" dirty="0" smtClean="0"/>
              <a:t>Either case needs to be prevented</a:t>
            </a:r>
          </a:p>
          <a:p>
            <a:endParaRPr lang="en-US" dirty="0"/>
          </a:p>
        </p:txBody>
      </p:sp>
      <p:pic>
        <p:nvPicPr>
          <p:cNvPr id="10244" name="Picture 4" descr="Back Door 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114800"/>
            <a:ext cx="2413000" cy="2438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Rogue Access Points -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Cisco Wireless Unified Network security can:</a:t>
            </a:r>
          </a:p>
          <a:p>
            <a:pPr lvl="1"/>
            <a:r>
              <a:rPr lang="en-US" dirty="0" smtClean="0"/>
              <a:t>Detect Rogue AP’s</a:t>
            </a:r>
          </a:p>
          <a:p>
            <a:pPr lvl="1"/>
            <a:r>
              <a:rPr lang="en-US" dirty="0" smtClean="0"/>
              <a:t>Determine if they are on the network</a:t>
            </a:r>
          </a:p>
          <a:p>
            <a:pPr lvl="1"/>
            <a:r>
              <a:rPr lang="en-US" dirty="0" smtClean="0"/>
              <a:t>Quarantine and report</a:t>
            </a:r>
          </a:p>
          <a:p>
            <a:pPr lvl="0"/>
            <a:r>
              <a:rPr lang="en-US" dirty="0" smtClean="0"/>
              <a:t>CS-MARS </a:t>
            </a:r>
            <a:r>
              <a:rPr lang="en-US" dirty="0"/>
              <a:t>notification and </a:t>
            </a:r>
            <a:r>
              <a:rPr lang="en-US" dirty="0" smtClean="0"/>
              <a:t>reporting</a:t>
            </a:r>
          </a:p>
          <a:p>
            <a:pPr lvl="0"/>
            <a:endParaRPr lang="en-US" dirty="0"/>
          </a:p>
          <a:p>
            <a:r>
              <a:rPr lang="en-US" dirty="0"/>
              <a:t>Locate rogue AP’s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5058" name="Picture 2" descr="http://static.howstuffworks.com/gif/swat-team-1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10000"/>
            <a:ext cx="3810000" cy="283845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4114800"/>
            <a:ext cx="4038600" cy="434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Rogue AP Mapping</a:t>
            </a:r>
            <a:endParaRPr lang="en-US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100" y="1447800"/>
            <a:ext cx="735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Evil Twins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14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Evil Twins, also known as Hacker Access Points,</a:t>
            </a:r>
            <a:r>
              <a:rPr lang="en-US" dirty="0"/>
              <a:t> </a:t>
            </a:r>
            <a:r>
              <a:rPr lang="en-US" dirty="0" smtClean="0"/>
              <a:t>are malicious AP’s setup to disguise as legitimate ones</a:t>
            </a:r>
          </a:p>
        </p:txBody>
      </p:sp>
      <p:pic>
        <p:nvPicPr>
          <p:cNvPr id="2052" name="Picture 4" descr="funny pictures of cats with cap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604" y="2286000"/>
            <a:ext cx="4266596" cy="4300729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2362200"/>
            <a:ext cx="3505200" cy="426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Users will likely not realize they are not connecting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the intended AP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baseline="0" dirty="0" smtClean="0"/>
              <a:t>Once</a:t>
            </a:r>
            <a:r>
              <a:rPr lang="en-US" sz="2600" dirty="0" smtClean="0"/>
              <a:t> connected, they can fall victim to multiple exploits, such as man-in-the-middle attacks.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Evil Twins -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Cisco Security Agent (CSA) can protect against Evil Twins.</a:t>
            </a:r>
          </a:p>
          <a:p>
            <a:r>
              <a:rPr lang="en-US" dirty="0" smtClean="0"/>
              <a:t>It can ensure it is connecting to a company-owned access point.</a:t>
            </a:r>
          </a:p>
          <a:p>
            <a:pPr lvl="1"/>
            <a:r>
              <a:rPr lang="en-US" dirty="0" smtClean="0"/>
              <a:t>If off-premise, it can force the user to use VPN.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3276600"/>
            <a:ext cx="4724400" cy="3200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Additionally, rogue AP’s on campus can be detected.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network can even bring down the rogue AP using wireless de-auth packets (a loose form of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6082" name="Picture 2" descr="http://media.giantbomb.com/uploads/0/4362/262348-evil_spock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810000"/>
            <a:ext cx="2572668" cy="2667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</a:t>
            </a:r>
            <a:r>
              <a:rPr lang="en-US" dirty="0" err="1" smtClean="0"/>
              <a:t>DoS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82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Wireless networks are subject to two forms of </a:t>
            </a:r>
            <a:r>
              <a:rPr lang="en-US" sz="2400" dirty="0" err="1" smtClean="0"/>
              <a:t>DoS</a:t>
            </a:r>
            <a:r>
              <a:rPr lang="en-US" sz="2400" dirty="0" smtClean="0"/>
              <a:t>:</a:t>
            </a:r>
          </a:p>
          <a:p>
            <a:pPr lvl="1"/>
            <a:r>
              <a:rPr lang="en-US" dirty="0" smtClean="0"/>
              <a:t>Traditional (packet-based)</a:t>
            </a:r>
          </a:p>
          <a:p>
            <a:pPr lvl="1"/>
            <a:r>
              <a:rPr lang="en-US" dirty="0" smtClean="0"/>
              <a:t>RF-based (“Jamming”)</a:t>
            </a:r>
          </a:p>
        </p:txBody>
      </p:sp>
      <p:pic>
        <p:nvPicPr>
          <p:cNvPr id="8194" name="Picture 2" descr="http://www.multimedia-publishing.com/nile_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819400"/>
            <a:ext cx="4433453" cy="3810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819400"/>
            <a:ext cx="3581400" cy="32004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600" dirty="0" smtClean="0"/>
              <a:t>Cisco uses Management Frame Protection to guard against certain packet-based attacks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600" dirty="0" smtClean="0"/>
              <a:t>Cisco WIPS uses dynamic radio resource management to help guard against jamming attacks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But we’re secure….</a:t>
            </a:r>
          </a:p>
          <a:p>
            <a:pPr lvl="1"/>
            <a:r>
              <a:rPr lang="en-US" dirty="0" smtClean="0"/>
              <a:t>MAC Authentication</a:t>
            </a:r>
            <a:endParaRPr lang="en-US" dirty="0"/>
          </a:p>
          <a:p>
            <a:pPr lvl="1"/>
            <a:r>
              <a:rPr lang="en-US" dirty="0" smtClean="0"/>
              <a:t>WEP</a:t>
            </a:r>
          </a:p>
          <a:p>
            <a:pPr lvl="1"/>
            <a:r>
              <a:rPr lang="en-US" dirty="0" smtClean="0"/>
              <a:t>WPA</a:t>
            </a:r>
          </a:p>
          <a:p>
            <a:pPr lvl="1"/>
            <a:r>
              <a:rPr lang="en-US" dirty="0" smtClean="0"/>
              <a:t>Close but not even on the network</a:t>
            </a:r>
          </a:p>
          <a:p>
            <a:pPr lvl="1"/>
            <a:endParaRPr lang="en-US" dirty="0"/>
          </a:p>
          <a:p>
            <a:r>
              <a:rPr lang="en-US" dirty="0" smtClean="0"/>
              <a:t>Cisco WCS</a:t>
            </a:r>
          </a:p>
          <a:p>
            <a:pPr lvl="1"/>
            <a:r>
              <a:rPr lang="en-US" dirty="0" smtClean="0"/>
              <a:t>Layer 1/2/3 protection</a:t>
            </a:r>
          </a:p>
          <a:p>
            <a:r>
              <a:rPr lang="en-US" dirty="0" smtClean="0"/>
              <a:t>Cisco MARS</a:t>
            </a:r>
          </a:p>
          <a:p>
            <a:pPr lvl="1"/>
            <a:r>
              <a:rPr lang="en-US" dirty="0" smtClean="0"/>
              <a:t>Detection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389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Cracking the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2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Compromised Clients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76275326"/>
              </p:ext>
            </p:extLst>
          </p:nvPr>
        </p:nvGraphicFramePr>
        <p:xfrm>
          <a:off x="381000" y="1579880"/>
          <a:ext cx="83058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Wifi Threat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Security Concern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CSA Feature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Ad-hoc Connections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Wide-open</a:t>
                      </a:r>
                      <a:r>
                        <a:rPr lang="en-US" baseline="0" dirty="0" smtClean="0"/>
                        <a:t> connections</a:t>
                      </a:r>
                    </a:p>
                    <a:p>
                      <a:r>
                        <a:rPr lang="en-US" baseline="0" dirty="0" smtClean="0"/>
                        <a:t>Unencrypted</a:t>
                      </a:r>
                    </a:p>
                    <a:p>
                      <a:r>
                        <a:rPr lang="en-US" baseline="0" dirty="0" smtClean="0"/>
                        <a:t>Unauthenticated</a:t>
                      </a:r>
                    </a:p>
                    <a:p>
                      <a:r>
                        <a:rPr lang="en-US" baseline="0" dirty="0" smtClean="0"/>
                        <a:t>Insecure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Pre-defined</a:t>
                      </a:r>
                      <a:r>
                        <a:rPr lang="en-US" baseline="0" dirty="0" smtClean="0"/>
                        <a:t> ad-hoc policy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Concurrent wired</a:t>
                      </a:r>
                      <a:r>
                        <a:rPr lang="en-US" baseline="0" dirty="0" smtClean="0"/>
                        <a:t>/wifi connection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Contamenating secure wired environment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Concurrent wired/wifi pre-defined</a:t>
                      </a:r>
                      <a:r>
                        <a:rPr lang="en-US" baseline="0" dirty="0" smtClean="0"/>
                        <a:t> policy</a:t>
                      </a:r>
                    </a:p>
                    <a:p>
                      <a:r>
                        <a:rPr lang="en-US" baseline="0" dirty="0" smtClean="0"/>
                        <a:t>Disable wifi traffic if wired detected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Access</a:t>
                      </a:r>
                      <a:r>
                        <a:rPr lang="en-US" baseline="0" dirty="0" smtClean="0"/>
                        <a:t> to unsecured wifi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</a:t>
                      </a:r>
                      <a:r>
                        <a:rPr lang="en-US" baseline="0" dirty="0" smtClean="0"/>
                        <a:t> lack authentication / encryption</a:t>
                      </a:r>
                    </a:p>
                    <a:p>
                      <a:r>
                        <a:rPr lang="en-US" baseline="0" dirty="0" smtClean="0"/>
                        <a:t>Risk of traffic cracking, rogue network devices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 based policies</a:t>
                      </a:r>
                    </a:p>
                    <a:p>
                      <a:r>
                        <a:rPr lang="en-US" dirty="0" smtClean="0"/>
                        <a:t>Restrict allowed SSIDs</a:t>
                      </a:r>
                    </a:p>
                    <a:p>
                      <a:r>
                        <a:rPr lang="en-US" dirty="0" smtClean="0"/>
                        <a:t>Enforce stronger security policies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282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but it comes at a 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r>
              <a:rPr lang="en-US" dirty="0" smtClean="0"/>
              <a:t>Wireless networks present security risks far above and beyond traditional wired networks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58140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Rogue access points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388620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Evil twins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579120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Packet-based </a:t>
            </a:r>
            <a:r>
              <a:rPr lang="en-US" dirty="0" err="1" smtClean="0"/>
              <a:t>DoS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44958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Spectrum </a:t>
            </a:r>
            <a:r>
              <a:rPr lang="en-US" dirty="0" err="1" smtClean="0"/>
              <a:t>DoS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5626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Eavesdropping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4572000"/>
            <a:ext cx="173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Traffic cracking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4114800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Compromised clients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57150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 spoofing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33528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Ad-hoc networks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487680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Man-in-the-middle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525780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Grizzly bears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3429000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ARP poisoning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5029200"/>
            <a:ext cx="177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DHCP spoofing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76600" y="4191000"/>
            <a:ext cx="1343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 driving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4953000"/>
            <a:ext cx="127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 leakage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8600" y="4114800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Wired/wireless bridging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10" grpId="0"/>
      <p:bldP spid="11" grpId="0"/>
      <p:bldP spid="13" grpId="0"/>
      <p:bldP spid="14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Wireless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Let them on but don’t let them </a:t>
            </a:r>
            <a:r>
              <a:rPr lang="en-US" i="1" dirty="0" smtClean="0"/>
              <a:t>on… Cisco WCS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1273" y="2209800"/>
            <a:ext cx="657972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671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Wifi with Benefits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419600" cy="4572000"/>
          </a:xfrm>
        </p:spPr>
        <p:txBody>
          <a:bodyPr/>
          <a:lstStyle/>
          <a:p>
            <a:r>
              <a:rPr lang="en-US" dirty="0"/>
              <a:t>Network </a:t>
            </a:r>
            <a:r>
              <a:rPr lang="en-US" dirty="0" smtClean="0"/>
              <a:t>segmentation</a:t>
            </a:r>
          </a:p>
          <a:p>
            <a:endParaRPr lang="en-US" dirty="0"/>
          </a:p>
          <a:p>
            <a:r>
              <a:rPr lang="en-US" dirty="0"/>
              <a:t>Policy management</a:t>
            </a:r>
          </a:p>
          <a:p>
            <a:endParaRPr lang="en-US" dirty="0" smtClean="0"/>
          </a:p>
          <a:p>
            <a:r>
              <a:rPr lang="en-US" dirty="0" smtClean="0"/>
              <a:t>Guest </a:t>
            </a:r>
            <a:r>
              <a:rPr lang="en-US" dirty="0"/>
              <a:t>traffic monitoring</a:t>
            </a:r>
          </a:p>
          <a:p>
            <a:endParaRPr lang="en-US" dirty="0" smtClean="0"/>
          </a:p>
          <a:p>
            <a:r>
              <a:rPr lang="en-US" dirty="0" smtClean="0"/>
              <a:t>Customizable </a:t>
            </a:r>
            <a:r>
              <a:rPr lang="en-US" dirty="0"/>
              <a:t>access portals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2011"/>
            <a:ext cx="4049573" cy="552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166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3749040" cy="4572000"/>
          </a:xfrm>
        </p:spPr>
        <p:txBody>
          <a:bodyPr>
            <a:normAutofit/>
          </a:bodyPr>
          <a:lstStyle/>
          <a:p>
            <a:r>
              <a:rPr lang="en-US" dirty="0"/>
              <a:t>Present unparalleled threats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Cisco Unified Wireless Network Solution provides the best defense against these threats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021061"/>
            <a:ext cx="5181600" cy="522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sco-Logo.jpg"/>
          <p:cNvPicPr>
            <a:picLocks noChangeAspect="1"/>
          </p:cNvPicPr>
          <p:nvPr/>
        </p:nvPicPr>
        <p:blipFill>
          <a:blip r:embed="rId2" cstate="print">
            <a:lum bright="82000"/>
          </a:blip>
          <a:stretch>
            <a:fillRect/>
          </a:stretch>
        </p:blipFill>
        <p:spPr>
          <a:xfrm>
            <a:off x="1801368" y="1600200"/>
            <a:ext cx="5541264" cy="336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Cisco Wireless Network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495799"/>
          </a:xfrm>
        </p:spPr>
        <p:txBody>
          <a:bodyPr>
            <a:normAutofit/>
          </a:bodyPr>
          <a:lstStyle/>
          <a:p>
            <a:r>
              <a:rPr lang="en-US" dirty="0" smtClean="0"/>
              <a:t>The Cisco Wireless Solution Architecture integrates existing Cisco networks with a robust, secure suite of wireless products.</a:t>
            </a:r>
          </a:p>
          <a:p>
            <a:r>
              <a:rPr lang="en-US" dirty="0" smtClean="0"/>
              <a:t>Agenda:</a:t>
            </a:r>
          </a:p>
          <a:p>
            <a:pPr lvl="1"/>
            <a:r>
              <a:rPr lang="en-US" dirty="0" smtClean="0"/>
              <a:t>The Cisco Wireless Network Architecture</a:t>
            </a:r>
          </a:p>
          <a:p>
            <a:pPr lvl="2"/>
            <a:r>
              <a:rPr lang="en-US" dirty="0" smtClean="0"/>
              <a:t>Cisco Unified Wireless Network, CSA, Cisco NAC, firewalls, Cisco IPS, and CS-MARS</a:t>
            </a:r>
          </a:p>
          <a:p>
            <a:pPr lvl="1"/>
            <a:r>
              <a:rPr lang="en-US" dirty="0" smtClean="0"/>
              <a:t>Common wireless threats</a:t>
            </a:r>
          </a:p>
          <a:p>
            <a:pPr lvl="2"/>
            <a:r>
              <a:rPr lang="en-US" dirty="0" smtClean="0"/>
              <a:t>How Cisco Wireless Security protects against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wireless network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64259"/>
            <a:ext cx="7772400" cy="453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21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Unified Wireless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CUWN extends the Cisco network portfolio with wireless-specific solutions for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Deployment</a:t>
            </a:r>
          </a:p>
          <a:p>
            <a:pPr lvl="1"/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Control issues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2895600"/>
            <a:ext cx="4038600" cy="337440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NW LAP and WL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590800"/>
            <a:ext cx="3933825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CUWN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r>
              <a:rPr lang="en-US" dirty="0"/>
              <a:t>Centralized operation and management with Wireless LAN Controller (</a:t>
            </a:r>
            <a:r>
              <a:rPr lang="en-US" dirty="0" smtClean="0"/>
              <a:t>WLC)</a:t>
            </a:r>
            <a:endParaRPr lang="en-US" dirty="0"/>
          </a:p>
          <a:p>
            <a:r>
              <a:rPr lang="en-US" dirty="0" smtClean="0"/>
              <a:t>Simplified lightweight wireless access point operation (LWAP) </a:t>
            </a:r>
          </a:p>
          <a:p>
            <a:pPr lvl="1"/>
            <a:r>
              <a:rPr lang="en-US" dirty="0" smtClean="0"/>
              <a:t>Traffic tunneled from LWAP to WLC</a:t>
            </a:r>
          </a:p>
          <a:p>
            <a:pPr lvl="1"/>
            <a:r>
              <a:rPr lang="en-US" dirty="0" smtClean="0"/>
              <a:t>Consistent policy configuration and enforcement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F.jpg"/>
          <p:cNvPicPr>
            <a:picLocks noChangeAspect="1"/>
          </p:cNvPicPr>
          <p:nvPr/>
        </p:nvPicPr>
        <p:blipFill>
          <a:blip r:embed="rId2" cstate="print">
            <a:lum bright="48000"/>
          </a:blip>
          <a:stretch>
            <a:fillRect/>
          </a:stretch>
        </p:blipFill>
        <p:spPr>
          <a:xfrm>
            <a:off x="6781800" y="2971800"/>
            <a:ext cx="1931524" cy="3381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UWN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Integrated and extended solutions</a:t>
            </a:r>
          </a:p>
          <a:p>
            <a:pPr lvl="1"/>
            <a:r>
              <a:rPr lang="en-US" dirty="0" smtClean="0"/>
              <a:t>Wireless intrusion prevention</a:t>
            </a:r>
          </a:p>
          <a:p>
            <a:pPr lvl="1"/>
            <a:r>
              <a:rPr lang="en-US" dirty="0" smtClean="0"/>
              <a:t>Rogue access point detection &amp; mitigation</a:t>
            </a:r>
          </a:p>
          <a:p>
            <a:pPr lvl="1"/>
            <a:r>
              <a:rPr lang="en-US" dirty="0" smtClean="0"/>
              <a:t>Access control</a:t>
            </a:r>
          </a:p>
          <a:p>
            <a:pPr lvl="1"/>
            <a:r>
              <a:rPr lang="en-US" dirty="0" smtClean="0"/>
              <a:t>Traffic encryption</a:t>
            </a:r>
          </a:p>
          <a:p>
            <a:pPr lvl="1"/>
            <a:r>
              <a:rPr lang="en-US" dirty="0" smtClean="0"/>
              <a:t>User authentication</a:t>
            </a:r>
          </a:p>
          <a:p>
            <a:pPr lvl="1"/>
            <a:r>
              <a:rPr lang="en-US" dirty="0" smtClean="0"/>
              <a:t>RF interference &amp; </a:t>
            </a:r>
            <a:r>
              <a:rPr lang="en-US" dirty="0" err="1" smtClean="0"/>
              <a:t>DoS</a:t>
            </a:r>
            <a:r>
              <a:rPr lang="en-US" dirty="0" smtClean="0"/>
              <a:t> protection</a:t>
            </a:r>
          </a:p>
          <a:p>
            <a:pPr lvl="1"/>
            <a:r>
              <a:rPr lang="en-US" dirty="0" smtClean="0"/>
              <a:t>Wireless vulnerability monitoring</a:t>
            </a:r>
          </a:p>
          <a:p>
            <a:pPr lvl="1"/>
            <a:r>
              <a:rPr lang="en-US" dirty="0" smtClean="0"/>
              <a:t>Infrastructure hardening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609600"/>
            <a:ext cx="901700" cy="9017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– Cisco Security 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Full featured agent-based endpoint protection</a:t>
            </a:r>
          </a:p>
          <a:p>
            <a:endParaRPr lang="en-US" dirty="0" smtClean="0"/>
          </a:p>
          <a:p>
            <a:r>
              <a:rPr lang="en-US" dirty="0" smtClean="0"/>
              <a:t>Two components:</a:t>
            </a:r>
          </a:p>
          <a:p>
            <a:pPr lvl="1"/>
            <a:r>
              <a:rPr lang="en-US" dirty="0" smtClean="0"/>
              <a:t>Managed client  - Cisco Security Agent</a:t>
            </a:r>
          </a:p>
          <a:p>
            <a:pPr lvl="1"/>
            <a:r>
              <a:rPr lang="en-US" dirty="0" smtClean="0"/>
              <a:t>Single point of configuration - Cisco Management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533</TotalTime>
  <Words>999</Words>
  <Application>Microsoft Office PowerPoint</Application>
  <PresentationFormat>On-screen Show (4:3)</PresentationFormat>
  <Paragraphs>246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Equity</vt:lpstr>
      <vt:lpstr>Wireless Network Security</vt:lpstr>
      <vt:lpstr>Why wireless?</vt:lpstr>
      <vt:lpstr>… but it comes at a price</vt:lpstr>
      <vt:lpstr>Cisco Wireless Network Solution</vt:lpstr>
      <vt:lpstr>Today’s wireless network</vt:lpstr>
      <vt:lpstr>Cisco Unified Wireless Network</vt:lpstr>
      <vt:lpstr>CUWN Architecture</vt:lpstr>
      <vt:lpstr>CUWN Security</vt:lpstr>
      <vt:lpstr>CSA – Cisco Security Agent</vt:lpstr>
      <vt:lpstr>CSA - Purpose</vt:lpstr>
      <vt:lpstr>CSA – Wireless Perspective</vt:lpstr>
      <vt:lpstr>CSA – Combined Wireless Features</vt:lpstr>
      <vt:lpstr>Cisco Network Admission Control (NAC)</vt:lpstr>
      <vt:lpstr>Cisco NAC Architecture</vt:lpstr>
      <vt:lpstr>Cisco NAC Features</vt:lpstr>
      <vt:lpstr>Cisco Firewall Purpose</vt:lpstr>
      <vt:lpstr>Cisco Firewall Features</vt:lpstr>
      <vt:lpstr>Cisco IPS</vt:lpstr>
      <vt:lpstr>CS-MARS</vt:lpstr>
      <vt:lpstr>Wireless Security Threats</vt:lpstr>
      <vt:lpstr>Rogue Access Points</vt:lpstr>
      <vt:lpstr>Rogue Access Points - Protection</vt:lpstr>
      <vt:lpstr>Cisco Rogue AP Mapping</vt:lpstr>
      <vt:lpstr>Evil Twins</vt:lpstr>
      <vt:lpstr>Evil Twins - Protection</vt:lpstr>
      <vt:lpstr>Wireless DoS </vt:lpstr>
      <vt:lpstr>Traffic Cracking</vt:lpstr>
      <vt:lpstr>Cracking the protection</vt:lpstr>
      <vt:lpstr>Compromised Clients</vt:lpstr>
      <vt:lpstr>Guest Wireless</vt:lpstr>
      <vt:lpstr>Guest Wifi with Benefits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Jake</dc:creator>
  <cp:lastModifiedBy>Yan Chen</cp:lastModifiedBy>
  <cp:revision>99</cp:revision>
  <dcterms:created xsi:type="dcterms:W3CDTF">2010-11-17T02:58:34Z</dcterms:created>
  <dcterms:modified xsi:type="dcterms:W3CDTF">2010-11-20T03:52:20Z</dcterms:modified>
</cp:coreProperties>
</file>