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85" r:id="rId4"/>
    <p:sldId id="266" r:id="rId5"/>
    <p:sldId id="284" r:id="rId6"/>
    <p:sldId id="289" r:id="rId7"/>
    <p:sldId id="273" r:id="rId8"/>
    <p:sldId id="286" r:id="rId9"/>
    <p:sldId id="287" r:id="rId10"/>
    <p:sldId id="274" r:id="rId11"/>
    <p:sldId id="288" r:id="rId12"/>
    <p:sldId id="275" r:id="rId13"/>
    <p:sldId id="276" r:id="rId14"/>
    <p:sldId id="283" r:id="rId15"/>
    <p:sldId id="280" r:id="rId16"/>
    <p:sldId id="278" r:id="rId17"/>
    <p:sldId id="26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276" autoAdjust="0"/>
  </p:normalViewPr>
  <p:slideViewPr>
    <p:cSldViewPr>
      <p:cViewPr varScale="1">
        <p:scale>
          <a:sx n="52" d="100"/>
          <a:sy n="52" d="100"/>
        </p:scale>
        <p:origin x="-208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98CE92E6-36A5-4A5E-A711-6F487333B35A}" type="datetimeFigureOut">
              <a:rPr lang="en-US"/>
              <a:pPr>
                <a:defRPr/>
              </a:pPr>
              <a:t>11/18/2010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9BBD193-EDEB-4FCD-904D-18BAFFBFAC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zdnet.co.uk/2010/04/16/"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zdnet.co.uk/news/security-threats/2010/03/26/highly-critical-flaw-identified-in-cisco-sip-systems-40088461/" TargetMode="External"/><Relationship Id="rId5" Type="http://schemas.openxmlformats.org/officeDocument/2006/relationships/hyperlink" Target="http://www.zdnet.co.uk/news/security-threats/2009/08/28/attack-cracks-wi-fi-crypto-in-a-minute-39732278/" TargetMode="External"/><Relationship Id="rId4" Type="http://schemas.openxmlformats.org/officeDocument/2006/relationships/hyperlink" Target="http://www.zdnet.co.uk/news/it-strategy/2009/12/29/how-security-will-look-in-10-years-39929707/"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7AB065-99C9-4D1C-98E0-547BAA81CD3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Security researchers demo Cisco Wi-Fi flaws - </a:t>
            </a:r>
            <a:r>
              <a:rPr lang="en-US" i="1" smtClean="0">
                <a:hlinkClick r:id="rId3"/>
              </a:rPr>
              <a:t>ZD Net, 16 April, 2010 08:56</a:t>
            </a:r>
            <a:endParaRPr lang="en-US" smtClean="0"/>
          </a:p>
          <a:p>
            <a:pPr>
              <a:spcBef>
                <a:spcPct val="0"/>
              </a:spcBef>
            </a:pPr>
            <a:r>
              <a:rPr lang="en-US" b="1" smtClean="0"/>
              <a:t> </a:t>
            </a:r>
            <a:endParaRPr lang="en-US" smtClean="0"/>
          </a:p>
          <a:p>
            <a:pPr>
              <a:spcBef>
                <a:spcPct val="0"/>
              </a:spcBef>
            </a:pPr>
            <a:r>
              <a:rPr lang="en-US" smtClean="0"/>
              <a:t>Two generations of Cisco wireless LAN equipment contain a range of vulnerabilities</a:t>
            </a:r>
          </a:p>
          <a:p>
            <a:pPr>
              <a:spcBef>
                <a:spcPct val="0"/>
              </a:spcBef>
            </a:pPr>
            <a:r>
              <a:rPr lang="en-US" smtClean="0"/>
              <a:t>The 'Hacking Cisco Enterprise WLANs' presentation demonstrated attacks aimed at Cisco's first generation equipment Cisco Structured Wireless Aware Network (SWAN)</a:t>
            </a:r>
          </a:p>
          <a:p>
            <a:pPr>
              <a:spcBef>
                <a:spcPct val="0"/>
              </a:spcBef>
            </a:pPr>
            <a:r>
              <a:rPr lang="en-US" smtClean="0"/>
              <a:t>Possible to launch </a:t>
            </a:r>
            <a:r>
              <a:rPr lang="en-US" smtClean="0">
                <a:hlinkClick r:id="rId4"/>
              </a:rPr>
              <a:t>denial of service attacks</a:t>
            </a:r>
            <a:r>
              <a:rPr lang="en-US" smtClean="0"/>
              <a:t> and to sniff encrypted traffic on SWAN by exploiting weaknesses in Cisco's Wireless LAN Context Control Protocol (WLCCP)</a:t>
            </a:r>
          </a:p>
          <a:p>
            <a:pPr>
              <a:spcBef>
                <a:spcPct val="0"/>
              </a:spcBef>
            </a:pPr>
            <a:r>
              <a:rPr lang="en-US" smtClean="0"/>
              <a:t>SWAN access points transfer keys between them to facilitate roaming. </a:t>
            </a:r>
          </a:p>
          <a:p>
            <a:pPr>
              <a:spcBef>
                <a:spcPct val="0"/>
              </a:spcBef>
            </a:pPr>
            <a:r>
              <a:rPr lang="en-US" smtClean="0"/>
              <a:t>LEAP — the authentication protocol used in Cisco's equipment — was weak, meaning that the </a:t>
            </a:r>
            <a:r>
              <a:rPr lang="en-US" smtClean="0">
                <a:hlinkClick r:id="rId5"/>
              </a:rPr>
              <a:t>cryptography used to hide the keys could be broken</a:t>
            </a:r>
            <a:r>
              <a:rPr lang="en-US" smtClean="0"/>
              <a:t>. </a:t>
            </a:r>
          </a:p>
          <a:p>
            <a:pPr>
              <a:spcBef>
                <a:spcPct val="0"/>
              </a:spcBef>
            </a:pPr>
            <a:r>
              <a:rPr lang="en-US" smtClean="0"/>
              <a:t>In addition, attacks could be made against SWAN wireless components, including the insertion of rogue access points, the removal of physical components from the network, or attacks via the management interfaces.</a:t>
            </a:r>
          </a:p>
          <a:p>
            <a:pPr>
              <a:spcBef>
                <a:spcPct val="0"/>
              </a:spcBef>
            </a:pPr>
            <a:r>
              <a:rPr lang="en-US" smtClean="0"/>
              <a:t> </a:t>
            </a:r>
          </a:p>
          <a:p>
            <a:pPr>
              <a:spcBef>
                <a:spcPct val="0"/>
              </a:spcBef>
            </a:pPr>
            <a:r>
              <a:rPr lang="en-US" smtClean="0"/>
              <a:t>Attacks also demonstrated against third generation Cisco Unified Wireless Network (CUWN) equipment. </a:t>
            </a:r>
            <a:br>
              <a:rPr lang="en-US" smtClean="0"/>
            </a:br>
            <a:endParaRPr lang="en-US" smtClean="0"/>
          </a:p>
          <a:p>
            <a:pPr>
              <a:spcBef>
                <a:spcPct val="0"/>
              </a:spcBef>
            </a:pPr>
            <a:endParaRPr lang="en-US" smtClean="0"/>
          </a:p>
          <a:p>
            <a:pPr>
              <a:spcBef>
                <a:spcPct val="0"/>
              </a:spcBef>
            </a:pPr>
            <a:r>
              <a:rPr lang="en-US" smtClean="0"/>
              <a:t>Slide Notes: Rey urged enterprises to ensure management access to their wireless network was restricted. "They must take special care of isolating and restricting management access. This is the Achilles heel," he said.</a:t>
            </a:r>
          </a:p>
          <a:p>
            <a:pPr>
              <a:spcBef>
                <a:spcPct val="0"/>
              </a:spcBef>
            </a:pPr>
            <a:r>
              <a:rPr lang="en-US" smtClean="0"/>
              <a:t>The security researcher said that </a:t>
            </a:r>
            <a:r>
              <a:rPr lang="en-US" smtClean="0">
                <a:hlinkClick r:id="rId6"/>
              </a:rPr>
              <a:t>Cisco</a:t>
            </a:r>
            <a:r>
              <a:rPr lang="en-US" smtClean="0"/>
              <a:t> is not the only vendor grappling with these issues. "All of these [vendors'] solutions have skeletons in the closet," he said. "This is not so much about Cisco bashing."</a:t>
            </a:r>
          </a:p>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98D35C-666B-401D-B521-815A45543C85}" type="slidenum">
              <a:rPr lang="en-US"/>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 if you are not careful and ever-vigilant ..</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618155-8A8F-4ED5-8BB1-731F41B47342}" type="slidenum">
              <a:rPr lang="en-US"/>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8899F4-1C1B-4809-BDA8-1A70AE94EC38}" type="slidenum">
              <a:rPr lang="en-US"/>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075B39-262E-4BB4-B61E-CF20496AACEF}"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4C0D1B-6CD4-46F2-BBA5-45D154378561}"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130658-1349-4896-B7A5-90A1FCB168F0}" type="slidenum">
              <a:rPr lang="en-US"/>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The basic principle of an active attack consists in sending packets to the WEP network to increase the traffic and so to speed up the WEP key cracking. The problem is that packets that are not WEP encrypted with the right key are ignored by the access point and the clients. To overcome this problem one can take advantage of one of the numerous WEP weaknesses, packet replaying. WEP does not add any timestamp, MAC (Message Authentication Code) or whatever to </a:t>
            </a:r>
            <a:r>
              <a:rPr lang="en-US" sz="1200" kern="1200" dirty="0" err="1" smtClean="0">
                <a:solidFill>
                  <a:schemeClr val="tx1"/>
                </a:solidFill>
                <a:latin typeface="+mn-lt"/>
                <a:ea typeface="+mn-ea"/>
                <a:cs typeface="+mn-cs"/>
              </a:rPr>
              <a:t>recognise</a:t>
            </a:r>
            <a:r>
              <a:rPr lang="en-US" sz="1200" kern="1200" dirty="0" smtClean="0">
                <a:solidFill>
                  <a:schemeClr val="tx1"/>
                </a:solidFill>
                <a:latin typeface="+mn-lt"/>
                <a:ea typeface="+mn-ea"/>
                <a:cs typeface="+mn-cs"/>
              </a:rPr>
              <a:t> a replayed packet. The same </a:t>
            </a:r>
            <a:r>
              <a:rPr lang="en-US" sz="1200" kern="1200" dirty="0" err="1" smtClean="0">
                <a:solidFill>
                  <a:schemeClr val="tx1"/>
                </a:solidFill>
                <a:latin typeface="+mn-lt"/>
                <a:ea typeface="+mn-ea"/>
                <a:cs typeface="+mn-cs"/>
              </a:rPr>
              <a:t>ethernet</a:t>
            </a:r>
            <a:r>
              <a:rPr lang="en-US" sz="1200" kern="1200" dirty="0" smtClean="0">
                <a:solidFill>
                  <a:schemeClr val="tx1"/>
                </a:solidFill>
                <a:latin typeface="+mn-lt"/>
                <a:ea typeface="+mn-ea"/>
                <a:cs typeface="+mn-cs"/>
              </a:rPr>
              <a:t> packet is converted always into the same WEP packet (if the same IV is used, but this one is not part of the </a:t>
            </a:r>
            <a:r>
              <a:rPr lang="en-US" sz="1200" kern="1200" dirty="0" err="1" smtClean="0">
                <a:solidFill>
                  <a:schemeClr val="tx1"/>
                </a:solidFill>
                <a:latin typeface="+mn-lt"/>
                <a:ea typeface="+mn-ea"/>
                <a:cs typeface="+mn-cs"/>
              </a:rPr>
              <a:t>ethernet</a:t>
            </a:r>
            <a:r>
              <a:rPr lang="en-US" sz="1200" kern="1200" dirty="0" smtClean="0">
                <a:solidFill>
                  <a:schemeClr val="tx1"/>
                </a:solidFill>
                <a:latin typeface="+mn-lt"/>
                <a:ea typeface="+mn-ea"/>
                <a:cs typeface="+mn-cs"/>
              </a:rPr>
              <a:t> data), so you can inject a previously seen packet and no one will notice it.</a:t>
            </a:r>
          </a:p>
          <a:p>
            <a:pPr>
              <a:spcBef>
                <a:spcPct val="0"/>
              </a:spcBef>
            </a:pPr>
            <a:endParaRPr lang="en-US"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BB6BEF-3993-4CAD-91BD-64FC4FC02F72}" type="slidenum">
              <a:rPr lang="en-US"/>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OTAP process begins when the LAP momentarily brings the radio interfaces up before the Discovery phase and scans the different RF channels that listen for RRM neighbor packets.</a:t>
            </a:r>
          </a:p>
          <a:p>
            <a:r>
              <a:rPr lang="en-US" dirty="0" smtClean="0"/>
              <a:t>When the LAP moves into the Discovery phase, it sends discovery requests through its primary interface to each of the controllers in the lists based on how it learned about them. For the controllers that are learned through OTAP, the LAP sends the controller a Discovery Request packet with the OTAP bit set. </a:t>
            </a:r>
            <a:endParaRPr lang="en-US" dirty="0"/>
          </a:p>
        </p:txBody>
      </p:sp>
      <p:sp>
        <p:nvSpPr>
          <p:cNvPr id="4" name="Slide Number Placeholder 3"/>
          <p:cNvSpPr>
            <a:spLocks noGrp="1"/>
          </p:cNvSpPr>
          <p:nvPr>
            <p:ph type="sldNum" sz="quarter" idx="10"/>
          </p:nvPr>
        </p:nvSpPr>
        <p:spPr/>
        <p:txBody>
          <a:bodyPr/>
          <a:lstStyle/>
          <a:p>
            <a:pPr>
              <a:defRPr/>
            </a:pPr>
            <a:fld id="{79BBD193-EDEB-4FCD-904D-18BAFFBFACDD}"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F10CB3-B294-4661-BF6A-E46A47148B46}" type="slidenum">
              <a:rPr lang="en-US"/>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181F57-5D33-4B8D-9349-E9F68DDB07C6}" type="slidenum">
              <a:rPr lang="en-US"/>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 Jibran mentioned last week ..</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39B916-24F2-49C5-A4DA-814DD3D4C4EA}"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86B223E4-8F01-4FC1-8047-FD07EDA87C68}" type="datetime1">
              <a:rPr lang="en-US"/>
              <a:pPr>
                <a:defRPr/>
              </a:pPr>
              <a:t>11/18/2010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3C15492-D215-49BF-863A-2D6EE13CFE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1078A46-77C0-43B3-AB0C-C7FCE544300A}" type="datetime1">
              <a:rPr lang="en-US"/>
              <a:pPr>
                <a:defRPr/>
              </a:pPr>
              <a:t>11/18/2010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933CE5E-2593-49F7-A53A-E04FE7BE4A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FC2878F-EAA5-4B41-B96D-241CF238FEFC}" type="datetime1">
              <a:rPr lang="en-US"/>
              <a:pPr>
                <a:defRPr/>
              </a:pPr>
              <a:t>11/18/2010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2AB0C71-91A8-42E0-AD07-45F58A0A69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708525"/>
          </a:xfrm>
        </p:spPr>
        <p:txBody>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fld id="{88A0F85D-A773-41C9-96B9-1730960FE2DF}" type="datetime1">
              <a:rPr lang="en-US"/>
              <a:pPr>
                <a:defRPr/>
              </a:pPr>
              <a:t>11/18/2010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90A81AE-693B-4B50-A520-FDF69DBBE8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BAFE259-FE51-46E7-A5EB-00EDA9CB4D74}" type="datetime1">
              <a:rPr lang="en-US"/>
              <a:pPr>
                <a:defRPr/>
              </a:pPr>
              <a:t>11/18/2010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2903736-48BD-4C57-9FFD-EE7D374A40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C4BFA966-1036-4035-A751-C99377EE4883}" type="datetime1">
              <a:rPr lang="en-US"/>
              <a:pPr>
                <a:defRPr/>
              </a:pPr>
              <a:t>11/18/2010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F70AFF-9BE7-4DED-8C15-73C3220512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71281B4-7A73-46D5-9512-7376FA1D0951}" type="datetime1">
              <a:rPr lang="en-US"/>
              <a:pPr>
                <a:defRPr/>
              </a:pPr>
              <a:t>11/18/2010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0EAA5B9-BBEC-4EAD-95DF-F09A0026EC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81280E2-DAD3-4D4E-9CC1-38E005F871CA}" type="datetime1">
              <a:rPr lang="en-US"/>
              <a:pPr>
                <a:defRPr/>
              </a:pPr>
              <a:t>11/18/2010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2457006-950F-4588-A7E1-873B8BCE28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ABA8699-1AAB-4549-BE71-7997045B0369}" type="datetime1">
              <a:rPr lang="en-US"/>
              <a:pPr>
                <a:defRPr/>
              </a:pPr>
              <a:t>11/18/2010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29143BF-64C1-4B8B-BADF-A78CC50582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751F8CA-66A0-401B-80DE-180BF99D792D}" type="datetime1">
              <a:rPr lang="en-US"/>
              <a:pPr>
                <a:defRPr/>
              </a:pPr>
              <a:t>11/18/2010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9878066-1CEB-4171-B23F-C0FE7231EA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FFCDB86-4ACE-46E1-A3D3-C900662F4C71}" type="datetime1">
              <a:rPr lang="en-US"/>
              <a:pPr>
                <a:defRPr/>
              </a:pPr>
              <a:t>11/18/2010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291B45A-DDF9-4492-A8A6-FA53AC6443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AC9D0057-B7FA-450A-AC7D-BEF878D24617}" type="datetime1">
              <a:rPr lang="en-US"/>
              <a:pPr>
                <a:defRPr/>
              </a:pPr>
              <a:t>11/18/2010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C6632E2-C116-4CC5-AD68-B18641BB6A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1E6F02EE-6280-4176-95DD-852AAA7B5348}" type="datetime1">
              <a:rPr lang="en-US"/>
              <a:pPr>
                <a:defRPr/>
              </a:pPr>
              <a:t>11/18/2010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27BF9F0C-FA5E-480E-83B9-6A7D2057FBE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1219200"/>
          </a:xfrm>
        </p:spPr>
        <p:txBody>
          <a:bodyPr>
            <a:noAutofit/>
          </a:bodyPr>
          <a:lstStyle/>
          <a:p>
            <a:pPr eaLnBrk="1" fontAlgn="auto" hangingPunct="1">
              <a:spcAft>
                <a:spcPts val="0"/>
              </a:spcAft>
              <a:defRPr/>
            </a:pPr>
            <a:r>
              <a:rPr lang="en-US" sz="2800" dirty="0" smtClean="0"/>
              <a:t>How to infiltrate the Cisco protected wireless network, or taking candy from a baby</a:t>
            </a:r>
            <a:endParaRPr lang="en-US" sz="2800" dirty="0"/>
          </a:p>
        </p:txBody>
      </p:sp>
      <p:sp>
        <p:nvSpPr>
          <p:cNvPr id="15362" name="Subtitle 2"/>
          <p:cNvSpPr>
            <a:spLocks noGrp="1"/>
          </p:cNvSpPr>
          <p:nvPr>
            <p:ph type="subTitle" idx="1"/>
          </p:nvPr>
        </p:nvSpPr>
        <p:spPr>
          <a:xfrm>
            <a:off x="1219200" y="1905000"/>
            <a:ext cx="6400800" cy="4191000"/>
          </a:xfrm>
        </p:spPr>
        <p:txBody>
          <a:bodyPr/>
          <a:lstStyle/>
          <a:p>
            <a:pPr eaLnBrk="1" hangingPunct="1"/>
            <a:r>
              <a:rPr lang="en-US" sz="2000" smtClean="0"/>
              <a:t>FROM</a:t>
            </a:r>
          </a:p>
          <a:p>
            <a:pPr eaLnBrk="1" hangingPunct="1"/>
            <a:r>
              <a:rPr lang="en-US" sz="2000" smtClean="0"/>
              <a:t>RICHARD RODRIGUES</a:t>
            </a:r>
          </a:p>
          <a:p>
            <a:pPr eaLnBrk="1" hangingPunct="1"/>
            <a:r>
              <a:rPr lang="en-US" sz="2000" smtClean="0"/>
              <a:t>JOHN ANIMALU</a:t>
            </a:r>
          </a:p>
          <a:p>
            <a:pPr eaLnBrk="1" hangingPunct="1"/>
            <a:r>
              <a:rPr lang="en-US" sz="2000" smtClean="0"/>
              <a:t>FELIX SHULMAN</a:t>
            </a:r>
          </a:p>
          <a:p>
            <a:pPr eaLnBrk="1" hangingPunct="1"/>
            <a:endParaRPr lang="en-US" sz="2000" smtClean="0"/>
          </a:p>
          <a:p>
            <a:pPr eaLnBrk="1" hangingPunct="1"/>
            <a:r>
              <a:rPr lang="en-US" sz="2000" smtClean="0"/>
              <a:t>THE HONORARY MEMBERS OF THE Intercontinental Group</a:t>
            </a:r>
          </a:p>
        </p:txBody>
      </p:sp>
      <p:sp>
        <p:nvSpPr>
          <p:cNvPr id="4" name="Slide Number Placeholder 3"/>
          <p:cNvSpPr>
            <a:spLocks noGrp="1"/>
          </p:cNvSpPr>
          <p:nvPr>
            <p:ph type="sldNum" sz="quarter" idx="12"/>
          </p:nvPr>
        </p:nvSpPr>
        <p:spPr/>
        <p:txBody>
          <a:bodyPr/>
          <a:lstStyle/>
          <a:p>
            <a:pPr>
              <a:defRPr/>
            </a:pPr>
            <a:fld id="{E6C60D8B-4B54-4679-AD50-7C157F358F5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Wireless Security penetration</a:t>
            </a:r>
            <a:endParaRPr lang="en-US" dirty="0"/>
          </a:p>
        </p:txBody>
      </p:sp>
      <p:sp>
        <p:nvSpPr>
          <p:cNvPr id="24578" name="Content Placeholder 2"/>
          <p:cNvSpPr>
            <a:spLocks noGrp="1"/>
          </p:cNvSpPr>
          <p:nvPr>
            <p:ph idx="1"/>
          </p:nvPr>
        </p:nvSpPr>
        <p:spPr/>
        <p:txBody>
          <a:bodyPr/>
          <a:lstStyle/>
          <a:p>
            <a:r>
              <a:rPr lang="en-US" dirty="0" smtClean="0"/>
              <a:t>Security misconfiguration: Leaving a WPA wireless migration feature (WEP to WPA) enabled might lead to the security breach .</a:t>
            </a:r>
          </a:p>
          <a:p>
            <a:r>
              <a:rPr lang="en-US" dirty="0" smtClean="0"/>
              <a:t>Force the access point to issue WEP broadcast packets, which are used to crack the encryption key and gain access to the network</a:t>
            </a:r>
          </a:p>
          <a:p>
            <a:endParaRPr lang="en-US" dirty="0" smtClean="0"/>
          </a:p>
          <a:p>
            <a:r>
              <a:rPr lang="en-US" dirty="0" smtClean="0"/>
              <a:t>Use </a:t>
            </a:r>
            <a:r>
              <a:rPr lang="en-US" dirty="0" err="1" smtClean="0"/>
              <a:t>Aircrack-ng</a:t>
            </a:r>
            <a:r>
              <a:rPr lang="en-US" dirty="0" smtClean="0"/>
              <a:t> tool to launch the active attack</a:t>
            </a:r>
          </a:p>
          <a:p>
            <a:pPr lvl="2">
              <a:buNone/>
            </a:pPr>
            <a:r>
              <a:rPr lang="en-US" sz="2800" dirty="0" err="1" smtClean="0"/>
              <a:t>AirMonitor</a:t>
            </a:r>
            <a:r>
              <a:rPr lang="en-US" sz="2800" dirty="0" smtClean="0"/>
              <a:t> </a:t>
            </a:r>
          </a:p>
          <a:p>
            <a:pPr>
              <a:buNone/>
            </a:pPr>
            <a:r>
              <a:rPr lang="en-US" dirty="0" smtClean="0"/>
              <a:t>		</a:t>
            </a:r>
            <a:r>
              <a:rPr lang="en-US" dirty="0" err="1" smtClean="0"/>
              <a:t>AirSend</a:t>
            </a: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4E9D8404-CDB3-4480-8F88-1FB8CF963182}"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OTAP(Over-the-Air-Provisioning)</a:t>
            </a:r>
            <a:endParaRPr lang="en-US" dirty="0"/>
          </a:p>
        </p:txBody>
      </p:sp>
      <p:sp>
        <p:nvSpPr>
          <p:cNvPr id="3" name="Content Placeholder 2"/>
          <p:cNvSpPr>
            <a:spLocks noGrp="1"/>
          </p:cNvSpPr>
          <p:nvPr>
            <p:ph idx="1"/>
          </p:nvPr>
        </p:nvSpPr>
        <p:spPr/>
        <p:txBody>
          <a:bodyPr/>
          <a:lstStyle/>
          <a:p>
            <a:r>
              <a:rPr lang="en-US" dirty="0" smtClean="0"/>
              <a:t>Process used for the wireless controller discovery during the initialization of the Wireless Local Access Point</a:t>
            </a:r>
          </a:p>
          <a:p>
            <a:r>
              <a:rPr lang="en-US" dirty="0" smtClean="0"/>
              <a:t>WLAN Controller – device that provides real-time communication between Cisco </a:t>
            </a:r>
            <a:r>
              <a:rPr lang="en-US" dirty="0" err="1" smtClean="0"/>
              <a:t>Aironet</a:t>
            </a:r>
            <a:r>
              <a:rPr lang="en-US" dirty="0" smtClean="0"/>
              <a:t> access points, the Cisco Wireless Control System (WCS), and the Cisco Mobility Services Engine</a:t>
            </a:r>
            <a:endParaRPr lang="en-US" dirty="0"/>
          </a:p>
        </p:txBody>
      </p:sp>
      <p:sp>
        <p:nvSpPr>
          <p:cNvPr id="4" name="Slide Number Placeholder 3"/>
          <p:cNvSpPr>
            <a:spLocks noGrp="1"/>
          </p:cNvSpPr>
          <p:nvPr>
            <p:ph type="sldNum" sz="quarter" idx="12"/>
          </p:nvPr>
        </p:nvSpPr>
        <p:spPr/>
        <p:txBody>
          <a:bodyPr/>
          <a:lstStyle/>
          <a:p>
            <a:pPr>
              <a:defRPr/>
            </a:pPr>
            <a:fld id="{52903736-48BD-4C57-9FFD-EE7D374A4091}"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Wireless Security penetration</a:t>
            </a:r>
            <a:endParaRPr lang="en-US" dirty="0"/>
          </a:p>
        </p:txBody>
      </p:sp>
      <p:sp>
        <p:nvSpPr>
          <p:cNvPr id="26626" name="Content Placeholder 2"/>
          <p:cNvSpPr>
            <a:spLocks noGrp="1"/>
          </p:cNvSpPr>
          <p:nvPr>
            <p:ph idx="1"/>
          </p:nvPr>
        </p:nvSpPr>
        <p:spPr>
          <a:xfrm>
            <a:off x="457200" y="1295400"/>
            <a:ext cx="8229600" cy="4708525"/>
          </a:xfrm>
        </p:spPr>
        <p:txBody>
          <a:bodyPr/>
          <a:lstStyle/>
          <a:p>
            <a:r>
              <a:rPr lang="en-US" smtClean="0"/>
              <a:t>Enabled OTAP (Over-the-Air-Provisioning) service allows the sniffing of the network details from existing network traffic thanks to unencrypted multicast frames or sky-jack Cisco equipment every time an access point is connected to the network with the OTAP</a:t>
            </a:r>
          </a:p>
          <a:p>
            <a:r>
              <a:rPr lang="en-US" smtClean="0"/>
              <a:t>All new Cisco access points introduced in a network will first scan and listen for multicast broadcasts in the WLAN to determine the location of its nearest controller. We will introduce our device as a controller, and get an access to a WLAN</a:t>
            </a:r>
          </a:p>
        </p:txBody>
      </p:sp>
      <p:sp>
        <p:nvSpPr>
          <p:cNvPr id="4" name="Slide Number Placeholder 3"/>
          <p:cNvSpPr>
            <a:spLocks noGrp="1"/>
          </p:cNvSpPr>
          <p:nvPr>
            <p:ph type="sldNum" sz="quarter" idx="12"/>
          </p:nvPr>
        </p:nvSpPr>
        <p:spPr/>
        <p:txBody>
          <a:bodyPr/>
          <a:lstStyle/>
          <a:p>
            <a:pPr>
              <a:defRPr/>
            </a:pPr>
            <a:fld id="{1E2DC6B1-EA8A-44B3-A008-FD0E7249FF69}"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Organize Passive Attacks on Wireless Networks</a:t>
            </a:r>
            <a:endParaRPr lang="en-US" dirty="0"/>
          </a:p>
        </p:txBody>
      </p:sp>
      <p:sp>
        <p:nvSpPr>
          <p:cNvPr id="28674" name="Content Placeholder 2"/>
          <p:cNvSpPr>
            <a:spLocks noGrp="1"/>
          </p:cNvSpPr>
          <p:nvPr>
            <p:ph idx="1"/>
          </p:nvPr>
        </p:nvSpPr>
        <p:spPr/>
        <p:txBody>
          <a:bodyPr/>
          <a:lstStyle/>
          <a:p>
            <a:r>
              <a:rPr lang="en-US" smtClean="0"/>
              <a:t>As a “controller” device, we will be able to launch the following passive attack:</a:t>
            </a:r>
          </a:p>
          <a:p>
            <a:r>
              <a:rPr lang="en-US" smtClean="0"/>
              <a:t>Eavesdropping</a:t>
            </a:r>
          </a:p>
          <a:p>
            <a:pPr>
              <a:buFont typeface="Wingdings 2" pitchFamily="18" charset="2"/>
              <a:buNone/>
            </a:pPr>
            <a:r>
              <a:rPr lang="en-US" smtClean="0"/>
              <a:t>	Capture network traffic for analysis using easily available tools, such as Network Monitor in Microsoft products, or TCPdump in Linux-based products, or AirSnort</a:t>
            </a:r>
          </a:p>
          <a:p>
            <a:pPr>
              <a:buFont typeface="Wingdings 2" pitchFamily="18" charset="2"/>
              <a:buNone/>
            </a:pPr>
            <a:r>
              <a:rPr lang="en-US" smtClean="0"/>
              <a:t>Passive attacks are stealthy and difficult to detect</a:t>
            </a:r>
          </a:p>
        </p:txBody>
      </p:sp>
      <p:sp>
        <p:nvSpPr>
          <p:cNvPr id="4" name="Slide Number Placeholder 3"/>
          <p:cNvSpPr>
            <a:spLocks noGrp="1"/>
          </p:cNvSpPr>
          <p:nvPr>
            <p:ph type="sldNum" sz="quarter" idx="12"/>
          </p:nvPr>
        </p:nvSpPr>
        <p:spPr/>
        <p:txBody>
          <a:bodyPr/>
          <a:lstStyle/>
          <a:p>
            <a:pPr>
              <a:defRPr/>
            </a:pPr>
            <a:fld id="{98698F36-0E5D-49A3-8BAF-D6671110C9B2}"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Monitoring - Response</a:t>
            </a:r>
            <a:endParaRPr lang="en-US" dirty="0"/>
          </a:p>
        </p:txBody>
      </p:sp>
      <p:sp>
        <p:nvSpPr>
          <p:cNvPr id="38914" name="Content Placeholder 2"/>
          <p:cNvSpPr>
            <a:spLocks noGrp="1"/>
          </p:cNvSpPr>
          <p:nvPr>
            <p:ph idx="1"/>
          </p:nvPr>
        </p:nvSpPr>
        <p:spPr>
          <a:xfrm>
            <a:off x="457200" y="1447800"/>
            <a:ext cx="8229600" cy="4327525"/>
          </a:xfrm>
        </p:spPr>
        <p:txBody>
          <a:bodyPr/>
          <a:lstStyle/>
          <a:p>
            <a:pPr eaLnBrk="1" hangingPunct="1"/>
            <a:endParaRPr lang="en-US" smtClean="0"/>
          </a:p>
          <a:p>
            <a:pPr eaLnBrk="1" hangingPunct="1"/>
            <a:r>
              <a:rPr lang="en-US" smtClean="0"/>
              <a:t>The system is only as good as the users who have been trained to use it. “People” are the weakest link.</a:t>
            </a:r>
          </a:p>
          <a:p>
            <a:pPr eaLnBrk="1" hangingPunct="1"/>
            <a:r>
              <a:rPr lang="en-US" smtClean="0"/>
              <a:t>Need “strong” education, frequent mock-exercises and practice-runs.</a:t>
            </a:r>
          </a:p>
          <a:p>
            <a:pPr eaLnBrk="1" hangingPunct="1"/>
            <a:r>
              <a:rPr lang="en-US" smtClean="0"/>
              <a:t>Need to be always one-step better than the bad-guys and a simple CCNA certification does not cut it.</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64896192-888F-4917-989A-8A0536D632F2}"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New CISCO Advisories …</a:t>
            </a:r>
            <a:endParaRPr lang="en-US" dirty="0"/>
          </a:p>
        </p:txBody>
      </p:sp>
      <p:sp>
        <p:nvSpPr>
          <p:cNvPr id="4" name="Slide Number Placeholder 3"/>
          <p:cNvSpPr>
            <a:spLocks noGrp="1"/>
          </p:cNvSpPr>
          <p:nvPr>
            <p:ph type="sldNum" sz="quarter" idx="12"/>
          </p:nvPr>
        </p:nvSpPr>
        <p:spPr/>
        <p:txBody>
          <a:bodyPr/>
          <a:lstStyle/>
          <a:p>
            <a:pPr>
              <a:defRPr/>
            </a:pPr>
            <a:fld id="{647A777A-91AD-494F-8676-088EB11ADB32}" type="slidenum">
              <a:rPr lang="en-US" smtClean="0"/>
              <a:pPr>
                <a:defRPr/>
              </a:pPr>
              <a:t>15</a:t>
            </a:fld>
            <a:endParaRPr lang="en-US"/>
          </a:p>
        </p:txBody>
      </p:sp>
      <p:pic>
        <p:nvPicPr>
          <p:cNvPr id="40963" name="Content Placeholder 4"/>
          <p:cNvPicPr>
            <a:picLocks noGrp="1"/>
          </p:cNvPicPr>
          <p:nvPr>
            <p:ph idx="1"/>
          </p:nvPr>
        </p:nvPicPr>
        <p:blipFill>
          <a:blip r:embed="rId3" cstate="print"/>
          <a:srcRect/>
          <a:stretch>
            <a:fillRect/>
          </a:stretch>
        </p:blipFill>
        <p:spPr>
          <a:xfrm>
            <a:off x="1630363" y="1600200"/>
            <a:ext cx="5883275" cy="470852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next?</a:t>
            </a:r>
            <a:endParaRPr lang="en-US" dirty="0"/>
          </a:p>
        </p:txBody>
      </p:sp>
      <p:sp>
        <p:nvSpPr>
          <p:cNvPr id="43010" name="Content Placeholder 2"/>
          <p:cNvSpPr>
            <a:spLocks noGrp="1"/>
          </p:cNvSpPr>
          <p:nvPr>
            <p:ph idx="1"/>
          </p:nvPr>
        </p:nvSpPr>
        <p:spPr/>
        <p:txBody>
          <a:bodyPr/>
          <a:lstStyle/>
          <a:p>
            <a:r>
              <a:rPr lang="en-US" smtClean="0"/>
              <a:t>FTP stolen data to a server in Russia and enjoy your retirement</a:t>
            </a:r>
          </a:p>
        </p:txBody>
      </p:sp>
      <p:sp>
        <p:nvSpPr>
          <p:cNvPr id="4" name="Slide Number Placeholder 3"/>
          <p:cNvSpPr>
            <a:spLocks noGrp="1"/>
          </p:cNvSpPr>
          <p:nvPr>
            <p:ph type="sldNum" sz="quarter" idx="12"/>
          </p:nvPr>
        </p:nvSpPr>
        <p:spPr/>
        <p:txBody>
          <a:bodyPr/>
          <a:lstStyle/>
          <a:p>
            <a:pPr>
              <a:defRPr/>
            </a:pPr>
            <a:fld id="{69096640-0B67-4BD9-B0AB-3D146FDDE707}"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QUESTIONS/CLOSING</a:t>
            </a:r>
            <a:endParaRPr lang="en-US" dirty="0"/>
          </a:p>
        </p:txBody>
      </p:sp>
      <p:sp>
        <p:nvSpPr>
          <p:cNvPr id="45058" name="Content Placeholder 2"/>
          <p:cNvSpPr>
            <a:spLocks noGrp="1"/>
          </p:cNvSpPr>
          <p:nvPr>
            <p:ph idx="1"/>
          </p:nvPr>
        </p:nvSpPr>
        <p:spPr/>
        <p:txBody>
          <a:bodyPr/>
          <a:lstStyle/>
          <a:p>
            <a:pPr eaLnBrk="1" hangingPunct="1"/>
            <a:endParaRPr lang="en-US" smtClean="0"/>
          </a:p>
          <a:p>
            <a:pPr eaLnBrk="1" hangingPunct="1"/>
            <a:r>
              <a:rPr lang="en-US" smtClean="0"/>
              <a:t>Questions??</a:t>
            </a:r>
          </a:p>
          <a:p>
            <a:pPr eaLnBrk="1" hangingPunct="1"/>
            <a:endParaRPr lang="en-US" smtClean="0"/>
          </a:p>
          <a:p>
            <a:pPr eaLnBrk="1" hangingPunct="1"/>
            <a:r>
              <a:rPr lang="en-US" smtClean="0"/>
              <a:t>Thanks for listening!!</a:t>
            </a:r>
          </a:p>
        </p:txBody>
      </p:sp>
      <p:sp>
        <p:nvSpPr>
          <p:cNvPr id="4" name="Slide Number Placeholder 3"/>
          <p:cNvSpPr>
            <a:spLocks noGrp="1"/>
          </p:cNvSpPr>
          <p:nvPr>
            <p:ph type="sldNum" sz="quarter" idx="12"/>
          </p:nvPr>
        </p:nvSpPr>
        <p:spPr/>
        <p:txBody>
          <a:bodyPr/>
          <a:lstStyle/>
          <a:p>
            <a:pPr>
              <a:defRPr/>
            </a:pPr>
            <a:fld id="{4D23518E-6436-4792-A209-BC867A648F53}" type="slidenum">
              <a:rPr lang="en-US" smtClean="0"/>
              <a:pPr>
                <a:defRPr/>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311150"/>
            <a:ext cx="8229600" cy="1143000"/>
          </a:xfrm>
        </p:spPr>
        <p:txBody>
          <a:bodyPr/>
          <a:lstStyle/>
          <a:p>
            <a:pPr eaLnBrk="1" fontAlgn="auto" hangingPunct="1">
              <a:spcAft>
                <a:spcPts val="0"/>
              </a:spcAft>
              <a:defRPr/>
            </a:pPr>
            <a:r>
              <a:rPr lang="en-US" dirty="0" smtClean="0"/>
              <a:t>Goal</a:t>
            </a:r>
            <a:endParaRPr lang="en-US" dirty="0"/>
          </a:p>
        </p:txBody>
      </p:sp>
      <p:sp>
        <p:nvSpPr>
          <p:cNvPr id="17410" name="Content Placeholder 2"/>
          <p:cNvSpPr>
            <a:spLocks noGrp="1"/>
          </p:cNvSpPr>
          <p:nvPr>
            <p:ph idx="1"/>
          </p:nvPr>
        </p:nvSpPr>
        <p:spPr/>
        <p:txBody>
          <a:bodyPr/>
          <a:lstStyle/>
          <a:p>
            <a:pPr eaLnBrk="1" hangingPunct="1"/>
            <a:r>
              <a:rPr lang="en-US" smtClean="0"/>
              <a:t>Penetrate the Wireless network protected by Cisco security suite</a:t>
            </a:r>
          </a:p>
          <a:p>
            <a:pPr eaLnBrk="1" hangingPunct="1"/>
            <a:r>
              <a:rPr lang="en-US" smtClean="0"/>
              <a:t>Listen to the secure traffic and steal valuable information</a:t>
            </a:r>
          </a:p>
          <a:p>
            <a:pPr eaLnBrk="1" hangingPunct="1"/>
            <a:r>
              <a:rPr lang="en-US" smtClean="0"/>
              <a:t>Laugh at the Cisco security professionals while retiring young and wealthy in Russia</a:t>
            </a:r>
          </a:p>
        </p:txBody>
      </p:sp>
      <p:sp>
        <p:nvSpPr>
          <p:cNvPr id="4" name="Slide Number Placeholder 3"/>
          <p:cNvSpPr>
            <a:spLocks noGrp="1"/>
          </p:cNvSpPr>
          <p:nvPr>
            <p:ph type="sldNum" sz="quarter" idx="12"/>
          </p:nvPr>
        </p:nvSpPr>
        <p:spPr/>
        <p:txBody>
          <a:bodyPr/>
          <a:lstStyle/>
          <a:p>
            <a:pPr>
              <a:defRPr/>
            </a:pPr>
            <a:fld id="{5B9C2470-34FD-4FE9-8C75-69DF9152A3C5}"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ln>
                  <a:noFill/>
                </a:ln>
                <a:solidFill>
                  <a:schemeClr val="accent1"/>
                </a:solidFill>
                <a:effectLst/>
              </a:rPr>
              <a:t>Basic Flaws</a:t>
            </a:r>
          </a:p>
        </p:txBody>
      </p:sp>
      <p:sp>
        <p:nvSpPr>
          <p:cNvPr id="51203" name="Rectangle 3"/>
          <p:cNvSpPr>
            <a:spLocks noGrp="1"/>
          </p:cNvSpPr>
          <p:nvPr>
            <p:ph type="body" idx="1"/>
          </p:nvPr>
        </p:nvSpPr>
        <p:spPr/>
        <p:txBody>
          <a:bodyPr/>
          <a:lstStyle/>
          <a:p>
            <a:r>
              <a:rPr lang="en-US" smtClean="0"/>
              <a:t>To penetrate the WLAN, it is important to know the flaws.</a:t>
            </a:r>
          </a:p>
          <a:p>
            <a:r>
              <a:rPr lang="en-US" smtClean="0"/>
              <a:t>The entire Cisco security suite is required. The problem with this is the price.</a:t>
            </a:r>
          </a:p>
          <a:p>
            <a:r>
              <a:rPr lang="en-US" smtClean="0"/>
              <a:t>No mention of various authentication methods to the WLAN. Examples are 802.1x with IAS, Protected EAP (PEAP) with EAP-TLS .</a:t>
            </a:r>
          </a:p>
          <a:p>
            <a:r>
              <a:rPr lang="en-US" smtClean="0"/>
              <a:t>Unified solution means a security breach on the wired network would likely compromise the WLAN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ln>
                  <a:noFill/>
                </a:ln>
                <a:solidFill>
                  <a:schemeClr val="accent1"/>
                </a:solidFill>
                <a:effectLst/>
              </a:rPr>
              <a:t>Price</a:t>
            </a:r>
          </a:p>
        </p:txBody>
      </p:sp>
      <p:sp>
        <p:nvSpPr>
          <p:cNvPr id="19458" name="Content Placeholder 2"/>
          <p:cNvSpPr>
            <a:spLocks noGrp="1"/>
          </p:cNvSpPr>
          <p:nvPr>
            <p:ph idx="1"/>
          </p:nvPr>
        </p:nvSpPr>
        <p:spPr>
          <a:xfrm>
            <a:off x="0" y="1600200"/>
            <a:ext cx="8229600" cy="4708525"/>
          </a:xfrm>
        </p:spPr>
        <p:txBody>
          <a:bodyPr/>
          <a:lstStyle/>
          <a:p>
            <a:pPr eaLnBrk="1" hangingPunct="1"/>
            <a:r>
              <a:rPr lang="en-US" smtClean="0"/>
              <a:t>Cisco Security agent – (Starter bundle – 1server with 10 desktops) - $2,027</a:t>
            </a:r>
          </a:p>
          <a:p>
            <a:pPr eaLnBrk="1" hangingPunct="1"/>
            <a:r>
              <a:rPr lang="en-US" smtClean="0"/>
              <a:t>NAC Appliance (3315) - $15,530</a:t>
            </a:r>
          </a:p>
          <a:p>
            <a:pPr eaLnBrk="1" hangingPunct="1"/>
            <a:r>
              <a:rPr lang="en-US" smtClean="0"/>
              <a:t>Cisco Firewall (ASA 5520) - $5,440</a:t>
            </a:r>
          </a:p>
          <a:p>
            <a:pPr eaLnBrk="1" hangingPunct="1"/>
            <a:r>
              <a:rPr lang="en-US" smtClean="0"/>
              <a:t>Cisco IPS (IPS 4240) - $8,103</a:t>
            </a:r>
          </a:p>
          <a:p>
            <a:pPr eaLnBrk="1" hangingPunct="1"/>
            <a:r>
              <a:rPr lang="en-US" smtClean="0"/>
              <a:t>CS-MARS (MARS 110R) -  $37,153</a:t>
            </a:r>
          </a:p>
          <a:p>
            <a:pPr eaLnBrk="1" hangingPunct="1"/>
            <a:r>
              <a:rPr lang="en-US" smtClean="0"/>
              <a:t>Total - $68,253</a:t>
            </a:r>
          </a:p>
          <a:p>
            <a:pPr eaLnBrk="1" hangingPunct="1"/>
            <a:r>
              <a:rPr lang="en-US" smtClean="0"/>
              <a:t>Not included – Cisco WAP, WLC, POE Switches/Power injectors, SmartNet</a:t>
            </a:r>
          </a:p>
          <a:p>
            <a:pPr eaLnBrk="1" hangingPunct="1"/>
            <a:r>
              <a:rPr lang="en-US" smtClean="0"/>
              <a:t>This is a very costly solution</a:t>
            </a:r>
          </a:p>
        </p:txBody>
      </p:sp>
      <p:sp>
        <p:nvSpPr>
          <p:cNvPr id="4" name="Slide Number Placeholder 3"/>
          <p:cNvSpPr>
            <a:spLocks noGrp="1"/>
          </p:cNvSpPr>
          <p:nvPr>
            <p:ph type="sldNum" sz="quarter" idx="12"/>
          </p:nvPr>
        </p:nvSpPr>
        <p:spPr/>
        <p:txBody>
          <a:bodyPr/>
          <a:lstStyle/>
          <a:p>
            <a:pPr>
              <a:defRPr/>
            </a:pPr>
            <a:fld id="{F81D7ECD-556E-420D-B37C-532429A902A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First Step</a:t>
            </a:r>
            <a:endParaRPr lang="en-US" dirty="0"/>
          </a:p>
        </p:txBody>
      </p:sp>
      <p:sp>
        <p:nvSpPr>
          <p:cNvPr id="21506" name="Content Placeholder 2"/>
          <p:cNvSpPr>
            <a:spLocks noGrp="1"/>
          </p:cNvSpPr>
          <p:nvPr>
            <p:ph idx="1"/>
          </p:nvPr>
        </p:nvSpPr>
        <p:spPr/>
        <p:txBody>
          <a:bodyPr/>
          <a:lstStyle/>
          <a:p>
            <a:r>
              <a:rPr lang="en-US" smtClean="0"/>
              <a:t>We have to learn our enemy: get all available documentation about the Cisco wireless security: installation, development, any other documentation, known issues and weaknesses</a:t>
            </a:r>
          </a:p>
          <a:p>
            <a:endParaRPr lang="en-US" smtClean="0"/>
          </a:p>
        </p:txBody>
      </p:sp>
      <p:sp>
        <p:nvSpPr>
          <p:cNvPr id="4" name="Slide Number Placeholder 3"/>
          <p:cNvSpPr>
            <a:spLocks noGrp="1"/>
          </p:cNvSpPr>
          <p:nvPr>
            <p:ph type="sldNum" sz="quarter" idx="12"/>
          </p:nvPr>
        </p:nvSpPr>
        <p:spPr/>
        <p:txBody>
          <a:bodyPr/>
          <a:lstStyle/>
          <a:p>
            <a:pPr>
              <a:defRPr/>
            </a:pPr>
            <a:fld id="{D780FDC3-695E-4A59-86BA-C7C88BB9CC92}"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the attack</a:t>
            </a:r>
            <a:endParaRPr lang="en-US" dirty="0"/>
          </a:p>
        </p:txBody>
      </p:sp>
      <p:sp>
        <p:nvSpPr>
          <p:cNvPr id="3" name="Content Placeholder 2"/>
          <p:cNvSpPr>
            <a:spLocks noGrp="1"/>
          </p:cNvSpPr>
          <p:nvPr>
            <p:ph idx="1"/>
          </p:nvPr>
        </p:nvSpPr>
        <p:spPr/>
        <p:txBody>
          <a:bodyPr/>
          <a:lstStyle/>
          <a:p>
            <a:r>
              <a:rPr lang="en-US" dirty="0" smtClean="0"/>
              <a:t>Following vulnerabilities were find during our research:</a:t>
            </a:r>
          </a:p>
          <a:p>
            <a:pPr lvl="1"/>
            <a:r>
              <a:rPr lang="en-US" dirty="0" smtClean="0"/>
              <a:t>WPA </a:t>
            </a:r>
            <a:r>
              <a:rPr lang="en-US" dirty="0" smtClean="0"/>
              <a:t>wireless migration feature </a:t>
            </a:r>
            <a:r>
              <a:rPr lang="en-US" dirty="0" smtClean="0"/>
              <a:t>vulnerability</a:t>
            </a:r>
          </a:p>
          <a:p>
            <a:pPr lvl="1"/>
            <a:r>
              <a:rPr lang="en-US" dirty="0" smtClean="0"/>
              <a:t>OTAP feature </a:t>
            </a:r>
            <a:r>
              <a:rPr lang="en-US" dirty="0" smtClean="0"/>
              <a:t>vulnerability</a:t>
            </a:r>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2903736-48BD-4C57-9FFD-EE7D374A4091}"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dirty="0" smtClean="0"/>
              <a:t>Bypassing the firewall</a:t>
            </a:r>
            <a:endParaRPr lang="en-US" dirty="0" smtClean="0">
              <a:ln>
                <a:noFill/>
              </a:ln>
              <a:solidFill>
                <a:schemeClr val="tx1"/>
              </a:solidFill>
              <a:effectLst/>
            </a:endParaRPr>
          </a:p>
        </p:txBody>
      </p:sp>
      <p:sp>
        <p:nvSpPr>
          <p:cNvPr id="22530" name="Rectangle 3"/>
          <p:cNvSpPr>
            <a:spLocks noGrp="1"/>
          </p:cNvSpPr>
          <p:nvPr>
            <p:ph type="body" idx="1"/>
          </p:nvPr>
        </p:nvSpPr>
        <p:spPr/>
        <p:txBody>
          <a:bodyPr/>
          <a:lstStyle/>
          <a:p>
            <a:pPr eaLnBrk="1" hangingPunct="1"/>
            <a:r>
              <a:rPr lang="en-US" smtClean="0"/>
              <a:t>Firewall – get on the company’s premises as a guest or for the “interview” and access the WLAN directly</a:t>
            </a:r>
          </a:p>
        </p:txBody>
      </p:sp>
      <p:sp>
        <p:nvSpPr>
          <p:cNvPr id="4" name="Slide Number Placeholder 3"/>
          <p:cNvSpPr>
            <a:spLocks noGrp="1"/>
          </p:cNvSpPr>
          <p:nvPr>
            <p:ph type="sldNum" sz="quarter" idx="12"/>
          </p:nvPr>
        </p:nvSpPr>
        <p:spPr/>
        <p:txBody>
          <a:bodyPr/>
          <a:lstStyle/>
          <a:p>
            <a:pPr>
              <a:defRPr/>
            </a:pPr>
            <a:fld id="{009F1EE6-B08A-46D1-9545-15A13D3B531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WEP vs. WPA</a:t>
            </a:r>
            <a:endParaRPr lang="en-US" dirty="0"/>
          </a:p>
        </p:txBody>
      </p:sp>
      <p:sp>
        <p:nvSpPr>
          <p:cNvPr id="3" name="Content Placeholder 2"/>
          <p:cNvSpPr>
            <a:spLocks noGrp="1"/>
          </p:cNvSpPr>
          <p:nvPr>
            <p:ph idx="1"/>
          </p:nvPr>
        </p:nvSpPr>
        <p:spPr/>
        <p:txBody>
          <a:bodyPr/>
          <a:lstStyle/>
          <a:p>
            <a:r>
              <a:rPr lang="en-US" dirty="0" smtClean="0"/>
              <a:t>WEP</a:t>
            </a:r>
          </a:p>
          <a:p>
            <a:pPr lvl="1"/>
            <a:r>
              <a:rPr lang="en-US" dirty="0" smtClean="0"/>
              <a:t>The same IV (initialization vector) can be used more than once. This feature makes WEP very vulnerable, especially to collision-based attacks.</a:t>
            </a:r>
          </a:p>
          <a:p>
            <a:pPr lvl="1"/>
            <a:r>
              <a:rPr lang="en-US" dirty="0" smtClean="0"/>
              <a:t>With IV of 24 bits, you only have about 16.7 million of possible combinations.</a:t>
            </a:r>
            <a:br>
              <a:rPr lang="en-US" dirty="0" smtClean="0"/>
            </a:br>
            <a:r>
              <a:rPr lang="en-US" b="1" dirty="0" smtClean="0"/>
              <a:t> </a:t>
            </a:r>
          </a:p>
          <a:p>
            <a:pPr lvl="1"/>
            <a:r>
              <a:rPr lang="en-US" dirty="0" smtClean="0"/>
              <a:t>Masters keys, instead of temporary keys, are directly used.</a:t>
            </a:r>
          </a:p>
        </p:txBody>
      </p:sp>
      <p:sp>
        <p:nvSpPr>
          <p:cNvPr id="4" name="Slide Number Placeholder 3"/>
          <p:cNvSpPr>
            <a:spLocks noGrp="1"/>
          </p:cNvSpPr>
          <p:nvPr>
            <p:ph type="sldNum" sz="quarter" idx="12"/>
          </p:nvPr>
        </p:nvSpPr>
        <p:spPr/>
        <p:txBody>
          <a:bodyPr/>
          <a:lstStyle/>
          <a:p>
            <a:pPr>
              <a:defRPr/>
            </a:pPr>
            <a:fld id="{52903736-48BD-4C57-9FFD-EE7D374A4091}"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WEP vs. WPA</a:t>
            </a:r>
            <a:endParaRPr lang="en-US" dirty="0"/>
          </a:p>
        </p:txBody>
      </p:sp>
      <p:sp>
        <p:nvSpPr>
          <p:cNvPr id="3" name="Content Placeholder 2"/>
          <p:cNvSpPr>
            <a:spLocks noGrp="1"/>
          </p:cNvSpPr>
          <p:nvPr>
            <p:ph idx="1"/>
          </p:nvPr>
        </p:nvSpPr>
        <p:spPr/>
        <p:txBody>
          <a:bodyPr/>
          <a:lstStyle/>
          <a:p>
            <a:r>
              <a:rPr lang="en-US" dirty="0" smtClean="0"/>
              <a:t>WPA</a:t>
            </a:r>
          </a:p>
          <a:p>
            <a:pPr lvl="1"/>
            <a:r>
              <a:rPr lang="en-US" dirty="0" smtClean="0"/>
              <a:t>Length of IV (initialization vector) is now 48, comparing to WEP’s 24. This gives you over 500 trillion possible key combinations.</a:t>
            </a:r>
          </a:p>
          <a:p>
            <a:pPr lvl="1"/>
            <a:r>
              <a:rPr lang="en-US" dirty="0" smtClean="0"/>
              <a:t>IV has much better protection with better encryption methods. This is prevention of reuse of IV keys.</a:t>
            </a:r>
            <a:br>
              <a:rPr lang="en-US" dirty="0" smtClean="0"/>
            </a:br>
            <a:endParaRPr lang="en-US" dirty="0" smtClean="0"/>
          </a:p>
          <a:p>
            <a:pPr lvl="1"/>
            <a:r>
              <a:rPr lang="en-US" dirty="0" smtClean="0"/>
              <a:t>Master keys are never directly used. </a:t>
            </a:r>
            <a:endParaRPr lang="en-US" dirty="0"/>
          </a:p>
        </p:txBody>
      </p:sp>
      <p:sp>
        <p:nvSpPr>
          <p:cNvPr id="4" name="Slide Number Placeholder 3"/>
          <p:cNvSpPr>
            <a:spLocks noGrp="1"/>
          </p:cNvSpPr>
          <p:nvPr>
            <p:ph type="sldNum" sz="quarter" idx="12"/>
          </p:nvPr>
        </p:nvSpPr>
        <p:spPr/>
        <p:txBody>
          <a:bodyPr/>
          <a:lstStyle/>
          <a:p>
            <a:pPr>
              <a:defRPr/>
            </a:pPr>
            <a:fld id="{52903736-48BD-4C57-9FFD-EE7D374A4091}"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1998</TotalTime>
  <Words>962</Words>
  <Application>Microsoft Office PowerPoint</Application>
  <PresentationFormat>On-screen Show (4:3)</PresentationFormat>
  <Paragraphs>121</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How to infiltrate the Cisco protected wireless network, or taking candy from a baby</vt:lpstr>
      <vt:lpstr>Goal</vt:lpstr>
      <vt:lpstr>Basic Flaws</vt:lpstr>
      <vt:lpstr>Price</vt:lpstr>
      <vt:lpstr>First Step</vt:lpstr>
      <vt:lpstr>Plan for the attack</vt:lpstr>
      <vt:lpstr>Bypassing the firewall</vt:lpstr>
      <vt:lpstr>WEP vs. WPA</vt:lpstr>
      <vt:lpstr>WEP vs. WPA</vt:lpstr>
      <vt:lpstr>Wireless Security penetration</vt:lpstr>
      <vt:lpstr>OTAP(Over-the-Air-Provisioning)</vt:lpstr>
      <vt:lpstr>Wireless Security penetration</vt:lpstr>
      <vt:lpstr>Organize Passive Attacks on Wireless Networks</vt:lpstr>
      <vt:lpstr>Monitoring - Response</vt:lpstr>
      <vt:lpstr>New CISCO Advisories …</vt:lpstr>
      <vt:lpstr>What is next?</vt:lpstr>
      <vt:lpstr>QUESTIONS/CLOSING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in real business firewall security with special emphasis on smtp </dc:title>
  <dc:creator> </dc:creator>
  <cp:lastModifiedBy>fshulman</cp:lastModifiedBy>
  <cp:revision>56</cp:revision>
  <dcterms:created xsi:type="dcterms:W3CDTF">2010-10-21T21:31:15Z</dcterms:created>
  <dcterms:modified xsi:type="dcterms:W3CDTF">2010-11-19T01:58:29Z</dcterms:modified>
</cp:coreProperties>
</file>