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59" r:id="rId4"/>
    <p:sldId id="263" r:id="rId5"/>
    <p:sldId id="257" r:id="rId6"/>
    <p:sldId id="277" r:id="rId7"/>
    <p:sldId id="271" r:id="rId8"/>
    <p:sldId id="280" r:id="rId9"/>
    <p:sldId id="272" r:id="rId10"/>
    <p:sldId id="273" r:id="rId11"/>
    <p:sldId id="274" r:id="rId12"/>
    <p:sldId id="275" r:id="rId13"/>
    <p:sldId id="267" r:id="rId14"/>
    <p:sldId id="279" r:id="rId15"/>
    <p:sldId id="278" r:id="rId16"/>
    <p:sldId id="262"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40" autoAdjust="0"/>
  </p:normalViewPr>
  <p:slideViewPr>
    <p:cSldViewPr snapToGrid="0" snapToObjects="1">
      <p:cViewPr varScale="1">
        <p:scale>
          <a:sx n="55" d="100"/>
          <a:sy n="55" d="100"/>
        </p:scale>
        <p:origin x="-8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B9054-FA22-F745-BFEB-5858944C5235}" type="datetimeFigureOut">
              <a:rPr lang="en-US" smtClean="0"/>
              <a:pPr/>
              <a:t>11/19/2011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1381E-E4A8-3847-ABD2-20604FA8849F}" type="slidenum">
              <a:rPr lang="en-US" smtClean="0"/>
              <a:pPr/>
              <a:t>‹#›</a:t>
            </a:fld>
            <a:endParaRPr lang="en-US"/>
          </a:p>
        </p:txBody>
      </p:sp>
    </p:spTree>
    <p:extLst>
      <p:ext uri="{BB962C8B-B14F-4D97-AF65-F5344CB8AC3E}">
        <p14:creationId xmlns:p14="http://schemas.microsoft.com/office/powerpoint/2010/main" val="120556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p>
          <a:p>
            <a:r>
              <a:rPr lang="en-US" dirty="0" smtClean="0"/>
              <a:t>Notes:</a:t>
            </a:r>
          </a:p>
          <a:p>
            <a:r>
              <a:rPr lang="en-US" dirty="0" smtClean="0"/>
              <a:t>Class question??</a:t>
            </a:r>
          </a:p>
          <a:p>
            <a:endParaRPr lang="en-US" dirty="0" smtClean="0"/>
          </a:p>
          <a:p>
            <a:r>
              <a:rPr lang="en-US" dirty="0" smtClean="0"/>
              <a:t>How</a:t>
            </a:r>
            <a:r>
              <a:rPr lang="en-US" baseline="0" dirty="0" smtClean="0"/>
              <a:t> many people have smart phones, tablets, or PC that connect to a corporate network?</a:t>
            </a:r>
          </a:p>
          <a:p>
            <a:endParaRPr lang="en-US" baseline="0" dirty="0" smtClean="0"/>
          </a:p>
          <a:p>
            <a:r>
              <a:rPr lang="en-US" dirty="0" smtClean="0"/>
              <a:t>What is the impact?</a:t>
            </a:r>
            <a:r>
              <a:rPr lang="en-US" baseline="0" dirty="0" smtClean="0"/>
              <a:t>  How can Mobile Device Management help? </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1</a:t>
            </a:fld>
            <a:endParaRPr lang="en-US"/>
          </a:p>
        </p:txBody>
      </p:sp>
    </p:spTree>
    <p:extLst>
      <p:ext uri="{BB962C8B-B14F-4D97-AF65-F5344CB8AC3E}">
        <p14:creationId xmlns:p14="http://schemas.microsoft.com/office/powerpoint/2010/main" val="114403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1143000" y="682625"/>
            <a:ext cx="4573588" cy="3432175"/>
          </a:xfrm>
          <a:noFill/>
          <a:ln>
            <a:solidFill>
              <a:srgbClr val="000000"/>
            </a:solidFill>
            <a:miter lim="800000"/>
            <a:headEnd/>
            <a:tailEnd/>
          </a:ln>
        </p:spPr>
      </p:sp>
      <p:sp>
        <p:nvSpPr>
          <p:cNvPr id="21507" name="Rectangle 3"/>
          <p:cNvSpPr>
            <a:spLocks noGrp="1"/>
          </p:cNvSpPr>
          <p:nvPr>
            <p:ph type="body" idx="1"/>
          </p:nvPr>
        </p:nvSpPr>
        <p:spPr>
          <a:xfrm>
            <a:off x="686421" y="4347148"/>
            <a:ext cx="5485158" cy="4112926"/>
          </a:xfrm>
          <a:noFill/>
          <a:ln/>
        </p:spPr>
        <p:txBody>
          <a:bodyPr/>
          <a:lstStyle/>
          <a:p>
            <a:r>
              <a:rPr lang="en-US" dirty="0" smtClean="0"/>
              <a:t>Todd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1143000" y="682625"/>
            <a:ext cx="4573588" cy="3432175"/>
          </a:xfrm>
          <a:noFill/>
          <a:ln>
            <a:solidFill>
              <a:srgbClr val="000000"/>
            </a:solidFill>
            <a:miter lim="800000"/>
            <a:headEnd/>
            <a:tailEnd/>
          </a:ln>
        </p:spPr>
      </p:sp>
      <p:sp>
        <p:nvSpPr>
          <p:cNvPr id="22531" name="Rectangle 3"/>
          <p:cNvSpPr>
            <a:spLocks noGrp="1"/>
          </p:cNvSpPr>
          <p:nvPr>
            <p:ph type="body" idx="1"/>
          </p:nvPr>
        </p:nvSpPr>
        <p:spPr>
          <a:xfrm>
            <a:off x="686421" y="4347148"/>
            <a:ext cx="5485158" cy="4112926"/>
          </a:xfrm>
          <a:noFill/>
          <a:ln/>
        </p:spPr>
        <p:txBody>
          <a:bodyPr/>
          <a:lstStyle/>
          <a:p>
            <a:r>
              <a:rPr lang="en-US" dirty="0" smtClean="0"/>
              <a:t>Todd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13</a:t>
            </a:fld>
            <a:endParaRPr lang="en-US"/>
          </a:p>
        </p:txBody>
      </p:sp>
    </p:spTree>
    <p:extLst>
      <p:ext uri="{BB962C8B-B14F-4D97-AF65-F5344CB8AC3E}">
        <p14:creationId xmlns:p14="http://schemas.microsoft.com/office/powerpoint/2010/main" val="208671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Erildo</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15</a:t>
            </a:fld>
            <a:endParaRPr lang="en-US"/>
          </a:p>
        </p:txBody>
      </p:sp>
    </p:spTree>
    <p:extLst>
      <p:ext uri="{BB962C8B-B14F-4D97-AF65-F5344CB8AC3E}">
        <p14:creationId xmlns:p14="http://schemas.microsoft.com/office/powerpoint/2010/main" val="22296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Erildo</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16</a:t>
            </a:fld>
            <a:endParaRPr lang="en-US"/>
          </a:p>
        </p:txBody>
      </p:sp>
    </p:spTree>
    <p:extLst>
      <p:ext uri="{BB962C8B-B14F-4D97-AF65-F5344CB8AC3E}">
        <p14:creationId xmlns:p14="http://schemas.microsoft.com/office/powerpoint/2010/main" val="42824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Erildo</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17</a:t>
            </a:fld>
            <a:endParaRPr lang="en-US"/>
          </a:p>
        </p:txBody>
      </p:sp>
    </p:spTree>
    <p:extLst>
      <p:ext uri="{BB962C8B-B14F-4D97-AF65-F5344CB8AC3E}">
        <p14:creationId xmlns:p14="http://schemas.microsoft.com/office/powerpoint/2010/main" val="1969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Brian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How</a:t>
            </a:r>
            <a:r>
              <a:rPr lang="en-US" sz="1200" baseline="0" dirty="0" smtClean="0"/>
              <a:t> it Got Here:</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IT department could deploy and maintain tight control over computers and the applications installed on them.  - IT continued to maintain control by issuing corporate-owned BlackBerry smartphones, and managing them from the central hub of BES.  BES could no longer be the hub for managing this variety of devices. Third-party mobile device management solutions were created to fill this gap.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Where is it going: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devices from one management interface. A hub is no longer enough. Vendors are rushing to implement features that go above and beyond the native capabilities of the devices and enterprise ActiveSync integration.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When both corporate data and personal data reside side by side on consumer devices, a balance between maintaining security and keeping personal data personal is needed.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MDM solutions will no longer manage only devices, but the applications installed on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MDM vendors need to not only support today’s devices, but adapt to manage the unexpected challenges of tomorrow.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Georgia" charset="0"/>
                <a:cs typeface="Tahoma" charset="0"/>
              </a:rPr>
              <a:t>Brian</a:t>
            </a:r>
          </a:p>
          <a:p>
            <a:endParaRPr lang="en-US" sz="1200" dirty="0" smtClean="0">
              <a:latin typeface="Georgia" charset="0"/>
              <a:cs typeface="Tahoma" charset="0"/>
            </a:endParaRPr>
          </a:p>
          <a:p>
            <a:r>
              <a:rPr lang="en-US" sz="1200" dirty="0" smtClean="0">
                <a:latin typeface="Georgia" charset="0"/>
                <a:cs typeface="Tahoma" charset="0"/>
              </a:rPr>
              <a:t>In traditional distributed processing, employee applications and data are installed on company owned and managed devices such as PCs. </a:t>
            </a:r>
          </a:p>
          <a:p>
            <a:endParaRPr lang="en-US" sz="1200" dirty="0" smtClean="0">
              <a:latin typeface="Georgia" charset="0"/>
              <a:cs typeface="Tahoma" charset="0"/>
            </a:endParaRPr>
          </a:p>
          <a:p>
            <a:r>
              <a:rPr lang="en-US" sz="1200" dirty="0" smtClean="0">
                <a:latin typeface="Georgia" charset="0"/>
                <a:cs typeface="Tahoma" charset="0"/>
              </a:rPr>
              <a:t>Management of these assets enables the organization to support the efficient use of the applications and protect the data from loss, damage, or theft. </a:t>
            </a:r>
          </a:p>
          <a:p>
            <a:endParaRPr lang="en-US" sz="1200" dirty="0" smtClean="0">
              <a:latin typeface="Georgia" charset="0"/>
              <a:cs typeface="Tahoma" charset="0"/>
            </a:endParaRPr>
          </a:p>
          <a:p>
            <a:r>
              <a:rPr lang="en-US" sz="1200" dirty="0" smtClean="0">
                <a:latin typeface="Georgia" charset="0"/>
                <a:cs typeface="Tahoma" charset="0"/>
              </a:rPr>
              <a:t>And if company owned (or licensed) software and data is on the device, won</a:t>
            </a:r>
            <a:r>
              <a:rPr lang="ja-JP" altLang="en-US" sz="1200" dirty="0" smtClean="0">
                <a:latin typeface="Georgia" charset="0"/>
                <a:cs typeface="Tahoma" charset="0"/>
              </a:rPr>
              <a:t>’</a:t>
            </a:r>
            <a:r>
              <a:rPr lang="en-US" sz="1200" dirty="0" smtClean="0">
                <a:latin typeface="Georgia" charset="0"/>
                <a:cs typeface="Tahoma" charset="0"/>
              </a:rPr>
              <a:t>t the device owner logically expect the organization to provide support?</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3</a:t>
            </a:fld>
            <a:endParaRPr lang="en-US"/>
          </a:p>
        </p:txBody>
      </p:sp>
    </p:spTree>
    <p:extLst>
      <p:ext uri="{BB962C8B-B14F-4D97-AF65-F5344CB8AC3E}">
        <p14:creationId xmlns:p14="http://schemas.microsoft.com/office/powerpoint/2010/main" val="411816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Nathan</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4</a:t>
            </a:fld>
            <a:endParaRPr lang="en-US"/>
          </a:p>
        </p:txBody>
      </p:sp>
    </p:spTree>
    <p:extLst>
      <p:ext uri="{BB962C8B-B14F-4D97-AF65-F5344CB8AC3E}">
        <p14:creationId xmlns:p14="http://schemas.microsoft.com/office/powerpoint/2010/main" val="112831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sz="1200" dirty="0" smtClean="0">
                <a:solidFill>
                  <a:srgbClr val="948A54"/>
                </a:solidFill>
                <a:latin typeface="Georgia" pitchFamily="18" charset="0"/>
                <a:cs typeface="Tahoma" pitchFamily="34" charset="0"/>
              </a:rPr>
              <a:t>Nathan</a:t>
            </a:r>
          </a:p>
          <a:p>
            <a:pPr>
              <a:spcAft>
                <a:spcPts val="600"/>
              </a:spcAft>
              <a:defRPr/>
            </a:pPr>
            <a:r>
              <a:rPr lang="en-US" sz="1200" dirty="0" smtClean="0">
                <a:solidFill>
                  <a:srgbClr val="948A54"/>
                </a:solidFill>
                <a:latin typeface="Georgia" pitchFamily="18" charset="0"/>
                <a:cs typeface="Tahoma" pitchFamily="34" charset="0"/>
              </a:rPr>
              <a:t>Organizations that requires a high level of security protection. Endpoints should be protected with anti-malware and strong authentication and encryption should be used on laptops and sensitive servers. </a:t>
            </a:r>
          </a:p>
          <a:p>
            <a:pPr>
              <a:spcAft>
                <a:spcPts val="600"/>
              </a:spcAft>
              <a:defRPr/>
            </a:pPr>
            <a:r>
              <a:rPr lang="en-US" sz="1200" dirty="0" smtClean="0">
                <a:solidFill>
                  <a:srgbClr val="948A54"/>
                </a:solidFill>
                <a:latin typeface="Georgia" pitchFamily="18" charset="0"/>
                <a:cs typeface="Tahoma" pitchFamily="34" charset="0"/>
              </a:rPr>
              <a:t>The organization require a granularly segmented network to create security zones and since the organization is an online business, dual Internet connections and firewalls are needed to mitigate website and network downtime. </a:t>
            </a:r>
          </a:p>
          <a:p>
            <a:pPr>
              <a:spcAft>
                <a:spcPts val="600"/>
              </a:spcAft>
              <a:defRPr/>
            </a:pPr>
            <a:r>
              <a:rPr lang="en-US" sz="1200" dirty="0" smtClean="0">
                <a:solidFill>
                  <a:srgbClr val="948A54"/>
                </a:solidFill>
                <a:latin typeface="Georgia" pitchFamily="18" charset="0"/>
                <a:cs typeface="Tahoma" pitchFamily="34" charset="0"/>
              </a:rPr>
              <a:t>DLP is recommended in the organization to protect sensitive data from loss or theft. Content Filtering is also recommended as it will ensure that no unauthorized websites or other materials are viewed from company endpoints. </a:t>
            </a:r>
          </a:p>
          <a:p>
            <a:pPr>
              <a:spcAft>
                <a:spcPts val="600"/>
              </a:spcAft>
              <a:defRPr/>
            </a:pPr>
            <a:r>
              <a:rPr lang="en-US" sz="1200" dirty="0" smtClean="0">
                <a:solidFill>
                  <a:srgbClr val="948A54"/>
                </a:solidFill>
                <a:latin typeface="Georgia" pitchFamily="18" charset="0"/>
                <a:cs typeface="Tahoma" pitchFamily="34" charset="0"/>
              </a:rPr>
              <a:t>NAC should be implemented to protect static endpoints on the network. The organization should ensure that An IDP system should be used to prevent unauthorized or malicious access to data. </a:t>
            </a:r>
          </a:p>
          <a:p>
            <a:pPr>
              <a:spcAft>
                <a:spcPts val="600"/>
              </a:spcAft>
              <a:defRPr/>
            </a:pPr>
            <a:r>
              <a:rPr lang="en-US" sz="1200" dirty="0" smtClean="0">
                <a:solidFill>
                  <a:srgbClr val="948A54"/>
                </a:solidFill>
                <a:latin typeface="Georgia" pitchFamily="18" charset="0"/>
                <a:cs typeface="Tahoma" pitchFamily="34" charset="0"/>
              </a:rPr>
              <a:t>Finally, a Management System should be used to properly track, monitor and maintain security systems. </a:t>
            </a:r>
          </a:p>
          <a:p>
            <a:pPr>
              <a:defRPr/>
            </a:pPr>
            <a:endParaRPr lang="en-US" sz="1200" dirty="0" smtClean="0">
              <a:solidFill>
                <a:srgbClr val="254061"/>
              </a:solidFill>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82DE943-9127-814E-A496-B70A7A04C9FD}" type="slidenum">
              <a:rPr lang="en-CA" smtClean="0"/>
              <a:pPr/>
              <a:t>5</a:t>
            </a:fld>
            <a:endParaRPr lang="en-CA"/>
          </a:p>
        </p:txBody>
      </p:sp>
    </p:spTree>
    <p:extLst>
      <p:ext uri="{BB962C8B-B14F-4D97-AF65-F5344CB8AC3E}">
        <p14:creationId xmlns:p14="http://schemas.microsoft.com/office/powerpoint/2010/main" val="383120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Nathan</a:t>
            </a:r>
            <a:endParaRPr lang="en-US" dirty="0"/>
          </a:p>
        </p:txBody>
      </p:sp>
      <p:sp>
        <p:nvSpPr>
          <p:cNvPr id="4" name="Slide Number Placeholder 3"/>
          <p:cNvSpPr>
            <a:spLocks noGrp="1"/>
          </p:cNvSpPr>
          <p:nvPr>
            <p:ph type="sldNum" sz="quarter" idx="10"/>
          </p:nvPr>
        </p:nvSpPr>
        <p:spPr/>
        <p:txBody>
          <a:bodyPr/>
          <a:lstStyle/>
          <a:p>
            <a:fld id="{F791381E-E4A8-3847-ABD2-20604FA8849F}" type="slidenum">
              <a:rPr lang="en-US" smtClean="0"/>
              <a:pPr/>
              <a:t>6</a:t>
            </a:fld>
            <a:endParaRPr lang="en-US"/>
          </a:p>
        </p:txBody>
      </p:sp>
    </p:spTree>
    <p:extLst>
      <p:ext uri="{BB962C8B-B14F-4D97-AF65-F5344CB8AC3E}">
        <p14:creationId xmlns:p14="http://schemas.microsoft.com/office/powerpoint/2010/main" val="138549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a:noFill/>
          <a:ln/>
        </p:spPr>
        <p:txBody>
          <a:bodyPr/>
          <a:lstStyle/>
          <a:p>
            <a:r>
              <a:rPr lang="en-US" dirty="0" smtClean="0"/>
              <a:t>Nathan</a:t>
            </a:r>
          </a:p>
        </p:txBody>
      </p:sp>
      <p:sp>
        <p:nvSpPr>
          <p:cNvPr id="18436" name="Slide Number Placeholder 3"/>
          <p:cNvSpPr>
            <a:spLocks noGrp="1"/>
          </p:cNvSpPr>
          <p:nvPr>
            <p:ph type="sldNum" sz="quarter" idx="5"/>
          </p:nvPr>
        </p:nvSpPr>
        <p:spPr>
          <a:noFill/>
        </p:spPr>
        <p:txBody>
          <a:bodyPr/>
          <a:lstStyle/>
          <a:p>
            <a:pPr defTabSz="914437"/>
            <a:fld id="{7B21D42B-97E9-455B-8ACA-225F40CDA2D8}" type="slidenum">
              <a:rPr lang="en-US" smtClean="0"/>
              <a:pPr defTabSz="914437"/>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a:xfrm>
            <a:off x="686421" y="4345587"/>
            <a:ext cx="5485158" cy="4112926"/>
          </a:xfrm>
          <a:noFill/>
          <a:ln/>
        </p:spPr>
        <p:txBody>
          <a:bodyPr/>
          <a:lstStyle/>
          <a:p>
            <a:pPr lvl="1"/>
            <a:r>
              <a:rPr lang="en-US" dirty="0" smtClean="0"/>
              <a:t>Todd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1143000" y="682625"/>
            <a:ext cx="4573588" cy="3432175"/>
          </a:xfrm>
          <a:noFill/>
          <a:ln>
            <a:solidFill>
              <a:srgbClr val="000000"/>
            </a:solidFill>
            <a:miter lim="800000"/>
            <a:headEnd/>
            <a:tailEnd/>
          </a:ln>
        </p:spPr>
      </p:sp>
      <p:sp>
        <p:nvSpPr>
          <p:cNvPr id="20483" name="Rectangle 3"/>
          <p:cNvSpPr>
            <a:spLocks noGrp="1"/>
          </p:cNvSpPr>
          <p:nvPr>
            <p:ph type="body" idx="1"/>
          </p:nvPr>
        </p:nvSpPr>
        <p:spPr>
          <a:xfrm>
            <a:off x="686421" y="4347148"/>
            <a:ext cx="5485158" cy="4112926"/>
          </a:xfrm>
          <a:noFill/>
          <a:ln/>
        </p:spPr>
        <p:txBody>
          <a:bodyPr/>
          <a:lstStyle/>
          <a:p>
            <a:r>
              <a:rPr lang="en-US" dirty="0" smtClean="0"/>
              <a:t>Todd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4982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291104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403474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12" name="Subtitle 2"/>
          <p:cNvSpPr>
            <a:spLocks noGrp="1"/>
          </p:cNvSpPr>
          <p:nvPr>
            <p:ph type="subTitle" idx="1"/>
          </p:nvPr>
        </p:nvSpPr>
        <p:spPr>
          <a:xfrm>
            <a:off x="214282" y="1142984"/>
            <a:ext cx="8715436" cy="4495816"/>
          </a:xfrm>
        </p:spPr>
        <p:txBody>
          <a:bodyPr>
            <a:normAutofit/>
          </a:bodyPr>
          <a:lstStyle>
            <a:lvl1pPr marL="0" indent="0" algn="l">
              <a:buFont typeface="Arial" pitchFamily="34" charset="0"/>
              <a:buChar char="•"/>
              <a:defRPr sz="2000" baseline="0">
                <a:solidFill>
                  <a:srgbClr val="25406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Footer Placeholder 4"/>
          <p:cNvSpPr>
            <a:spLocks noGrp="1"/>
          </p:cNvSpPr>
          <p:nvPr>
            <p:ph type="ftr" sz="quarter" idx="10"/>
          </p:nvPr>
        </p:nvSpPr>
        <p:spPr/>
        <p:txBody>
          <a:bodyPr/>
          <a:lstStyle>
            <a:lvl1pPr>
              <a:defRPr/>
            </a:lvl1pPr>
          </a:lstStyle>
          <a:p>
            <a:pPr>
              <a:defRPr/>
            </a:pPr>
            <a:r>
              <a:rPr lang="en-CA"/>
              <a:t>Info-Tech Research Group</a:t>
            </a:r>
          </a:p>
        </p:txBody>
      </p:sp>
      <p:sp>
        <p:nvSpPr>
          <p:cNvPr id="5" name="Slide Number Placeholder 5"/>
          <p:cNvSpPr>
            <a:spLocks noGrp="1"/>
          </p:cNvSpPr>
          <p:nvPr>
            <p:ph type="sldNum" sz="quarter" idx="11"/>
          </p:nvPr>
        </p:nvSpPr>
        <p:spPr/>
        <p:txBody>
          <a:bodyPr/>
          <a:lstStyle>
            <a:lvl1pPr>
              <a:defRPr/>
            </a:lvl1pPr>
          </a:lstStyle>
          <a:p>
            <a:fld id="{90B52865-864E-E14C-BC69-ACF5DB1A32B2}" type="slidenum">
              <a:rPr lang="en-CA"/>
              <a:pPr/>
              <a:t>‹#›</a:t>
            </a:fld>
            <a:endParaRPr lang="en-CA"/>
          </a:p>
        </p:txBody>
      </p:sp>
    </p:spTree>
    <p:extLst>
      <p:ext uri="{BB962C8B-B14F-4D97-AF65-F5344CB8AC3E}">
        <p14:creationId xmlns:p14="http://schemas.microsoft.com/office/powerpoint/2010/main" val="149081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169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407229" y="1447800"/>
            <a:ext cx="8343071"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95300" indent="-203200">
              <a:buClr>
                <a:srgbClr val="484848"/>
              </a:buClr>
              <a:buSzPct val="100000"/>
              <a:defRPr sz="1800">
                <a:solidFill>
                  <a:srgbClr val="484848"/>
                </a:solidFill>
              </a:defRPr>
            </a:lvl3pPr>
            <a:lvl4pPr marL="723900" indent="-215900">
              <a:buClr>
                <a:srgbClr val="484848"/>
              </a:buClr>
              <a:buSzPct val="100000"/>
              <a:defRPr sz="1600">
                <a:solidFill>
                  <a:srgbClr val="484848"/>
                </a:solidFill>
              </a:defRPr>
            </a:lvl4pPr>
            <a:lvl5pPr marL="9906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9" name="Title 15"/>
          <p:cNvSpPr>
            <a:spLocks noGrp="1"/>
          </p:cNvSpPr>
          <p:nvPr>
            <p:ph type="title"/>
          </p:nvPr>
        </p:nvSpPr>
        <p:spPr>
          <a:xfrm>
            <a:off x="401638" y="381000"/>
            <a:ext cx="8348662" cy="838200"/>
          </a:xfrm>
          <a:prstGeom prst="rect">
            <a:avLst/>
          </a:prstGeom>
        </p:spPr>
        <p:txBody>
          <a:bodyPr lIns="0" tIns="0" rIns="0" bIns="0"/>
          <a:lstStyle>
            <a:lvl1pPr>
              <a:defRPr>
                <a:solidFill>
                  <a:srgbClr val="067AB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057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14835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382196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424986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139428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7243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411712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274524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DEFB7-23F3-2348-A3A9-BAF30D3CA31F}" type="datetimeFigureOut">
              <a:rPr lang="en-US" smtClean="0"/>
              <a:pPr/>
              <a:t>11/19/2011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D47B3-4ACB-9F4B-A964-2A1AB775D0B2}" type="slidenum">
              <a:rPr lang="en-US" smtClean="0"/>
              <a:pPr/>
              <a:t>‹#›</a:t>
            </a:fld>
            <a:endParaRPr lang="en-US"/>
          </a:p>
        </p:txBody>
      </p:sp>
    </p:spTree>
    <p:extLst>
      <p:ext uri="{BB962C8B-B14F-4D97-AF65-F5344CB8AC3E}">
        <p14:creationId xmlns:p14="http://schemas.microsoft.com/office/powerpoint/2010/main" val="2133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EFB7-23F3-2348-A3A9-BAF30D3CA31F}" type="datetimeFigureOut">
              <a:rPr lang="en-US" smtClean="0"/>
              <a:pPr/>
              <a:t>11/19/2011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D47B3-4ACB-9F4B-A964-2A1AB775D0B2}" type="slidenum">
              <a:rPr lang="en-US" smtClean="0"/>
              <a:pPr/>
              <a:t>‹#›</a:t>
            </a:fld>
            <a:endParaRPr lang="en-US"/>
          </a:p>
        </p:txBody>
      </p:sp>
    </p:spTree>
    <p:extLst>
      <p:ext uri="{BB962C8B-B14F-4D97-AF65-F5344CB8AC3E}">
        <p14:creationId xmlns:p14="http://schemas.microsoft.com/office/powerpoint/2010/main" val="166558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feature=player_embedded&amp;v=8T9mfTCxsTU"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notesSlide" Target="../notesSlides/notesSlide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slideLayout" Target="../slideLayouts/slideLayout13.xml"/><Relationship Id="rId5" Type="http://schemas.openxmlformats.org/officeDocument/2006/relationships/tags" Target="../tags/tag4.xml"/><Relationship Id="rId15" Type="http://schemas.openxmlformats.org/officeDocument/2006/relationships/image" Target="../media/image4.png"/><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3.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12.xml"/><Relationship Id="rId2" Type="http://schemas.openxmlformats.org/officeDocument/2006/relationships/tags" Target="../tags/tag10.xml"/><Relationship Id="rId16" Type="http://schemas.openxmlformats.org/officeDocument/2006/relationships/image" Target="../media/image6.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5.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tags" Target="../tags/tag24.xml"/><Relationship Id="rId11" Type="http://schemas.openxmlformats.org/officeDocument/2006/relationships/oleObject" Target="../embeddings/oleObject3.bin"/><Relationship Id="rId5" Type="http://schemas.openxmlformats.org/officeDocument/2006/relationships/tags" Target="../tags/tag23.xml"/><Relationship Id="rId10" Type="http://schemas.openxmlformats.org/officeDocument/2006/relationships/notesSlide" Target="../notesSlides/notesSlide5.xml"/><Relationship Id="rId4" Type="http://schemas.openxmlformats.org/officeDocument/2006/relationships/tags" Target="../tags/tag22.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images.google.com/imgres?imgurl=http://blogs.digitalmediaonlineinc.com/TechUniverse/resource/apple-logo1.jpg&amp;imgrefurl=http://blogs.digitalmediaonlineinc.com/TechUniverse/category/Prestige&amp;usg=__ivNFymGZ3zLxqOzPeD8WaWb3YEc=&amp;h=480&amp;w=397&amp;sz=22&amp;hl=en&amp;start=1&amp;tbnid=HhYIr-Oz_5sLkM:&amp;tbnh=129&amp;tbnw=107&amp;prev=/images?q=apple&amp;gbv=2&amp;hl=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9325"/>
            <a:ext cx="7772400" cy="1205785"/>
          </a:xfrm>
        </p:spPr>
        <p:txBody>
          <a:bodyPr>
            <a:normAutofit/>
          </a:bodyPr>
          <a:lstStyle/>
          <a:p>
            <a:r>
              <a:rPr lang="en-US" dirty="0" smtClean="0"/>
              <a:t>!! Are we under attack !!</a:t>
            </a:r>
            <a:endParaRPr lang="en-US" dirty="0"/>
          </a:p>
        </p:txBody>
      </p:sp>
      <p:sp>
        <p:nvSpPr>
          <p:cNvPr id="3" name="Subtitle 2"/>
          <p:cNvSpPr>
            <a:spLocks noGrp="1"/>
          </p:cNvSpPr>
          <p:nvPr>
            <p:ph type="subTitle" idx="1"/>
          </p:nvPr>
        </p:nvSpPr>
        <p:spPr>
          <a:xfrm>
            <a:off x="685800" y="3285110"/>
            <a:ext cx="7772399" cy="1752600"/>
          </a:xfrm>
        </p:spPr>
        <p:txBody>
          <a:bodyPr>
            <a:normAutofit fontScale="92500"/>
          </a:bodyPr>
          <a:lstStyle/>
          <a:p>
            <a:r>
              <a:rPr lang="en-US" dirty="0" smtClean="0"/>
              <a:t>Personal Consumer devices continue to invade *Corporate enterprise – just wanting to plug in*</a:t>
            </a:r>
          </a:p>
          <a:p>
            <a:r>
              <a:rPr lang="en-US" b="1" dirty="0" smtClean="0">
                <a:solidFill>
                  <a:schemeClr val="tx1"/>
                </a:solidFill>
              </a:rPr>
              <a:t>Mobile Device Management</a:t>
            </a:r>
          </a:p>
          <a:p>
            <a:endParaRPr lang="en-US" dirty="0"/>
          </a:p>
        </p:txBody>
      </p:sp>
      <p:pic>
        <p:nvPicPr>
          <p:cNvPr id="4" name="Picture 3" descr="group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935" y="4610936"/>
            <a:ext cx="2247065" cy="224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oup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0936"/>
            <a:ext cx="2247065" cy="224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earching-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561" y="0"/>
            <a:ext cx="180975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18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0"/>
          <p:cNvSpPr>
            <a:spLocks noGrp="1"/>
          </p:cNvSpPr>
          <p:nvPr>
            <p:ph type="title"/>
          </p:nvPr>
        </p:nvSpPr>
        <p:spPr bwMode="gray"/>
        <p:txBody>
          <a:bodyPr>
            <a:normAutofit fontScale="90000"/>
          </a:bodyPr>
          <a:lstStyle/>
          <a:p>
            <a:r>
              <a:rPr lang="en-US" dirty="0" smtClean="0"/>
              <a:t>MobileIron</a:t>
            </a:r>
            <a:br>
              <a:rPr lang="en-US" dirty="0" smtClean="0"/>
            </a:br>
            <a:r>
              <a:rPr lang="en-US" sz="2200" b="0" dirty="0" smtClean="0"/>
              <a:t>iPhone, iPad &amp; iPod Services</a:t>
            </a:r>
            <a:endParaRPr lang="en-US" sz="2200" b="0" i="1" dirty="0" smtClean="0"/>
          </a:p>
        </p:txBody>
      </p:sp>
      <p:sp>
        <p:nvSpPr>
          <p:cNvPr id="62" name="AutoShape 20"/>
          <p:cNvSpPr>
            <a:spLocks noChangeArrowheads="1"/>
          </p:cNvSpPr>
          <p:nvPr/>
        </p:nvSpPr>
        <p:spPr bwMode="gray">
          <a:xfrm rot="10800000">
            <a:off x="3184645"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63" name="AutoShape 32"/>
          <p:cNvSpPr>
            <a:spLocks noChangeArrowheads="1"/>
          </p:cNvSpPr>
          <p:nvPr/>
        </p:nvSpPr>
        <p:spPr bwMode="gray">
          <a:xfrm rot="10800000">
            <a:off x="406401"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64" name="AutoShape 44"/>
          <p:cNvSpPr>
            <a:spLocks noChangeArrowheads="1"/>
          </p:cNvSpPr>
          <p:nvPr/>
        </p:nvSpPr>
        <p:spPr bwMode="gray">
          <a:xfrm rot="10800000">
            <a:off x="5962889"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89" name="Rectangle 88"/>
          <p:cNvSpPr/>
          <p:nvPr/>
        </p:nvSpPr>
        <p:spPr bwMode="gray">
          <a:xfrm>
            <a:off x="406401" y="1402443"/>
            <a:ext cx="2679462" cy="416832"/>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lvl="0" eaLnBrk="1" fontAlgn="auto" hangingPunct="1">
              <a:spcBef>
                <a:spcPts val="0"/>
              </a:spcBef>
              <a:spcAft>
                <a:spcPts val="0"/>
              </a:spcAft>
              <a:defRPr/>
            </a:pPr>
            <a:r>
              <a:rPr lang="en-US" sz="1400" b="1" kern="0" dirty="0" smtClean="0">
                <a:solidFill>
                  <a:srgbClr val="FFFFFF"/>
                </a:solidFill>
                <a:latin typeface="Verdana" pitchFamily="34" charset="0"/>
                <a:ea typeface="+mn-ea"/>
                <a:cs typeface="+mn-cs"/>
              </a:rPr>
              <a:t>Secure at Scale</a:t>
            </a:r>
          </a:p>
        </p:txBody>
      </p:sp>
      <p:sp>
        <p:nvSpPr>
          <p:cNvPr id="90" name="Rectangle 89"/>
          <p:cNvSpPr/>
          <p:nvPr/>
        </p:nvSpPr>
        <p:spPr bwMode="gray">
          <a:xfrm>
            <a:off x="3184645" y="1402443"/>
            <a:ext cx="2679462" cy="416832"/>
          </a:xfrm>
          <a:prstGeom prst="rect">
            <a:avLst/>
          </a:prstGeom>
          <a:gradFill>
            <a:gsLst>
              <a:gs pos="100000">
                <a:srgbClr val="FFFFFF"/>
              </a:gs>
              <a:gs pos="97000">
                <a:srgbClr val="FFFFFF"/>
              </a:gs>
              <a:gs pos="96000">
                <a:srgbClr val="045882"/>
              </a:gs>
              <a:gs pos="39000">
                <a:schemeClr val="tx2"/>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400" b="1" kern="0" dirty="0" smtClean="0">
                <a:solidFill>
                  <a:srgbClr val="FFFFFF"/>
                </a:solidFill>
                <a:latin typeface="Verdana" pitchFamily="34" charset="0"/>
              </a:rPr>
              <a:t>Manage Apps</a:t>
            </a:r>
          </a:p>
        </p:txBody>
      </p:sp>
      <p:sp>
        <p:nvSpPr>
          <p:cNvPr id="95" name="Rectangle 94"/>
          <p:cNvSpPr/>
          <p:nvPr/>
        </p:nvSpPr>
        <p:spPr bwMode="gray">
          <a:xfrm>
            <a:off x="5962889" y="1402443"/>
            <a:ext cx="2679462" cy="416832"/>
          </a:xfrm>
          <a:prstGeom prst="rect">
            <a:avLst/>
          </a:prstGeom>
          <a:gradFill>
            <a:gsLst>
              <a:gs pos="100000">
                <a:srgbClr val="FFFFFF"/>
              </a:gs>
              <a:gs pos="97000">
                <a:srgbClr val="FFFFFF"/>
              </a:gs>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400" b="1" kern="0" dirty="0" smtClean="0">
                <a:solidFill>
                  <a:srgbClr val="FFFFFF"/>
                </a:solidFill>
                <a:latin typeface="Verdana" pitchFamily="34" charset="0"/>
                <a:ea typeface="+mn-ea"/>
                <a:cs typeface="+mn-cs"/>
              </a:rPr>
              <a:t>Control Cost</a:t>
            </a:r>
          </a:p>
        </p:txBody>
      </p:sp>
      <p:sp>
        <p:nvSpPr>
          <p:cNvPr id="97" name="TextBox 16"/>
          <p:cNvSpPr txBox="1">
            <a:spLocks noChangeArrowheads="1"/>
          </p:cNvSpPr>
          <p:nvPr/>
        </p:nvSpPr>
        <p:spPr bwMode="gray">
          <a:xfrm>
            <a:off x="596899" y="4590201"/>
            <a:ext cx="2314337" cy="1569660"/>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1"/>
                </a:solidFill>
              </a:rPr>
              <a:t>Integrate iPhone into </a:t>
            </a:r>
            <a:br>
              <a:rPr lang="en-US" sz="1200" b="1" dirty="0" smtClean="0">
                <a:solidFill>
                  <a:schemeClr val="tx1"/>
                </a:solidFill>
              </a:rPr>
            </a:br>
            <a:r>
              <a:rPr lang="en-US" sz="1200" b="1" dirty="0" smtClean="0">
                <a:solidFill>
                  <a:schemeClr val="tx1"/>
                </a:solidFill>
              </a:rPr>
              <a:t>IT Operations</a:t>
            </a:r>
            <a:endParaRPr lang="en-US" sz="1200" dirty="0" smtClean="0">
              <a:solidFill>
                <a:schemeClr val="tx1"/>
              </a:solidFill>
              <a:latin typeface="Verdana" pitchFamily="34" charset="0"/>
            </a:endParaRP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Provision at scale</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Configure and secure devices</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Obtain real-time inventory</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Determine operational &amp; security state of devices</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Revoke enterprise resources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and settings</a:t>
            </a:r>
          </a:p>
        </p:txBody>
      </p:sp>
      <p:sp>
        <p:nvSpPr>
          <p:cNvPr id="98" name="TextBox 16"/>
          <p:cNvSpPr txBox="1">
            <a:spLocks noChangeArrowheads="1"/>
          </p:cNvSpPr>
          <p:nvPr/>
        </p:nvSpPr>
        <p:spPr bwMode="gray">
          <a:xfrm>
            <a:off x="3304693" y="4590201"/>
            <a:ext cx="2384788" cy="1354217"/>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2"/>
                </a:solidFill>
              </a:rPr>
              <a:t>Manage Enterprise Apps </a:t>
            </a:r>
            <a:br>
              <a:rPr lang="en-US" sz="1200" b="1" dirty="0" smtClean="0">
                <a:solidFill>
                  <a:schemeClr val="tx2"/>
                </a:solidFill>
              </a:rPr>
            </a:br>
            <a:r>
              <a:rPr lang="en-US" sz="1200" b="1" dirty="0" smtClean="0">
                <a:solidFill>
                  <a:schemeClr val="tx2"/>
                </a:solidFill>
              </a:rPr>
              <a:t>End-to-End</a:t>
            </a:r>
            <a:endParaRPr lang="en-US" sz="1200" dirty="0" smtClean="0">
              <a:solidFill>
                <a:schemeClr val="tx2"/>
              </a:solidFill>
              <a:latin typeface="Verdana" pitchFamily="34" charset="0"/>
            </a:endParaRP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Gain real-time visibility into installed apps (iOS 4)</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Recommend App Store applications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to end-users</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Distribute in-house applications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over-the-air (iOS 4)</a:t>
            </a:r>
          </a:p>
        </p:txBody>
      </p:sp>
      <p:sp>
        <p:nvSpPr>
          <p:cNvPr id="99" name="TextBox 16"/>
          <p:cNvSpPr txBox="1">
            <a:spLocks noChangeArrowheads="1"/>
          </p:cNvSpPr>
          <p:nvPr/>
        </p:nvSpPr>
        <p:spPr bwMode="gray">
          <a:xfrm>
            <a:off x="6082937" y="4590201"/>
            <a:ext cx="2384788" cy="1531188"/>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accent3"/>
                </a:solidFill>
              </a:rPr>
              <a:t>Manage Enterprise Apps </a:t>
            </a:r>
            <a:br>
              <a:rPr lang="en-US" sz="1200" b="1" dirty="0" smtClean="0">
                <a:solidFill>
                  <a:schemeClr val="accent3"/>
                </a:solidFill>
              </a:rPr>
            </a:br>
            <a:r>
              <a:rPr lang="en-US" sz="1200" b="1" dirty="0" smtClean="0">
                <a:solidFill>
                  <a:schemeClr val="accent3"/>
                </a:solidFill>
              </a:rPr>
              <a:t>End-to-End</a:t>
            </a:r>
            <a:endParaRPr lang="en-US" sz="1200" dirty="0" smtClean="0">
              <a:solidFill>
                <a:schemeClr val="accent3"/>
              </a:solidFill>
              <a:latin typeface="Verdana" pitchFamily="34" charset="0"/>
            </a:endParaRP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Determine which devices are internationally roaming (iOS 4)</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Generate alerts based on IT policy</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Measure and record connection quality and speed (Cellular and Wi-Fi)</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Report performance and dropped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calls on map</a:t>
            </a:r>
          </a:p>
        </p:txBody>
      </p:sp>
      <p:grpSp>
        <p:nvGrpSpPr>
          <p:cNvPr id="151" name="Group 150"/>
          <p:cNvGrpSpPr/>
          <p:nvPr/>
        </p:nvGrpSpPr>
        <p:grpSpPr bwMode="gray">
          <a:xfrm>
            <a:off x="6595600" y="1963738"/>
            <a:ext cx="1409924" cy="2709862"/>
            <a:chOff x="6426200" y="2114550"/>
            <a:chExt cx="1689100" cy="3246438"/>
          </a:xfrm>
        </p:grpSpPr>
        <p:pic>
          <p:nvPicPr>
            <p:cNvPr id="129" name="Picture 54" descr="iPhone_3G_Vert_sRGB_0609.png"/>
            <p:cNvPicPr>
              <a:picLocks noChangeAspect="1"/>
            </p:cNvPicPr>
            <p:nvPr/>
          </p:nvPicPr>
          <p:blipFill>
            <a:blip r:embed="rId3" cstate="print"/>
            <a:srcRect/>
            <a:stretch>
              <a:fillRect/>
            </a:stretch>
          </p:blipFill>
          <p:spPr bwMode="gray">
            <a:xfrm>
              <a:off x="6426200" y="2114550"/>
              <a:ext cx="1689100" cy="3246438"/>
            </a:xfrm>
            <a:prstGeom prst="rect">
              <a:avLst/>
            </a:prstGeom>
            <a:noFill/>
            <a:ln w="9525">
              <a:noFill/>
              <a:miter lim="800000"/>
              <a:headEnd/>
              <a:tailEnd/>
            </a:ln>
          </p:spPr>
        </p:pic>
        <p:pic>
          <p:nvPicPr>
            <p:cNvPr id="130" name="Picture 129" descr="IMG_0636.PNG"/>
            <p:cNvPicPr>
              <a:picLocks noChangeAspect="1"/>
            </p:cNvPicPr>
            <p:nvPr/>
          </p:nvPicPr>
          <p:blipFill>
            <a:blip r:embed="rId4" cstate="print"/>
            <a:srcRect/>
            <a:stretch>
              <a:fillRect/>
            </a:stretch>
          </p:blipFill>
          <p:spPr bwMode="gray">
            <a:xfrm>
              <a:off x="6638925" y="2711450"/>
              <a:ext cx="1262063" cy="1812925"/>
            </a:xfrm>
            <a:prstGeom prst="rect">
              <a:avLst/>
            </a:prstGeom>
            <a:noFill/>
            <a:ln w="9525">
              <a:noFill/>
              <a:miter lim="800000"/>
              <a:headEnd/>
              <a:tailEnd/>
            </a:ln>
          </p:spPr>
        </p:pic>
        <p:pic>
          <p:nvPicPr>
            <p:cNvPr id="131" name="Picture 130" descr="IMG_0632.PNG"/>
            <p:cNvPicPr>
              <a:picLocks noChangeAspect="1"/>
            </p:cNvPicPr>
            <p:nvPr/>
          </p:nvPicPr>
          <p:blipFill>
            <a:blip r:embed="rId5" cstate="print"/>
            <a:srcRect/>
            <a:stretch>
              <a:fillRect/>
            </a:stretch>
          </p:blipFill>
          <p:spPr bwMode="gray">
            <a:xfrm>
              <a:off x="6637338" y="2711450"/>
              <a:ext cx="1266825" cy="1819275"/>
            </a:xfrm>
            <a:prstGeom prst="rect">
              <a:avLst/>
            </a:prstGeom>
            <a:noFill/>
            <a:ln w="9525">
              <a:noFill/>
              <a:miter lim="800000"/>
              <a:headEnd/>
              <a:tailEnd/>
            </a:ln>
          </p:spPr>
        </p:pic>
        <p:pic>
          <p:nvPicPr>
            <p:cNvPr id="132" name="Picture 131" descr="2.png"/>
            <p:cNvPicPr>
              <a:picLocks noChangeAspect="1"/>
            </p:cNvPicPr>
            <p:nvPr/>
          </p:nvPicPr>
          <p:blipFill>
            <a:blip r:embed="rId6" cstate="print"/>
            <a:srcRect/>
            <a:stretch>
              <a:fillRect/>
            </a:stretch>
          </p:blipFill>
          <p:spPr bwMode="gray">
            <a:xfrm>
              <a:off x="6640513" y="2711450"/>
              <a:ext cx="1263650" cy="1817688"/>
            </a:xfrm>
            <a:prstGeom prst="rect">
              <a:avLst/>
            </a:prstGeom>
            <a:noFill/>
            <a:ln w="9525">
              <a:noFill/>
              <a:miter lim="800000"/>
              <a:headEnd/>
              <a:tailEnd/>
            </a:ln>
          </p:spPr>
        </p:pic>
        <p:pic>
          <p:nvPicPr>
            <p:cNvPr id="133" name="Picture 2" descr="C:\Users\Sean\AppData\Local\Microsoft\Windows\Temporary Internet Files\Content.Outlook\0GLPLYKA\photo (7).PNG"/>
            <p:cNvPicPr>
              <a:picLocks noChangeAspect="1" noChangeArrowheads="1"/>
            </p:cNvPicPr>
            <p:nvPr/>
          </p:nvPicPr>
          <p:blipFill>
            <a:blip r:embed="rId7" cstate="print"/>
            <a:srcRect/>
            <a:stretch>
              <a:fillRect/>
            </a:stretch>
          </p:blipFill>
          <p:spPr bwMode="gray">
            <a:xfrm>
              <a:off x="6634163" y="2708275"/>
              <a:ext cx="1270000" cy="1825625"/>
            </a:xfrm>
            <a:prstGeom prst="rect">
              <a:avLst/>
            </a:prstGeom>
            <a:noFill/>
            <a:ln w="9525">
              <a:noFill/>
              <a:miter lim="800000"/>
              <a:headEnd/>
              <a:tailEnd/>
            </a:ln>
          </p:spPr>
        </p:pic>
      </p:grpSp>
      <p:grpSp>
        <p:nvGrpSpPr>
          <p:cNvPr id="150" name="Group 149"/>
          <p:cNvGrpSpPr/>
          <p:nvPr/>
        </p:nvGrpSpPr>
        <p:grpSpPr bwMode="gray">
          <a:xfrm>
            <a:off x="3817356" y="1963738"/>
            <a:ext cx="1409924" cy="2709862"/>
            <a:chOff x="3673475" y="2114550"/>
            <a:chExt cx="1689100" cy="3246438"/>
          </a:xfrm>
        </p:grpSpPr>
        <p:pic>
          <p:nvPicPr>
            <p:cNvPr id="126" name="Picture 56" descr="iPhone_3G_Vert_sRGB_0609.png"/>
            <p:cNvPicPr>
              <a:picLocks noChangeAspect="1"/>
            </p:cNvPicPr>
            <p:nvPr/>
          </p:nvPicPr>
          <p:blipFill>
            <a:blip r:embed="rId3" cstate="print"/>
            <a:srcRect/>
            <a:stretch>
              <a:fillRect/>
            </a:stretch>
          </p:blipFill>
          <p:spPr bwMode="gray">
            <a:xfrm>
              <a:off x="3673475" y="2114550"/>
              <a:ext cx="1689100" cy="3246438"/>
            </a:xfrm>
            <a:prstGeom prst="rect">
              <a:avLst/>
            </a:prstGeom>
            <a:noFill/>
            <a:ln w="9525">
              <a:noFill/>
              <a:miter lim="800000"/>
              <a:headEnd/>
              <a:tailEnd/>
            </a:ln>
          </p:spPr>
        </p:pic>
        <p:pic>
          <p:nvPicPr>
            <p:cNvPr id="127" name="Picture 5" descr="75BF6E6E-EE51-4F3F-B3D4-07E8B05623AE"/>
            <p:cNvPicPr>
              <a:picLocks noChangeAspect="1" noChangeArrowheads="1"/>
            </p:cNvPicPr>
            <p:nvPr/>
          </p:nvPicPr>
          <p:blipFill>
            <a:blip r:embed="rId8" cstate="print"/>
            <a:srcRect/>
            <a:stretch>
              <a:fillRect/>
            </a:stretch>
          </p:blipFill>
          <p:spPr bwMode="gray">
            <a:xfrm>
              <a:off x="3881438" y="2716213"/>
              <a:ext cx="1263650" cy="1816100"/>
            </a:xfrm>
            <a:prstGeom prst="rect">
              <a:avLst/>
            </a:prstGeom>
            <a:noFill/>
            <a:ln w="9525">
              <a:noFill/>
              <a:miter lim="800000"/>
              <a:headEnd/>
              <a:tailEnd/>
            </a:ln>
          </p:spPr>
        </p:pic>
        <p:pic>
          <p:nvPicPr>
            <p:cNvPr id="134" name="Picture 3" descr="7A075780-64E6-4274-88A3-17DBAB803655"/>
            <p:cNvPicPr>
              <a:picLocks noChangeAspect="1" noChangeArrowheads="1"/>
            </p:cNvPicPr>
            <p:nvPr/>
          </p:nvPicPr>
          <p:blipFill>
            <a:blip r:embed="rId9" cstate="print"/>
            <a:srcRect/>
            <a:stretch>
              <a:fillRect/>
            </a:stretch>
          </p:blipFill>
          <p:spPr bwMode="gray">
            <a:xfrm>
              <a:off x="3881438" y="2716213"/>
              <a:ext cx="1262062" cy="1816100"/>
            </a:xfrm>
            <a:prstGeom prst="rect">
              <a:avLst/>
            </a:prstGeom>
            <a:noFill/>
            <a:ln w="9525">
              <a:noFill/>
              <a:miter lim="800000"/>
              <a:headEnd/>
              <a:tailEnd/>
            </a:ln>
          </p:spPr>
        </p:pic>
        <p:pic>
          <p:nvPicPr>
            <p:cNvPr id="135" name="Picture 4" descr="F55304B4-2A28-4276-8B0A-9AA94CCA1680"/>
            <p:cNvPicPr>
              <a:picLocks noChangeAspect="1" noChangeArrowheads="1"/>
            </p:cNvPicPr>
            <p:nvPr/>
          </p:nvPicPr>
          <p:blipFill>
            <a:blip r:embed="rId10" cstate="print"/>
            <a:srcRect/>
            <a:stretch>
              <a:fillRect/>
            </a:stretch>
          </p:blipFill>
          <p:spPr bwMode="gray">
            <a:xfrm>
              <a:off x="3889375" y="2714625"/>
              <a:ext cx="1260475" cy="1814513"/>
            </a:xfrm>
            <a:prstGeom prst="rect">
              <a:avLst/>
            </a:prstGeom>
            <a:noFill/>
            <a:ln w="9525">
              <a:noFill/>
              <a:miter lim="800000"/>
              <a:headEnd/>
              <a:tailEnd/>
            </a:ln>
          </p:spPr>
        </p:pic>
      </p:grpSp>
      <p:grpSp>
        <p:nvGrpSpPr>
          <p:cNvPr id="149" name="Group 148"/>
          <p:cNvGrpSpPr/>
          <p:nvPr/>
        </p:nvGrpSpPr>
        <p:grpSpPr bwMode="gray">
          <a:xfrm>
            <a:off x="1036463" y="1963877"/>
            <a:ext cx="1415222" cy="2719136"/>
            <a:chOff x="895350" y="2127250"/>
            <a:chExt cx="1695450" cy="3257550"/>
          </a:xfrm>
        </p:grpSpPr>
        <p:pic>
          <p:nvPicPr>
            <p:cNvPr id="128" name="Picture 17" descr="iPhone_3G_Vert_sRGB_0609.png"/>
            <p:cNvPicPr>
              <a:picLocks noChangeAspect="1"/>
            </p:cNvPicPr>
            <p:nvPr/>
          </p:nvPicPr>
          <p:blipFill>
            <a:blip r:embed="rId11" cstate="print"/>
            <a:srcRect/>
            <a:stretch>
              <a:fillRect/>
            </a:stretch>
          </p:blipFill>
          <p:spPr bwMode="gray">
            <a:xfrm>
              <a:off x="895350" y="2127250"/>
              <a:ext cx="1695450" cy="3257550"/>
            </a:xfrm>
            <a:prstGeom prst="rect">
              <a:avLst/>
            </a:prstGeom>
            <a:noFill/>
            <a:ln w="9525">
              <a:noFill/>
              <a:miter lim="800000"/>
              <a:headEnd/>
              <a:tailEnd/>
            </a:ln>
          </p:spPr>
        </p:pic>
        <p:pic>
          <p:nvPicPr>
            <p:cNvPr id="136" name="Picture 5" descr="C:\Users\Sean\AppData\Local\Microsoft\Windows\Temporary Internet Files\Content.Outlook\0GLPLYKA\photo (3).PNG"/>
            <p:cNvPicPr>
              <a:picLocks noChangeAspect="1" noChangeArrowheads="1"/>
            </p:cNvPicPr>
            <p:nvPr/>
          </p:nvPicPr>
          <p:blipFill>
            <a:blip r:embed="rId12" cstate="print"/>
            <a:srcRect/>
            <a:stretch>
              <a:fillRect/>
            </a:stretch>
          </p:blipFill>
          <p:spPr bwMode="gray">
            <a:xfrm>
              <a:off x="1109663" y="2720975"/>
              <a:ext cx="1266825" cy="1831975"/>
            </a:xfrm>
            <a:prstGeom prst="rect">
              <a:avLst/>
            </a:prstGeom>
            <a:noFill/>
            <a:ln w="9525">
              <a:noFill/>
              <a:miter lim="800000"/>
              <a:headEnd/>
              <a:tailEnd/>
            </a:ln>
          </p:spPr>
        </p:pic>
        <p:pic>
          <p:nvPicPr>
            <p:cNvPr id="137" name="Picture 3" descr="C:\Users\Sean\AppData\Local\Microsoft\Windows\Temporary Internet Files\Content.Outlook\0GLPLYKA\photo (9).PNG"/>
            <p:cNvPicPr>
              <a:picLocks noChangeAspect="1" noChangeArrowheads="1"/>
            </p:cNvPicPr>
            <p:nvPr/>
          </p:nvPicPr>
          <p:blipFill>
            <a:blip r:embed="rId13" cstate="print"/>
            <a:srcRect/>
            <a:stretch>
              <a:fillRect/>
            </a:stretch>
          </p:blipFill>
          <p:spPr bwMode="gray">
            <a:xfrm>
              <a:off x="1109663" y="2733675"/>
              <a:ext cx="1266825" cy="1820863"/>
            </a:xfrm>
            <a:prstGeom prst="rect">
              <a:avLst/>
            </a:prstGeom>
            <a:noFill/>
            <a:ln w="9525">
              <a:noFill/>
              <a:miter lim="800000"/>
              <a:headEnd/>
              <a:tailEnd/>
            </a:ln>
          </p:spPr>
        </p:pic>
        <p:pic>
          <p:nvPicPr>
            <p:cNvPr id="138" name="Picture 3" descr="C:\Users\Sean\AppData\Local\Microsoft\Windows\Temporary Internet Files\Content.Outlook\0GLPLYKA\photo (5).PNG"/>
            <p:cNvPicPr>
              <a:picLocks noChangeAspect="1" noChangeArrowheads="1"/>
            </p:cNvPicPr>
            <p:nvPr/>
          </p:nvPicPr>
          <p:blipFill>
            <a:blip r:embed="rId14" cstate="print"/>
            <a:srcRect/>
            <a:stretch>
              <a:fillRect/>
            </a:stretch>
          </p:blipFill>
          <p:spPr bwMode="gray">
            <a:xfrm>
              <a:off x="1103313" y="2732088"/>
              <a:ext cx="1273175" cy="1828800"/>
            </a:xfrm>
            <a:prstGeom prst="rect">
              <a:avLst/>
            </a:prstGeom>
            <a:noFill/>
            <a:ln w="9525">
              <a:noFill/>
              <a:miter lim="800000"/>
              <a:headEnd/>
              <a:tailEnd/>
            </a:ln>
          </p:spPr>
        </p:pic>
        <p:pic>
          <p:nvPicPr>
            <p:cNvPr id="139" name="Picture 2" descr="C:\Users\Sean\AppData\Local\Microsoft\Windows\Temporary Internet Files\Content.Outlook\0GLPLYKA\photo (8).PNG"/>
            <p:cNvPicPr>
              <a:picLocks noChangeAspect="1" noChangeArrowheads="1"/>
            </p:cNvPicPr>
            <p:nvPr/>
          </p:nvPicPr>
          <p:blipFill>
            <a:blip r:embed="rId15" cstate="print"/>
            <a:srcRect/>
            <a:stretch>
              <a:fillRect/>
            </a:stretch>
          </p:blipFill>
          <p:spPr bwMode="gray">
            <a:xfrm>
              <a:off x="1108075" y="2733675"/>
              <a:ext cx="1270000" cy="1825625"/>
            </a:xfrm>
            <a:prstGeom prst="rect">
              <a:avLst/>
            </a:prstGeom>
            <a:noFill/>
            <a:ln w="9525">
              <a:noFill/>
              <a:miter lim="800000"/>
              <a:headEnd/>
              <a:tailEnd/>
            </a:ln>
          </p:spPr>
        </p:pic>
        <p:grpSp>
          <p:nvGrpSpPr>
            <p:cNvPr id="140" name="Group 76"/>
            <p:cNvGrpSpPr>
              <a:grpSpLocks/>
            </p:cNvGrpSpPr>
            <p:nvPr/>
          </p:nvGrpSpPr>
          <p:grpSpPr bwMode="gray">
            <a:xfrm>
              <a:off x="1104900" y="2732088"/>
              <a:ext cx="1266825" cy="1827212"/>
              <a:chOff x="3886053" y="4573965"/>
              <a:chExt cx="1269526" cy="1822801"/>
            </a:xfrm>
          </p:grpSpPr>
          <p:pic>
            <p:nvPicPr>
              <p:cNvPr id="141" name="Picture 2" descr="C:\Users\Sean\AppData\Local\Microsoft\Windows\Temporary Internet Files\Content.Outlook\0GLPLYKA\photo (4).PNG"/>
              <p:cNvPicPr>
                <a:picLocks noChangeAspect="1" noChangeArrowheads="1"/>
              </p:cNvPicPr>
              <p:nvPr/>
            </p:nvPicPr>
            <p:blipFill>
              <a:blip r:embed="rId16" cstate="print"/>
              <a:srcRect/>
              <a:stretch>
                <a:fillRect/>
              </a:stretch>
            </p:blipFill>
            <p:spPr bwMode="gray">
              <a:xfrm>
                <a:off x="3888494" y="4573965"/>
                <a:ext cx="1267085" cy="1822801"/>
              </a:xfrm>
              <a:prstGeom prst="rect">
                <a:avLst/>
              </a:prstGeom>
              <a:noFill/>
              <a:ln w="9525">
                <a:noFill/>
                <a:miter lim="800000"/>
                <a:headEnd/>
                <a:tailEnd/>
              </a:ln>
            </p:spPr>
          </p:pic>
          <p:grpSp>
            <p:nvGrpSpPr>
              <p:cNvPr id="142" name="Group 75"/>
              <p:cNvGrpSpPr>
                <a:grpSpLocks/>
              </p:cNvGrpSpPr>
              <p:nvPr/>
            </p:nvGrpSpPr>
            <p:grpSpPr bwMode="gray">
              <a:xfrm>
                <a:off x="3886053" y="4577132"/>
                <a:ext cx="1261572" cy="1795879"/>
                <a:chOff x="3886053" y="4577132"/>
                <a:chExt cx="1261572" cy="1795879"/>
              </a:xfrm>
            </p:grpSpPr>
            <p:sp>
              <p:nvSpPr>
                <p:cNvPr id="143" name="Oval 142"/>
                <p:cNvSpPr/>
                <p:nvPr/>
              </p:nvSpPr>
              <p:spPr bwMode="gray">
                <a:xfrm>
                  <a:off x="4204230" y="6010351"/>
                  <a:ext cx="343631" cy="362660"/>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4" name="Oval 143"/>
                <p:cNvSpPr/>
                <p:nvPr/>
              </p:nvSpPr>
              <p:spPr bwMode="gray">
                <a:xfrm>
                  <a:off x="3895598" y="4938208"/>
                  <a:ext cx="343631" cy="364244"/>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5" name="Oval 144"/>
                <p:cNvSpPr/>
                <p:nvPr/>
              </p:nvSpPr>
              <p:spPr bwMode="gray">
                <a:xfrm>
                  <a:off x="4209003" y="4577132"/>
                  <a:ext cx="343631" cy="362659"/>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6" name="Oval 145"/>
                <p:cNvSpPr/>
                <p:nvPr/>
              </p:nvSpPr>
              <p:spPr bwMode="gray">
                <a:xfrm>
                  <a:off x="4803994" y="5281864"/>
                  <a:ext cx="343631" cy="362660"/>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7" name="Oval 146"/>
                <p:cNvSpPr/>
                <p:nvPr/>
              </p:nvSpPr>
              <p:spPr bwMode="gray">
                <a:xfrm>
                  <a:off x="4799221" y="4581883"/>
                  <a:ext cx="343631" cy="362660"/>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8" name="Oval 147"/>
                <p:cNvSpPr/>
                <p:nvPr/>
              </p:nvSpPr>
              <p:spPr bwMode="gray">
                <a:xfrm>
                  <a:off x="3886053" y="5608099"/>
                  <a:ext cx="375449" cy="399084"/>
                </a:xfrm>
                <a:prstGeom prst="ellipse">
                  <a:avLst/>
                </a:prstGeom>
                <a:solidFill>
                  <a:srgbClr val="A50021">
                    <a:alpha val="20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sp>
        <p:nvSpPr>
          <p:cNvPr id="152" name="Slide Number Placeholder 7"/>
          <p:cNvSpPr>
            <a:spLocks noGrp="1"/>
          </p:cNvSpPr>
          <p:nvPr>
            <p:ph type="sldNum" sz="quarter" idx="4294967295"/>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10</a:t>
            </a:fld>
            <a:endParaRPr lang="en-US" dirty="0"/>
          </a:p>
        </p:txBody>
      </p:sp>
    </p:spTree>
    <p:extLst>
      <p:ext uri="{BB962C8B-B14F-4D97-AF65-F5344CB8AC3E}">
        <p14:creationId xmlns:p14="http://schemas.microsoft.com/office/powerpoint/2010/main" val="105534178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Rectangle 10"/>
          <p:cNvSpPr>
            <a:spLocks noGrp="1"/>
          </p:cNvSpPr>
          <p:nvPr>
            <p:ph type="title"/>
          </p:nvPr>
        </p:nvSpPr>
        <p:spPr bwMode="gray"/>
        <p:txBody>
          <a:bodyPr>
            <a:normAutofit fontScale="90000"/>
          </a:bodyPr>
          <a:lstStyle/>
          <a:p>
            <a:r>
              <a:rPr lang="en-US" dirty="0" smtClean="0"/>
              <a:t>MobileIron</a:t>
            </a:r>
            <a:br>
              <a:rPr lang="en-US" dirty="0" smtClean="0"/>
            </a:br>
            <a:r>
              <a:rPr lang="en-US" sz="2200" b="0" dirty="0" smtClean="0"/>
              <a:t>Blackberry Value-Added Services</a:t>
            </a:r>
          </a:p>
        </p:txBody>
      </p:sp>
      <p:sp>
        <p:nvSpPr>
          <p:cNvPr id="42" name="AutoShape 20"/>
          <p:cNvSpPr>
            <a:spLocks noChangeArrowheads="1"/>
          </p:cNvSpPr>
          <p:nvPr/>
        </p:nvSpPr>
        <p:spPr bwMode="gray">
          <a:xfrm rot="10800000">
            <a:off x="3184645"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43" name="AutoShape 32"/>
          <p:cNvSpPr>
            <a:spLocks noChangeArrowheads="1"/>
          </p:cNvSpPr>
          <p:nvPr/>
        </p:nvSpPr>
        <p:spPr bwMode="gray">
          <a:xfrm rot="10800000">
            <a:off x="406401"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44" name="AutoShape 44"/>
          <p:cNvSpPr>
            <a:spLocks noChangeArrowheads="1"/>
          </p:cNvSpPr>
          <p:nvPr/>
        </p:nvSpPr>
        <p:spPr bwMode="gray">
          <a:xfrm rot="10800000">
            <a:off x="5962889"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45" name="Rectangle 44"/>
          <p:cNvSpPr/>
          <p:nvPr/>
        </p:nvSpPr>
        <p:spPr bwMode="gray">
          <a:xfrm>
            <a:off x="406401" y="1402443"/>
            <a:ext cx="2679462" cy="416832"/>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lvl="0" eaLnBrk="1" fontAlgn="auto" hangingPunct="1">
              <a:spcBef>
                <a:spcPts val="0"/>
              </a:spcBef>
              <a:spcAft>
                <a:spcPts val="0"/>
              </a:spcAft>
              <a:defRPr/>
            </a:pPr>
            <a:r>
              <a:rPr lang="en-US" sz="1200" b="1" kern="0" dirty="0" smtClean="0">
                <a:solidFill>
                  <a:srgbClr val="FFFFFF"/>
                </a:solidFill>
                <a:latin typeface="Verdana" pitchFamily="34" charset="0"/>
                <a:ea typeface="+mn-ea"/>
                <a:cs typeface="+mn-cs"/>
              </a:rPr>
              <a:t>Advanced Troubleshooting</a:t>
            </a:r>
          </a:p>
        </p:txBody>
      </p:sp>
      <p:sp>
        <p:nvSpPr>
          <p:cNvPr id="46" name="Rectangle 45"/>
          <p:cNvSpPr/>
          <p:nvPr/>
        </p:nvSpPr>
        <p:spPr bwMode="gray">
          <a:xfrm>
            <a:off x="3184645" y="1402443"/>
            <a:ext cx="2679462" cy="416832"/>
          </a:xfrm>
          <a:prstGeom prst="rect">
            <a:avLst/>
          </a:prstGeom>
          <a:gradFill>
            <a:gsLst>
              <a:gs pos="100000">
                <a:srgbClr val="FFFFFF"/>
              </a:gs>
              <a:gs pos="97000">
                <a:srgbClr val="FFFFFF"/>
              </a:gs>
              <a:gs pos="96000">
                <a:srgbClr val="045882"/>
              </a:gs>
              <a:gs pos="39000">
                <a:schemeClr val="tx2"/>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200" b="1" kern="0" dirty="0" smtClean="0">
                <a:solidFill>
                  <a:srgbClr val="FFFFFF"/>
                </a:solidFill>
                <a:latin typeface="Verdana" pitchFamily="34" charset="0"/>
              </a:rPr>
              <a:t>Control Cost and Quality</a:t>
            </a:r>
          </a:p>
        </p:txBody>
      </p:sp>
      <p:sp>
        <p:nvSpPr>
          <p:cNvPr id="47" name="Rectangle 46"/>
          <p:cNvSpPr/>
          <p:nvPr/>
        </p:nvSpPr>
        <p:spPr bwMode="gray">
          <a:xfrm>
            <a:off x="5962889" y="1402443"/>
            <a:ext cx="2679462" cy="416832"/>
          </a:xfrm>
          <a:prstGeom prst="rect">
            <a:avLst/>
          </a:prstGeom>
          <a:gradFill>
            <a:gsLst>
              <a:gs pos="100000">
                <a:srgbClr val="FFFFFF"/>
              </a:gs>
              <a:gs pos="97000">
                <a:srgbClr val="FFFFFF"/>
              </a:gs>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200" b="1" kern="0" dirty="0" smtClean="0">
                <a:solidFill>
                  <a:srgbClr val="FFFFFF"/>
                </a:solidFill>
                <a:latin typeface="Verdana" pitchFamily="34" charset="0"/>
                <a:ea typeface="+mn-ea"/>
                <a:cs typeface="+mn-cs"/>
              </a:rPr>
              <a:t>Employee Self-Governance</a:t>
            </a:r>
          </a:p>
        </p:txBody>
      </p:sp>
      <p:sp>
        <p:nvSpPr>
          <p:cNvPr id="48" name="TextBox 16"/>
          <p:cNvSpPr txBox="1">
            <a:spLocks noChangeArrowheads="1"/>
          </p:cNvSpPr>
          <p:nvPr/>
        </p:nvSpPr>
        <p:spPr bwMode="gray">
          <a:xfrm>
            <a:off x="596899" y="4459458"/>
            <a:ext cx="2367682" cy="1569660"/>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1"/>
                </a:solidFill>
              </a:rPr>
              <a:t>Advanced Help Desk </a:t>
            </a:r>
            <a:br>
              <a:rPr lang="en-US" sz="1200" b="1" dirty="0" smtClean="0">
                <a:solidFill>
                  <a:schemeClr val="tx1"/>
                </a:solidFill>
              </a:rPr>
            </a:br>
            <a:r>
              <a:rPr lang="en-US" sz="1200" b="1" dirty="0" smtClean="0">
                <a:solidFill>
                  <a:schemeClr val="tx1"/>
                </a:solidFill>
              </a:rPr>
              <a:t>&amp; App Mgmt tools </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Provision at scale</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Configure and secure devices</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Obtain real-time inventory</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Determine operational &amp; security  state of devices</a:t>
            </a:r>
          </a:p>
          <a:p>
            <a:pPr marL="120650" indent="-120650" algn="l">
              <a:spcBef>
                <a:spcPts val="300"/>
              </a:spcBef>
              <a:buClr>
                <a:schemeClr val="accent1"/>
              </a:buClr>
              <a:buFont typeface="Arial" charset="0"/>
              <a:buChar char="•"/>
            </a:pPr>
            <a:r>
              <a:rPr lang="en-US" sz="900" dirty="0" smtClean="0">
                <a:solidFill>
                  <a:schemeClr val="accent1"/>
                </a:solidFill>
                <a:latin typeface="Verdana" pitchFamily="34" charset="0"/>
              </a:rPr>
              <a:t>Revoke enterprise resources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and settings</a:t>
            </a:r>
          </a:p>
        </p:txBody>
      </p:sp>
      <p:sp>
        <p:nvSpPr>
          <p:cNvPr id="49" name="TextBox 16"/>
          <p:cNvSpPr txBox="1">
            <a:spLocks noChangeArrowheads="1"/>
          </p:cNvSpPr>
          <p:nvPr/>
        </p:nvSpPr>
        <p:spPr bwMode="gray">
          <a:xfrm>
            <a:off x="3304692" y="4459458"/>
            <a:ext cx="2439757" cy="1785104"/>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2"/>
                </a:solidFill>
              </a:rPr>
              <a:t>Real-time Business Intelligence</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Activity analysis (voice, SMS,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data traffic)</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Generate alerts based on Telecom policy (minutes usage and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International roaming)</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Report performance and dropped  calls on map</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Billing plan integration </a:t>
            </a:r>
          </a:p>
        </p:txBody>
      </p:sp>
      <p:sp>
        <p:nvSpPr>
          <p:cNvPr id="50" name="TextBox 16"/>
          <p:cNvSpPr txBox="1">
            <a:spLocks noChangeArrowheads="1"/>
          </p:cNvSpPr>
          <p:nvPr/>
        </p:nvSpPr>
        <p:spPr bwMode="gray">
          <a:xfrm>
            <a:off x="6082936" y="4459458"/>
            <a:ext cx="2439757" cy="1661993"/>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accent3"/>
                </a:solidFill>
              </a:rPr>
              <a:t>Employee </a:t>
            </a:r>
            <a:br>
              <a:rPr lang="en-US" sz="1200" b="1" dirty="0" smtClean="0">
                <a:solidFill>
                  <a:schemeClr val="accent3"/>
                </a:solidFill>
              </a:rPr>
            </a:br>
            <a:r>
              <a:rPr lang="en-US" sz="1200" b="1" dirty="0" smtClean="0">
                <a:solidFill>
                  <a:schemeClr val="accent3"/>
                </a:solidFill>
              </a:rPr>
              <a:t>Self-Portal </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Employee Self-registration</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Up-to-date view of usage by end user</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Enterprise App Store</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SMS search and history</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Enterprise sociograph</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Find-my-phone mapping</a:t>
            </a:r>
          </a:p>
        </p:txBody>
      </p:sp>
      <p:pic>
        <p:nvPicPr>
          <p:cNvPr id="77" name="Picture 25" descr="Blackberry"/>
          <p:cNvPicPr>
            <a:picLocks noChangeAspect="1" noChangeArrowheads="1"/>
          </p:cNvPicPr>
          <p:nvPr/>
        </p:nvPicPr>
        <p:blipFill>
          <a:blip r:embed="rId3" cstate="print"/>
          <a:stretch>
            <a:fillRect/>
          </a:stretch>
        </p:blipFill>
        <p:spPr bwMode="gray">
          <a:xfrm>
            <a:off x="1083899" y="2023647"/>
            <a:ext cx="1320351" cy="2224703"/>
          </a:xfrm>
          <a:prstGeom prst="rect">
            <a:avLst/>
          </a:prstGeom>
          <a:noFill/>
          <a:ln>
            <a:noFill/>
          </a:ln>
          <a:effectLst>
            <a:outerShdw blurRad="50800" dist="38100" dir="5400000" algn="t" rotWithShape="0">
              <a:prstClr val="black">
                <a:alpha val="40000"/>
              </a:prstClr>
            </a:outerShdw>
          </a:effectLst>
        </p:spPr>
      </p:pic>
      <p:pic>
        <p:nvPicPr>
          <p:cNvPr id="78" name="Picture 25" descr="Blackberry"/>
          <p:cNvPicPr>
            <a:picLocks noChangeAspect="1" noChangeArrowheads="1"/>
          </p:cNvPicPr>
          <p:nvPr/>
        </p:nvPicPr>
        <p:blipFill>
          <a:blip r:embed="rId3" cstate="print"/>
          <a:stretch>
            <a:fillRect/>
          </a:stretch>
        </p:blipFill>
        <p:spPr bwMode="gray">
          <a:xfrm>
            <a:off x="3862142" y="2010947"/>
            <a:ext cx="1320351" cy="2224703"/>
          </a:xfrm>
          <a:prstGeom prst="rect">
            <a:avLst/>
          </a:prstGeom>
          <a:noFill/>
          <a:ln>
            <a:noFill/>
          </a:ln>
          <a:effectLst>
            <a:outerShdw blurRad="50800" dist="38100" dir="5400000" algn="t" rotWithShape="0">
              <a:prstClr val="black">
                <a:alpha val="40000"/>
              </a:prstClr>
            </a:outerShdw>
          </a:effectLst>
        </p:spPr>
      </p:pic>
      <p:pic>
        <p:nvPicPr>
          <p:cNvPr id="79" name="Picture 25" descr="Blackberry"/>
          <p:cNvPicPr>
            <a:picLocks noChangeAspect="1" noChangeArrowheads="1"/>
          </p:cNvPicPr>
          <p:nvPr/>
        </p:nvPicPr>
        <p:blipFill>
          <a:blip r:embed="rId3" cstate="print"/>
          <a:stretch>
            <a:fillRect/>
          </a:stretch>
        </p:blipFill>
        <p:spPr bwMode="gray">
          <a:xfrm>
            <a:off x="6640387" y="1998247"/>
            <a:ext cx="1320351" cy="2224703"/>
          </a:xfrm>
          <a:prstGeom prst="rect">
            <a:avLst/>
          </a:prstGeom>
          <a:noFill/>
          <a:ln>
            <a:noFill/>
          </a:ln>
          <a:effectLst>
            <a:outerShdw blurRad="50800" dist="38100" dir="5400000" algn="t" rotWithShape="0">
              <a:prstClr val="black">
                <a:alpha val="40000"/>
              </a:prstClr>
            </a:outerShdw>
          </a:effectLst>
        </p:spPr>
      </p:pic>
      <p:sp>
        <p:nvSpPr>
          <p:cNvPr id="81" name="Slide Number Placeholder 7"/>
          <p:cNvSpPr>
            <a:spLocks noGrp="1"/>
          </p:cNvSpPr>
          <p:nvPr>
            <p:ph type="sldNum" sz="quarter" idx="4294967295"/>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11</a:t>
            </a:fld>
            <a:endParaRPr lang="en-US" dirty="0"/>
          </a:p>
        </p:txBody>
      </p:sp>
    </p:spTree>
    <p:extLst>
      <p:ext uri="{BB962C8B-B14F-4D97-AF65-F5344CB8AC3E}">
        <p14:creationId xmlns:p14="http://schemas.microsoft.com/office/powerpoint/2010/main" val="406261841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Rectangle 10"/>
          <p:cNvSpPr>
            <a:spLocks noGrp="1"/>
          </p:cNvSpPr>
          <p:nvPr>
            <p:ph type="title"/>
          </p:nvPr>
        </p:nvSpPr>
        <p:spPr bwMode="gray"/>
        <p:txBody>
          <a:bodyPr>
            <a:normAutofit fontScale="90000"/>
          </a:bodyPr>
          <a:lstStyle/>
          <a:p>
            <a:r>
              <a:rPr lang="en-US" dirty="0" smtClean="0"/>
              <a:t>MobileIron</a:t>
            </a:r>
            <a:br>
              <a:rPr lang="en-US" dirty="0" smtClean="0"/>
            </a:br>
            <a:r>
              <a:rPr lang="en-US" sz="2200" b="0" dirty="0" smtClean="0"/>
              <a:t>Full MDM Services for WinMO, &amp; Symbian</a:t>
            </a:r>
          </a:p>
        </p:txBody>
      </p:sp>
      <p:sp>
        <p:nvSpPr>
          <p:cNvPr id="55" name="AutoShape 20"/>
          <p:cNvSpPr>
            <a:spLocks noChangeArrowheads="1"/>
          </p:cNvSpPr>
          <p:nvPr/>
        </p:nvSpPr>
        <p:spPr bwMode="gray">
          <a:xfrm rot="10800000">
            <a:off x="3184645"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58" name="AutoShape 32"/>
          <p:cNvSpPr>
            <a:spLocks noChangeArrowheads="1"/>
          </p:cNvSpPr>
          <p:nvPr/>
        </p:nvSpPr>
        <p:spPr bwMode="gray">
          <a:xfrm rot="10800000">
            <a:off x="406401"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59" name="AutoShape 44"/>
          <p:cNvSpPr>
            <a:spLocks noChangeArrowheads="1"/>
          </p:cNvSpPr>
          <p:nvPr/>
        </p:nvSpPr>
        <p:spPr bwMode="gray">
          <a:xfrm rot="10800000">
            <a:off x="5962889" y="1600199"/>
            <a:ext cx="2675346" cy="4622801"/>
          </a:xfrm>
          <a:prstGeom prst="roundRect">
            <a:avLst>
              <a:gd name="adj" fmla="val 10833"/>
            </a:avLst>
          </a:prstGeom>
          <a:gradFill flip="none" rotWithShape="1">
            <a:gsLst>
              <a:gs pos="0">
                <a:srgbClr val="E8E8E8"/>
              </a:gs>
              <a:gs pos="100000">
                <a:schemeClr val="bg1"/>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61" name="Rectangle 60"/>
          <p:cNvSpPr/>
          <p:nvPr/>
        </p:nvSpPr>
        <p:spPr bwMode="gray">
          <a:xfrm>
            <a:off x="406401" y="1402443"/>
            <a:ext cx="2679462" cy="416832"/>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lvl="0" eaLnBrk="1" fontAlgn="auto" hangingPunct="1">
              <a:spcBef>
                <a:spcPts val="0"/>
              </a:spcBef>
              <a:spcAft>
                <a:spcPts val="0"/>
              </a:spcAft>
              <a:defRPr/>
            </a:pPr>
            <a:r>
              <a:rPr lang="en-US" sz="1200" b="1" kern="0" dirty="0" smtClean="0">
                <a:solidFill>
                  <a:srgbClr val="FFFFFF"/>
                </a:solidFill>
                <a:latin typeface="Verdana" pitchFamily="34" charset="0"/>
                <a:ea typeface="+mn-ea"/>
                <a:cs typeface="+mn-cs"/>
              </a:rPr>
              <a:t>Smartphone Mission Control</a:t>
            </a:r>
          </a:p>
        </p:txBody>
      </p:sp>
      <p:sp>
        <p:nvSpPr>
          <p:cNvPr id="62" name="Rectangle 61"/>
          <p:cNvSpPr/>
          <p:nvPr/>
        </p:nvSpPr>
        <p:spPr bwMode="gray">
          <a:xfrm>
            <a:off x="3184645" y="1402443"/>
            <a:ext cx="2679462" cy="416832"/>
          </a:xfrm>
          <a:prstGeom prst="rect">
            <a:avLst/>
          </a:prstGeom>
          <a:gradFill>
            <a:gsLst>
              <a:gs pos="100000">
                <a:srgbClr val="FFFFFF"/>
              </a:gs>
              <a:gs pos="97000">
                <a:srgbClr val="FFFFFF"/>
              </a:gs>
              <a:gs pos="96000">
                <a:srgbClr val="045882"/>
              </a:gs>
              <a:gs pos="39000">
                <a:schemeClr val="tx2"/>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200" b="1" kern="0" dirty="0" smtClean="0">
                <a:solidFill>
                  <a:srgbClr val="FFFFFF"/>
                </a:solidFill>
                <a:latin typeface="Verdana" pitchFamily="34" charset="0"/>
              </a:rPr>
              <a:t>Control Cost &amp; Quality  </a:t>
            </a:r>
          </a:p>
        </p:txBody>
      </p:sp>
      <p:sp>
        <p:nvSpPr>
          <p:cNvPr id="63" name="Rectangle 62"/>
          <p:cNvSpPr/>
          <p:nvPr/>
        </p:nvSpPr>
        <p:spPr bwMode="gray">
          <a:xfrm>
            <a:off x="5962889" y="1402443"/>
            <a:ext cx="2679462" cy="416832"/>
          </a:xfrm>
          <a:prstGeom prst="rect">
            <a:avLst/>
          </a:prstGeom>
          <a:gradFill>
            <a:gsLst>
              <a:gs pos="100000">
                <a:srgbClr val="FFFFFF"/>
              </a:gs>
              <a:gs pos="97000">
                <a:srgbClr val="FFFFFF"/>
              </a:gs>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30000"/>
              </a:prstClr>
            </a:outerShdw>
          </a:effectLst>
        </p:spPr>
        <p:txBody>
          <a:bodyPr bIns="73152" rtlCol="0" anchor="ctr"/>
          <a:lstStyle/>
          <a:p>
            <a:pPr eaLnBrk="1" fontAlgn="auto" hangingPunct="1">
              <a:spcBef>
                <a:spcPts val="0"/>
              </a:spcBef>
              <a:spcAft>
                <a:spcPts val="0"/>
              </a:spcAft>
              <a:defRPr/>
            </a:pPr>
            <a:r>
              <a:rPr lang="en-US" sz="1200" b="1" kern="0" dirty="0" smtClean="0">
                <a:solidFill>
                  <a:srgbClr val="FFFFFF"/>
                </a:solidFill>
                <a:latin typeface="Verdana" pitchFamily="34" charset="0"/>
                <a:ea typeface="+mn-ea"/>
                <a:cs typeface="+mn-cs"/>
              </a:rPr>
              <a:t>Employee Self-governance</a:t>
            </a:r>
          </a:p>
        </p:txBody>
      </p:sp>
      <p:sp>
        <p:nvSpPr>
          <p:cNvPr id="66" name="TextBox 16"/>
          <p:cNvSpPr txBox="1">
            <a:spLocks noChangeArrowheads="1"/>
          </p:cNvSpPr>
          <p:nvPr/>
        </p:nvSpPr>
        <p:spPr bwMode="gray">
          <a:xfrm>
            <a:off x="596899" y="3551976"/>
            <a:ext cx="2314337" cy="2467342"/>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1"/>
                </a:solidFill>
              </a:rPr>
              <a:t>Next-Gen Mobile</a:t>
            </a:r>
            <a:br>
              <a:rPr lang="en-US" sz="1200" b="1" dirty="0" smtClean="0">
                <a:solidFill>
                  <a:schemeClr val="tx1"/>
                </a:solidFill>
              </a:rPr>
            </a:br>
            <a:r>
              <a:rPr lang="en-US" sz="1200" b="1" dirty="0" smtClean="0">
                <a:solidFill>
                  <a:schemeClr val="tx1"/>
                </a:solidFill>
              </a:rPr>
              <a:t>Device Management </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Device Management</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Remote Control/Access to Blackberry</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Visibility &amp; Control over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Active-Sync devices</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Generate alerts based on IT Policy (SIM  change)</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Gain real-time visibility into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installed apps </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Distribute in-house applications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over-the-air</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Ability to Selectively Wipe contents</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Virus scanning connector</a:t>
            </a:r>
          </a:p>
        </p:txBody>
      </p:sp>
      <p:sp>
        <p:nvSpPr>
          <p:cNvPr id="67" name="TextBox 16"/>
          <p:cNvSpPr txBox="1">
            <a:spLocks noChangeArrowheads="1"/>
          </p:cNvSpPr>
          <p:nvPr/>
        </p:nvSpPr>
        <p:spPr bwMode="gray">
          <a:xfrm>
            <a:off x="3304693" y="3551976"/>
            <a:ext cx="2384788" cy="1569660"/>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tx2"/>
                </a:solidFill>
              </a:rPr>
              <a:t>Real-time Business Intelligence</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Activity analysis (voice, SMS, </a:t>
            </a:r>
            <a:br>
              <a:rPr lang="en-US" sz="900" dirty="0" smtClean="0">
                <a:solidFill>
                  <a:schemeClr val="accent1"/>
                </a:solidFill>
                <a:latin typeface="Verdana" pitchFamily="34" charset="0"/>
              </a:rPr>
            </a:br>
            <a:r>
              <a:rPr lang="en-US" sz="900" dirty="0" smtClean="0">
                <a:solidFill>
                  <a:schemeClr val="accent1"/>
                </a:solidFill>
                <a:latin typeface="Verdana" pitchFamily="34" charset="0"/>
              </a:rPr>
              <a:t>data traffic)</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Generate alerts based on Telecom policy (minutes usage and International roaming)</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Report performance on map</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Billing plan integration </a:t>
            </a:r>
          </a:p>
        </p:txBody>
      </p:sp>
      <p:sp>
        <p:nvSpPr>
          <p:cNvPr id="68" name="TextBox 16"/>
          <p:cNvSpPr txBox="1">
            <a:spLocks noChangeArrowheads="1"/>
          </p:cNvSpPr>
          <p:nvPr/>
        </p:nvSpPr>
        <p:spPr bwMode="gray">
          <a:xfrm>
            <a:off x="6082937" y="3551976"/>
            <a:ext cx="2384788" cy="1572225"/>
          </a:xfrm>
          <a:prstGeom prst="rect">
            <a:avLst/>
          </a:prstGeom>
          <a:noFill/>
          <a:ln w="9525">
            <a:noFill/>
            <a:miter lim="800000"/>
            <a:headEnd/>
            <a:tailEnd/>
          </a:ln>
        </p:spPr>
        <p:txBody>
          <a:bodyPr wrap="square" lIns="0" tIns="0" rIns="0" bIns="0">
            <a:spAutoFit/>
          </a:bodyPr>
          <a:lstStyle/>
          <a:p>
            <a:pPr>
              <a:spcBef>
                <a:spcPts val="300"/>
              </a:spcBef>
              <a:buClr>
                <a:schemeClr val="accent1"/>
              </a:buClr>
            </a:pPr>
            <a:r>
              <a:rPr lang="en-US" sz="1200" b="1" dirty="0" smtClean="0">
                <a:solidFill>
                  <a:schemeClr val="accent3"/>
                </a:solidFill>
              </a:rPr>
              <a:t>Employee </a:t>
            </a:r>
          </a:p>
          <a:p>
            <a:pPr>
              <a:spcBef>
                <a:spcPts val="300"/>
              </a:spcBef>
              <a:buClr>
                <a:schemeClr val="accent1"/>
              </a:buClr>
            </a:pPr>
            <a:r>
              <a:rPr lang="en-US" sz="1200" b="1" dirty="0" smtClean="0">
                <a:solidFill>
                  <a:schemeClr val="accent3"/>
                </a:solidFill>
              </a:rPr>
              <a:t>Self-Portal </a:t>
            </a:r>
          </a:p>
          <a:p>
            <a:pPr marL="120650" indent="-120650" algn="l">
              <a:spcBef>
                <a:spcPts val="600"/>
              </a:spcBef>
              <a:buClr>
                <a:schemeClr val="accent1"/>
              </a:buClr>
              <a:buFont typeface="Arial" charset="0"/>
              <a:buChar char="•"/>
            </a:pPr>
            <a:r>
              <a:rPr lang="en-US" sz="900" dirty="0" smtClean="0">
                <a:solidFill>
                  <a:schemeClr val="accent1"/>
                </a:solidFill>
                <a:latin typeface="Verdana" pitchFamily="34" charset="0"/>
              </a:rPr>
              <a:t>Employee Self-registration</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Up-to-date view of usage by end user</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Enterprise App Store</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SMS search and history</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Enterprise sociograph</a:t>
            </a:r>
          </a:p>
          <a:p>
            <a:pPr marL="120650" indent="-120650" algn="l">
              <a:spcBef>
                <a:spcPts val="400"/>
              </a:spcBef>
              <a:buClr>
                <a:schemeClr val="accent1"/>
              </a:buClr>
              <a:buFont typeface="Arial" charset="0"/>
              <a:buChar char="•"/>
            </a:pPr>
            <a:r>
              <a:rPr lang="en-US" sz="900" dirty="0" smtClean="0">
                <a:solidFill>
                  <a:schemeClr val="accent1"/>
                </a:solidFill>
                <a:latin typeface="Verdana" pitchFamily="34" charset="0"/>
              </a:rPr>
              <a:t>Find-my-phone mapping</a:t>
            </a:r>
          </a:p>
        </p:txBody>
      </p:sp>
      <p:sp>
        <p:nvSpPr>
          <p:cNvPr id="96" name="TextBox 95"/>
          <p:cNvSpPr txBox="1"/>
          <p:nvPr/>
        </p:nvSpPr>
        <p:spPr bwMode="gray">
          <a:xfrm>
            <a:off x="6208939" y="6398986"/>
            <a:ext cx="1252266" cy="230832"/>
          </a:xfrm>
          <a:prstGeom prst="rect">
            <a:avLst/>
          </a:prstGeom>
          <a:noFill/>
        </p:spPr>
        <p:txBody>
          <a:bodyPr wrap="none">
            <a:spAutoFit/>
          </a:bodyPr>
          <a:lstStyle/>
          <a:p>
            <a:pPr>
              <a:defRPr/>
            </a:pPr>
            <a:r>
              <a:rPr lang="en-US" sz="900" dirty="0">
                <a:solidFill>
                  <a:schemeClr val="accent1"/>
                </a:solidFill>
                <a:latin typeface="+mn-lt"/>
              </a:rPr>
              <a:t>* Release pending</a:t>
            </a:r>
          </a:p>
        </p:txBody>
      </p:sp>
      <p:pic>
        <p:nvPicPr>
          <p:cNvPr id="98" name="Picture 5"/>
          <p:cNvPicPr>
            <a:picLocks noChangeAspect="1" noChangeArrowheads="1"/>
          </p:cNvPicPr>
          <p:nvPr/>
        </p:nvPicPr>
        <p:blipFill>
          <a:blip r:embed="rId3"/>
          <a:stretch>
            <a:fillRect/>
          </a:stretch>
        </p:blipFill>
        <p:spPr bwMode="gray">
          <a:xfrm>
            <a:off x="1036618" y="2233257"/>
            <a:ext cx="1435028" cy="495502"/>
          </a:xfrm>
          <a:prstGeom prst="rect">
            <a:avLst/>
          </a:prstGeom>
          <a:noFill/>
          <a:ln w="9525">
            <a:noFill/>
            <a:miter lim="800000"/>
            <a:headEnd/>
            <a:tailEnd/>
          </a:ln>
        </p:spPr>
      </p:pic>
      <p:pic>
        <p:nvPicPr>
          <p:cNvPr id="99" name="Picture 59" descr="Symbian logo.jpg"/>
          <p:cNvPicPr>
            <a:picLocks noChangeAspect="1"/>
          </p:cNvPicPr>
          <p:nvPr/>
        </p:nvPicPr>
        <p:blipFill>
          <a:blip r:embed="rId4"/>
          <a:stretch>
            <a:fillRect/>
          </a:stretch>
        </p:blipFill>
        <p:spPr bwMode="gray">
          <a:xfrm>
            <a:off x="1193909" y="2891633"/>
            <a:ext cx="1120446" cy="310042"/>
          </a:xfrm>
          <a:prstGeom prst="rect">
            <a:avLst/>
          </a:prstGeom>
          <a:noFill/>
          <a:ln w="9525">
            <a:noFill/>
            <a:miter lim="800000"/>
            <a:headEnd/>
            <a:tailEnd/>
          </a:ln>
        </p:spPr>
      </p:pic>
      <p:pic>
        <p:nvPicPr>
          <p:cNvPr id="100" name="Picture 5"/>
          <p:cNvPicPr>
            <a:picLocks noChangeAspect="1" noChangeArrowheads="1"/>
          </p:cNvPicPr>
          <p:nvPr/>
        </p:nvPicPr>
        <p:blipFill>
          <a:blip r:embed="rId3"/>
          <a:stretch>
            <a:fillRect/>
          </a:stretch>
        </p:blipFill>
        <p:spPr bwMode="gray">
          <a:xfrm>
            <a:off x="3804803" y="2198571"/>
            <a:ext cx="1435028" cy="495502"/>
          </a:xfrm>
          <a:prstGeom prst="rect">
            <a:avLst/>
          </a:prstGeom>
          <a:noFill/>
          <a:ln w="9525">
            <a:noFill/>
            <a:miter lim="800000"/>
            <a:headEnd/>
            <a:tailEnd/>
          </a:ln>
        </p:spPr>
      </p:pic>
      <p:pic>
        <p:nvPicPr>
          <p:cNvPr id="101" name="Picture 59" descr="Symbian logo.jpg"/>
          <p:cNvPicPr>
            <a:picLocks noChangeAspect="1"/>
          </p:cNvPicPr>
          <p:nvPr/>
        </p:nvPicPr>
        <p:blipFill>
          <a:blip r:embed="rId4"/>
          <a:stretch>
            <a:fillRect/>
          </a:stretch>
        </p:blipFill>
        <p:spPr bwMode="gray">
          <a:xfrm>
            <a:off x="3962094" y="2891633"/>
            <a:ext cx="1120446" cy="310042"/>
          </a:xfrm>
          <a:prstGeom prst="rect">
            <a:avLst/>
          </a:prstGeom>
          <a:noFill/>
          <a:ln w="9525">
            <a:noFill/>
            <a:miter lim="800000"/>
            <a:headEnd/>
            <a:tailEnd/>
          </a:ln>
        </p:spPr>
      </p:pic>
      <p:pic>
        <p:nvPicPr>
          <p:cNvPr id="102" name="Picture 5"/>
          <p:cNvPicPr>
            <a:picLocks noChangeAspect="1" noChangeArrowheads="1"/>
          </p:cNvPicPr>
          <p:nvPr/>
        </p:nvPicPr>
        <p:blipFill>
          <a:blip r:embed="rId3"/>
          <a:stretch>
            <a:fillRect/>
          </a:stretch>
        </p:blipFill>
        <p:spPr bwMode="gray">
          <a:xfrm>
            <a:off x="6583048" y="2198571"/>
            <a:ext cx="1435028" cy="495502"/>
          </a:xfrm>
          <a:prstGeom prst="rect">
            <a:avLst/>
          </a:prstGeom>
          <a:noFill/>
          <a:ln w="9525">
            <a:noFill/>
            <a:miter lim="800000"/>
            <a:headEnd/>
            <a:tailEnd/>
          </a:ln>
        </p:spPr>
      </p:pic>
      <p:pic>
        <p:nvPicPr>
          <p:cNvPr id="103" name="Picture 59" descr="Symbian logo.jpg"/>
          <p:cNvPicPr>
            <a:picLocks noChangeAspect="1"/>
          </p:cNvPicPr>
          <p:nvPr/>
        </p:nvPicPr>
        <p:blipFill>
          <a:blip r:embed="rId4"/>
          <a:stretch>
            <a:fillRect/>
          </a:stretch>
        </p:blipFill>
        <p:spPr bwMode="gray">
          <a:xfrm>
            <a:off x="6740339" y="2891633"/>
            <a:ext cx="1120446" cy="310042"/>
          </a:xfrm>
          <a:prstGeom prst="rect">
            <a:avLst/>
          </a:prstGeom>
          <a:noFill/>
          <a:ln w="9525">
            <a:noFill/>
            <a:miter lim="800000"/>
            <a:headEnd/>
            <a:tailEnd/>
          </a:ln>
        </p:spPr>
      </p:pic>
      <p:sp>
        <p:nvSpPr>
          <p:cNvPr id="104" name="Slide Number Placeholder 7"/>
          <p:cNvSpPr>
            <a:spLocks noGrp="1"/>
          </p:cNvSpPr>
          <p:nvPr>
            <p:ph type="sldNum" sz="quarter" idx="4294967295"/>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12</a:t>
            </a:fld>
            <a:endParaRPr lang="en-US" dirty="0"/>
          </a:p>
        </p:txBody>
      </p:sp>
    </p:spTree>
    <p:extLst>
      <p:ext uri="{BB962C8B-B14F-4D97-AF65-F5344CB8AC3E}">
        <p14:creationId xmlns:p14="http://schemas.microsoft.com/office/powerpoint/2010/main" val="261038569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itchFamily="34" charset="0"/>
              </a:rPr>
              <a:t>Bring Your Own Device Security Controls</a:t>
            </a:r>
            <a:endParaRPr lang="en-US" sz="3200" dirty="0">
              <a:latin typeface="Trebuchet MS" pitchFamily="34" charset="0"/>
            </a:endParaRPr>
          </a:p>
        </p:txBody>
      </p:sp>
      <p:sp>
        <p:nvSpPr>
          <p:cNvPr id="3" name="Subtitle 2"/>
          <p:cNvSpPr>
            <a:spLocks noGrp="1"/>
          </p:cNvSpPr>
          <p:nvPr>
            <p:ph type="subTitle" idx="1"/>
          </p:nvPr>
        </p:nvSpPr>
        <p:spPr/>
        <p:txBody>
          <a:bodyPr>
            <a:normAutofit/>
          </a:bodyPr>
          <a:lstStyle/>
          <a:p>
            <a:pPr>
              <a:buNone/>
            </a:pPr>
            <a:endParaRPr lang="en-US" sz="2800" dirty="0"/>
          </a:p>
        </p:txBody>
      </p:sp>
      <p:pic>
        <p:nvPicPr>
          <p:cNvPr id="4" name="Picture 2" descr="C:\Users\ToddS\Desktop\Mobile Iro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775065"/>
            <a:ext cx="8978931" cy="286373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cogniance.com/images/clients/logo/logo_MobileIr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66" y="1142984"/>
            <a:ext cx="21812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19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3240505"/>
            <a:ext cx="8715436" cy="3208421"/>
          </a:xfrm>
        </p:spPr>
        <p:txBody>
          <a:bodyPr>
            <a:normAutofit/>
          </a:bodyPr>
          <a:lstStyle/>
          <a:p>
            <a:r>
              <a:rPr lang="en-US" sz="2800" dirty="0" smtClean="0"/>
              <a:t> Start-up and Termination Savings</a:t>
            </a:r>
          </a:p>
          <a:p>
            <a:r>
              <a:rPr lang="en-US" sz="2800" dirty="0" smtClean="0"/>
              <a:t> IT Action and Operation</a:t>
            </a:r>
          </a:p>
          <a:p>
            <a:r>
              <a:rPr lang="en-US" sz="2800" dirty="0" smtClean="0"/>
              <a:t> User Action and incident</a:t>
            </a:r>
          </a:p>
          <a:p>
            <a:r>
              <a:rPr lang="en-US" sz="2800" dirty="0" smtClean="0"/>
              <a:t> Telecom Usage</a:t>
            </a:r>
          </a:p>
          <a:p>
            <a:r>
              <a:rPr lang="en-US" sz="2800" dirty="0" smtClean="0"/>
              <a:t> Bring Your Own Device</a:t>
            </a:r>
            <a:endParaRPr lang="en-US" sz="2800" dirty="0"/>
          </a:p>
        </p:txBody>
      </p:sp>
      <p:sp>
        <p:nvSpPr>
          <p:cNvPr id="4" name="Title 1"/>
          <p:cNvSpPr>
            <a:spLocks noGrp="1"/>
          </p:cNvSpPr>
          <p:nvPr>
            <p:ph type="title"/>
          </p:nvPr>
        </p:nvSpPr>
        <p:spPr/>
        <p:txBody>
          <a:bodyPr>
            <a:normAutofit/>
          </a:bodyPr>
          <a:lstStyle/>
          <a:p>
            <a:r>
              <a:rPr lang="en-US" sz="3200" dirty="0" smtClean="0">
                <a:latin typeface="Trebuchet MS" pitchFamily="34" charset="0"/>
              </a:rPr>
              <a:t>Cost Analysis</a:t>
            </a:r>
            <a:endParaRPr lang="en-US" sz="3200" dirty="0">
              <a:latin typeface="Trebuchet MS" pitchFamily="34" charset="0"/>
            </a:endParaRPr>
          </a:p>
        </p:txBody>
      </p:sp>
      <p:pic>
        <p:nvPicPr>
          <p:cNvPr id="31746" name="Picture 2"/>
          <p:cNvPicPr>
            <a:picLocks noChangeAspect="1" noChangeArrowheads="1"/>
          </p:cNvPicPr>
          <p:nvPr/>
        </p:nvPicPr>
        <p:blipFill>
          <a:blip r:embed="rId2"/>
          <a:srcRect/>
          <a:stretch>
            <a:fillRect/>
          </a:stretch>
        </p:blipFill>
        <p:spPr bwMode="auto">
          <a:xfrm>
            <a:off x="166156" y="833079"/>
            <a:ext cx="8715436" cy="2054747"/>
          </a:xfrm>
          <a:prstGeom prst="rect">
            <a:avLst/>
          </a:prstGeom>
          <a:noFill/>
          <a:ln w="9525">
            <a:noFill/>
            <a:miter lim="800000"/>
            <a:headEnd/>
            <a:tailEnd/>
          </a:ln>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62" y="0"/>
            <a:ext cx="9302262" cy="6715070"/>
          </a:xfrm>
          <a:prstGeom prst="rect">
            <a:avLst/>
          </a:prstGeom>
        </p:spPr>
      </p:pic>
    </p:spTree>
    <p:extLst>
      <p:ext uri="{BB962C8B-B14F-4D97-AF65-F5344CB8AC3E}">
        <p14:creationId xmlns:p14="http://schemas.microsoft.com/office/powerpoint/2010/main" val="2444941710"/>
      </p:ext>
    </p:extLst>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1214446"/>
          </a:xfrm>
        </p:spPr>
        <p:txBody>
          <a:bodyPr>
            <a:normAutofit/>
          </a:bodyPr>
          <a:lstStyle/>
          <a:p>
            <a:r>
              <a:rPr lang="en-US" dirty="0" smtClean="0"/>
              <a:t>What Does It All Mean?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Workforce St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82" y="1470548"/>
            <a:ext cx="8715436" cy="41682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409" y="3362013"/>
            <a:ext cx="674077" cy="674077"/>
          </a:xfrm>
          <a:prstGeom prst="rect">
            <a:avLst/>
          </a:prstGeom>
        </p:spPr>
      </p:pic>
    </p:spTree>
    <p:extLst>
      <p:ext uri="{BB962C8B-B14F-4D97-AF65-F5344CB8AC3E}">
        <p14:creationId xmlns:p14="http://schemas.microsoft.com/office/powerpoint/2010/main" val="657460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a:xfrm>
            <a:off x="214282" y="1142984"/>
            <a:ext cx="8715436" cy="4695108"/>
          </a:xfrm>
        </p:spPr>
        <p:txBody>
          <a:bodyPr>
            <a:normAutofit/>
          </a:bodyPr>
          <a:lstStyle/>
          <a:p>
            <a:pPr algn="ctr"/>
            <a:endParaRPr lang="en-US" sz="3200" dirty="0" smtClean="0"/>
          </a:p>
          <a:p>
            <a:pPr algn="ctr">
              <a:buNone/>
            </a:pPr>
            <a:r>
              <a:rPr lang="en-US" sz="3200" dirty="0" smtClean="0"/>
              <a:t>Would you like to see a demonstration:</a:t>
            </a:r>
          </a:p>
          <a:p>
            <a:endParaRPr lang="en-US" dirty="0"/>
          </a:p>
          <a:p>
            <a:endParaRPr lang="en-US" dirty="0" smtClean="0"/>
          </a:p>
          <a:p>
            <a:pPr>
              <a:buNone/>
            </a:pPr>
            <a:endParaRPr lang="en-US" dirty="0" smtClean="0"/>
          </a:p>
          <a:p>
            <a:pPr>
              <a:buNone/>
            </a:pPr>
            <a:endParaRPr lang="en-US" dirty="0" smtClean="0"/>
          </a:p>
          <a:p>
            <a:pPr>
              <a:buNone/>
            </a:pPr>
            <a:endParaRPr lang="en-US" dirty="0"/>
          </a:p>
          <a:p>
            <a:pPr marL="342900" indent="-342900"/>
            <a:r>
              <a:rPr lang="en-US" sz="3200" dirty="0" smtClean="0"/>
              <a:t>Questions</a:t>
            </a:r>
          </a:p>
          <a:p>
            <a:pPr marL="342900" indent="-342900"/>
            <a:r>
              <a:rPr lang="en-US" sz="3200" dirty="0" err="1" smtClean="0"/>
              <a:t>Amit</a:t>
            </a:r>
            <a:r>
              <a:rPr lang="en-US" sz="3200" dirty="0" smtClean="0"/>
              <a:t>??</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754" y="2607448"/>
            <a:ext cx="1828800" cy="658368"/>
          </a:xfrm>
          <a:prstGeom prst="rect">
            <a:avLst/>
          </a:prstGeom>
        </p:spPr>
      </p:pic>
    </p:spTree>
    <p:extLst>
      <p:ext uri="{BB962C8B-B14F-4D97-AF65-F5344CB8AC3E}">
        <p14:creationId xmlns:p14="http://schemas.microsoft.com/office/powerpoint/2010/main" val="5836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05" name="think-cell Slide" r:id="rId13" imgW="360" imgH="360" progId="">
                  <p:embed/>
                </p:oleObj>
              </mc:Choice>
              <mc:Fallback>
                <p:oleObj name="think-cell Slide" r:id="rId13" imgW="360" imgH="360" progId="">
                  <p:embed/>
                  <p:pic>
                    <p:nvPicPr>
                      <p:cNvPr id="0"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251521" y="4977764"/>
            <a:ext cx="4059936"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814046" y="4977764"/>
            <a:ext cx="4059936"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Overview</a:t>
            </a:r>
            <a:endParaRPr lang="en-US" dirty="0"/>
          </a:p>
        </p:txBody>
      </p:sp>
      <p:sp>
        <p:nvSpPr>
          <p:cNvPr id="4" name="Rectangle 3"/>
          <p:cNvSpPr/>
          <p:nvPr>
            <p:custDataLst>
              <p:tags r:id="rId6"/>
            </p:custDataLst>
          </p:nvPr>
        </p:nvSpPr>
        <p:spPr>
          <a:xfrm>
            <a:off x="251521" y="1735851"/>
            <a:ext cx="4176464" cy="3785652"/>
          </a:xfrm>
          <a:prstGeom prst="rect">
            <a:avLst/>
          </a:prstGeom>
        </p:spPr>
        <p:txBody>
          <a:bodyPr wrap="square">
            <a:spAutoFit/>
          </a:bodyPr>
          <a:lstStyle/>
          <a:p>
            <a:pPr marL="169863" indent="-169863" algn="l">
              <a:buFont typeface="Arial" pitchFamily="34" charset="0"/>
              <a:buChar char="•"/>
            </a:pPr>
            <a:r>
              <a:rPr lang="en-US" sz="2000" dirty="0" smtClean="0"/>
              <a:t>The main devices for corporate productivity used to be the desktop or laptop computer. </a:t>
            </a:r>
          </a:p>
          <a:p>
            <a:pPr algn="l"/>
            <a:endParaRPr lang="en-US" sz="2000" dirty="0" smtClean="0"/>
          </a:p>
          <a:p>
            <a:pPr marL="169863" indent="-169863" algn="l">
              <a:buFont typeface="Arial" pitchFamily="34" charset="0"/>
              <a:buChar char="•"/>
            </a:pPr>
            <a:r>
              <a:rPr lang="en-US" sz="2000" dirty="0" smtClean="0"/>
              <a:t>RIM’s BlackBerry opened the door for smartphones as business tools.</a:t>
            </a:r>
          </a:p>
          <a:p>
            <a:pPr algn="l"/>
            <a:endParaRPr lang="en-US" sz="2000" dirty="0" smtClean="0"/>
          </a:p>
          <a:p>
            <a:pPr marL="169863" indent="-169863" algn="l">
              <a:buFont typeface="Arial" pitchFamily="34" charset="0"/>
              <a:buChar char="•"/>
            </a:pPr>
            <a:r>
              <a:rPr lang="en-US" sz="2000" dirty="0" smtClean="0"/>
              <a:t>Employees began bringing their own non-BlackBerry devices into work, and demanding that they be able to connect them with corporate resources</a:t>
            </a:r>
            <a:endParaRPr lang="en-US" sz="2000" dirty="0" smtClean="0">
              <a:solidFill>
                <a:srgbClr val="FF0000"/>
              </a:solidFill>
            </a:endParaRPr>
          </a:p>
        </p:txBody>
      </p:sp>
      <p:sp>
        <p:nvSpPr>
          <p:cNvPr id="5" name="Rectangle 4"/>
          <p:cNvSpPr/>
          <p:nvPr>
            <p:custDataLst>
              <p:tags r:id="rId7"/>
            </p:custDataLst>
          </p:nvPr>
        </p:nvSpPr>
        <p:spPr>
          <a:xfrm>
            <a:off x="4702629" y="1760003"/>
            <a:ext cx="4174671" cy="4062651"/>
          </a:xfrm>
          <a:prstGeom prst="rect">
            <a:avLst/>
          </a:prstGeom>
        </p:spPr>
        <p:txBody>
          <a:bodyPr wrap="square">
            <a:spAutoFit/>
          </a:bodyPr>
          <a:lstStyle/>
          <a:p>
            <a:pPr marL="169863" indent="-169863" algn="l">
              <a:buFont typeface="Arial" pitchFamily="34" charset="0"/>
              <a:buChar char="•"/>
            </a:pPr>
            <a:r>
              <a:rPr lang="en-US" sz="2000" dirty="0" smtClean="0"/>
              <a:t>Mobile device management as a hub for managing a variety of corporate and personal</a:t>
            </a:r>
          </a:p>
          <a:p>
            <a:pPr algn="l"/>
            <a:endParaRPr lang="en-US" sz="2000" dirty="0" smtClean="0"/>
          </a:p>
          <a:p>
            <a:pPr marL="169863" indent="-169863" algn="l">
              <a:buFont typeface="Arial" pitchFamily="34" charset="0"/>
              <a:buChar char="•"/>
            </a:pPr>
            <a:r>
              <a:rPr lang="en-US" sz="2000" dirty="0" smtClean="0"/>
              <a:t>Security is a focus of most MDM vendors. </a:t>
            </a:r>
          </a:p>
          <a:p>
            <a:pPr algn="l"/>
            <a:endParaRPr lang="en-US" sz="2000" dirty="0" smtClean="0"/>
          </a:p>
          <a:p>
            <a:pPr marL="169863" indent="-169863" algn="l">
              <a:buFont typeface="Arial" pitchFamily="34" charset="0"/>
              <a:buChar char="•"/>
            </a:pPr>
            <a:r>
              <a:rPr lang="en-US" sz="2000" dirty="0" smtClean="0"/>
              <a:t>Mobile devices are increasingly application platforms. </a:t>
            </a:r>
            <a:endParaRPr lang="en-US" sz="2000" dirty="0"/>
          </a:p>
          <a:p>
            <a:pPr algn="l"/>
            <a:endParaRPr lang="en-US" sz="2000" dirty="0" smtClean="0"/>
          </a:p>
          <a:p>
            <a:pPr marL="169863" indent="-169863" algn="l">
              <a:buFont typeface="Arial" pitchFamily="34" charset="0"/>
              <a:buChar char="•"/>
            </a:pPr>
            <a:r>
              <a:rPr lang="en-US" sz="2000" dirty="0" smtClean="0"/>
              <a:t>Mobile technology will continue to change rapidly</a:t>
            </a:r>
          </a:p>
          <a:p>
            <a:pPr marL="169863" indent="-169863" algn="l">
              <a:buFont typeface="Arial" pitchFamily="34" charset="0"/>
              <a:buChar char="•"/>
            </a:pPr>
            <a:endParaRPr lang="en-US" b="1" dirty="0" smtClean="0"/>
          </a:p>
        </p:txBody>
      </p:sp>
      <p:sp>
        <p:nvSpPr>
          <p:cNvPr id="16" name="Rounded Rectangle 15"/>
          <p:cNvSpPr/>
          <p:nvPr>
            <p:custDataLst>
              <p:tags r:id="rId8"/>
            </p:custDataLst>
          </p:nvPr>
        </p:nvSpPr>
        <p:spPr>
          <a:xfrm>
            <a:off x="251520" y="1280160"/>
            <a:ext cx="4059936"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r>
              <a:rPr lang="en-CA" b="1" i="1" dirty="0" smtClean="0">
                <a:solidFill>
                  <a:schemeClr val="tx1"/>
                </a:solidFill>
              </a:rPr>
              <a:t>How It Got Here</a:t>
            </a:r>
            <a:endParaRPr lang="en-CA" b="1" i="1" dirty="0">
              <a:solidFill>
                <a:schemeClr val="tx1"/>
              </a:solidFill>
            </a:endParaRPr>
          </a:p>
        </p:txBody>
      </p:sp>
      <p:sp>
        <p:nvSpPr>
          <p:cNvPr id="17" name="Rounded Rectangle 16"/>
          <p:cNvSpPr/>
          <p:nvPr>
            <p:custDataLst>
              <p:tags r:id="rId9"/>
            </p:custDataLst>
          </p:nvPr>
        </p:nvSpPr>
        <p:spPr>
          <a:xfrm>
            <a:off x="4814046" y="1280160"/>
            <a:ext cx="4063253"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r>
              <a:rPr lang="en-CA" b="1" i="1" dirty="0" smtClean="0">
                <a:solidFill>
                  <a:schemeClr val="tx1"/>
                </a:solidFill>
              </a:rPr>
              <a:t>Where It’s Going</a:t>
            </a:r>
            <a:endParaRPr lang="en-CA" b="1" i="1" dirty="0">
              <a:solidFill>
                <a:schemeClr val="tx1"/>
              </a:solidFill>
            </a:endParaRPr>
          </a:p>
        </p:txBody>
      </p:sp>
      <p:sp>
        <p:nvSpPr>
          <p:cNvPr id="10" name="Rounded Rectangle 9"/>
          <p:cNvSpPr/>
          <p:nvPr/>
        </p:nvSpPr>
        <p:spPr>
          <a:xfrm>
            <a:off x="211837" y="5644420"/>
            <a:ext cx="8625779" cy="102584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600" dirty="0" smtClean="0">
                <a:solidFill>
                  <a:schemeClr val="tx1"/>
                </a:solidFill>
              </a:rPr>
              <a:t>We must continue to focus on solutions that offer us Enforced Passwords, Device Wipe, Remote Lock, Audit trail/logging, Jailbreak detection, Software Distribution with Application downloading, updating and verification support, external memory blocking and configuration change history.</a:t>
            </a:r>
            <a:endParaRPr lang="en-CA" sz="1600" dirty="0" smtClean="0">
              <a:solidFill>
                <a:srgbClr val="FF0000"/>
              </a:solidFill>
            </a:endParaRPr>
          </a:p>
        </p:txBody>
      </p:sp>
      <p:pic>
        <p:nvPicPr>
          <p:cNvPr id="3" name="Picture 2"/>
          <p:cNvPicPr>
            <a:picLocks noChangeAspect="1"/>
          </p:cNvPicPr>
          <p:nvPr/>
        </p:nvPicPr>
        <p:blipFill>
          <a:blip r:embed="rId15"/>
          <a:stretch>
            <a:fillRect/>
          </a:stretch>
        </p:blipFill>
        <p:spPr>
          <a:xfrm>
            <a:off x="211837" y="5619866"/>
            <a:ext cx="1090248" cy="838201"/>
          </a:xfrm>
          <a:prstGeom prst="rect">
            <a:avLst/>
          </a:prstGeom>
        </p:spPr>
      </p:pic>
      <p:sp>
        <p:nvSpPr>
          <p:cNvPr id="14" name="Footer Placeholder 3"/>
          <p:cNvSpPr txBox="1">
            <a:spLocks/>
          </p:cNvSpPr>
          <p:nvPr>
            <p:custDataLst>
              <p:tags r:id="rId10"/>
            </p:custDataLst>
          </p:nvPr>
        </p:nvSpPr>
        <p:spPr>
          <a:xfrm>
            <a:off x="4814046" y="385831"/>
            <a:ext cx="39161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CA" sz="1200" dirty="0" smtClean="0"/>
              <a:t>Northwestern University Graduate Team – Praxiteles. 2012</a:t>
            </a:r>
            <a:endParaRPr lang="en-CA" sz="1200" dirty="0"/>
          </a:p>
        </p:txBody>
      </p:sp>
    </p:spTree>
    <p:extLst>
      <p:ext uri="{BB962C8B-B14F-4D97-AF65-F5344CB8AC3E}">
        <p14:creationId xmlns:p14="http://schemas.microsoft.com/office/powerpoint/2010/main" val="230598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32" name="think-cell Slide" r:id="rId14" imgW="360" imgH="360" progId="">
                  <p:embed/>
                </p:oleObj>
              </mc:Choice>
              <mc:Fallback>
                <p:oleObj name="think-cell Slide" r:id="rId14" imgW="360" imgH="360" progId="">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000">
              <a:cs typeface="Tahoma"/>
              <a:sym typeface="Georgia"/>
            </a:endParaRPr>
          </a:p>
        </p:txBody>
      </p:sp>
      <p:sp>
        <p:nvSpPr>
          <p:cNvPr id="9220" name="Title 1"/>
          <p:cNvSpPr>
            <a:spLocks noGrp="1"/>
          </p:cNvSpPr>
          <p:nvPr>
            <p:ph type="title"/>
            <p:custDataLst>
              <p:tags r:id="rId4"/>
            </p:custDataLst>
          </p:nvPr>
        </p:nvSpPr>
        <p:spPr>
          <a:xfrm>
            <a:off x="0" y="-7938"/>
            <a:ext cx="9144000" cy="936626"/>
          </a:xfrm>
        </p:spPr>
        <p:txBody>
          <a:bodyPr>
            <a:normAutofit/>
          </a:bodyPr>
          <a:lstStyle/>
          <a:p>
            <a:r>
              <a:rPr lang="en-US" sz="2000" dirty="0" smtClean="0">
                <a:latin typeface="Trebuchet MS" charset="0"/>
              </a:rPr>
              <a:t>Bring Your Own Device </a:t>
            </a:r>
            <a:r>
              <a:rPr lang="en-US" sz="2000" dirty="0">
                <a:latin typeface="Trebuchet MS" charset="0"/>
              </a:rPr>
              <a:t>is </a:t>
            </a:r>
            <a:r>
              <a:rPr lang="en-US" sz="2000" dirty="0" smtClean="0">
                <a:latin typeface="Trebuchet MS" charset="0"/>
              </a:rPr>
              <a:t>seen </a:t>
            </a:r>
            <a:r>
              <a:rPr lang="en-US" sz="2000" dirty="0">
                <a:latin typeface="Trebuchet MS" charset="0"/>
              </a:rPr>
              <a:t>to be complex, expensive, and </a:t>
            </a:r>
            <a:r>
              <a:rPr lang="en-US" sz="2000" dirty="0" smtClean="0">
                <a:latin typeface="Trebuchet MS" charset="0"/>
              </a:rPr>
              <a:t>dangerous </a:t>
            </a:r>
            <a:r>
              <a:rPr lang="en-US" sz="2000" dirty="0">
                <a:latin typeface="Trebuchet MS" charset="0"/>
              </a:rPr>
              <a:t>especially for </a:t>
            </a:r>
            <a:r>
              <a:rPr lang="en-US" sz="2000" dirty="0" smtClean="0">
                <a:latin typeface="Trebuchet MS" charset="0"/>
              </a:rPr>
              <a:t>Data Security</a:t>
            </a:r>
            <a:endParaRPr lang="en-CA" sz="2000" dirty="0">
              <a:latin typeface="Trebuchet MS" charset="0"/>
            </a:endParaRPr>
          </a:p>
        </p:txBody>
      </p:sp>
      <p:sp>
        <p:nvSpPr>
          <p:cNvPr id="3" name="Subtitle 2"/>
          <p:cNvSpPr>
            <a:spLocks noGrp="1"/>
          </p:cNvSpPr>
          <p:nvPr>
            <p:ph type="subTitle" idx="1"/>
            <p:custDataLst>
              <p:tags r:id="rId5"/>
            </p:custDataLst>
          </p:nvPr>
        </p:nvSpPr>
        <p:spPr>
          <a:xfrm>
            <a:off x="46038" y="981075"/>
            <a:ext cx="4886325" cy="5400675"/>
          </a:xfrm>
        </p:spPr>
        <p:txBody>
          <a:bodyPr>
            <a:noAutofit/>
          </a:bodyPr>
          <a:lstStyle/>
          <a:p>
            <a:pPr>
              <a:spcAft>
                <a:spcPts val="600"/>
              </a:spcAft>
              <a:buFont typeface="Arial" charset="0"/>
              <a:buNone/>
            </a:pPr>
            <a:r>
              <a:rPr lang="en-US" sz="1800" dirty="0" smtClean="0">
                <a:latin typeface="Georgia" charset="0"/>
                <a:cs typeface="Tahoma" charset="0"/>
              </a:rPr>
              <a:t>If </a:t>
            </a:r>
            <a:r>
              <a:rPr lang="en-US" sz="1800" dirty="0">
                <a:latin typeface="Georgia" charset="0"/>
                <a:cs typeface="Tahoma" charset="0"/>
              </a:rPr>
              <a:t>employees are using their own devices, legitimate questions include:</a:t>
            </a:r>
          </a:p>
          <a:p>
            <a:pPr>
              <a:spcAft>
                <a:spcPts val="600"/>
              </a:spcAft>
              <a:buFont typeface="Arial" charset="0"/>
              <a:buChar char="•"/>
            </a:pPr>
            <a:r>
              <a:rPr lang="en-US" sz="1800" dirty="0">
                <a:latin typeface="Georgia" charset="0"/>
                <a:cs typeface="Tahoma" charset="0"/>
              </a:rPr>
              <a:t>How can IT </a:t>
            </a:r>
            <a:r>
              <a:rPr lang="en-US" sz="1800" i="1" dirty="0">
                <a:solidFill>
                  <a:srgbClr val="948A54"/>
                </a:solidFill>
                <a:latin typeface="Georgia" charset="0"/>
                <a:cs typeface="Tahoma" charset="0"/>
              </a:rPr>
              <a:t>protect the corporate data </a:t>
            </a:r>
            <a:r>
              <a:rPr lang="en-US" sz="1800" dirty="0">
                <a:latin typeface="Georgia" charset="0"/>
                <a:cs typeface="Tahoma" charset="0"/>
              </a:rPr>
              <a:t>from corruption, misuse, or </a:t>
            </a:r>
            <a:r>
              <a:rPr lang="en-US" sz="1800" dirty="0" smtClean="0">
                <a:latin typeface="Georgia" charset="0"/>
                <a:cs typeface="Tahoma" charset="0"/>
              </a:rPr>
              <a:t>theft?</a:t>
            </a:r>
            <a:endParaRPr lang="en-US" sz="1800" dirty="0">
              <a:latin typeface="Georgia" charset="0"/>
              <a:cs typeface="Tahoma" charset="0"/>
            </a:endParaRPr>
          </a:p>
          <a:p>
            <a:pPr>
              <a:spcAft>
                <a:spcPts val="600"/>
              </a:spcAft>
              <a:buFont typeface="Arial" charset="0"/>
              <a:buChar char="•"/>
            </a:pPr>
            <a:r>
              <a:rPr lang="en-US" sz="1800" dirty="0">
                <a:latin typeface="Georgia" charset="0"/>
                <a:cs typeface="Tahoma" charset="0"/>
              </a:rPr>
              <a:t>How can efficient use of company-owned applications be supported </a:t>
            </a:r>
            <a:r>
              <a:rPr lang="en-US" sz="1800" dirty="0" smtClean="0">
                <a:latin typeface="Georgia" charset="0"/>
                <a:cs typeface="Tahoma" charset="0"/>
              </a:rPr>
              <a:t>on </a:t>
            </a:r>
            <a:r>
              <a:rPr lang="en-US" sz="1800" i="1" dirty="0">
                <a:solidFill>
                  <a:srgbClr val="948A54"/>
                </a:solidFill>
                <a:latin typeface="Georgia" charset="0"/>
                <a:cs typeface="Tahoma" charset="0"/>
              </a:rPr>
              <a:t>a device with non-standard configuration</a:t>
            </a:r>
            <a:r>
              <a:rPr lang="en-US" sz="1800" dirty="0">
                <a:latin typeface="Georgia" charset="0"/>
                <a:cs typeface="Tahoma" charset="0"/>
              </a:rPr>
              <a:t>? </a:t>
            </a:r>
          </a:p>
          <a:p>
            <a:pPr>
              <a:spcAft>
                <a:spcPts val="600"/>
              </a:spcAft>
              <a:buFont typeface="Arial" charset="0"/>
              <a:buChar char="•"/>
            </a:pPr>
            <a:r>
              <a:rPr lang="en-US" sz="1800" dirty="0">
                <a:latin typeface="Georgia" charset="0"/>
                <a:cs typeface="Tahoma" charset="0"/>
              </a:rPr>
              <a:t>How can the employee install </a:t>
            </a:r>
            <a:r>
              <a:rPr lang="en-US" sz="1800" dirty="0" smtClean="0">
                <a:latin typeface="Georgia" charset="0"/>
                <a:cs typeface="Tahoma" charset="0"/>
              </a:rPr>
              <a:t>a </a:t>
            </a:r>
            <a:r>
              <a:rPr lang="en-US" sz="1800" dirty="0">
                <a:latin typeface="Georgia" charset="0"/>
                <a:cs typeface="Tahoma" charset="0"/>
              </a:rPr>
              <a:t>needed application </a:t>
            </a:r>
            <a:r>
              <a:rPr lang="en-US" sz="1800" dirty="0" smtClean="0">
                <a:latin typeface="Georgia" charset="0"/>
                <a:cs typeface="Tahoma" charset="0"/>
              </a:rPr>
              <a:t>even when </a:t>
            </a:r>
            <a:r>
              <a:rPr lang="en-US" sz="1800" dirty="0">
                <a:latin typeface="Georgia" charset="0"/>
                <a:cs typeface="Tahoma" charset="0"/>
              </a:rPr>
              <a:t>their device uses a </a:t>
            </a:r>
            <a:r>
              <a:rPr lang="en-US" sz="1800" i="1" dirty="0">
                <a:solidFill>
                  <a:srgbClr val="948A54"/>
                </a:solidFill>
                <a:latin typeface="Georgia" charset="0"/>
                <a:cs typeface="Tahoma" charset="0"/>
              </a:rPr>
              <a:t>different operating system or operating system </a:t>
            </a:r>
            <a:r>
              <a:rPr lang="en-US" sz="1800" i="1" dirty="0" smtClean="0">
                <a:solidFill>
                  <a:srgbClr val="948A54"/>
                </a:solidFill>
                <a:latin typeface="Georgia" charset="0"/>
                <a:cs typeface="Tahoma" charset="0"/>
              </a:rPr>
              <a:t>version</a:t>
            </a:r>
            <a:r>
              <a:rPr lang="en-US" sz="1800" dirty="0" smtClean="0">
                <a:latin typeface="Georgia" charset="0"/>
                <a:cs typeface="Tahoma" charset="0"/>
              </a:rPr>
              <a:t>?</a:t>
            </a:r>
            <a:endParaRPr lang="en-US" sz="1800" dirty="0">
              <a:latin typeface="Georgia" charset="0"/>
              <a:cs typeface="Tahoma" charset="0"/>
            </a:endParaRPr>
          </a:p>
          <a:p>
            <a:pPr>
              <a:spcAft>
                <a:spcPts val="600"/>
              </a:spcAft>
              <a:buFont typeface="Arial" charset="0"/>
              <a:buChar char="•"/>
            </a:pPr>
            <a:r>
              <a:rPr lang="en-US" sz="1800" dirty="0" smtClean="0">
                <a:latin typeface="Georgia" charset="0"/>
                <a:cs typeface="Tahoma" charset="0"/>
              </a:rPr>
              <a:t>Who</a:t>
            </a:r>
            <a:r>
              <a:rPr lang="en-US" sz="1800" i="1" dirty="0" smtClean="0">
                <a:solidFill>
                  <a:srgbClr val="948A54"/>
                </a:solidFill>
                <a:latin typeface="Georgia" charset="0"/>
                <a:cs typeface="Tahoma" charset="0"/>
              </a:rPr>
              <a:t> </a:t>
            </a:r>
            <a:r>
              <a:rPr lang="en-US" sz="1800" i="1" dirty="0">
                <a:solidFill>
                  <a:srgbClr val="948A54"/>
                </a:solidFill>
                <a:latin typeface="Georgia" charset="0"/>
                <a:cs typeface="Tahoma" charset="0"/>
              </a:rPr>
              <a:t>is responsible for taking care of his or her asset</a:t>
            </a:r>
            <a:r>
              <a:rPr lang="en-US" sz="1800" dirty="0">
                <a:latin typeface="Georgia" charset="0"/>
                <a:cs typeface="Tahoma" charset="0"/>
              </a:rPr>
              <a:t>; </a:t>
            </a:r>
          </a:p>
          <a:p>
            <a:pPr>
              <a:spcAft>
                <a:spcPts val="600"/>
              </a:spcAft>
              <a:buFont typeface="Arial" charset="0"/>
              <a:buChar char="•"/>
            </a:pPr>
            <a:r>
              <a:rPr lang="en-US" sz="1800" dirty="0" smtClean="0">
                <a:latin typeface="Georgia" charset="0"/>
                <a:cs typeface="Tahoma" charset="0"/>
              </a:rPr>
              <a:t>How </a:t>
            </a:r>
            <a:r>
              <a:rPr lang="en-US" sz="1800" dirty="0">
                <a:latin typeface="Georgia" charset="0"/>
                <a:cs typeface="Tahoma" charset="0"/>
              </a:rPr>
              <a:t>can the organization protect centrally located data if it </a:t>
            </a:r>
            <a:r>
              <a:rPr lang="en-US" sz="1800" i="1" dirty="0">
                <a:solidFill>
                  <a:srgbClr val="948A54"/>
                </a:solidFill>
                <a:latin typeface="Georgia" charset="0"/>
                <a:cs typeface="Tahoma" charset="0"/>
              </a:rPr>
              <a:t>can</a:t>
            </a:r>
            <a:r>
              <a:rPr lang="ja-JP" altLang="en-US" sz="1800" i="1" dirty="0">
                <a:solidFill>
                  <a:srgbClr val="948A54"/>
                </a:solidFill>
                <a:latin typeface="Georgia" charset="0"/>
                <a:cs typeface="Tahoma" charset="0"/>
              </a:rPr>
              <a:t>’</a:t>
            </a:r>
            <a:r>
              <a:rPr lang="en-US" sz="1800" i="1" dirty="0">
                <a:solidFill>
                  <a:srgbClr val="948A54"/>
                </a:solidFill>
                <a:latin typeface="Georgia" charset="0"/>
                <a:cs typeface="Tahoma" charset="0"/>
              </a:rPr>
              <a:t>t ensure that a device </a:t>
            </a:r>
            <a:r>
              <a:rPr lang="en-US" sz="1800" i="1" dirty="0" smtClean="0">
                <a:solidFill>
                  <a:srgbClr val="948A54"/>
                </a:solidFill>
                <a:latin typeface="Georgia" charset="0"/>
                <a:cs typeface="Tahoma" charset="0"/>
              </a:rPr>
              <a:t>is </a:t>
            </a:r>
            <a:r>
              <a:rPr lang="en-US" sz="1800" i="1" dirty="0">
                <a:solidFill>
                  <a:srgbClr val="948A54"/>
                </a:solidFill>
                <a:latin typeface="Georgia" charset="0"/>
                <a:cs typeface="Tahoma" charset="0"/>
              </a:rPr>
              <a:t>properly secured</a:t>
            </a:r>
            <a:r>
              <a:rPr lang="en-US" sz="1800" dirty="0">
                <a:latin typeface="Georgia" charset="0"/>
                <a:cs typeface="Tahoma" charset="0"/>
              </a:rPr>
              <a:t>? </a:t>
            </a:r>
          </a:p>
        </p:txBody>
      </p:sp>
      <p:sp>
        <p:nvSpPr>
          <p:cNvPr id="4" name="Footer Placeholder 3"/>
          <p:cNvSpPr>
            <a:spLocks noGrp="1"/>
          </p:cNvSpPr>
          <p:nvPr>
            <p:ph type="ftr" sz="quarter" idx="10"/>
            <p:custDataLst>
              <p:tags r:id="rId6"/>
            </p:custDataLst>
          </p:nvPr>
        </p:nvSpPr>
        <p:spPr>
          <a:xfrm>
            <a:off x="395288" y="6381750"/>
            <a:ext cx="4176712" cy="365125"/>
          </a:xfrm>
        </p:spPr>
        <p:txBody>
          <a:bodyPr/>
          <a:lstStyle/>
          <a:p>
            <a:pPr>
              <a:defRPr/>
            </a:pPr>
            <a:r>
              <a:rPr lang="en-CA" dirty="0"/>
              <a:t>Northwestern University Graduate Team – Praxiteles. 2012</a:t>
            </a:r>
          </a:p>
        </p:txBody>
      </p:sp>
      <p:sp>
        <p:nvSpPr>
          <p:cNvPr id="5" name="Slide Number Placeholder 4"/>
          <p:cNvSpPr>
            <a:spLocks noGrp="1"/>
          </p:cNvSpPr>
          <p:nvPr>
            <p:ph type="sldNum" sz="quarter" idx="11"/>
            <p:custDataLst>
              <p:tags r:id="rId7"/>
            </p:custDataLst>
          </p:nvPr>
        </p:nvSpPr>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821A9DD-120F-8D46-91FB-4E15D735133C}" type="slidenum">
              <a:rPr lang="en-CA">
                <a:solidFill>
                  <a:srgbClr val="8C929E"/>
                </a:solidFill>
                <a:latin typeface="Georgia" charset="0"/>
              </a:rPr>
              <a:pPr eaLnBrk="1" hangingPunct="1"/>
              <a:t>3</a:t>
            </a:fld>
            <a:endParaRPr lang="en-CA">
              <a:solidFill>
                <a:srgbClr val="8C929E"/>
              </a:solidFill>
              <a:latin typeface="Georgia" charset="0"/>
            </a:endParaRPr>
          </a:p>
        </p:txBody>
      </p:sp>
      <p:sp>
        <p:nvSpPr>
          <p:cNvPr id="31" name="Rectangle 30"/>
          <p:cNvSpPr/>
          <p:nvPr>
            <p:custDataLst>
              <p:tags r:id="rId8"/>
            </p:custDataLst>
          </p:nvPr>
        </p:nvSpPr>
        <p:spPr bwMode="auto">
          <a:xfrm>
            <a:off x="7429500" y="4024313"/>
            <a:ext cx="382588"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b"/>
          <a:lstStyle/>
          <a:p>
            <a:pPr algn="ctr">
              <a:defRPr/>
            </a:pPr>
            <a:endParaRPr lang="en-US" sz="1000" dirty="0">
              <a:solidFill>
                <a:schemeClr val="tx1"/>
              </a:solidFill>
              <a:cs typeface="Tahoma"/>
              <a:sym typeface="Georgia"/>
            </a:endParaRPr>
          </a:p>
        </p:txBody>
      </p:sp>
      <p:sp>
        <p:nvSpPr>
          <p:cNvPr id="29" name="Rectangle 28"/>
          <p:cNvSpPr/>
          <p:nvPr>
            <p:custDataLst>
              <p:tags r:id="rId9"/>
            </p:custDataLst>
          </p:nvPr>
        </p:nvSpPr>
        <p:spPr bwMode="auto">
          <a:xfrm>
            <a:off x="6307138" y="4233863"/>
            <a:ext cx="3873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b"/>
          <a:lstStyle/>
          <a:p>
            <a:pPr algn="ctr">
              <a:defRPr/>
            </a:pPr>
            <a:endParaRPr lang="en-US" sz="1000" dirty="0">
              <a:solidFill>
                <a:schemeClr val="tx1"/>
              </a:solidFill>
              <a:cs typeface="Tahoma"/>
              <a:sym typeface="Georgia"/>
            </a:endParaRPr>
          </a:p>
        </p:txBody>
      </p:sp>
      <p:sp>
        <p:nvSpPr>
          <p:cNvPr id="67" name="Rectangle 66"/>
          <p:cNvSpPr/>
          <p:nvPr>
            <p:custDataLst>
              <p:tags r:id="rId10"/>
            </p:custDataLst>
          </p:nvPr>
        </p:nvSpPr>
        <p:spPr bwMode="gray">
          <a:xfrm>
            <a:off x="6767513" y="1603375"/>
            <a:ext cx="26352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ctr"/>
          <a:lstStyle/>
          <a:p>
            <a:pPr algn="ctr"/>
            <a:fld id="{84163684-1C20-6149-9399-08E187ACD05F}" type="datetime'''''''''''''''''''''1''''''''9%'''''''''''''''''">
              <a:rPr lang="en-US" sz="1000">
                <a:solidFill>
                  <a:schemeClr val="bg1"/>
                </a:solidFill>
                <a:latin typeface="Georgia" charset="0"/>
                <a:ea typeface="ＭＳ Ｐゴシック" charset="0"/>
                <a:cs typeface="Tahoma" charset="0"/>
                <a:sym typeface="Georgia" charset="0"/>
              </a:rPr>
              <a:pPr algn="ctr"/>
              <a:t>19%</a:t>
            </a:fld>
            <a:endParaRPr lang="en-US" sz="1000">
              <a:solidFill>
                <a:schemeClr val="bg1"/>
              </a:solidFill>
              <a:latin typeface="Georgia" charset="0"/>
              <a:ea typeface="ＭＳ Ｐゴシック" charset="0"/>
              <a:cs typeface="Tahoma" charset="0"/>
              <a:sym typeface="Georgia" charset="0"/>
            </a:endParaRPr>
          </a:p>
        </p:txBody>
      </p:sp>
      <p:sp>
        <p:nvSpPr>
          <p:cNvPr id="39" name="Rectangle 38"/>
          <p:cNvSpPr/>
          <p:nvPr>
            <p:custDataLst>
              <p:tags r:id="rId11"/>
            </p:custDataLst>
          </p:nvPr>
        </p:nvSpPr>
        <p:spPr bwMode="gray">
          <a:xfrm>
            <a:off x="7289800" y="1466850"/>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ctr"/>
          <a:lstStyle/>
          <a:p>
            <a:pPr algn="ctr"/>
            <a:fld id="{AE748AC1-DD32-D34C-9F1E-082373BA879D}" type="datetime'''''''''''2''''''''''''''''''''''''3''''''''''%'''''">
              <a:rPr lang="en-US" sz="1000">
                <a:solidFill>
                  <a:schemeClr val="bg1"/>
                </a:solidFill>
                <a:latin typeface="Georgia" charset="0"/>
                <a:ea typeface="ＭＳ Ｐゴシック" charset="0"/>
                <a:cs typeface="Tahoma" charset="0"/>
                <a:sym typeface="Georgia" charset="0"/>
              </a:rPr>
              <a:pPr algn="ctr"/>
              <a:t>23%</a:t>
            </a:fld>
            <a:endParaRPr lang="en-US" sz="1000">
              <a:solidFill>
                <a:schemeClr val="bg1"/>
              </a:solidFill>
              <a:latin typeface="Georgia" charset="0"/>
              <a:ea typeface="ＭＳ Ｐゴシック" charset="0"/>
              <a:cs typeface="Tahoma" charset="0"/>
              <a:sym typeface="Georgia" charset="0"/>
            </a:endParaRPr>
          </a:p>
        </p:txBody>
      </p:sp>
      <p:pic>
        <p:nvPicPr>
          <p:cNvPr id="9227" name="Picture 40" descr="graph-slide5.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981075"/>
            <a:ext cx="424973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122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Your Own Device Opportunity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Mobile Secur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73" y="1142984"/>
            <a:ext cx="6267519" cy="5081408"/>
          </a:xfrm>
          <a:prstGeom prst="rect">
            <a:avLst/>
          </a:prstGeom>
        </p:spPr>
      </p:pic>
    </p:spTree>
    <p:extLst>
      <p:ext uri="{BB962C8B-B14F-4D97-AF65-F5344CB8AC3E}">
        <p14:creationId xmlns:p14="http://schemas.microsoft.com/office/powerpoint/2010/main" val="289580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60" name="think-cell Slide" r:id="rId11" imgW="0" imgH="0" progId="">
                  <p:embed/>
                </p:oleObj>
              </mc:Choice>
              <mc:Fallback>
                <p:oleObj name="think-cell Slide" r:id="rId11" imgW="0" imgH="0" progId="">
                  <p:embed/>
                  <p:pic>
                    <p:nvPicPr>
                      <p:cNvPr id="0" name="AutoShape 3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39" name="Picture 2"/>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4432300" y="758825"/>
            <a:ext cx="47117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custDataLst>
              <p:tags r:id="rId4"/>
            </p:custDataLst>
          </p:nvPr>
        </p:nvSpPr>
        <p:spPr>
          <a:xfrm>
            <a:off x="395287" y="6381750"/>
            <a:ext cx="3902075" cy="365125"/>
          </a:xfrm>
        </p:spPr>
        <p:txBody>
          <a:bodyPr/>
          <a:lstStyle/>
          <a:p>
            <a:pPr>
              <a:defRPr/>
            </a:pPr>
            <a:r>
              <a:rPr lang="en-CA" dirty="0" smtClean="0"/>
              <a:t>Northwestern University Graduate Team – Praxiteles. 2012</a:t>
            </a:r>
            <a:endParaRPr lang="en-CA" dirty="0"/>
          </a:p>
        </p:txBody>
      </p:sp>
      <p:sp>
        <p:nvSpPr>
          <p:cNvPr id="3" name="Slide Number Placeholder 2"/>
          <p:cNvSpPr>
            <a:spLocks noGrp="1"/>
          </p:cNvSpPr>
          <p:nvPr>
            <p:ph type="sldNum" sz="quarter" idx="11"/>
            <p:custDataLst>
              <p:tags r:id="rId5"/>
            </p:custDataLst>
          </p:nvPr>
        </p:nvSpPr>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4F359B18-5D50-4D46-9BF1-BBCEEEBA5E50}" type="slidenum">
              <a:rPr lang="en-CA">
                <a:solidFill>
                  <a:srgbClr val="898989"/>
                </a:solidFill>
              </a:rPr>
              <a:pPr eaLnBrk="1" hangingPunct="1"/>
              <a:t>5</a:t>
            </a:fld>
            <a:endParaRPr lang="en-CA">
              <a:solidFill>
                <a:srgbClr val="898989"/>
              </a:solidFill>
            </a:endParaRPr>
          </a:p>
        </p:txBody>
      </p:sp>
      <p:sp>
        <p:nvSpPr>
          <p:cNvPr id="14342" name="Title 1"/>
          <p:cNvSpPr txBox="1">
            <a:spLocks/>
          </p:cNvSpPr>
          <p:nvPr>
            <p:custDataLst>
              <p:tags r:id="rId6"/>
            </p:custDataLst>
          </p:nvPr>
        </p:nvSpPr>
        <p:spPr bwMode="auto">
          <a:xfrm>
            <a:off x="0" y="22225"/>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400" dirty="0" smtClean="0">
                <a:solidFill>
                  <a:srgbClr val="254061"/>
                </a:solidFill>
                <a:latin typeface="Trebuchet MS" charset="0"/>
              </a:rPr>
              <a:t>Typical Network </a:t>
            </a:r>
            <a:r>
              <a:rPr lang="en-US" sz="2400" dirty="0">
                <a:solidFill>
                  <a:srgbClr val="254061"/>
                </a:solidFill>
                <a:latin typeface="Trebuchet MS" charset="0"/>
              </a:rPr>
              <a:t>Security Architecture</a:t>
            </a:r>
            <a:endParaRPr lang="en-CA" sz="2400" dirty="0">
              <a:solidFill>
                <a:srgbClr val="254061"/>
              </a:solidFill>
              <a:latin typeface="Trebuchet MS" charset="0"/>
            </a:endParaRPr>
          </a:p>
        </p:txBody>
      </p:sp>
      <p:sp>
        <p:nvSpPr>
          <p:cNvPr id="5" name="Rectangle 4"/>
          <p:cNvSpPr/>
          <p:nvPr>
            <p:custDataLst>
              <p:tags r:id="rId7"/>
            </p:custDataLst>
          </p:nvPr>
        </p:nvSpPr>
        <p:spPr>
          <a:xfrm>
            <a:off x="274638" y="1050925"/>
            <a:ext cx="4022725" cy="53038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b="1" dirty="0" smtClean="0">
                <a:solidFill>
                  <a:srgbClr val="254061"/>
                </a:solidFill>
                <a:latin typeface="Tahoma" pitchFamily="34" charset="0"/>
                <a:cs typeface="Tahoma" pitchFamily="34" charset="0"/>
              </a:rPr>
              <a:t>Security </a:t>
            </a:r>
            <a:r>
              <a:rPr lang="en-US" sz="1600" b="1" dirty="0">
                <a:solidFill>
                  <a:srgbClr val="254061"/>
                </a:solidFill>
                <a:latin typeface="Tahoma" pitchFamily="34" charset="0"/>
                <a:cs typeface="Tahoma" pitchFamily="34" charset="0"/>
              </a:rPr>
              <a:t>Network </a:t>
            </a:r>
            <a:r>
              <a:rPr lang="en-US" sz="1600" b="1" dirty="0" smtClean="0">
                <a:solidFill>
                  <a:srgbClr val="254061"/>
                </a:solidFill>
                <a:latin typeface="Tahoma" pitchFamily="34" charset="0"/>
                <a:cs typeface="Tahoma" pitchFamily="34" charset="0"/>
              </a:rPr>
              <a:t>Architecture</a:t>
            </a:r>
          </a:p>
          <a:p>
            <a:pPr algn="ctr">
              <a:defRPr/>
            </a:pPr>
            <a:r>
              <a:rPr lang="en-US" sz="1600" b="1" dirty="0" smtClean="0">
                <a:solidFill>
                  <a:srgbClr val="254061"/>
                </a:solidFill>
                <a:latin typeface="Tahoma" pitchFamily="34" charset="0"/>
                <a:cs typeface="Tahoma" pitchFamily="34" charset="0"/>
              </a:rPr>
              <a:t>Typical Components</a:t>
            </a:r>
            <a:endParaRPr lang="en-US" sz="1600" b="1" u="sng" dirty="0">
              <a:solidFill>
                <a:srgbClr val="254061"/>
              </a:solidFill>
              <a:latin typeface="Tahoma" pitchFamily="34" charset="0"/>
              <a:cs typeface="Tahoma" pitchFamily="34" charset="0"/>
            </a:endParaRP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Gateway firewalls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Dual gateway firewalls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Internal firewalls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Gateway anti-malware</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Endpoint anti-malware</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Dual Internet connections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Segmented networks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Tiered networks</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Virtual Private Networks (VPN)</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Intrusion detection &amp; prevention</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Content filtering</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Data Leakage Protection (DLP)</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Network Access Control (NAC)</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Endpoint encryption</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Enhanced authentication</a:t>
            </a:r>
          </a:p>
          <a:p>
            <a:pPr lvl="1" eaLnBrk="1" hangingPunct="1">
              <a:spcBef>
                <a:spcPts val="300"/>
              </a:spcBef>
              <a:buFont typeface="Arial" charset="0"/>
              <a:buChar char="•"/>
            </a:pPr>
            <a:r>
              <a:rPr lang="en-US" sz="1600" dirty="0" smtClean="0">
                <a:solidFill>
                  <a:schemeClr val="bg2">
                    <a:lumMod val="50000"/>
                  </a:schemeClr>
                </a:solidFill>
                <a:latin typeface="Georgia" charset="0"/>
                <a:ea typeface="ＭＳ Ｐゴシック" charset="0"/>
                <a:cs typeface="Tahoma" charset="0"/>
              </a:rPr>
              <a:t>Security management technologies</a:t>
            </a:r>
          </a:p>
          <a:p>
            <a:pPr lvl="1" eaLnBrk="1" hangingPunct="1">
              <a:spcBef>
                <a:spcPts val="300"/>
              </a:spcBef>
              <a:buFont typeface="Arial" charset="0"/>
              <a:buChar char="•"/>
            </a:pPr>
            <a:endParaRPr lang="en-US" sz="1400" dirty="0" smtClean="0">
              <a:solidFill>
                <a:schemeClr val="bg2"/>
              </a:solidFill>
              <a:latin typeface="Georgia" charset="0"/>
              <a:ea typeface="ＭＳ Ｐゴシック" charset="0"/>
              <a:cs typeface="Tahoma" charset="0"/>
            </a:endParaRPr>
          </a:p>
          <a:p>
            <a:pPr>
              <a:spcAft>
                <a:spcPts val="600"/>
              </a:spcAft>
              <a:defRPr/>
            </a:pPr>
            <a:endParaRPr lang="en-US" sz="1200" dirty="0" smtClean="0">
              <a:solidFill>
                <a:srgbClr val="948A54"/>
              </a:solidFill>
              <a:latin typeface="Georgia" pitchFamily="18" charset="0"/>
              <a:cs typeface="Tahoma" pitchFamily="34" charset="0"/>
            </a:endParaRPr>
          </a:p>
          <a:p>
            <a:pPr>
              <a:spcAft>
                <a:spcPts val="600"/>
              </a:spcAft>
              <a:defRPr/>
            </a:pPr>
            <a:endParaRPr lang="en-US" sz="1200" dirty="0">
              <a:solidFill>
                <a:srgbClr val="948A54"/>
              </a:solidFill>
              <a:latin typeface="Georgia" pitchFamily="18" charset="0"/>
              <a:cs typeface="Tahoma" pitchFamily="34" charset="0"/>
            </a:endParaRPr>
          </a:p>
          <a:p>
            <a:pPr>
              <a:spcAft>
                <a:spcPts val="600"/>
              </a:spcAft>
              <a:defRPr/>
            </a:pPr>
            <a:endParaRPr lang="en-US" sz="1200" dirty="0" smtClean="0">
              <a:solidFill>
                <a:srgbClr val="948A54"/>
              </a:solidFill>
              <a:latin typeface="Georgia" pitchFamily="18" charset="0"/>
              <a:cs typeface="Tahoma" pitchFamily="34" charset="0"/>
            </a:endParaRPr>
          </a:p>
        </p:txBody>
      </p:sp>
      <p:sp>
        <p:nvSpPr>
          <p:cNvPr id="14344" name="TextBox 8"/>
          <p:cNvSpPr txBox="1">
            <a:spLocks noChangeArrowheads="1"/>
          </p:cNvSpPr>
          <p:nvPr>
            <p:custDataLst>
              <p:tags r:id="rId8"/>
            </p:custDataLst>
          </p:nvPr>
        </p:nvSpPr>
        <p:spPr bwMode="auto">
          <a:xfrm>
            <a:off x="4846638" y="5540375"/>
            <a:ext cx="2578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200" b="1">
                <a:solidFill>
                  <a:srgbClr val="254061"/>
                </a:solidFill>
                <a:latin typeface="Tahoma" charset="0"/>
                <a:cs typeface="Tahoma" charset="0"/>
              </a:rPr>
              <a:t>Risk Tolerance</a:t>
            </a:r>
            <a:r>
              <a:rPr lang="en-US" sz="1200">
                <a:solidFill>
                  <a:srgbClr val="254061"/>
                </a:solidFill>
                <a:latin typeface="Tahoma" charset="0"/>
                <a:cs typeface="Tahoma" charset="0"/>
              </a:rPr>
              <a:t>: Low</a:t>
            </a:r>
          </a:p>
          <a:p>
            <a:pPr eaLnBrk="1" hangingPunct="1"/>
            <a:r>
              <a:rPr lang="en-US" sz="1200" b="1">
                <a:solidFill>
                  <a:srgbClr val="254061"/>
                </a:solidFill>
                <a:latin typeface="Tahoma" charset="0"/>
                <a:cs typeface="Tahoma" charset="0"/>
              </a:rPr>
              <a:t>Presence of Sensitive Data</a:t>
            </a:r>
            <a:r>
              <a:rPr lang="en-US" sz="1200">
                <a:solidFill>
                  <a:srgbClr val="254061"/>
                </a:solidFill>
                <a:latin typeface="Tahoma" charset="0"/>
                <a:cs typeface="Tahoma" charset="0"/>
              </a:rPr>
              <a:t>: Yes</a:t>
            </a:r>
          </a:p>
          <a:p>
            <a:pPr eaLnBrk="1" hangingPunct="1"/>
            <a:r>
              <a:rPr lang="en-US" sz="1200" b="1">
                <a:solidFill>
                  <a:srgbClr val="254061"/>
                </a:solidFill>
                <a:latin typeface="Tahoma" charset="0"/>
                <a:cs typeface="Tahoma" charset="0"/>
              </a:rPr>
              <a:t>Remote Users: </a:t>
            </a:r>
            <a:r>
              <a:rPr lang="en-US" sz="1200">
                <a:solidFill>
                  <a:srgbClr val="254061"/>
                </a:solidFill>
                <a:latin typeface="Tahoma" charset="0"/>
                <a:cs typeface="Tahoma" charset="0"/>
              </a:rPr>
              <a:t>Yes</a:t>
            </a:r>
          </a:p>
          <a:p>
            <a:pPr eaLnBrk="1" hangingPunct="1"/>
            <a:r>
              <a:rPr lang="en-US" sz="1200" b="1">
                <a:solidFill>
                  <a:srgbClr val="254061"/>
                </a:solidFill>
                <a:latin typeface="Tahoma" charset="0"/>
                <a:cs typeface="Tahoma" charset="0"/>
              </a:rPr>
              <a:t>Hours of Operation</a:t>
            </a:r>
            <a:r>
              <a:rPr lang="en-US" sz="1200">
                <a:solidFill>
                  <a:srgbClr val="254061"/>
                </a:solidFill>
                <a:latin typeface="Tahoma" charset="0"/>
                <a:cs typeface="Tahoma" charset="0"/>
              </a:rPr>
              <a:t>: 24/7</a:t>
            </a:r>
          </a:p>
          <a:p>
            <a:pPr eaLnBrk="1" hangingPunct="1"/>
            <a:r>
              <a:rPr lang="en-US" sz="1200" b="1">
                <a:solidFill>
                  <a:srgbClr val="254061"/>
                </a:solidFill>
                <a:latin typeface="Tahoma" charset="0"/>
                <a:cs typeface="Tahoma" charset="0"/>
              </a:rPr>
              <a:t>Online Business</a:t>
            </a:r>
            <a:r>
              <a:rPr lang="en-US" sz="1200">
                <a:solidFill>
                  <a:srgbClr val="254061"/>
                </a:solidFill>
                <a:latin typeface="Tahoma" charset="0"/>
                <a:cs typeface="Tahoma" charset="0"/>
              </a:rPr>
              <a:t>: Yes</a:t>
            </a:r>
          </a:p>
        </p:txBody>
      </p:sp>
    </p:spTree>
    <p:extLst>
      <p:ext uri="{BB962C8B-B14F-4D97-AF65-F5344CB8AC3E}">
        <p14:creationId xmlns:p14="http://schemas.microsoft.com/office/powerpoint/2010/main" val="408554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1214446"/>
          </a:xfrm>
        </p:spPr>
        <p:txBody>
          <a:bodyPr>
            <a:normAutofit/>
          </a:bodyPr>
          <a:lstStyle/>
          <a:p>
            <a:r>
              <a:rPr lang="en-US" sz="2400" dirty="0">
                <a:latin typeface="Trebuchet MS" charset="0"/>
              </a:rPr>
              <a:t>Bring Your Own Device – Mobile Security</a:t>
            </a:r>
          </a:p>
        </p:txBody>
      </p:sp>
      <p:sp>
        <p:nvSpPr>
          <p:cNvPr id="3" name="Subtitle 2"/>
          <p:cNvSpPr>
            <a:spLocks noGrp="1"/>
          </p:cNvSpPr>
          <p:nvPr>
            <p:ph type="subTitle" idx="1"/>
          </p:nvPr>
        </p:nvSpPr>
        <p:spPr/>
        <p:txBody>
          <a:bodyPr/>
          <a:lstStyle/>
          <a:p>
            <a:endParaRPr lang="en-US" dirty="0"/>
          </a:p>
        </p:txBody>
      </p:sp>
      <p:pic>
        <p:nvPicPr>
          <p:cNvPr id="4" name="Picture 3" descr="C:\Users\ToddS\Desktop\Mobile Iro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922" y="1591288"/>
            <a:ext cx="6506077" cy="38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5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gray">
          <a:xfrm>
            <a:off x="401638" y="381000"/>
            <a:ext cx="8348662" cy="838200"/>
          </a:xfrm>
        </p:spPr>
        <p:txBody>
          <a:bodyPr>
            <a:normAutofit fontScale="90000"/>
          </a:bodyPr>
          <a:lstStyle/>
          <a:p>
            <a:pPr>
              <a:defRPr/>
            </a:pPr>
            <a:r>
              <a:rPr lang="en-US" b="1" dirty="0">
                <a:solidFill>
                  <a:schemeClr val="tx1"/>
                </a:solidFill>
              </a:rPr>
              <a:t>Next-Gen Multi-OS Mobile Device Management</a:t>
            </a:r>
          </a:p>
        </p:txBody>
      </p:sp>
      <p:sp>
        <p:nvSpPr>
          <p:cNvPr id="11" name="TextBox 10"/>
          <p:cNvSpPr txBox="1"/>
          <p:nvPr/>
        </p:nvSpPr>
        <p:spPr bwMode="gray">
          <a:xfrm>
            <a:off x="401638" y="3722688"/>
            <a:ext cx="4132262" cy="2385268"/>
          </a:xfrm>
          <a:prstGeom prst="rect">
            <a:avLst/>
          </a:prstGeom>
          <a:noFill/>
        </p:spPr>
        <p:txBody>
          <a:bodyPr wrap="square" lIns="0">
            <a:spAutoFit/>
          </a:bodyPr>
          <a:lstStyle/>
          <a:p>
            <a:pPr algn="l">
              <a:spcBef>
                <a:spcPts val="900"/>
              </a:spcBef>
              <a:defRPr/>
            </a:pPr>
            <a:r>
              <a:rPr lang="en-US" sz="1800" b="1" dirty="0">
                <a:solidFill>
                  <a:schemeClr val="accent3"/>
                </a:solidFill>
                <a:latin typeface="+mn-lt"/>
              </a:rPr>
              <a:t>Enterprise Services</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Real-Time </a:t>
            </a:r>
            <a:r>
              <a:rPr lang="en-US" sz="1600" dirty="0">
                <a:solidFill>
                  <a:schemeClr val="accent1"/>
                </a:solidFill>
                <a:latin typeface="+mn-lt"/>
              </a:rPr>
              <a:t>Smartphone Inventory Dashboard – Multi-OS</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Advanced </a:t>
            </a:r>
            <a:r>
              <a:rPr lang="en-US" sz="1600" dirty="0">
                <a:solidFill>
                  <a:schemeClr val="accent1"/>
                </a:solidFill>
                <a:latin typeface="+mn-lt"/>
              </a:rPr>
              <a:t>Security &amp; Management</a:t>
            </a:r>
          </a:p>
          <a:p>
            <a:pPr marL="342900" lvl="1" indent="-165100" algn="l">
              <a:spcBef>
                <a:spcPts val="600"/>
              </a:spcBef>
              <a:buClr>
                <a:schemeClr val="accent1"/>
              </a:buClr>
              <a:buFont typeface="Verdana" pitchFamily="34" charset="0"/>
              <a:buChar char="–"/>
              <a:defRPr/>
            </a:pPr>
            <a:r>
              <a:rPr lang="en-US" sz="1400" dirty="0">
                <a:solidFill>
                  <a:schemeClr val="accent1"/>
                </a:solidFill>
                <a:latin typeface="+mn-lt"/>
              </a:rPr>
              <a:t>Configure, Secure &amp; Manage Smartphone &amp; iPad (OTA)</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Application </a:t>
            </a:r>
            <a:r>
              <a:rPr lang="en-US" sz="1600" dirty="0">
                <a:solidFill>
                  <a:schemeClr val="accent1"/>
                </a:solidFill>
                <a:latin typeface="+mn-lt"/>
              </a:rPr>
              <a:t>Mgmt &amp; Distribution </a:t>
            </a:r>
          </a:p>
          <a:p>
            <a:pPr marL="342900" lvl="1" indent="-165100" algn="l">
              <a:spcBef>
                <a:spcPts val="600"/>
              </a:spcBef>
              <a:buClr>
                <a:schemeClr val="accent1"/>
              </a:buClr>
              <a:buFont typeface="Verdana" pitchFamily="34" charset="0"/>
              <a:buChar char="–"/>
              <a:defRPr/>
            </a:pPr>
            <a:r>
              <a:rPr lang="en-US" sz="1400" dirty="0">
                <a:solidFill>
                  <a:schemeClr val="accent1"/>
                </a:solidFill>
                <a:latin typeface="+mn-lt"/>
              </a:rPr>
              <a:t>Real-time inventory, In-house App </a:t>
            </a:r>
            <a:r>
              <a:rPr lang="en-US" sz="1400" dirty="0" smtClean="0">
                <a:solidFill>
                  <a:schemeClr val="accent1"/>
                </a:solidFill>
                <a:latin typeface="+mn-lt"/>
              </a:rPr>
              <a:t>Store</a:t>
            </a:r>
            <a:endParaRPr lang="en-US" sz="1400" dirty="0">
              <a:solidFill>
                <a:schemeClr val="accent1"/>
              </a:solidFill>
              <a:latin typeface="+mn-lt"/>
            </a:endParaRPr>
          </a:p>
        </p:txBody>
      </p:sp>
      <p:sp>
        <p:nvSpPr>
          <p:cNvPr id="28" name="TextBox 27"/>
          <p:cNvSpPr txBox="1"/>
          <p:nvPr/>
        </p:nvSpPr>
        <p:spPr bwMode="gray">
          <a:xfrm>
            <a:off x="4808538" y="4070350"/>
            <a:ext cx="3586162" cy="1492716"/>
          </a:xfrm>
          <a:prstGeom prst="rect">
            <a:avLst/>
          </a:prstGeom>
          <a:noFill/>
        </p:spPr>
        <p:txBody>
          <a:bodyPr wrap="square" lIns="0">
            <a:spAutoFit/>
          </a:bodyPr>
          <a:lstStyle/>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Generate </a:t>
            </a:r>
            <a:r>
              <a:rPr lang="en-US" sz="1600" dirty="0">
                <a:solidFill>
                  <a:schemeClr val="accent1"/>
                </a:solidFill>
                <a:latin typeface="+mn-lt"/>
              </a:rPr>
              <a:t>Actionable Alerts based on Policy </a:t>
            </a:r>
          </a:p>
          <a:p>
            <a:pPr marL="342900" lvl="1" indent="-165100" algn="l">
              <a:spcBef>
                <a:spcPts val="600"/>
              </a:spcBef>
              <a:buClr>
                <a:schemeClr val="accent1"/>
              </a:buClr>
              <a:buFont typeface="Verdana" pitchFamily="34" charset="0"/>
              <a:buChar char="–"/>
              <a:defRPr/>
            </a:pPr>
            <a:r>
              <a:rPr lang="en-US" sz="1400" dirty="0">
                <a:solidFill>
                  <a:schemeClr val="accent1"/>
                </a:solidFill>
                <a:latin typeface="+mn-lt"/>
              </a:rPr>
              <a:t>SIM change, Intl roaming</a:t>
            </a:r>
            <a:r>
              <a:rPr lang="en-US" sz="1400" dirty="0" smtClean="0">
                <a:solidFill>
                  <a:schemeClr val="accent1"/>
                </a:solidFill>
                <a:latin typeface="+mn-lt"/>
              </a:rPr>
              <a:t>,…</a:t>
            </a:r>
            <a:endParaRPr lang="en-US" sz="1400" dirty="0">
              <a:solidFill>
                <a:schemeClr val="accent1"/>
              </a:solidFill>
              <a:latin typeface="+mn-lt"/>
            </a:endParaRP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Employee </a:t>
            </a:r>
            <a:r>
              <a:rPr lang="en-US" sz="1600" dirty="0">
                <a:solidFill>
                  <a:schemeClr val="accent1"/>
                </a:solidFill>
                <a:latin typeface="+mn-lt"/>
              </a:rPr>
              <a:t>Owned phone </a:t>
            </a:r>
          </a:p>
          <a:p>
            <a:pPr marL="342900" lvl="1" indent="-165100" algn="l">
              <a:spcBef>
                <a:spcPts val="600"/>
              </a:spcBef>
              <a:buClr>
                <a:schemeClr val="accent1"/>
              </a:buClr>
              <a:buFont typeface="Verdana" pitchFamily="34" charset="0"/>
              <a:buChar char="–"/>
              <a:defRPr/>
            </a:pPr>
            <a:r>
              <a:rPr lang="en-US" sz="1400" dirty="0">
                <a:solidFill>
                  <a:schemeClr val="accent1"/>
                </a:solidFill>
                <a:latin typeface="+mn-lt"/>
              </a:rPr>
              <a:t>Data boundary, Self Governance</a:t>
            </a:r>
            <a:r>
              <a:rPr lang="en-US" sz="1400" dirty="0" smtClean="0">
                <a:solidFill>
                  <a:schemeClr val="accent1"/>
                </a:solidFill>
                <a:latin typeface="+mn-lt"/>
              </a:rPr>
              <a:t>,…</a:t>
            </a:r>
            <a:endParaRPr lang="en-US" sz="1400" dirty="0">
              <a:solidFill>
                <a:schemeClr val="accent1"/>
              </a:solidFill>
              <a:latin typeface="+mn-lt"/>
            </a:endParaRPr>
          </a:p>
        </p:txBody>
      </p:sp>
      <p:sp>
        <p:nvSpPr>
          <p:cNvPr id="30" name="TextBox 29"/>
          <p:cNvSpPr txBox="1"/>
          <p:nvPr/>
        </p:nvSpPr>
        <p:spPr bwMode="gray">
          <a:xfrm>
            <a:off x="401638" y="1428520"/>
            <a:ext cx="6392862" cy="1985159"/>
          </a:xfrm>
          <a:prstGeom prst="rect">
            <a:avLst/>
          </a:prstGeom>
          <a:noFill/>
        </p:spPr>
        <p:txBody>
          <a:bodyPr wrap="square" lIns="0">
            <a:spAutoFit/>
          </a:bodyPr>
          <a:lstStyle/>
          <a:p>
            <a:pPr algn="l">
              <a:defRPr/>
            </a:pPr>
            <a:endParaRPr lang="en-US" sz="1800" b="1" dirty="0" smtClean="0">
              <a:solidFill>
                <a:schemeClr val="tx1"/>
              </a:solidFill>
            </a:endParaRP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iPhone/iPad</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Android </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Blackberry</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Windows Mobile</a:t>
            </a:r>
          </a:p>
          <a:p>
            <a:pPr marL="177800" indent="-177800" algn="l">
              <a:spcBef>
                <a:spcPts val="600"/>
              </a:spcBef>
              <a:buClr>
                <a:schemeClr val="accent1"/>
              </a:buClr>
              <a:buFont typeface="Arial" pitchFamily="34" charset="0"/>
              <a:buChar char="•"/>
              <a:defRPr/>
            </a:pPr>
            <a:r>
              <a:rPr lang="en-US" sz="1600" dirty="0" smtClean="0">
                <a:solidFill>
                  <a:schemeClr val="accent1"/>
                </a:solidFill>
                <a:latin typeface="+mn-lt"/>
              </a:rPr>
              <a:t>Symbian</a:t>
            </a:r>
          </a:p>
        </p:txBody>
      </p:sp>
      <p:pic>
        <p:nvPicPr>
          <p:cNvPr id="31" name="Picture 5"/>
          <p:cNvPicPr>
            <a:picLocks noChangeAspect="1" noChangeArrowheads="1"/>
          </p:cNvPicPr>
          <p:nvPr/>
        </p:nvPicPr>
        <p:blipFill>
          <a:blip r:embed="rId3"/>
          <a:srcRect l="6807" t="12918" r="8521" b="17527"/>
          <a:stretch>
            <a:fillRect/>
          </a:stretch>
        </p:blipFill>
        <p:spPr bwMode="gray">
          <a:xfrm>
            <a:off x="3291466" y="2929454"/>
            <a:ext cx="1627618" cy="573366"/>
          </a:xfrm>
          <a:prstGeom prst="rect">
            <a:avLst/>
          </a:prstGeom>
          <a:noFill/>
          <a:ln w="9525">
            <a:noFill/>
            <a:miter lim="800000"/>
            <a:headEnd/>
            <a:tailEnd/>
          </a:ln>
        </p:spPr>
      </p:pic>
      <p:pic>
        <p:nvPicPr>
          <p:cNvPr id="32" name="Picture 31" descr="apple-logo1">
            <a:hlinkClick r:id="rId4"/>
          </p:cNvPr>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gray">
          <a:xfrm>
            <a:off x="4238119" y="2050677"/>
            <a:ext cx="615604" cy="740846"/>
          </a:xfrm>
          <a:prstGeom prst="rect">
            <a:avLst/>
          </a:prstGeom>
          <a:noFill/>
          <a:ln w="9525">
            <a:noFill/>
            <a:miter lim="800000"/>
            <a:headEnd/>
            <a:tailEnd/>
          </a:ln>
        </p:spPr>
      </p:pic>
      <p:pic>
        <p:nvPicPr>
          <p:cNvPr id="33" name="Picture 89"/>
          <p:cNvPicPr>
            <a:picLocks noChangeAspect="1" noChangeArrowheads="1"/>
          </p:cNvPicPr>
          <p:nvPr/>
        </p:nvPicPr>
        <p:blipFill>
          <a:blip r:embed="rId6"/>
          <a:srcRect l="634" t="8815" r="1979" b="13021"/>
          <a:stretch>
            <a:fillRect/>
          </a:stretch>
        </p:blipFill>
        <p:spPr bwMode="gray">
          <a:xfrm>
            <a:off x="7041583" y="2133600"/>
            <a:ext cx="1270567" cy="685800"/>
          </a:xfrm>
          <a:prstGeom prst="rect">
            <a:avLst/>
          </a:prstGeom>
          <a:noFill/>
          <a:ln w="9525">
            <a:noFill/>
            <a:miter lim="800000"/>
            <a:headEnd/>
            <a:tailEnd/>
          </a:ln>
        </p:spPr>
      </p:pic>
      <p:pic>
        <p:nvPicPr>
          <p:cNvPr id="34" name="Picture 59" descr="Symbian logo.jpg"/>
          <p:cNvPicPr>
            <a:picLocks noChangeAspect="1"/>
          </p:cNvPicPr>
          <p:nvPr/>
        </p:nvPicPr>
        <p:blipFill>
          <a:blip r:embed="rId7"/>
          <a:stretch>
            <a:fillRect/>
          </a:stretch>
        </p:blipFill>
        <p:spPr bwMode="gray">
          <a:xfrm>
            <a:off x="5790081" y="3035386"/>
            <a:ext cx="1617022" cy="447450"/>
          </a:xfrm>
          <a:prstGeom prst="rect">
            <a:avLst/>
          </a:prstGeom>
          <a:noFill/>
          <a:ln w="9525">
            <a:noFill/>
            <a:miter lim="800000"/>
            <a:headEnd/>
            <a:tailEnd/>
          </a:ln>
        </p:spPr>
      </p:pic>
      <p:pic>
        <p:nvPicPr>
          <p:cNvPr id="35" name="Picture 2" descr="Android Logo"/>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gray">
          <a:xfrm>
            <a:off x="5537904" y="1980881"/>
            <a:ext cx="912788" cy="914116"/>
          </a:xfrm>
          <a:prstGeom prst="rect">
            <a:avLst/>
          </a:prstGeom>
          <a:noFill/>
          <a:ln w="9525">
            <a:noFill/>
            <a:miter lim="800000"/>
            <a:headEnd/>
            <a:tailEnd/>
          </a:ln>
        </p:spPr>
      </p:pic>
      <p:sp>
        <p:nvSpPr>
          <p:cNvPr id="38" name="Slide Number Placeholder 7"/>
          <p:cNvSpPr>
            <a:spLocks noGrp="1"/>
          </p:cNvSpPr>
          <p:nvPr>
            <p:ph type="sldNum" sz="quarter" idx="4294967295"/>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7</a:t>
            </a:fld>
            <a:endParaRPr lang="en-US" dirty="0"/>
          </a:p>
        </p:txBody>
      </p:sp>
    </p:spTree>
    <p:extLst>
      <p:ext uri="{BB962C8B-B14F-4D97-AF65-F5344CB8AC3E}">
        <p14:creationId xmlns:p14="http://schemas.microsoft.com/office/powerpoint/2010/main" val="256746735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endParaRPr lang="en-US" dirty="0"/>
          </a:p>
        </p:txBody>
      </p:sp>
      <p:sp>
        <p:nvSpPr>
          <p:cNvPr id="3" name="Title 2"/>
          <p:cNvSpPr>
            <a:spLocks noGrp="1"/>
          </p:cNvSpPr>
          <p:nvPr>
            <p:ph type="title"/>
          </p:nvPr>
        </p:nvSpPr>
        <p:spPr/>
        <p:txBody>
          <a:bodyPr/>
          <a:lstStyle/>
          <a:p>
            <a:r>
              <a:rPr lang="en-US" dirty="0" smtClean="0"/>
              <a:t>Competitive Outlook</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557" y="1163390"/>
            <a:ext cx="5579673" cy="56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13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1" name="AutoShape 20"/>
          <p:cNvSpPr>
            <a:spLocks noChangeArrowheads="1"/>
          </p:cNvSpPr>
          <p:nvPr/>
        </p:nvSpPr>
        <p:spPr bwMode="gray">
          <a:xfrm>
            <a:off x="3568473" y="1881188"/>
            <a:ext cx="1981200" cy="4203700"/>
          </a:xfrm>
          <a:prstGeom prst="roundRect">
            <a:avLst>
              <a:gd name="adj" fmla="val 10833"/>
            </a:avLst>
          </a:prstGeom>
          <a:gradFill flip="none" rotWithShape="1">
            <a:gsLst>
              <a:gs pos="0">
                <a:srgbClr val="E8E8E8"/>
              </a:gs>
              <a:gs pos="40000">
                <a:schemeClr val="bg1"/>
              </a:gs>
              <a:gs pos="100000">
                <a:srgbClr val="E8E8E8"/>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11323" name="AutoShape 32"/>
          <p:cNvSpPr>
            <a:spLocks noChangeArrowheads="1"/>
          </p:cNvSpPr>
          <p:nvPr/>
        </p:nvSpPr>
        <p:spPr bwMode="gray">
          <a:xfrm>
            <a:off x="1511073" y="1881188"/>
            <a:ext cx="1981200" cy="4203700"/>
          </a:xfrm>
          <a:prstGeom prst="roundRect">
            <a:avLst>
              <a:gd name="adj" fmla="val 10833"/>
            </a:avLst>
          </a:prstGeom>
          <a:gradFill flip="none" rotWithShape="1">
            <a:gsLst>
              <a:gs pos="0">
                <a:srgbClr val="E8E8E8"/>
              </a:gs>
              <a:gs pos="40000">
                <a:schemeClr val="bg1"/>
              </a:gs>
              <a:gs pos="100000">
                <a:srgbClr val="E8E8E8"/>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11313" name="AutoShape 44"/>
          <p:cNvSpPr>
            <a:spLocks noChangeArrowheads="1"/>
          </p:cNvSpPr>
          <p:nvPr/>
        </p:nvSpPr>
        <p:spPr bwMode="gray">
          <a:xfrm>
            <a:off x="5625873" y="1881188"/>
            <a:ext cx="1981200" cy="4203700"/>
          </a:xfrm>
          <a:prstGeom prst="roundRect">
            <a:avLst>
              <a:gd name="adj" fmla="val 10833"/>
            </a:avLst>
          </a:prstGeom>
          <a:gradFill flip="none" rotWithShape="1">
            <a:gsLst>
              <a:gs pos="0">
                <a:srgbClr val="E8E8E8"/>
              </a:gs>
              <a:gs pos="40000">
                <a:schemeClr val="bg1"/>
              </a:gs>
              <a:gs pos="100000">
                <a:srgbClr val="E8E8E8"/>
              </a:gs>
            </a:gsLst>
            <a:lin ang="162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11342" name="AutoShape 16"/>
          <p:cNvSpPr>
            <a:spLocks noChangeArrowheads="1"/>
          </p:cNvSpPr>
          <p:nvPr/>
        </p:nvSpPr>
        <p:spPr bwMode="gray">
          <a:xfrm>
            <a:off x="304800" y="3200400"/>
            <a:ext cx="8534400" cy="2121243"/>
          </a:xfrm>
          <a:prstGeom prst="roundRect">
            <a:avLst>
              <a:gd name="adj" fmla="val 5677"/>
            </a:avLst>
          </a:prstGeom>
          <a:solidFill>
            <a:srgbClr val="888888">
              <a:alpha val="9804"/>
            </a:srgb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defTabSz="947738">
              <a:lnSpc>
                <a:spcPct val="80000"/>
              </a:lnSpc>
              <a:buClr>
                <a:schemeClr val="accent2"/>
              </a:buClr>
              <a:buSzPct val="80000"/>
              <a:buFontTx/>
              <a:buChar char="•"/>
            </a:pPr>
            <a:endParaRPr lang="en-US" dirty="0">
              <a:latin typeface="Verdana" pitchFamily="1" charset="0"/>
              <a:ea typeface="+mn-ea"/>
              <a:cs typeface="+mn-cs"/>
            </a:endParaRPr>
          </a:p>
        </p:txBody>
      </p:sp>
      <p:sp>
        <p:nvSpPr>
          <p:cNvPr id="11271" name="Rectangle 12"/>
          <p:cNvSpPr>
            <a:spLocks noGrp="1"/>
          </p:cNvSpPr>
          <p:nvPr>
            <p:ph type="title"/>
          </p:nvPr>
        </p:nvSpPr>
        <p:spPr bwMode="gray">
          <a:prstGeom prst="rect">
            <a:avLst/>
          </a:prstGeom>
        </p:spPr>
        <p:txBody>
          <a:bodyPr>
            <a:normAutofit fontScale="90000"/>
          </a:bodyPr>
          <a:lstStyle/>
          <a:p>
            <a:r>
              <a:rPr lang="en-US" dirty="0" smtClean="0"/>
              <a:t>Solution</a:t>
            </a:r>
            <a:br>
              <a:rPr lang="en-US" dirty="0" smtClean="0"/>
            </a:br>
            <a:r>
              <a:rPr lang="en-US" sz="2200" b="0" dirty="0" smtClean="0"/>
              <a:t>Three Services of MobileIron Virtual Smartphone Platform</a:t>
            </a:r>
            <a:endParaRPr lang="en-US" sz="2200" b="0" i="1" dirty="0" smtClean="0"/>
          </a:p>
        </p:txBody>
      </p:sp>
      <p:sp>
        <p:nvSpPr>
          <p:cNvPr id="11335" name="AutoShape 24"/>
          <p:cNvSpPr>
            <a:spLocks noChangeArrowheads="1"/>
          </p:cNvSpPr>
          <p:nvPr/>
        </p:nvSpPr>
        <p:spPr bwMode="gray">
          <a:xfrm>
            <a:off x="4101873" y="1204686"/>
            <a:ext cx="914400" cy="823608"/>
          </a:xfrm>
          <a:prstGeom prst="roundRect">
            <a:avLst>
              <a:gd name="adj" fmla="val 7639"/>
            </a:avLst>
          </a:prstGeom>
          <a:noFill/>
          <a:ln w="9525" algn="ctr">
            <a:noFill/>
            <a:round/>
            <a:headEnd/>
            <a:tailEnd/>
          </a:ln>
        </p:spPr>
        <p:txBody>
          <a:bodyPr anchor="ctr">
            <a:spAutoFit/>
          </a:bodyPr>
          <a:lstStyle/>
          <a:p>
            <a:endParaRPr lang="en-US" dirty="0">
              <a:solidFill>
                <a:srgbClr val="FFFFFF"/>
              </a:solidFill>
            </a:endParaRPr>
          </a:p>
        </p:txBody>
      </p:sp>
      <p:sp>
        <p:nvSpPr>
          <p:cNvPr id="11337" name="AutoShape 30"/>
          <p:cNvSpPr>
            <a:spLocks noChangeArrowheads="1"/>
          </p:cNvSpPr>
          <p:nvPr/>
        </p:nvSpPr>
        <p:spPr bwMode="gray">
          <a:xfrm>
            <a:off x="3847873" y="1204686"/>
            <a:ext cx="1441450" cy="276226"/>
          </a:xfrm>
          <a:prstGeom prst="roundRect">
            <a:avLst>
              <a:gd name="adj" fmla="val 16667"/>
            </a:avLst>
          </a:prstGeom>
          <a:noFill/>
          <a:ln w="9525" algn="ctr">
            <a:noFill/>
            <a:round/>
            <a:headEnd/>
            <a:tailEnd/>
          </a:ln>
        </p:spPr>
        <p:txBody>
          <a:bodyPr lIns="45720" rIns="45720" anchor="ctr">
            <a:spAutoFit/>
          </a:bodyPr>
          <a:lstStyle/>
          <a:p>
            <a:pPr algn="ctr">
              <a:spcBef>
                <a:spcPct val="25000"/>
              </a:spcBef>
              <a:buClr>
                <a:srgbClr val="000000"/>
              </a:buClr>
              <a:buSzPct val="75000"/>
              <a:buFont typeface="Wingdings" pitchFamily="2" charset="2"/>
              <a:buNone/>
            </a:pPr>
            <a:endParaRPr lang="en-US" sz="1500" b="1" dirty="0">
              <a:solidFill>
                <a:srgbClr val="FFCC00"/>
              </a:solidFill>
              <a:latin typeface="Verdana" pitchFamily="34" charset="0"/>
            </a:endParaRPr>
          </a:p>
        </p:txBody>
      </p:sp>
      <p:sp>
        <p:nvSpPr>
          <p:cNvPr id="11322" name="AutoShape 42"/>
          <p:cNvSpPr>
            <a:spLocks noChangeArrowheads="1"/>
          </p:cNvSpPr>
          <p:nvPr/>
        </p:nvSpPr>
        <p:spPr bwMode="gray">
          <a:xfrm>
            <a:off x="411521" y="2792042"/>
            <a:ext cx="963930" cy="204311"/>
          </a:xfrm>
          <a:prstGeom prst="roundRect">
            <a:avLst>
              <a:gd name="adj" fmla="val 16667"/>
            </a:avLst>
          </a:prstGeom>
          <a:noFill/>
          <a:ln w="9525" algn="ctr">
            <a:noFill/>
            <a:round/>
            <a:headEnd/>
            <a:tailEnd/>
          </a:ln>
        </p:spPr>
        <p:txBody>
          <a:bodyPr wrap="square" lIns="0" tIns="0" rIns="0" bIns="0" anchor="ctr">
            <a:spAutoFit/>
          </a:bodyPr>
          <a:lstStyle/>
          <a:p>
            <a:pPr algn="ctr">
              <a:spcBef>
                <a:spcPct val="25000"/>
              </a:spcBef>
              <a:buClr>
                <a:srgbClr val="000000"/>
              </a:buClr>
              <a:buSzPct val="75000"/>
              <a:buFont typeface="Wingdings" pitchFamily="2" charset="2"/>
              <a:buNone/>
            </a:pPr>
            <a:r>
              <a:rPr lang="en-US" sz="1200" dirty="0">
                <a:solidFill>
                  <a:schemeClr val="accent1"/>
                </a:solidFill>
                <a:latin typeface="Verdana" pitchFamily="34" charset="0"/>
              </a:rPr>
              <a:t>Enterprise</a:t>
            </a:r>
          </a:p>
        </p:txBody>
      </p:sp>
      <p:sp>
        <p:nvSpPr>
          <p:cNvPr id="11312" name="AutoShape 54"/>
          <p:cNvSpPr>
            <a:spLocks noChangeArrowheads="1"/>
          </p:cNvSpPr>
          <p:nvPr/>
        </p:nvSpPr>
        <p:spPr bwMode="gray">
          <a:xfrm>
            <a:off x="7836952" y="2792042"/>
            <a:ext cx="838200" cy="204311"/>
          </a:xfrm>
          <a:prstGeom prst="roundRect">
            <a:avLst>
              <a:gd name="adj" fmla="val 16667"/>
            </a:avLst>
          </a:prstGeom>
          <a:noFill/>
          <a:ln w="9525" algn="ctr">
            <a:noFill/>
            <a:round/>
            <a:headEnd/>
            <a:tailEnd/>
          </a:ln>
        </p:spPr>
        <p:txBody>
          <a:bodyPr wrap="square" lIns="0" tIns="0" rIns="0" bIns="0" anchor="ctr">
            <a:spAutoFit/>
          </a:bodyPr>
          <a:lstStyle/>
          <a:p>
            <a:pPr algn="ctr">
              <a:spcBef>
                <a:spcPct val="25000"/>
              </a:spcBef>
              <a:buClr>
                <a:srgbClr val="000000"/>
              </a:buClr>
              <a:buSzPct val="75000"/>
              <a:buFont typeface="Wingdings" pitchFamily="2" charset="2"/>
              <a:buNone/>
            </a:pPr>
            <a:r>
              <a:rPr lang="en-US" sz="1200" dirty="0">
                <a:solidFill>
                  <a:schemeClr val="accent1"/>
                </a:solidFill>
                <a:latin typeface="Verdana" pitchFamily="34" charset="0"/>
              </a:rPr>
              <a:t>End-User</a:t>
            </a:r>
          </a:p>
        </p:txBody>
      </p:sp>
      <p:sp>
        <p:nvSpPr>
          <p:cNvPr id="11283" name="Rectangle 81"/>
          <p:cNvSpPr>
            <a:spLocks noChangeArrowheads="1"/>
          </p:cNvSpPr>
          <p:nvPr/>
        </p:nvSpPr>
        <p:spPr bwMode="gray">
          <a:xfrm>
            <a:off x="438633" y="4337989"/>
            <a:ext cx="865022" cy="398185"/>
          </a:xfrm>
          <a:prstGeom prst="rect">
            <a:avLst/>
          </a:prstGeom>
          <a:noFill/>
          <a:ln w="9525" algn="ctr">
            <a:noFill/>
            <a:miter lim="800000"/>
            <a:headEnd/>
            <a:tailEnd/>
          </a:ln>
        </p:spPr>
        <p:txBody>
          <a:bodyPr wrap="square" lIns="0" tIns="0" rIns="0" bIns="0">
            <a:noAutofit/>
          </a:bodyPr>
          <a:lstStyle/>
          <a:p>
            <a:pPr algn="ctr">
              <a:lnSpc>
                <a:spcPct val="80000"/>
              </a:lnSpc>
              <a:spcBef>
                <a:spcPct val="20000"/>
              </a:spcBef>
              <a:buClr>
                <a:srgbClr val="000000"/>
              </a:buClr>
              <a:buSzPct val="75000"/>
              <a:buFont typeface="Wingdings" pitchFamily="2" charset="2"/>
              <a:buNone/>
            </a:pPr>
            <a:r>
              <a:rPr lang="en-US" sz="1000" dirty="0">
                <a:solidFill>
                  <a:schemeClr val="accent1"/>
                </a:solidFill>
                <a:latin typeface="Verdana" pitchFamily="34" charset="0"/>
              </a:rPr>
              <a:t>Virtual Smartphone Platform</a:t>
            </a:r>
          </a:p>
        </p:txBody>
      </p:sp>
      <p:pic>
        <p:nvPicPr>
          <p:cNvPr id="11286" name="Picture 18" descr="09-047_mobileiron_logo"/>
          <p:cNvPicPr>
            <a:picLocks noChangeAspect="1" noChangeArrowheads="1"/>
          </p:cNvPicPr>
          <p:nvPr/>
        </p:nvPicPr>
        <p:blipFill>
          <a:blip r:embed="rId3" cstate="print"/>
          <a:srcRect/>
          <a:stretch>
            <a:fillRect/>
          </a:stretch>
        </p:blipFill>
        <p:spPr bwMode="gray">
          <a:xfrm>
            <a:off x="467806" y="3973786"/>
            <a:ext cx="882877" cy="255867"/>
          </a:xfrm>
          <a:prstGeom prst="rect">
            <a:avLst/>
          </a:prstGeom>
          <a:noFill/>
          <a:ln w="9525">
            <a:noFill/>
            <a:miter lim="800000"/>
            <a:headEnd/>
            <a:tailEnd/>
          </a:ln>
        </p:spPr>
      </p:pic>
      <p:sp>
        <p:nvSpPr>
          <p:cNvPr id="88" name="AutoShape 27"/>
          <p:cNvSpPr>
            <a:spLocks noChangeArrowheads="1"/>
          </p:cNvSpPr>
          <p:nvPr/>
        </p:nvSpPr>
        <p:spPr bwMode="gray">
          <a:xfrm>
            <a:off x="3574596" y="1611313"/>
            <a:ext cx="1968954" cy="561975"/>
          </a:xfrm>
          <a:prstGeom prst="roundRect">
            <a:avLst>
              <a:gd name="adj" fmla="val 0"/>
            </a:avLst>
          </a:prstGeom>
          <a:gradFill>
            <a:gsLst>
              <a:gs pos="100000">
                <a:srgbClr val="FFFFFF"/>
              </a:gs>
              <a:gs pos="97000">
                <a:srgbClr val="FFFFFF"/>
              </a:gs>
              <a:gs pos="96000">
                <a:srgbClr val="045882"/>
              </a:gs>
              <a:gs pos="39000">
                <a:schemeClr val="tx2"/>
              </a:gs>
            </a:gsLst>
            <a:lin ang="5400000" scaled="0"/>
          </a:gradFill>
          <a:ln w="25400" cap="flat" cmpd="sng" algn="ctr">
            <a:noFill/>
            <a:prstDash val="solid"/>
          </a:ln>
          <a:effectLst>
            <a:outerShdw blurRad="50800" dist="38100" dir="5400000" algn="t" rotWithShape="0">
              <a:prstClr val="black">
                <a:alpha val="30000"/>
              </a:prstClr>
            </a:outerShdw>
          </a:effectLst>
        </p:spPr>
        <p:txBody>
          <a:bodyPr rtlCol="0" anchor="ctr"/>
          <a:lstStyle/>
          <a:p>
            <a:pPr eaLnBrk="1" fontAlgn="auto" hangingPunct="1">
              <a:spcBef>
                <a:spcPts val="0"/>
              </a:spcBef>
              <a:spcAft>
                <a:spcPts val="0"/>
              </a:spcAft>
              <a:defRPr/>
            </a:pPr>
            <a:endParaRPr lang="en-US" sz="1000" b="1" kern="0" dirty="0" smtClean="0">
              <a:solidFill>
                <a:srgbClr val="FFFFFF"/>
              </a:solidFill>
              <a:latin typeface="Verdana" pitchFamily="34" charset="0"/>
            </a:endParaRPr>
          </a:p>
        </p:txBody>
      </p:sp>
      <p:sp>
        <p:nvSpPr>
          <p:cNvPr id="89" name="TextBox 14"/>
          <p:cNvSpPr txBox="1">
            <a:spLocks noChangeArrowheads="1"/>
          </p:cNvSpPr>
          <p:nvPr/>
        </p:nvSpPr>
        <p:spPr bwMode="gray">
          <a:xfrm>
            <a:off x="3893911" y="1650490"/>
            <a:ext cx="1330325" cy="461665"/>
          </a:xfrm>
          <a:prstGeom prst="rect">
            <a:avLst/>
          </a:prstGeom>
          <a:noFill/>
          <a:ln w="9525">
            <a:noFill/>
            <a:miter lim="800000"/>
            <a:headEnd/>
            <a:tailEnd/>
          </a:ln>
        </p:spPr>
        <p:txBody>
          <a:bodyPr>
            <a:spAutoFit/>
          </a:bodyPr>
          <a:lstStyle/>
          <a:p>
            <a:pPr>
              <a:spcBef>
                <a:spcPts val="0"/>
              </a:spcBef>
              <a:buClr>
                <a:srgbClr val="000000"/>
              </a:buClr>
              <a:buSzPct val="75000"/>
            </a:pPr>
            <a:r>
              <a:rPr lang="en-US" sz="1200" b="1" dirty="0">
                <a:solidFill>
                  <a:srgbClr val="FFFFFF"/>
                </a:solidFill>
                <a:latin typeface="+mn-lt"/>
              </a:rPr>
              <a:t>Control Cost</a:t>
            </a:r>
          </a:p>
          <a:p>
            <a:pPr algn="ctr">
              <a:spcBef>
                <a:spcPts val="0"/>
              </a:spcBef>
              <a:buClr>
                <a:srgbClr val="000000"/>
              </a:buClr>
              <a:buSzPct val="75000"/>
              <a:buFont typeface="Wingdings" pitchFamily="2" charset="2"/>
              <a:buNone/>
            </a:pPr>
            <a:r>
              <a:rPr lang="en-US" sz="1200" dirty="0">
                <a:solidFill>
                  <a:srgbClr val="FFFFFF"/>
                </a:solidFill>
                <a:latin typeface="+mn-lt"/>
              </a:rPr>
              <a:t>(Telecom</a:t>
            </a:r>
            <a:r>
              <a:rPr lang="en-US" sz="1200" dirty="0" smtClean="0">
                <a:solidFill>
                  <a:srgbClr val="FFFFFF"/>
                </a:solidFill>
                <a:latin typeface="+mn-lt"/>
              </a:rPr>
              <a:t>)</a:t>
            </a:r>
            <a:endParaRPr lang="en-US" sz="1200" dirty="0">
              <a:solidFill>
                <a:srgbClr val="FFFFFF"/>
              </a:solidFill>
              <a:latin typeface="+mn-lt"/>
            </a:endParaRPr>
          </a:p>
        </p:txBody>
      </p:sp>
      <p:sp>
        <p:nvSpPr>
          <p:cNvPr id="90" name="TextBox 19"/>
          <p:cNvSpPr txBox="1">
            <a:spLocks noChangeArrowheads="1"/>
          </p:cNvSpPr>
          <p:nvPr/>
        </p:nvSpPr>
        <p:spPr bwMode="gray">
          <a:xfrm>
            <a:off x="3747440" y="2241007"/>
            <a:ext cx="1616918" cy="757130"/>
          </a:xfrm>
          <a:prstGeom prst="rect">
            <a:avLst/>
          </a:prstGeom>
          <a:noFill/>
          <a:ln w="9525">
            <a:noFill/>
            <a:miter lim="800000"/>
            <a:headEnd/>
            <a:tailEnd/>
          </a:ln>
        </p:spPr>
        <p:txBody>
          <a:bodyPr wrap="square">
            <a:spAutoFit/>
          </a:bodyPr>
          <a:lstStyle/>
          <a:p>
            <a:pPr algn="ctr">
              <a:lnSpc>
                <a:spcPct val="90000"/>
              </a:lnSpc>
              <a:spcBef>
                <a:spcPct val="25000"/>
              </a:spcBef>
              <a:buClr>
                <a:srgbClr val="000000"/>
              </a:buClr>
              <a:buSzPct val="75000"/>
              <a:buFont typeface="Wingdings" pitchFamily="2" charset="2"/>
              <a:buNone/>
            </a:pPr>
            <a:r>
              <a:rPr lang="en-US" sz="1200" dirty="0">
                <a:solidFill>
                  <a:schemeClr val="accent1"/>
                </a:solidFill>
                <a:latin typeface="Verdana" pitchFamily="34" charset="0"/>
              </a:rPr>
              <a:t>Reduce wireless bills thru visibility into usage </a:t>
            </a:r>
            <a:r>
              <a:rPr lang="en-US" sz="1200" dirty="0" smtClean="0">
                <a:solidFill>
                  <a:schemeClr val="accent1"/>
                </a:solidFill>
                <a:latin typeface="Verdana" pitchFamily="34" charset="0"/>
              </a:rPr>
              <a:t/>
            </a:r>
            <a:br>
              <a:rPr lang="en-US" sz="1200" dirty="0" smtClean="0">
                <a:solidFill>
                  <a:schemeClr val="accent1"/>
                </a:solidFill>
                <a:latin typeface="Verdana" pitchFamily="34" charset="0"/>
              </a:rPr>
            </a:br>
            <a:r>
              <a:rPr lang="en-US" sz="1200" dirty="0" smtClean="0">
                <a:solidFill>
                  <a:schemeClr val="accent1"/>
                </a:solidFill>
                <a:latin typeface="Verdana" pitchFamily="34" charset="0"/>
              </a:rPr>
              <a:t>and </a:t>
            </a:r>
            <a:r>
              <a:rPr lang="en-US" sz="1200" dirty="0">
                <a:solidFill>
                  <a:schemeClr val="accent1"/>
                </a:solidFill>
                <a:latin typeface="Verdana" pitchFamily="34" charset="0"/>
              </a:rPr>
              <a:t>quality </a:t>
            </a:r>
          </a:p>
        </p:txBody>
      </p:sp>
      <p:sp>
        <p:nvSpPr>
          <p:cNvPr id="91" name="AutoShape 37"/>
          <p:cNvSpPr>
            <a:spLocks noChangeArrowheads="1"/>
          </p:cNvSpPr>
          <p:nvPr/>
        </p:nvSpPr>
        <p:spPr bwMode="gray">
          <a:xfrm>
            <a:off x="1517196" y="1611313"/>
            <a:ext cx="1968954" cy="561975"/>
          </a:xfrm>
          <a:prstGeom prst="roundRect">
            <a:avLst>
              <a:gd name="adj" fmla="val 0"/>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rtlCol="0" anchor="ctr"/>
          <a:lstStyle/>
          <a:p>
            <a:pPr eaLnBrk="1" fontAlgn="auto" hangingPunct="1">
              <a:spcBef>
                <a:spcPts val="0"/>
              </a:spcBef>
              <a:spcAft>
                <a:spcPts val="0"/>
              </a:spcAft>
              <a:defRPr/>
            </a:pPr>
            <a:endParaRPr lang="en-US" sz="1000" b="1" kern="0" dirty="0" smtClean="0">
              <a:solidFill>
                <a:srgbClr val="FFFFFF"/>
              </a:solidFill>
              <a:latin typeface="Verdana" pitchFamily="34" charset="0"/>
              <a:ea typeface="+mn-ea"/>
              <a:cs typeface="+mn-cs"/>
            </a:endParaRPr>
          </a:p>
        </p:txBody>
      </p:sp>
      <p:sp>
        <p:nvSpPr>
          <p:cNvPr id="92" name="TextBox 13"/>
          <p:cNvSpPr txBox="1">
            <a:spLocks noChangeArrowheads="1"/>
          </p:cNvSpPr>
          <p:nvPr/>
        </p:nvSpPr>
        <p:spPr bwMode="gray">
          <a:xfrm>
            <a:off x="1726747" y="1650490"/>
            <a:ext cx="1549854" cy="461665"/>
          </a:xfrm>
          <a:prstGeom prst="rect">
            <a:avLst/>
          </a:prstGeom>
          <a:noFill/>
          <a:ln w="9525">
            <a:noFill/>
            <a:miter lim="800000"/>
            <a:headEnd/>
            <a:tailEnd/>
          </a:ln>
        </p:spPr>
        <p:txBody>
          <a:bodyPr wrap="square">
            <a:spAutoFit/>
          </a:bodyPr>
          <a:lstStyle/>
          <a:p>
            <a:pPr algn="ctr">
              <a:spcBef>
                <a:spcPts val="0"/>
              </a:spcBef>
              <a:buClr>
                <a:srgbClr val="000000"/>
              </a:buClr>
              <a:buSzPct val="75000"/>
              <a:buFont typeface="Wingdings" pitchFamily="2" charset="2"/>
              <a:buNone/>
            </a:pPr>
            <a:r>
              <a:rPr lang="en-US" sz="1200" b="1" dirty="0" smtClean="0">
                <a:solidFill>
                  <a:srgbClr val="FFFFFF"/>
                </a:solidFill>
                <a:latin typeface="+mn-lt"/>
              </a:rPr>
              <a:t>Control Chaos</a:t>
            </a:r>
            <a:endParaRPr lang="en-US" sz="1200" b="1" dirty="0">
              <a:solidFill>
                <a:srgbClr val="FFFFFF"/>
              </a:solidFill>
              <a:latin typeface="+mn-lt"/>
            </a:endParaRPr>
          </a:p>
          <a:p>
            <a:pPr algn="ctr">
              <a:spcBef>
                <a:spcPts val="0"/>
              </a:spcBef>
              <a:buClr>
                <a:srgbClr val="000000"/>
              </a:buClr>
              <a:buSzPct val="75000"/>
              <a:buFont typeface="Wingdings" pitchFamily="2" charset="2"/>
              <a:buNone/>
            </a:pPr>
            <a:r>
              <a:rPr lang="en-US" sz="1200" dirty="0">
                <a:solidFill>
                  <a:srgbClr val="FFFFFF"/>
                </a:solidFill>
                <a:latin typeface="+mn-lt"/>
              </a:rPr>
              <a:t>(IT</a:t>
            </a:r>
            <a:r>
              <a:rPr lang="en-US" sz="1200" dirty="0" smtClean="0">
                <a:solidFill>
                  <a:srgbClr val="FFFFFF"/>
                </a:solidFill>
                <a:latin typeface="+mn-lt"/>
              </a:rPr>
              <a:t>)</a:t>
            </a:r>
            <a:endParaRPr lang="en-US" sz="1200" dirty="0">
              <a:solidFill>
                <a:srgbClr val="FFFFFF"/>
              </a:solidFill>
              <a:latin typeface="+mn-lt"/>
            </a:endParaRPr>
          </a:p>
        </p:txBody>
      </p:sp>
      <p:sp>
        <p:nvSpPr>
          <p:cNvPr id="93" name="TextBox 16"/>
          <p:cNvSpPr txBox="1">
            <a:spLocks noChangeArrowheads="1"/>
          </p:cNvSpPr>
          <p:nvPr/>
        </p:nvSpPr>
        <p:spPr bwMode="gray">
          <a:xfrm>
            <a:off x="1699565" y="2235939"/>
            <a:ext cx="1616918" cy="757130"/>
          </a:xfrm>
          <a:prstGeom prst="rect">
            <a:avLst/>
          </a:prstGeom>
          <a:noFill/>
          <a:ln w="9525">
            <a:noFill/>
            <a:miter lim="800000"/>
            <a:headEnd/>
            <a:tailEnd/>
          </a:ln>
        </p:spPr>
        <p:txBody>
          <a:bodyPr wrap="square">
            <a:spAutoFit/>
          </a:bodyPr>
          <a:lstStyle/>
          <a:p>
            <a:pPr algn="ctr">
              <a:lnSpc>
                <a:spcPct val="90000"/>
              </a:lnSpc>
              <a:spcBef>
                <a:spcPct val="25000"/>
              </a:spcBef>
              <a:buClr>
                <a:srgbClr val="000000"/>
              </a:buClr>
              <a:buSzPct val="75000"/>
              <a:buFont typeface="Wingdings" pitchFamily="2" charset="2"/>
              <a:buNone/>
            </a:pPr>
            <a:r>
              <a:rPr lang="en-US" sz="1200" dirty="0">
                <a:solidFill>
                  <a:schemeClr val="accent1"/>
                </a:solidFill>
                <a:latin typeface="Verdana" pitchFamily="34" charset="0"/>
              </a:rPr>
              <a:t>Secure and manage mobile devices, data, </a:t>
            </a:r>
            <a:r>
              <a:rPr lang="en-US" sz="1200" dirty="0" smtClean="0">
                <a:solidFill>
                  <a:schemeClr val="accent1"/>
                </a:solidFill>
                <a:latin typeface="Verdana" pitchFamily="34" charset="0"/>
              </a:rPr>
              <a:t/>
            </a:r>
            <a:br>
              <a:rPr lang="en-US" sz="1200" dirty="0" smtClean="0">
                <a:solidFill>
                  <a:schemeClr val="accent1"/>
                </a:solidFill>
                <a:latin typeface="Verdana" pitchFamily="34" charset="0"/>
              </a:rPr>
            </a:br>
            <a:r>
              <a:rPr lang="en-US" sz="1200" dirty="0" smtClean="0">
                <a:solidFill>
                  <a:schemeClr val="accent1"/>
                </a:solidFill>
                <a:latin typeface="Verdana" pitchFamily="34" charset="0"/>
              </a:rPr>
              <a:t>and </a:t>
            </a:r>
            <a:r>
              <a:rPr lang="en-US" sz="1200" dirty="0">
                <a:solidFill>
                  <a:schemeClr val="accent1"/>
                </a:solidFill>
                <a:latin typeface="Verdana" pitchFamily="34" charset="0"/>
              </a:rPr>
              <a:t>apps</a:t>
            </a:r>
          </a:p>
        </p:txBody>
      </p:sp>
      <p:sp>
        <p:nvSpPr>
          <p:cNvPr id="94" name="AutoShape 49"/>
          <p:cNvSpPr>
            <a:spLocks noChangeArrowheads="1"/>
          </p:cNvSpPr>
          <p:nvPr/>
        </p:nvSpPr>
        <p:spPr bwMode="gray">
          <a:xfrm>
            <a:off x="5631996" y="1611313"/>
            <a:ext cx="1968954" cy="561975"/>
          </a:xfrm>
          <a:prstGeom prst="roundRect">
            <a:avLst>
              <a:gd name="adj" fmla="val 0"/>
            </a:avLst>
          </a:prstGeom>
          <a:gradFill>
            <a:gsLst>
              <a:gs pos="100000">
                <a:srgbClr val="FFFFFF"/>
              </a:gs>
              <a:gs pos="97000">
                <a:srgbClr val="FFFFFF"/>
              </a:gs>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30000"/>
              </a:prstClr>
            </a:outerShdw>
          </a:effectLst>
        </p:spPr>
        <p:txBody>
          <a:bodyPr rtlCol="0" anchor="ctr"/>
          <a:lstStyle/>
          <a:p>
            <a:pPr eaLnBrk="1" fontAlgn="auto" hangingPunct="1">
              <a:spcBef>
                <a:spcPts val="0"/>
              </a:spcBef>
              <a:spcAft>
                <a:spcPts val="0"/>
              </a:spcAft>
              <a:defRPr/>
            </a:pPr>
            <a:endParaRPr lang="en-US" sz="1000" b="1" kern="0" dirty="0" smtClean="0">
              <a:solidFill>
                <a:srgbClr val="FFFFFF"/>
              </a:solidFill>
              <a:latin typeface="Verdana" pitchFamily="34" charset="0"/>
              <a:ea typeface="+mn-ea"/>
              <a:cs typeface="+mn-cs"/>
            </a:endParaRPr>
          </a:p>
        </p:txBody>
      </p:sp>
      <p:sp>
        <p:nvSpPr>
          <p:cNvPr id="95" name="TextBox 15"/>
          <p:cNvSpPr txBox="1">
            <a:spLocks noChangeArrowheads="1"/>
          </p:cNvSpPr>
          <p:nvPr/>
        </p:nvSpPr>
        <p:spPr bwMode="gray">
          <a:xfrm>
            <a:off x="5651047" y="1650490"/>
            <a:ext cx="1930854" cy="461665"/>
          </a:xfrm>
          <a:prstGeom prst="rect">
            <a:avLst/>
          </a:prstGeom>
          <a:noFill/>
          <a:ln w="9525">
            <a:noFill/>
            <a:miter lim="800000"/>
            <a:headEnd/>
            <a:tailEnd/>
          </a:ln>
        </p:spPr>
        <p:txBody>
          <a:bodyPr wrap="square">
            <a:spAutoFit/>
          </a:bodyPr>
          <a:lstStyle/>
          <a:p>
            <a:pPr>
              <a:spcBef>
                <a:spcPts val="0"/>
              </a:spcBef>
              <a:buClr>
                <a:srgbClr val="000000"/>
              </a:buClr>
              <a:buSzPct val="75000"/>
            </a:pPr>
            <a:r>
              <a:rPr lang="en-US" sz="1200" b="1" dirty="0" smtClean="0">
                <a:solidFill>
                  <a:srgbClr val="FFFFFF"/>
                </a:solidFill>
                <a:latin typeface="+mn-lt"/>
              </a:rPr>
              <a:t>Expand Experience</a:t>
            </a:r>
          </a:p>
          <a:p>
            <a:pPr algn="ctr">
              <a:spcBef>
                <a:spcPts val="0"/>
              </a:spcBef>
              <a:buClr>
                <a:srgbClr val="000000"/>
              </a:buClr>
              <a:buSzPct val="75000"/>
              <a:buFont typeface="Wingdings" pitchFamily="2" charset="2"/>
              <a:buNone/>
            </a:pPr>
            <a:r>
              <a:rPr lang="en-US" sz="1200" dirty="0" smtClean="0">
                <a:solidFill>
                  <a:srgbClr val="FFFFFF"/>
                </a:solidFill>
                <a:latin typeface="+mn-lt"/>
              </a:rPr>
              <a:t>(User)</a:t>
            </a:r>
            <a:endParaRPr lang="en-US" sz="1200" dirty="0">
              <a:solidFill>
                <a:srgbClr val="FFFFFF"/>
              </a:solidFill>
              <a:latin typeface="+mn-lt"/>
            </a:endParaRPr>
          </a:p>
        </p:txBody>
      </p:sp>
      <p:sp>
        <p:nvSpPr>
          <p:cNvPr id="96" name="TextBox 20"/>
          <p:cNvSpPr txBox="1">
            <a:spLocks noChangeArrowheads="1"/>
          </p:cNvSpPr>
          <p:nvPr/>
        </p:nvSpPr>
        <p:spPr bwMode="gray">
          <a:xfrm>
            <a:off x="5781221" y="2241008"/>
            <a:ext cx="1686380" cy="757130"/>
          </a:xfrm>
          <a:prstGeom prst="rect">
            <a:avLst/>
          </a:prstGeom>
          <a:noFill/>
          <a:ln w="9525">
            <a:noFill/>
            <a:miter lim="800000"/>
            <a:headEnd/>
            <a:tailEnd/>
          </a:ln>
        </p:spPr>
        <p:txBody>
          <a:bodyPr wrap="square">
            <a:spAutoFit/>
          </a:bodyPr>
          <a:lstStyle/>
          <a:p>
            <a:pPr algn="ctr">
              <a:lnSpc>
                <a:spcPct val="90000"/>
              </a:lnSpc>
              <a:spcBef>
                <a:spcPct val="25000"/>
              </a:spcBef>
              <a:buClr>
                <a:srgbClr val="000000"/>
              </a:buClr>
              <a:buSzPct val="75000"/>
              <a:buFont typeface="Wingdings" pitchFamily="2" charset="2"/>
              <a:buNone/>
            </a:pPr>
            <a:r>
              <a:rPr lang="en-US" sz="1200" dirty="0">
                <a:solidFill>
                  <a:schemeClr val="accent1"/>
                </a:solidFill>
                <a:latin typeface="Verdana" pitchFamily="34" charset="0"/>
              </a:rPr>
              <a:t>Deliver new services and move accountability </a:t>
            </a:r>
            <a:r>
              <a:rPr lang="en-US" sz="1200" dirty="0" smtClean="0">
                <a:solidFill>
                  <a:schemeClr val="accent1"/>
                </a:solidFill>
                <a:latin typeface="Verdana" pitchFamily="34" charset="0"/>
              </a:rPr>
              <a:t/>
            </a:r>
            <a:br>
              <a:rPr lang="en-US" sz="1200" dirty="0" smtClean="0">
                <a:solidFill>
                  <a:schemeClr val="accent1"/>
                </a:solidFill>
                <a:latin typeface="Verdana" pitchFamily="34" charset="0"/>
              </a:rPr>
            </a:br>
            <a:r>
              <a:rPr lang="en-US" sz="1200" dirty="0" smtClean="0">
                <a:solidFill>
                  <a:schemeClr val="accent1"/>
                </a:solidFill>
                <a:latin typeface="Verdana" pitchFamily="34" charset="0"/>
              </a:rPr>
              <a:t>to </a:t>
            </a:r>
            <a:r>
              <a:rPr lang="en-US" sz="1200" dirty="0">
                <a:solidFill>
                  <a:schemeClr val="accent1"/>
                </a:solidFill>
                <a:latin typeface="Verdana" pitchFamily="34" charset="0"/>
              </a:rPr>
              <a:t>the user</a:t>
            </a:r>
          </a:p>
        </p:txBody>
      </p:sp>
      <p:sp>
        <p:nvSpPr>
          <p:cNvPr id="126" name="Rectangle 125"/>
          <p:cNvSpPr/>
          <p:nvPr/>
        </p:nvSpPr>
        <p:spPr bwMode="gray">
          <a:xfrm>
            <a:off x="1558017" y="5485694"/>
            <a:ext cx="1887311" cy="461665"/>
          </a:xfrm>
          <a:prstGeom prst="rect">
            <a:avLst/>
          </a:prstGeom>
        </p:spPr>
        <p:txBody>
          <a:bodyPr wrap="square">
            <a:spAutoFit/>
          </a:bodyPr>
          <a:lstStyle/>
          <a:p>
            <a:pPr>
              <a:spcBef>
                <a:spcPct val="25000"/>
              </a:spcBef>
              <a:buClr>
                <a:srgbClr val="000000"/>
              </a:buClr>
              <a:buSzPct val="75000"/>
            </a:pPr>
            <a:r>
              <a:rPr lang="en-US" sz="1200" b="1" dirty="0" smtClean="0">
                <a:solidFill>
                  <a:schemeClr val="tx1"/>
                </a:solidFill>
                <a:latin typeface="Verdana" pitchFamily="34" charset="0"/>
              </a:rPr>
              <a:t>Smartphone Mission Control</a:t>
            </a:r>
            <a:endParaRPr lang="en-US" sz="1200" b="1" dirty="0">
              <a:solidFill>
                <a:schemeClr val="tx1"/>
              </a:solidFill>
              <a:latin typeface="Verdana" pitchFamily="34" charset="0"/>
            </a:endParaRPr>
          </a:p>
        </p:txBody>
      </p:sp>
      <p:sp>
        <p:nvSpPr>
          <p:cNvPr id="127" name="Rectangle 126"/>
          <p:cNvSpPr/>
          <p:nvPr/>
        </p:nvSpPr>
        <p:spPr bwMode="gray">
          <a:xfrm>
            <a:off x="3624715" y="5485694"/>
            <a:ext cx="1868715" cy="461665"/>
          </a:xfrm>
          <a:prstGeom prst="rect">
            <a:avLst/>
          </a:prstGeom>
        </p:spPr>
        <p:txBody>
          <a:bodyPr wrap="square">
            <a:spAutoFit/>
          </a:bodyPr>
          <a:lstStyle/>
          <a:p>
            <a:pPr>
              <a:spcBef>
                <a:spcPct val="25000"/>
              </a:spcBef>
              <a:buClr>
                <a:srgbClr val="000000"/>
              </a:buClr>
              <a:buSzPct val="75000"/>
            </a:pPr>
            <a:r>
              <a:rPr lang="en-US" sz="1200" b="1" dirty="0" smtClean="0">
                <a:solidFill>
                  <a:schemeClr val="tx2"/>
                </a:solidFill>
                <a:latin typeface="Verdana" pitchFamily="34" charset="0"/>
              </a:rPr>
              <a:t>Proactive Business Intelligence</a:t>
            </a:r>
          </a:p>
        </p:txBody>
      </p:sp>
      <p:sp>
        <p:nvSpPr>
          <p:cNvPr id="128" name="Rectangle 127"/>
          <p:cNvSpPr/>
          <p:nvPr/>
        </p:nvSpPr>
        <p:spPr bwMode="gray">
          <a:xfrm>
            <a:off x="5711937" y="5485694"/>
            <a:ext cx="1809070" cy="461665"/>
          </a:xfrm>
          <a:prstGeom prst="rect">
            <a:avLst/>
          </a:prstGeom>
        </p:spPr>
        <p:txBody>
          <a:bodyPr wrap="square">
            <a:spAutoFit/>
          </a:bodyPr>
          <a:lstStyle/>
          <a:p>
            <a:pPr>
              <a:spcBef>
                <a:spcPct val="25000"/>
              </a:spcBef>
              <a:buClr>
                <a:srgbClr val="000000"/>
              </a:buClr>
              <a:buSzPct val="75000"/>
            </a:pPr>
            <a:r>
              <a:rPr lang="en-US" sz="1200" b="1" dirty="0" smtClean="0">
                <a:solidFill>
                  <a:schemeClr val="accent3"/>
                </a:solidFill>
                <a:latin typeface="Verdana" pitchFamily="34" charset="0"/>
              </a:rPr>
              <a:t>Cooperative</a:t>
            </a:r>
            <a:br>
              <a:rPr lang="en-US" sz="1200" b="1" dirty="0" smtClean="0">
                <a:solidFill>
                  <a:schemeClr val="accent3"/>
                </a:solidFill>
                <a:latin typeface="Verdana" pitchFamily="34" charset="0"/>
              </a:rPr>
            </a:br>
            <a:r>
              <a:rPr lang="en-US" sz="1200" b="1" dirty="0" smtClean="0">
                <a:solidFill>
                  <a:schemeClr val="accent3"/>
                </a:solidFill>
                <a:latin typeface="Verdana" pitchFamily="34" charset="0"/>
              </a:rPr>
              <a:t>Mobility</a:t>
            </a:r>
          </a:p>
        </p:txBody>
      </p:sp>
      <p:sp>
        <p:nvSpPr>
          <p:cNvPr id="132" name="Rectangle 131"/>
          <p:cNvSpPr/>
          <p:nvPr/>
        </p:nvSpPr>
        <p:spPr bwMode="gray">
          <a:xfrm>
            <a:off x="1511073" y="3328544"/>
            <a:ext cx="1984248" cy="440526"/>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bIns="64008" rtlCol="0" anchor="ctr"/>
          <a:lstStyle/>
          <a:p>
            <a:pPr lvl="0" eaLnBrk="1" fontAlgn="auto" hangingPunct="1">
              <a:spcBef>
                <a:spcPts val="0"/>
              </a:spcBef>
              <a:spcAft>
                <a:spcPts val="0"/>
              </a:spcAft>
              <a:defRPr/>
            </a:pPr>
            <a:r>
              <a:rPr lang="en-US" sz="1000" b="1" kern="0" dirty="0" smtClean="0">
                <a:solidFill>
                  <a:srgbClr val="FFFFFF"/>
                </a:solidFill>
                <a:latin typeface="Verdana" pitchFamily="34" charset="0"/>
                <a:ea typeface="+mn-ea"/>
                <a:cs typeface="+mn-cs"/>
              </a:rPr>
              <a:t>Advanced</a:t>
            </a:r>
            <a:br>
              <a:rPr lang="en-US" sz="1000" b="1" kern="0" dirty="0" smtClean="0">
                <a:solidFill>
                  <a:srgbClr val="FFFFFF"/>
                </a:solidFill>
                <a:latin typeface="Verdana" pitchFamily="34" charset="0"/>
                <a:ea typeface="+mn-ea"/>
                <a:cs typeface="+mn-cs"/>
              </a:rPr>
            </a:br>
            <a:r>
              <a:rPr lang="en-US" sz="1000" b="1" kern="0" dirty="0" smtClean="0">
                <a:solidFill>
                  <a:srgbClr val="FFFFFF"/>
                </a:solidFill>
                <a:latin typeface="Verdana" pitchFamily="34" charset="0"/>
                <a:ea typeface="+mn-ea"/>
                <a:cs typeface="+mn-cs"/>
              </a:rPr>
              <a:t>Management</a:t>
            </a:r>
          </a:p>
        </p:txBody>
      </p:sp>
      <p:sp>
        <p:nvSpPr>
          <p:cNvPr id="135" name="Rectangle 134"/>
          <p:cNvSpPr/>
          <p:nvPr/>
        </p:nvSpPr>
        <p:spPr bwMode="gray">
          <a:xfrm>
            <a:off x="3568473" y="3328544"/>
            <a:ext cx="1984248" cy="440526"/>
          </a:xfrm>
          <a:prstGeom prst="rect">
            <a:avLst/>
          </a:prstGeom>
          <a:gradFill>
            <a:gsLst>
              <a:gs pos="100000">
                <a:srgbClr val="FFFFFF"/>
              </a:gs>
              <a:gs pos="97000">
                <a:srgbClr val="FFFFFF"/>
              </a:gs>
              <a:gs pos="96000">
                <a:srgbClr val="045882"/>
              </a:gs>
              <a:gs pos="39000">
                <a:schemeClr val="tx2"/>
              </a:gs>
            </a:gsLst>
            <a:lin ang="5400000" scaled="0"/>
          </a:gradFill>
          <a:ln w="25400" cap="flat" cmpd="sng" algn="ctr">
            <a:noFill/>
            <a:prstDash val="solid"/>
          </a:ln>
          <a:effectLst>
            <a:outerShdw blurRad="50800" dist="38100" dir="5400000" algn="t" rotWithShape="0">
              <a:prstClr val="black">
                <a:alpha val="30000"/>
              </a:prstClr>
            </a:outerShdw>
          </a:effectLst>
        </p:spPr>
        <p:txBody>
          <a:bodyPr bIns="64008" rtlCol="0" anchor="ctr"/>
          <a:lstStyle/>
          <a:p>
            <a:pPr eaLnBrk="1" fontAlgn="auto" hangingPunct="1">
              <a:spcBef>
                <a:spcPts val="0"/>
              </a:spcBef>
              <a:spcAft>
                <a:spcPts val="0"/>
              </a:spcAft>
              <a:defRPr/>
            </a:pPr>
            <a:r>
              <a:rPr lang="en-US" sz="1000" b="1" kern="0" dirty="0" smtClean="0">
                <a:solidFill>
                  <a:srgbClr val="FFFFFF"/>
                </a:solidFill>
                <a:latin typeface="Verdana" pitchFamily="34" charset="0"/>
              </a:rPr>
              <a:t>Mobile Activity Intelligence</a:t>
            </a:r>
          </a:p>
        </p:txBody>
      </p:sp>
      <p:sp>
        <p:nvSpPr>
          <p:cNvPr id="136" name="Rectangle 135"/>
          <p:cNvSpPr/>
          <p:nvPr/>
        </p:nvSpPr>
        <p:spPr bwMode="gray">
          <a:xfrm>
            <a:off x="5625873" y="3328544"/>
            <a:ext cx="1984248" cy="440526"/>
          </a:xfrm>
          <a:prstGeom prst="rect">
            <a:avLst/>
          </a:prstGeom>
          <a:gradFill>
            <a:gsLst>
              <a:gs pos="100000">
                <a:srgbClr val="FFFFFF"/>
              </a:gs>
              <a:gs pos="97000">
                <a:srgbClr val="FFFFFF"/>
              </a:gs>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30000"/>
              </a:prstClr>
            </a:outerShdw>
          </a:effectLst>
        </p:spPr>
        <p:txBody>
          <a:bodyPr bIns="64008" rtlCol="0" anchor="ctr"/>
          <a:lstStyle/>
          <a:p>
            <a:pPr eaLnBrk="1" fontAlgn="auto" hangingPunct="1">
              <a:spcBef>
                <a:spcPts val="0"/>
              </a:spcBef>
              <a:spcAft>
                <a:spcPts val="0"/>
              </a:spcAft>
              <a:defRPr/>
            </a:pPr>
            <a:r>
              <a:rPr lang="en-US" sz="1000" b="1" kern="0" dirty="0" smtClean="0">
                <a:solidFill>
                  <a:srgbClr val="FFFFFF"/>
                </a:solidFill>
                <a:latin typeface="Verdana" pitchFamily="34" charset="0"/>
                <a:ea typeface="+mn-ea"/>
                <a:cs typeface="+mn-cs"/>
              </a:rPr>
              <a:t>MyPhone@Work</a:t>
            </a:r>
          </a:p>
        </p:txBody>
      </p:sp>
      <p:sp>
        <p:nvSpPr>
          <p:cNvPr id="138" name="TextBox 16"/>
          <p:cNvSpPr txBox="1">
            <a:spLocks noChangeArrowheads="1"/>
          </p:cNvSpPr>
          <p:nvPr/>
        </p:nvSpPr>
        <p:spPr bwMode="gray">
          <a:xfrm>
            <a:off x="1599973" y="3860295"/>
            <a:ext cx="1876424" cy="1269578"/>
          </a:xfrm>
          <a:prstGeom prst="rect">
            <a:avLst/>
          </a:prstGeom>
          <a:noFill/>
          <a:ln w="9525">
            <a:noFill/>
            <a:miter lim="800000"/>
            <a:headEnd/>
            <a:tailEnd/>
          </a:ln>
        </p:spPr>
        <p:txBody>
          <a:bodyPr wrap="square" lIns="0" tIns="0" rIns="0" bIns="0">
            <a:spAutoFit/>
          </a:bodyPr>
          <a:lstStyle/>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Device management </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Security </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Access control </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Enterprise data boundary (selective wipe, privacy)</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Remote control</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Enterprise app store </a:t>
            </a:r>
            <a:endParaRPr lang="en-US" sz="1000" dirty="0">
              <a:solidFill>
                <a:schemeClr val="accent1"/>
              </a:solidFill>
              <a:latin typeface="Verdana" pitchFamily="34" charset="0"/>
            </a:endParaRPr>
          </a:p>
        </p:txBody>
      </p:sp>
      <p:sp>
        <p:nvSpPr>
          <p:cNvPr id="140" name="TextBox 16"/>
          <p:cNvSpPr txBox="1">
            <a:spLocks noChangeArrowheads="1"/>
          </p:cNvSpPr>
          <p:nvPr/>
        </p:nvSpPr>
        <p:spPr bwMode="gray">
          <a:xfrm>
            <a:off x="3657373" y="3860295"/>
            <a:ext cx="1876424" cy="884858"/>
          </a:xfrm>
          <a:prstGeom prst="rect">
            <a:avLst/>
          </a:prstGeom>
          <a:noFill/>
          <a:ln w="9525">
            <a:noFill/>
            <a:miter lim="800000"/>
            <a:headEnd/>
            <a:tailEnd/>
          </a:ln>
        </p:spPr>
        <p:txBody>
          <a:bodyPr wrap="square" lIns="0" tIns="0" rIns="0" bIns="0">
            <a:spAutoFit/>
          </a:bodyPr>
          <a:lstStyle/>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Activity analysis</a:t>
            </a:r>
            <a:br>
              <a:rPr lang="en-US" sz="1000" dirty="0" smtClean="0">
                <a:solidFill>
                  <a:schemeClr val="accent1"/>
                </a:solidFill>
                <a:latin typeface="Verdana" pitchFamily="34" charset="0"/>
              </a:rPr>
            </a:br>
            <a:r>
              <a:rPr lang="en-US" sz="1000" dirty="0" smtClean="0">
                <a:solidFill>
                  <a:schemeClr val="accent1"/>
                </a:solidFill>
                <a:latin typeface="Verdana" pitchFamily="34" charset="0"/>
              </a:rPr>
              <a:t>(voice, SMS, data traffic)</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Int’l roaming monitor</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Service quality analysis</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Alerts and actions</a:t>
            </a:r>
          </a:p>
        </p:txBody>
      </p:sp>
      <p:sp>
        <p:nvSpPr>
          <p:cNvPr id="141" name="TextBox 16"/>
          <p:cNvSpPr txBox="1">
            <a:spLocks noChangeArrowheads="1"/>
          </p:cNvSpPr>
          <p:nvPr/>
        </p:nvSpPr>
        <p:spPr bwMode="gray">
          <a:xfrm>
            <a:off x="5714773" y="3860295"/>
            <a:ext cx="1876424" cy="730969"/>
          </a:xfrm>
          <a:prstGeom prst="rect">
            <a:avLst/>
          </a:prstGeom>
          <a:noFill/>
          <a:ln w="9525">
            <a:noFill/>
            <a:miter lim="800000"/>
            <a:headEnd/>
            <a:tailEnd/>
          </a:ln>
        </p:spPr>
        <p:txBody>
          <a:bodyPr wrap="square" lIns="0" tIns="0" rIns="0" bIns="0">
            <a:spAutoFit/>
          </a:bodyPr>
          <a:lstStyle/>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Activity and quality</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Privacy controls</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Enterprise app store</a:t>
            </a:r>
          </a:p>
          <a:p>
            <a:pPr marL="120650" indent="-120650" algn="l">
              <a:spcBef>
                <a:spcPts val="300"/>
              </a:spcBef>
              <a:buClr>
                <a:schemeClr val="accent1"/>
              </a:buClr>
              <a:buFont typeface="Arial" charset="0"/>
              <a:buChar char="•"/>
            </a:pPr>
            <a:r>
              <a:rPr lang="en-US" sz="1000" dirty="0" smtClean="0">
                <a:solidFill>
                  <a:schemeClr val="accent1"/>
                </a:solidFill>
                <a:latin typeface="Verdana" pitchFamily="34" charset="0"/>
              </a:rPr>
              <a:t>Self-management</a:t>
            </a:r>
          </a:p>
        </p:txBody>
      </p:sp>
      <p:pic>
        <p:nvPicPr>
          <p:cNvPr id="143" name="Picture 4" descr="academics,architecture,buildings,businesses,educations,exteriors,flagpoles,iStockphoto,offices,schools,windows"/>
          <p:cNvPicPr>
            <a:picLocks noChangeAspect="1" noChangeArrowheads="1"/>
          </p:cNvPicPr>
          <p:nvPr/>
        </p:nvPicPr>
        <p:blipFill>
          <a:blip r:embed="rId4"/>
          <a:srcRect t="19692" b="18769"/>
          <a:stretch>
            <a:fillRect/>
          </a:stretch>
        </p:blipFill>
        <p:spPr bwMode="gray">
          <a:xfrm>
            <a:off x="385803" y="2103438"/>
            <a:ext cx="1015366" cy="624840"/>
          </a:xfrm>
          <a:prstGeom prst="roundRect">
            <a:avLst>
              <a:gd name="adj" fmla="val 8594"/>
            </a:avLst>
          </a:prstGeom>
          <a:solidFill>
            <a:srgbClr val="FFFFFF">
              <a:shade val="85000"/>
            </a:srgbClr>
          </a:solidFill>
          <a:ln>
            <a:noFill/>
          </a:ln>
          <a:effectLst/>
        </p:spPr>
      </p:pic>
      <p:pic>
        <p:nvPicPr>
          <p:cNvPr id="147" name="Picture 146" descr="iStock_000006883853_resized.png"/>
          <p:cNvPicPr>
            <a:picLocks noChangeAspect="1"/>
          </p:cNvPicPr>
          <p:nvPr/>
        </p:nvPicPr>
        <p:blipFill>
          <a:blip r:embed="rId5"/>
          <a:srcRect t="-1787" b="7113"/>
          <a:stretch>
            <a:fillRect/>
          </a:stretch>
        </p:blipFill>
        <p:spPr bwMode="gray">
          <a:xfrm>
            <a:off x="7807088" y="1878172"/>
            <a:ext cx="897928" cy="850106"/>
          </a:xfrm>
          <a:prstGeom prst="roundRect">
            <a:avLst>
              <a:gd name="adj" fmla="val 8594"/>
            </a:avLst>
          </a:prstGeom>
          <a:solidFill>
            <a:srgbClr val="FFFFFF">
              <a:shade val="85000"/>
            </a:srgbClr>
          </a:solidFill>
          <a:ln>
            <a:noFill/>
          </a:ln>
          <a:effectLst/>
        </p:spPr>
      </p:pic>
      <p:sp>
        <p:nvSpPr>
          <p:cNvPr id="148" name="Slide Number Placeholder 7"/>
          <p:cNvSpPr>
            <a:spLocks noGrp="1"/>
          </p:cNvSpPr>
          <p:nvPr>
            <p:ph type="sldNum" sz="quarter" idx="4294967295"/>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9</a:t>
            </a:fld>
            <a:endParaRPr lang="en-US" dirty="0"/>
          </a:p>
        </p:txBody>
      </p:sp>
    </p:spTree>
    <p:extLst>
      <p:ext uri="{BB962C8B-B14F-4D97-AF65-F5344CB8AC3E}">
        <p14:creationId xmlns:p14="http://schemas.microsoft.com/office/powerpoint/2010/main" val="55995600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x6bv63fY0CFCqIaxPUn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DqFYwRS_UKC7wuQFXg9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acOoIA87EqrwRgAg.m6M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eGYta5rQEuWg4ieaddD_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eFkQeksY0CFGgU9gbgi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zwGmNsnnUO8WgN6IOT8.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4wcOBa.kOCE6clb4yqG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bKE7a11MECdMA16J8MdZ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lHycKCdJk.xIUVVgAbN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Q.cQkJxbUmazx6lEKiV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RJmXbugUEeUFyXx6J9u5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EbdxoKEuUC9Wv12lFXA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gUG2WG6oEyCWItlj67Q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29EQQdp9ESOqmW96u3wa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SmyBX4Ko02LTXTVCtAj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GYta5rQEuWg4ieaddD_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TotalTime>
  <Words>1156</Words>
  <Application>Microsoft Office PowerPoint</Application>
  <PresentationFormat>On-screen Show (4:3)</PresentationFormat>
  <Paragraphs>257</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think-cell Slide</vt:lpstr>
      <vt:lpstr>!! Are we under attack !!</vt:lpstr>
      <vt:lpstr>Overview</vt:lpstr>
      <vt:lpstr>Bring Your Own Device is seen to be complex, expensive, and dangerous especially for Data Security</vt:lpstr>
      <vt:lpstr>Bring Your Own Device Opportunity</vt:lpstr>
      <vt:lpstr>PowerPoint Presentation</vt:lpstr>
      <vt:lpstr>Bring Your Own Device – Mobile Security</vt:lpstr>
      <vt:lpstr>Next-Gen Multi-OS Mobile Device Management</vt:lpstr>
      <vt:lpstr>Competitive Outlook</vt:lpstr>
      <vt:lpstr>Solution Three Services of MobileIron Virtual Smartphone Platform</vt:lpstr>
      <vt:lpstr>MobileIron iPhone, iPad &amp; iPod Services</vt:lpstr>
      <vt:lpstr>MobileIron Blackberry Value-Added Services</vt:lpstr>
      <vt:lpstr>MobileIron Full MDM Services for WinMO, &amp; Symbian</vt:lpstr>
      <vt:lpstr>Bring Your Own Device Security Controls</vt:lpstr>
      <vt:lpstr>Cost Analysis</vt:lpstr>
      <vt:lpstr>PowerPoint Presentation</vt:lpstr>
      <vt:lpstr>What Does It All Mean?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Are we under attack !!</dc:title>
  <dc:creator>Todd Spight</dc:creator>
  <cp:lastModifiedBy>Todd A. Spight</cp:lastModifiedBy>
  <cp:revision>35</cp:revision>
  <dcterms:created xsi:type="dcterms:W3CDTF">2011-10-26T02:59:04Z</dcterms:created>
  <dcterms:modified xsi:type="dcterms:W3CDTF">2011-11-19T17:58:09Z</dcterms:modified>
</cp:coreProperties>
</file>