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6" r:id="rId3"/>
    <p:sldId id="318" r:id="rId4"/>
    <p:sldId id="317" r:id="rId5"/>
    <p:sldId id="319" r:id="rId6"/>
    <p:sldId id="320" r:id="rId7"/>
    <p:sldId id="31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4660"/>
  </p:normalViewPr>
  <p:slideViewPr>
    <p:cSldViewPr>
      <p:cViewPr>
        <p:scale>
          <a:sx n="100" d="100"/>
          <a:sy n="10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C83AC-7857-471D-9B2F-49D4600526AD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3D00-F353-46A7-9AAA-60CAAE8EB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48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83D00-F353-46A7-9AAA-60CAAE8EBF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83D00-F353-46A7-9AAA-60CAAE8EBF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627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83D00-F353-46A7-9AAA-60CAAE8EBF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7030A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B6C-53D7-4203-BA82-19188196E85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F64C-2E02-40BE-A29F-3F454CA136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7556" y="5743643"/>
            <a:ext cx="1021644" cy="818764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3813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1" name="Picture 10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1910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0" name="Picture 9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399"/>
            <a:ext cx="2057400" cy="510540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399"/>
            <a:ext cx="6019800" cy="5105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0" name="Picture 9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0" name="Picture 9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0" name="Picture 9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599"/>
            <a:ext cx="4038600" cy="4191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1" name="Picture 10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505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505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3" name="Picture 12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9" name="Picture 8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8" name="Picture 7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08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3886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MSIT 423</a:t>
            </a:r>
          </a:p>
          <a:p>
            <a:r>
              <a:rPr lang="en-US" dirty="0" smtClean="0"/>
              <a:t>Business Intelligence and Data Mining</a:t>
            </a:r>
            <a:endParaRPr lang="en-US" dirty="0"/>
          </a:p>
        </p:txBody>
      </p:sp>
      <p:pic>
        <p:nvPicPr>
          <p:cNvPr id="11" name="Picture 10" descr="SuperIC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5921" y="6096000"/>
            <a:ext cx="859479" cy="68880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09B6C-53D7-4203-BA82-19188196E85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5F64C-2E02-40BE-A29F-3F454CA13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447800"/>
          </a:xfrm>
        </p:spPr>
        <p:txBody>
          <a:bodyPr/>
          <a:lstStyle/>
          <a:p>
            <a:r>
              <a:rPr lang="en-US" dirty="0" smtClean="0"/>
              <a:t>Team: </a:t>
            </a:r>
            <a:r>
              <a:rPr lang="en-US" dirty="0" err="1" smtClean="0"/>
              <a:t>SuperBad</a:t>
            </a:r>
            <a:r>
              <a:rPr lang="en-US" dirty="0" smtClean="0"/>
              <a:t> Cats</a:t>
            </a:r>
          </a:p>
          <a:p>
            <a:r>
              <a:rPr lang="en-US" dirty="0" smtClean="0"/>
              <a:t>MSIT </a:t>
            </a:r>
            <a:r>
              <a:rPr lang="en-US" dirty="0" smtClean="0"/>
              <a:t>458 </a:t>
            </a:r>
            <a:r>
              <a:rPr lang="en-US" dirty="0" smtClean="0"/>
              <a:t>– Dr. </a:t>
            </a:r>
            <a:r>
              <a:rPr lang="en-US" dirty="0" smtClean="0"/>
              <a:t>Chen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Authentication through Password Protection </a:t>
            </a:r>
            <a:endParaRPr lang="en-US" sz="4000" dirty="0"/>
          </a:p>
        </p:txBody>
      </p:sp>
      <p:pic>
        <p:nvPicPr>
          <p:cNvPr id="14337" name="Picture 1" descr="C:\Users\Patrick McNamara\Documents\My Dropbox\Northwestern University\458 - Chen\passwords images\passw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0"/>
            <a:ext cx="1560841" cy="1171575"/>
          </a:xfrm>
          <a:prstGeom prst="rect">
            <a:avLst/>
          </a:prstGeom>
          <a:noFill/>
        </p:spPr>
      </p:pic>
      <p:pic>
        <p:nvPicPr>
          <p:cNvPr id="9" name="Picture 1" descr="C:\Users\Patrick McNamara\Documents\My Dropbox\Northwestern University\458 - Chen\passwords images\passw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1159" y="3124200"/>
            <a:ext cx="1560841" cy="117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the Problem: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4800" y="1676400"/>
            <a:ext cx="5943600" cy="42672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Times New Roman" charset="0"/>
              </a:rPr>
              <a:t>Companies require password protection on many important systems within their company</a:t>
            </a:r>
          </a:p>
          <a:p>
            <a:r>
              <a:rPr lang="en-US" sz="2400" dirty="0" smtClean="0">
                <a:latin typeface="Times New Roman" charset="0"/>
              </a:rPr>
              <a:t>Various systems may have differing password requirements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Requiring users to create and recall different passwords for different systems</a:t>
            </a:r>
          </a:p>
          <a:p>
            <a:r>
              <a:rPr lang="en-US" sz="2400" dirty="0" smtClean="0">
                <a:latin typeface="Times New Roman" charset="0"/>
              </a:rPr>
              <a:t>Various systems may be used only sparingly by certain users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Users may forget their password after a period of non-use</a:t>
            </a:r>
            <a:endParaRPr lang="en-US" sz="1800" dirty="0" smtClean="0">
              <a:latin typeface="Times New Roman" charset="0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Companies often require a new password after a given period of time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Requiring users to create and recall different passwords for different systems</a:t>
            </a:r>
          </a:p>
          <a:p>
            <a:pPr>
              <a:buNone/>
            </a:pPr>
            <a:endParaRPr lang="en-US" dirty="0">
              <a:latin typeface="Times New Roman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:\Users\Patrick McNamara\Documents\My Dropbox\Northwestern University\458 - Chen\passwords images\whiskers_for_we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362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Reset User Support: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Call support (authenticity and validation)</a:t>
            </a:r>
          </a:p>
          <a:p>
            <a:pPr lvl="1"/>
            <a:r>
              <a:rPr lang="en-US" dirty="0" smtClean="0"/>
              <a:t>Time Spent on Resets</a:t>
            </a:r>
          </a:p>
          <a:p>
            <a:pPr lvl="1"/>
            <a:r>
              <a:rPr lang="en-US" dirty="0" smtClean="0"/>
              <a:t>Quantity of Resets per Year</a:t>
            </a:r>
          </a:p>
          <a:p>
            <a:pPr lvl="1"/>
            <a:r>
              <a:rPr lang="en-US" dirty="0" smtClean="0"/>
              <a:t>Cost per call</a:t>
            </a:r>
          </a:p>
          <a:p>
            <a:pPr lvl="1"/>
            <a:r>
              <a:rPr lang="en-US" dirty="0" smtClean="0"/>
              <a:t>Why they call</a:t>
            </a:r>
          </a:p>
          <a:p>
            <a:r>
              <a:rPr lang="en-US" dirty="0" smtClean="0"/>
              <a:t>Web-based password reset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setup by users with challenge questions)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Authenticity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endParaRPr lang="en-US" dirty="0" smtClean="0">
              <a:latin typeface="Arial Narrow" charset="0"/>
            </a:endParaRPr>
          </a:p>
          <a:p>
            <a:pPr lvl="1"/>
            <a:endParaRPr lang="en-US" dirty="0" smtClean="0">
              <a:latin typeface="Arial Narrow" charset="0"/>
            </a:endParaRPr>
          </a:p>
          <a:p>
            <a:pPr lvl="1"/>
            <a:endParaRPr lang="en-US" dirty="0" smtClean="0"/>
          </a:p>
        </p:txBody>
      </p:sp>
      <p:pic>
        <p:nvPicPr>
          <p:cNvPr id="4" name="Picture 3" descr="C:\Users\Patrick McNamara\Documents\My Dropbox\Northwestern University\458 - Chen\passwords images\password 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362200"/>
            <a:ext cx="2438400" cy="3053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95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3124200" cy="3962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Too many passwords</a:t>
            </a:r>
          </a:p>
          <a:p>
            <a:r>
              <a:rPr lang="en-US" dirty="0" smtClean="0"/>
              <a:t>Can’t remember passwords</a:t>
            </a:r>
          </a:p>
          <a:p>
            <a:r>
              <a:rPr lang="en-US" dirty="0" smtClean="0"/>
              <a:t>Too complex</a:t>
            </a:r>
          </a:p>
          <a:p>
            <a:r>
              <a:rPr lang="en-US" dirty="0" smtClean="0"/>
              <a:t>Too easy</a:t>
            </a:r>
          </a:p>
          <a:p>
            <a:r>
              <a:rPr lang="en-US" dirty="0" smtClean="0"/>
              <a:t>Can't remember answers to challenge questions</a:t>
            </a:r>
          </a:p>
          <a:p>
            <a:r>
              <a:rPr lang="en-US" dirty="0" smtClean="0"/>
              <a:t>Don't know the password complexity </a:t>
            </a:r>
            <a:r>
              <a:rPr lang="en-US" dirty="0" smtClean="0"/>
              <a:t>rules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447800"/>
            <a:ext cx="33528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Summary: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 smtClean="0"/>
              <a:t>	Maintaining multiple passwords for a single user to access necessary systems results in excessive work time lost and cost to the company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6866" name="Picture 2" descr="C:\Users\Patrick McNamara\Documents\My Dropbox\Northwestern University\458 - Chen\passwords images\passwor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514600"/>
            <a:ext cx="1676773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Password Complexity: Sample Company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343400"/>
          </a:xfrm>
        </p:spPr>
        <p:txBody>
          <a:bodyPr>
            <a:normAutofit fontScale="55000" lnSpcReduction="20000"/>
          </a:bodyPr>
          <a:lstStyle/>
          <a:p>
            <a:pPr marL="971550" lvl="1" indent="-514350">
              <a:buFont typeface="Arial" pitchFamily="34" charset="0"/>
              <a:buChar char="•"/>
            </a:pPr>
            <a:r>
              <a:rPr lang="en-US" sz="3600" dirty="0" smtClean="0"/>
              <a:t>Enforce </a:t>
            </a:r>
            <a:r>
              <a:rPr lang="en-US" sz="3600" dirty="0" smtClean="0"/>
              <a:t>password history 24 passwords </a:t>
            </a:r>
            <a:r>
              <a:rPr lang="en-US" sz="3600" dirty="0" smtClean="0"/>
              <a:t>remembered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600" dirty="0" smtClean="0"/>
              <a:t>Maximum </a:t>
            </a:r>
            <a:r>
              <a:rPr lang="en-US" sz="3600" dirty="0" smtClean="0"/>
              <a:t>password age 90 </a:t>
            </a:r>
            <a:r>
              <a:rPr lang="en-US" sz="3600" dirty="0" smtClean="0"/>
              <a:t>days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600" dirty="0" smtClean="0"/>
              <a:t>Minimum </a:t>
            </a:r>
            <a:r>
              <a:rPr lang="en-US" sz="3600" dirty="0" smtClean="0"/>
              <a:t>password age 1 </a:t>
            </a:r>
            <a:r>
              <a:rPr lang="en-US" sz="3600" dirty="0" smtClean="0"/>
              <a:t>days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600" dirty="0" smtClean="0"/>
              <a:t>Minimum </a:t>
            </a:r>
            <a:r>
              <a:rPr lang="en-US" sz="3600" dirty="0" smtClean="0"/>
              <a:t>password length 8 </a:t>
            </a:r>
            <a:r>
              <a:rPr lang="en-US" sz="3600" dirty="0" smtClean="0"/>
              <a:t>characters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600" dirty="0" smtClean="0"/>
              <a:t>Password </a:t>
            </a:r>
            <a:r>
              <a:rPr lang="en-US" sz="3600" dirty="0" smtClean="0"/>
              <a:t>Dictionary Blacklist </a:t>
            </a:r>
            <a:r>
              <a:rPr lang="en-US" sz="3600" dirty="0" smtClean="0"/>
              <a:t>"%Company Name%”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600" dirty="0" smtClean="0"/>
              <a:t>Password </a:t>
            </a:r>
            <a:r>
              <a:rPr lang="en-US" sz="3600" dirty="0" smtClean="0"/>
              <a:t>must meet complexity requirements Enabled (see below)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Complexity Requirements:</a:t>
            </a:r>
          </a:p>
          <a:p>
            <a:pPr lvl="1"/>
            <a:r>
              <a:rPr lang="en-US" dirty="0" smtClean="0"/>
              <a:t>Not contain the user's account name or parts of the user's full name that exceed two consecutive characters</a:t>
            </a:r>
          </a:p>
          <a:p>
            <a:pPr lvl="1"/>
            <a:r>
              <a:rPr lang="en-US" dirty="0" smtClean="0"/>
              <a:t>Be at least eight characters in length</a:t>
            </a:r>
          </a:p>
          <a:p>
            <a:pPr lvl="1"/>
            <a:r>
              <a:rPr lang="en-US" dirty="0" smtClean="0"/>
              <a:t>Contain characters from three of the following four categories:</a:t>
            </a:r>
          </a:p>
          <a:p>
            <a:pPr lvl="2"/>
            <a:r>
              <a:rPr lang="en-US" dirty="0" smtClean="0"/>
              <a:t>English uppercase characters (A through Z)</a:t>
            </a:r>
          </a:p>
          <a:p>
            <a:pPr lvl="2"/>
            <a:r>
              <a:rPr lang="en-US" dirty="0" smtClean="0"/>
              <a:t>English lowercase characters (a through z)</a:t>
            </a:r>
          </a:p>
          <a:p>
            <a:pPr lvl="2"/>
            <a:r>
              <a:rPr lang="en-US" dirty="0" smtClean="0"/>
              <a:t>Base 10 digits (0 through 9)</a:t>
            </a:r>
          </a:p>
          <a:p>
            <a:pPr lvl="2"/>
            <a:r>
              <a:rPr lang="en-US" dirty="0" smtClean="0"/>
              <a:t>Non-alphabetic characters (for example, !, $, #, %)</a:t>
            </a:r>
          </a:p>
          <a:p>
            <a:pPr lvl="1"/>
            <a:r>
              <a:rPr lang="en-US" dirty="0" smtClean="0"/>
              <a:t>Complexity requirements are enforced when passwords are </a:t>
            </a:r>
            <a:r>
              <a:rPr lang="en-US" dirty="0" smtClean="0"/>
              <a:t>created or changed.</a:t>
            </a:r>
            <a:endParaRPr lang="en-US" dirty="0" smtClean="0"/>
          </a:p>
          <a:p>
            <a:pPr marL="179388" lvl="1" indent="534988">
              <a:spcBef>
                <a:spcPct val="50000"/>
              </a:spcBef>
              <a:buNone/>
            </a:pPr>
            <a:endParaRPr lang="en-AU" sz="2300" dirty="0" smtClean="0"/>
          </a:p>
        </p:txBody>
      </p:sp>
    </p:spTree>
    <p:extLst>
      <p:ext uri="{BB962C8B-B14F-4D97-AF65-F5344CB8AC3E}">
        <p14:creationId xmlns:p14="http://schemas.microsoft.com/office/powerpoint/2010/main" xmlns="" val="4058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Potential Solutions: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91400" cy="3962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Identity Management Software </a:t>
            </a:r>
          </a:p>
          <a:p>
            <a:pPr lvl="1"/>
            <a:r>
              <a:rPr lang="en-US" sz="2600" dirty="0" smtClean="0"/>
              <a:t>Examples: Forefront Identity Mgr, Novell Identity Mgmt Solution, Oracle Identity Mgr</a:t>
            </a:r>
            <a:endParaRPr lang="en-US" sz="2600" dirty="0" smtClean="0"/>
          </a:p>
          <a:p>
            <a:r>
              <a:rPr lang="en-US" dirty="0" smtClean="0"/>
              <a:t>Leverage Global Active Directory (GAD)</a:t>
            </a:r>
          </a:p>
          <a:p>
            <a:pPr lvl="1"/>
            <a:r>
              <a:rPr lang="en-US" sz="2600" dirty="0" smtClean="0"/>
              <a:t>Active Directory Federation Services (ADFS)</a:t>
            </a:r>
          </a:p>
          <a:p>
            <a:r>
              <a:rPr lang="en-US" dirty="0" smtClean="0"/>
              <a:t>Password Synchronization</a:t>
            </a:r>
          </a:p>
          <a:p>
            <a:pPr lvl="1"/>
            <a:r>
              <a:rPr lang="en-US" sz="2600" dirty="0" smtClean="0"/>
              <a:t>Password Change Notification Service (PCNS)</a:t>
            </a:r>
          </a:p>
          <a:p>
            <a:r>
              <a:rPr lang="en-US" dirty="0" smtClean="0"/>
              <a:t>Single Sign On</a:t>
            </a:r>
          </a:p>
          <a:p>
            <a:pPr lvl="1"/>
            <a:r>
              <a:rPr lang="en-US" sz="2600" dirty="0" smtClean="0"/>
              <a:t>Pass Threw Authentication (Handshake), Kerberos, NTLM, SAML 2.0, Cloud Identity</a:t>
            </a:r>
          </a:p>
          <a:p>
            <a:r>
              <a:rPr lang="en-US" dirty="0" smtClean="0"/>
              <a:t>Other Options</a:t>
            </a:r>
          </a:p>
          <a:p>
            <a:pPr lvl="1"/>
            <a:r>
              <a:rPr lang="en-US" sz="2600" dirty="0" smtClean="0"/>
              <a:t>RSA Token, Biometric, Near Field Communication (NFC), RFID (Proxy), Retina, Social Media (Ex: </a:t>
            </a:r>
            <a:r>
              <a:rPr lang="en-US" sz="2600" dirty="0" err="1" smtClean="0"/>
              <a:t>Facebook</a:t>
            </a:r>
            <a:r>
              <a:rPr lang="en-US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7134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Authentication through Password Protection 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Team: </a:t>
            </a:r>
            <a:r>
              <a:rPr lang="en-US" dirty="0" err="1" smtClean="0"/>
              <a:t>SuperBad</a:t>
            </a:r>
            <a:r>
              <a:rPr lang="en-US" dirty="0" smtClean="0"/>
              <a:t> Cats</a:t>
            </a:r>
          </a:p>
          <a:p>
            <a:r>
              <a:rPr lang="en-US" dirty="0" smtClean="0"/>
              <a:t>MSIT 458 – Dr. Chen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Hues">
      <a:dk1>
        <a:srgbClr val="244061"/>
      </a:dk1>
      <a:lt1>
        <a:sysClr val="window" lastClr="FFFFFF"/>
      </a:lt1>
      <a:dk2>
        <a:srgbClr val="548DD4"/>
      </a:dk2>
      <a:lt2>
        <a:srgbClr val="C6D9F0"/>
      </a:lt2>
      <a:accent1>
        <a:srgbClr val="4F81BD"/>
      </a:accent1>
      <a:accent2>
        <a:srgbClr val="FFFFFF"/>
      </a:accent2>
      <a:accent3>
        <a:srgbClr val="BFBFBF"/>
      </a:accent3>
      <a:accent4>
        <a:srgbClr val="7F7F7F"/>
      </a:accent4>
      <a:accent5>
        <a:srgbClr val="DBE5F1"/>
      </a:accent5>
      <a:accent6>
        <a:srgbClr val="0070C0"/>
      </a:accent6>
      <a:hlink>
        <a:srgbClr val="0000FF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 type="triangle" w="med" len="med"/>
        </a:ln>
        <a:effectLst/>
      </a:spPr>
      <a:bodyPr/>
      <a:lstStyle>
        <a:defPPr>
          <a:defRPr>
            <a:latin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295</Words>
  <Application>Microsoft Office PowerPoint</Application>
  <PresentationFormat>On-screen Show (4:3)</PresentationFormat>
  <Paragraphs>66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Authentication through Password Protection </vt:lpstr>
      <vt:lpstr>Background to the Problem:</vt:lpstr>
      <vt:lpstr>Password Reset User Support:</vt:lpstr>
      <vt:lpstr>Problem:</vt:lpstr>
      <vt:lpstr>Password Complexity: Sample Company</vt:lpstr>
      <vt:lpstr>Potential Solutions:</vt:lpstr>
      <vt:lpstr>Authentication through Password Protection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Thunderbolt</dc:title>
  <dc:creator>Patrick John McNamara</dc:creator>
  <cp:lastModifiedBy>Patrick John McNamara</cp:lastModifiedBy>
  <cp:revision>63</cp:revision>
  <dcterms:created xsi:type="dcterms:W3CDTF">2011-03-09T03:36:32Z</dcterms:created>
  <dcterms:modified xsi:type="dcterms:W3CDTF">2011-10-27T00:48:40Z</dcterms:modified>
</cp:coreProperties>
</file>