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346" r:id="rId3"/>
    <p:sldId id="347" r:id="rId4"/>
    <p:sldId id="319" r:id="rId5"/>
    <p:sldId id="323" r:id="rId6"/>
    <p:sldId id="351" r:id="rId7"/>
    <p:sldId id="334" r:id="rId8"/>
    <p:sldId id="336" r:id="rId9"/>
    <p:sldId id="338" r:id="rId10"/>
    <p:sldId id="340" r:id="rId11"/>
    <p:sldId id="354" r:id="rId12"/>
    <p:sldId id="335" r:id="rId13"/>
    <p:sldId id="361" r:id="rId14"/>
    <p:sldId id="339" r:id="rId15"/>
    <p:sldId id="355" r:id="rId16"/>
    <p:sldId id="362" r:id="rId17"/>
    <p:sldId id="359" r:id="rId18"/>
    <p:sldId id="341" r:id="rId19"/>
    <p:sldId id="357" r:id="rId20"/>
    <p:sldId id="344" r:id="rId21"/>
    <p:sldId id="342" r:id="rId22"/>
    <p:sldId id="345" r:id="rId23"/>
    <p:sldId id="343" r:id="rId24"/>
    <p:sldId id="360" r:id="rId25"/>
    <p:sldId id="35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7" autoAdjust="0"/>
    <p:restoredTop sz="84155" autoAdjust="0"/>
  </p:normalViewPr>
  <p:slideViewPr>
    <p:cSldViewPr>
      <p:cViewPr varScale="1">
        <p:scale>
          <a:sx n="62" d="100"/>
          <a:sy n="62" d="100"/>
        </p:scale>
        <p:origin x="-154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6" y="93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7387452-398E-4618-829F-C9D9174A26EB}" type="datetimeFigureOut">
              <a:rPr lang="en-US"/>
              <a:pPr>
                <a:defRPr/>
              </a:pPr>
              <a:t>3/12/2010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D86ECF4-0CE3-43BB-B813-1AD52D9D8C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kern="1200" dirty="0" smtClean="0">
                <a:solidFill>
                  <a:schemeClr val="tx1"/>
                </a:solidFill>
                <a:latin typeface="+mn-lt"/>
                <a:ea typeface="ＭＳ Ｐゴシック" pitchFamily="-123" charset="-128"/>
                <a:cs typeface="ＭＳ Ｐゴシック" pitchFamily="-123" charset="-128"/>
              </a:rPr>
              <a:t>To improve our current identity solution, we would start by integrating our user directories into a central identity store. This single identity store would be responsible for enforcing policies and for authentication.  In addition based on the roles in the single identity store, users would be authorized to specific resources, including corporate resources, email, VPN and business applications. </a:t>
            </a:r>
          </a:p>
          <a:p>
            <a:endParaRPr lang="en-US" sz="1200" b="0" kern="1200" dirty="0" smtClean="0">
              <a:solidFill>
                <a:schemeClr val="tx1"/>
              </a:solidFill>
              <a:latin typeface="+mn-lt"/>
              <a:ea typeface="ＭＳ Ｐゴシック" pitchFamily="-123" charset="-128"/>
              <a:cs typeface="ＭＳ Ｐゴシック" pitchFamily="-123" charset="-128"/>
            </a:endParaRPr>
          </a:p>
          <a:p>
            <a:r>
              <a:rPr lang="en-US" sz="1200" b="0" kern="1200" dirty="0" smtClean="0">
                <a:solidFill>
                  <a:schemeClr val="tx1"/>
                </a:solidFill>
                <a:latin typeface="+mn-lt"/>
                <a:ea typeface="ＭＳ Ｐゴシック" pitchFamily="-123" charset="-128"/>
                <a:cs typeface="ＭＳ Ｐゴシック" pitchFamily="-123" charset="-128"/>
              </a:rPr>
              <a:t>Then as part of the user authentication, we would implement 802.1X.  802.1X is a Layer 2 protocol for transporting authentication messages between users’ PCs and the authenticator. The authenticator acts like a security guard to a protected network. The supplicant (i.e., client device) is not allowed access through the authenticator to the protected side of the network until the supplicant’s identity has been validated and authorized. With 802.1X port-based authentication, the supplicant provides credentials, such as user name / password or digital certificate, to the authenticator, and the authenticator forwards the credentials to the authentication server for verification. If the credentials are valid (in the authentication server database), the supplicant (client device) is allowed to access resources located on the protected side of the network.</a:t>
            </a:r>
          </a:p>
          <a:p>
            <a:endParaRPr lang="en-US" sz="1200" b="0" kern="1200" dirty="0" smtClean="0">
              <a:solidFill>
                <a:schemeClr val="tx1"/>
              </a:solidFill>
              <a:latin typeface="+mn-lt"/>
              <a:ea typeface="ＭＳ Ｐゴシック" pitchFamily="-123" charset="-128"/>
              <a:cs typeface="ＭＳ Ｐゴシック" pitchFamily="-123" charset="-128"/>
            </a:endParaRPr>
          </a:p>
          <a:p>
            <a:r>
              <a:rPr lang="en-US" sz="1200" b="0" kern="1200" dirty="0" smtClean="0">
                <a:solidFill>
                  <a:schemeClr val="tx1"/>
                </a:solidFill>
                <a:latin typeface="+mn-lt"/>
                <a:ea typeface="ＭＳ Ｐゴシック" pitchFamily="-123" charset="-128"/>
                <a:cs typeface="ＭＳ Ｐゴシック" pitchFamily="-123" charset="-128"/>
              </a:rPr>
              <a:t>Source:  http://en.wikipedia.org/wiki/IEEE_802.1X</a:t>
            </a:r>
          </a:p>
          <a:p>
            <a:pPr>
              <a:buFontTx/>
              <a:buChar char="-"/>
            </a:pPr>
            <a:endParaRPr lang="en-US" dirty="0" smtClean="0">
              <a:ea typeface="ＭＳ Ｐゴシック" pitchFamily="1"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4E510BD7-9020-4DC3-BC9A-398101CF02ED}" type="slidenum">
              <a:rPr lang="en-US" sz="1200">
                <a:latin typeface="+mn-lt"/>
                <a:ea typeface="+mn-ea"/>
              </a:rPr>
              <a:pPr algn="r" fontAlgn="auto">
                <a:spcBef>
                  <a:spcPts val="0"/>
                </a:spcBef>
                <a:spcAft>
                  <a:spcPts val="0"/>
                </a:spcAft>
                <a:defRPr/>
              </a:pPr>
              <a:t>13</a:t>
            </a:fld>
            <a:endParaRPr lang="en-US" sz="1200">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Network access can be better</a:t>
            </a:r>
            <a:r>
              <a:rPr lang="en-US" baseline="0" dirty="0" smtClean="0"/>
              <a:t> controlled by the addition of various network security systems such as remote access VPN, intrusion detection and prevention, and firewalls.  Each system has its merits, but not even the combination of all three can solve the problem at hand.  Remote access VPNs will ensure confidentiality and integrity of data via the use of encryption, but are only for users who need to access the core private network from outside the office.  IDS and IPS systems try to detect and prevent attacks from entering the network, but are costly and not designed to block every network access point – only certain points that interface totally </a:t>
            </a:r>
            <a:r>
              <a:rPr lang="en-US" baseline="0" dirty="0" err="1" smtClean="0"/>
              <a:t>untrusted</a:t>
            </a:r>
            <a:r>
              <a:rPr lang="en-US" baseline="0" dirty="0" smtClean="0"/>
              <a:t> networks like the Internet.  Without ubiquitous prevention, even detected attacks may be successful before they can be </a:t>
            </a:r>
            <a:r>
              <a:rPr lang="en-US" baseline="0" dirty="0" err="1" smtClean="0"/>
              <a:t>remidiated</a:t>
            </a:r>
            <a:r>
              <a:rPr lang="en-US" baseline="0" dirty="0" smtClean="0"/>
              <a:t>.  Finally, firewalls can block unused ports or </a:t>
            </a:r>
            <a:r>
              <a:rPr lang="en-US" baseline="0" dirty="0" err="1" smtClean="0"/>
              <a:t>untrusted</a:t>
            </a:r>
            <a:r>
              <a:rPr lang="en-US" baseline="0" dirty="0" smtClean="0"/>
              <a:t> IP networks at the perimeter of the company network, but they cannot prevent attacks from within and/or against application specific vulnerabilities.</a:t>
            </a:r>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rPr>
              <a:t>This is an example of how the Cisco NAC appliance offers a comprehensive</a:t>
            </a:r>
            <a:r>
              <a:rPr lang="en-US" baseline="0" dirty="0" smtClean="0">
                <a:ea typeface="ＭＳ Ｐゴシック" pitchFamily="1" charset="-128"/>
              </a:rPr>
              <a:t> solution.  The end goal is for the user to have access to the Internal Corporate network.  But we want to know who is logging in and if they are compliant before network access is granted.  In order to accomplish this:</a:t>
            </a:r>
          </a:p>
          <a:p>
            <a:pPr eaLnBrk="1" hangingPunct="1"/>
            <a:endParaRPr lang="en-US" baseline="0" dirty="0" smtClean="0">
              <a:ea typeface="ＭＳ Ｐゴシック" pitchFamily="1" charset="-128"/>
            </a:endParaRPr>
          </a:p>
          <a:p>
            <a:pPr eaLnBrk="1" hangingPunct="1"/>
            <a:r>
              <a:rPr lang="en-US" baseline="0" dirty="0" smtClean="0">
                <a:ea typeface="ＭＳ Ｐゴシック" pitchFamily="1" charset="-128"/>
              </a:rPr>
              <a:t>First the user attempts access to the network.  Their access is initially closed until credentials and posture information is collected on the end-station.  Once this information is collected, the NAC Server validates the credentials and evaluates the posture information and decides if the </a:t>
            </a:r>
            <a:r>
              <a:rPr lang="en-US" baseline="0" dirty="0" err="1" smtClean="0">
                <a:ea typeface="ＭＳ Ｐゴシック" pitchFamily="1" charset="-128"/>
              </a:rPr>
              <a:t>endstation</a:t>
            </a:r>
            <a:r>
              <a:rPr lang="en-US" baseline="0" dirty="0" smtClean="0">
                <a:ea typeface="ＭＳ Ｐゴシック" pitchFamily="1" charset="-128"/>
              </a:rPr>
              <a:t> is compliant.  If not, the user is quarantined and their access is separated from the network in order to be remediated.  If the user is deemed compliant, then the device is placed on a “certified devices list” and network access is now granted.  </a:t>
            </a:r>
          </a:p>
          <a:p>
            <a:pPr eaLnBrk="1" hangingPunct="1"/>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2E426952-1C83-4431-8551-AB5D38FB073A}"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the complexity of implementing</a:t>
            </a:r>
            <a:r>
              <a:rPr lang="en-US" baseline="0" dirty="0" smtClean="0"/>
              <a:t> security improvements across the network we decided to pursue a comprehensive solution for network access control.</a:t>
            </a:r>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considering</a:t>
            </a:r>
            <a:r>
              <a:rPr lang="en-US" baseline="0" dirty="0" smtClean="0"/>
              <a:t> a comprehensive solution, we turned to Gartner for some guidance and chose to concentrate on Cisco and Juniper based on their leadership in this area of network security. </a:t>
            </a:r>
          </a:p>
          <a:p>
            <a:endParaRPr lang="en-US" baseline="0" dirty="0" smtClean="0"/>
          </a:p>
          <a:p>
            <a:r>
              <a:rPr lang="en-US" baseline="0" dirty="0" smtClean="0"/>
              <a:t>We also considered the Microsoft solution because of the future potential of Microsoft’s NAP solution.  Gartner has chosen not to include Microsoft as their solution requires a significant OS upgrade to all client machines.  But we chose to include it anyway as to show the amount of growth that needs to occur before Microsoft’s solution will become viable.  </a:t>
            </a:r>
          </a:p>
          <a:p>
            <a:endParaRPr lang="en-US" baseline="0" dirty="0" smtClean="0"/>
          </a:p>
          <a:p>
            <a:r>
              <a:rPr lang="en-US" baseline="0" dirty="0" smtClean="0"/>
              <a:t>Lastly, we stayed away from endpoint-only related NAC solutions, such as Symantec or McAfee because of OS compatibility restrictions and the possibility that the endpoint clients themselves could be compromised, disabled, or even used as an attack vector in their own right.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None/>
            </a:pPr>
            <a:r>
              <a:rPr lang="en-US" dirty="0" smtClean="0">
                <a:ea typeface="ＭＳ Ｐゴシック" pitchFamily="1" charset="-128"/>
              </a:rPr>
              <a:t>Microsoft</a:t>
            </a:r>
          </a:p>
          <a:p>
            <a:pPr eaLnBrk="1" hangingPunct="1">
              <a:buFontTx/>
              <a:buNone/>
            </a:pPr>
            <a:r>
              <a:rPr lang="en-US" dirty="0" smtClean="0">
                <a:ea typeface="ＭＳ Ｐゴシック" pitchFamily="1" charset="-128"/>
              </a:rPr>
              <a:t>- No Third</a:t>
            </a:r>
            <a:r>
              <a:rPr lang="en-US" baseline="0" dirty="0" smtClean="0">
                <a:ea typeface="ＭＳ Ｐゴシック" pitchFamily="1" charset="-128"/>
              </a:rPr>
              <a:t> Party OS support.  </a:t>
            </a:r>
            <a:endParaRPr lang="en-US" dirty="0" smtClean="0">
              <a:ea typeface="ＭＳ Ｐゴシック" pitchFamily="1" charset="-128"/>
            </a:endParaRPr>
          </a:p>
          <a:p>
            <a:pPr eaLnBrk="1" hangingPunct="1">
              <a:buFontTx/>
              <a:buChar char="-"/>
            </a:pPr>
            <a:r>
              <a:rPr lang="en-US" dirty="0" smtClean="0"/>
              <a:t> Anti-Virus software / Personal FW / Anti-spyware NAC integration is to add another vendor solution on top of NAP</a:t>
            </a:r>
          </a:p>
          <a:p>
            <a:pPr eaLnBrk="1" hangingPunct="1">
              <a:buFontTx/>
              <a:buChar char="-"/>
            </a:pPr>
            <a:r>
              <a:rPr lang="en-US" baseline="0" dirty="0" smtClean="0">
                <a:ea typeface="ＭＳ Ｐゴシック" pitchFamily="1" charset="-128"/>
              </a:rPr>
              <a:t> </a:t>
            </a:r>
            <a:r>
              <a:rPr lang="en-US" dirty="0" smtClean="0"/>
              <a:t>Guest: Additional software from 3rd vendor required</a:t>
            </a:r>
          </a:p>
          <a:p>
            <a:pPr eaLnBrk="1" hangingPunct="1">
              <a:buFontTx/>
              <a:buChar char="-"/>
            </a:pPr>
            <a:r>
              <a:rPr lang="en-US" dirty="0" smtClean="0"/>
              <a:t> Asset Management for Printers, Phones, and other machines is non</a:t>
            </a:r>
            <a:r>
              <a:rPr lang="en-US" baseline="0" dirty="0" smtClean="0"/>
              <a:t>e existent.  </a:t>
            </a:r>
          </a:p>
          <a:p>
            <a:pPr eaLnBrk="1" hangingPunct="1">
              <a:buFontTx/>
              <a:buNone/>
            </a:pPr>
            <a:endParaRPr lang="en-US" dirty="0" smtClean="0">
              <a:ea typeface="ＭＳ Ｐゴシック" pitchFamily="1" charset="-128"/>
            </a:endParaRPr>
          </a:p>
          <a:p>
            <a:pPr eaLnBrk="1" hangingPunct="1">
              <a:buFontTx/>
              <a:buNone/>
            </a:pPr>
            <a:r>
              <a:rPr lang="en-US" dirty="0" smtClean="0">
                <a:ea typeface="ＭＳ Ｐゴシック" pitchFamily="1" charset="-128"/>
              </a:rPr>
              <a:t>Juniper </a:t>
            </a:r>
          </a:p>
          <a:p>
            <a:pPr eaLnBrk="1" hangingPunct="1">
              <a:buFontTx/>
              <a:buChar char="-"/>
            </a:pPr>
            <a:r>
              <a:rPr lang="en-US" baseline="0" dirty="0" smtClean="0"/>
              <a:t> Requires some modifications to existing authentication/directory infrastructure</a:t>
            </a:r>
          </a:p>
          <a:p>
            <a:pPr eaLnBrk="1" hangingPunct="1">
              <a:buFontTx/>
              <a:buChar char="-"/>
            </a:pPr>
            <a:r>
              <a:rPr lang="en-US" baseline="0" dirty="0" smtClean="0">
                <a:ea typeface="ＭＳ Ｐゴシック" pitchFamily="1" charset="-128"/>
              </a:rPr>
              <a:t> Easy provisioning of temporary logins for guests is not available.  Admin needs to provision a guest account and then remove it.  </a:t>
            </a:r>
          </a:p>
          <a:p>
            <a:pPr eaLnBrk="1" hangingPunct="1">
              <a:buFontTx/>
              <a:buChar char="-"/>
            </a:pPr>
            <a:r>
              <a:rPr lang="en-US" baseline="0" dirty="0" smtClean="0">
                <a:ea typeface="ＭＳ Ｐゴシック" pitchFamily="1" charset="-128"/>
              </a:rPr>
              <a:t> Asset Management is all done manually</a:t>
            </a:r>
            <a:endParaRPr lang="en-US" dirty="0" smtClean="0">
              <a:ea typeface="ＭＳ Ｐゴシック" pitchFamily="1" charset="-128"/>
            </a:endParaRPr>
          </a:p>
          <a:p>
            <a:pPr eaLnBrk="1" hangingPunct="1">
              <a:buFontTx/>
              <a:buNone/>
            </a:pPr>
            <a:endParaRPr lang="en-US" dirty="0" smtClean="0">
              <a:ea typeface="ＭＳ Ｐゴシック" pitchFamily="1" charset="-128"/>
            </a:endParaRPr>
          </a:p>
          <a:p>
            <a:pPr eaLnBrk="1" hangingPunct="1">
              <a:buFontTx/>
              <a:buNone/>
            </a:pPr>
            <a:r>
              <a:rPr lang="en-US" dirty="0" smtClean="0">
                <a:ea typeface="ＭＳ Ｐゴシック" pitchFamily="1" charset="-128"/>
              </a:rPr>
              <a:t>Cisco</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ea typeface="ＭＳ Ｐゴシック" pitchFamily="1" charset="-128"/>
              </a:rPr>
              <a:t> </a:t>
            </a:r>
            <a:r>
              <a:rPr lang="en-US" dirty="0" smtClean="0">
                <a:ea typeface="ＭＳ Ｐゴシック" pitchFamily="1" charset="-128"/>
              </a:rPr>
              <a:t>Integrates seamlessly with current</a:t>
            </a:r>
            <a:r>
              <a:rPr lang="en-US" baseline="0" dirty="0" smtClean="0">
                <a:ea typeface="ＭＳ Ｐゴシック" pitchFamily="1" charset="-128"/>
              </a:rPr>
              <a:t> authentication/directory infrastructure</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ea typeface="ＭＳ Ｐゴシック" pitchFamily="1" charset="-128"/>
              </a:rPr>
              <a:t> Guest Server allows employees to provision their own temporary logins for their guests.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ea typeface="ＭＳ Ｐゴシック" pitchFamily="1" charset="-128"/>
              </a:rPr>
              <a:t> Asset Management can be discovered with NAC Profiler tool.  </a:t>
            </a:r>
          </a:p>
        </p:txBody>
      </p:sp>
      <p:sp>
        <p:nvSpPr>
          <p:cNvPr id="4" name="Slide Number Placeholder 3"/>
          <p:cNvSpPr>
            <a:spLocks noGrp="1"/>
          </p:cNvSpPr>
          <p:nvPr>
            <p:ph type="sldNum" sz="quarter" idx="5"/>
          </p:nvPr>
        </p:nvSpPr>
        <p:spPr/>
        <p:txBody>
          <a:bodyPr/>
          <a:lstStyle/>
          <a:p>
            <a:pPr>
              <a:defRPr/>
            </a:pPr>
            <a:fld id="{9DC30278-AAFD-4E98-B668-94B7657D3652}" type="slidenum">
              <a:rPr lang="en-US" smtClean="0"/>
              <a:pPr>
                <a:defRPr/>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ceholder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3010" name="Placeholder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1" charset="-128"/>
              </a:rPr>
              <a:t>Our organization needs to support up to 10,000 users</a:t>
            </a:r>
            <a:r>
              <a:rPr lang="en-US" baseline="0" dirty="0" smtClean="0">
                <a:ea typeface="ＭＳ Ｐゴシック" pitchFamily="1" charset="-128"/>
              </a:rPr>
              <a:t> including their guests.  As an estimate to the total cost of ownership, we’re looking at:</a:t>
            </a:r>
          </a:p>
          <a:p>
            <a:pPr eaLnBrk="1" hangingPunct="1">
              <a:spcBef>
                <a:spcPct val="0"/>
              </a:spcBef>
            </a:pPr>
            <a:endParaRPr lang="en-US" baseline="0" dirty="0" smtClean="0">
              <a:ea typeface="ＭＳ Ｐゴシック" pitchFamily="1" charset="-128"/>
            </a:endParaRPr>
          </a:p>
          <a:p>
            <a:pPr marL="461963" indent="-461963">
              <a:spcBef>
                <a:spcPct val="30000"/>
              </a:spcBef>
            </a:pPr>
            <a:r>
              <a:rPr lang="en-US" sz="1200" b="1" dirty="0" smtClean="0">
                <a:solidFill>
                  <a:schemeClr val="bg1"/>
                </a:solidFill>
                <a:latin typeface="Calibri" pitchFamily="34" charset="0"/>
              </a:rPr>
              <a:t>Initial Hardware/Software Cost</a:t>
            </a:r>
            <a:r>
              <a:rPr lang="en-US" sz="1200" dirty="0" smtClean="0">
                <a:solidFill>
                  <a:schemeClr val="bg1"/>
                </a:solidFill>
                <a:latin typeface="Calibri" pitchFamily="34" charset="0"/>
              </a:rPr>
              <a:t> </a:t>
            </a:r>
            <a:r>
              <a:rPr lang="en-US" sz="1200" baseline="0" dirty="0" smtClean="0">
                <a:solidFill>
                  <a:schemeClr val="bg1"/>
                </a:solidFill>
                <a:latin typeface="Calibri" pitchFamily="34" charset="0"/>
              </a:rPr>
              <a:t>of</a:t>
            </a:r>
            <a:r>
              <a:rPr lang="en-US" sz="1200" dirty="0" smtClean="0">
                <a:solidFill>
                  <a:schemeClr val="bg1"/>
                </a:solidFill>
                <a:latin typeface="Calibri" pitchFamily="34" charset="0"/>
              </a:rPr>
              <a:t> $125,000</a:t>
            </a:r>
          </a:p>
          <a:p>
            <a:pPr marL="461963" indent="-461963">
              <a:spcBef>
                <a:spcPct val="30000"/>
              </a:spcBef>
            </a:pPr>
            <a:r>
              <a:rPr lang="en-US" sz="1200" b="1" dirty="0" smtClean="0">
                <a:solidFill>
                  <a:schemeClr val="bg1"/>
                </a:solidFill>
                <a:latin typeface="Calibri" pitchFamily="34" charset="0"/>
              </a:rPr>
              <a:t>Implementation Cost </a:t>
            </a:r>
            <a:r>
              <a:rPr lang="en-US" sz="1200" baseline="0" dirty="0" smtClean="0">
                <a:solidFill>
                  <a:schemeClr val="bg1"/>
                </a:solidFill>
                <a:latin typeface="Calibri" pitchFamily="34" charset="0"/>
              </a:rPr>
              <a:t>of </a:t>
            </a:r>
            <a:r>
              <a:rPr lang="en-US" sz="1200" dirty="0" smtClean="0">
                <a:solidFill>
                  <a:schemeClr val="bg1"/>
                </a:solidFill>
                <a:latin typeface="Calibri" pitchFamily="34" charset="0"/>
              </a:rPr>
              <a:t>$25,000</a:t>
            </a:r>
          </a:p>
          <a:p>
            <a:pPr marL="461963" indent="-461963">
              <a:spcBef>
                <a:spcPct val="30000"/>
              </a:spcBef>
            </a:pPr>
            <a:r>
              <a:rPr lang="en-US" sz="1200" b="1" dirty="0" smtClean="0">
                <a:solidFill>
                  <a:schemeClr val="bg1"/>
                </a:solidFill>
                <a:latin typeface="Calibri" pitchFamily="34" charset="0"/>
              </a:rPr>
              <a:t>Maintenance Cost</a:t>
            </a:r>
            <a:r>
              <a:rPr lang="en-US" sz="1200" dirty="0" smtClean="0">
                <a:solidFill>
                  <a:schemeClr val="bg1"/>
                </a:solidFill>
                <a:latin typeface="Calibri" pitchFamily="34" charset="0"/>
              </a:rPr>
              <a:t> </a:t>
            </a:r>
            <a:r>
              <a:rPr lang="en-US" sz="1200" baseline="0" dirty="0" smtClean="0">
                <a:solidFill>
                  <a:schemeClr val="bg1"/>
                </a:solidFill>
                <a:latin typeface="Calibri" pitchFamily="34" charset="0"/>
              </a:rPr>
              <a:t>of </a:t>
            </a:r>
            <a:r>
              <a:rPr lang="en-US" sz="1200" dirty="0" smtClean="0">
                <a:solidFill>
                  <a:schemeClr val="bg1"/>
                </a:solidFill>
                <a:latin typeface="Calibri" pitchFamily="34" charset="0"/>
              </a:rPr>
              <a:t>$72,000 per year</a:t>
            </a:r>
          </a:p>
          <a:p>
            <a:pPr marL="461963" indent="-461963">
              <a:spcBef>
                <a:spcPct val="30000"/>
              </a:spcBef>
            </a:pPr>
            <a:r>
              <a:rPr lang="en-US" sz="1200" b="1" dirty="0" smtClean="0">
                <a:solidFill>
                  <a:schemeClr val="bg1"/>
                </a:solidFill>
                <a:latin typeface="Calibri" pitchFamily="34" charset="0"/>
              </a:rPr>
              <a:t>Power &amp; Cooling Cost</a:t>
            </a:r>
            <a:r>
              <a:rPr lang="en-US" sz="1200" dirty="0" smtClean="0">
                <a:solidFill>
                  <a:schemeClr val="bg1"/>
                </a:solidFill>
                <a:latin typeface="Calibri" pitchFamily="34" charset="0"/>
              </a:rPr>
              <a:t> </a:t>
            </a:r>
            <a:r>
              <a:rPr lang="en-US" sz="1200" baseline="0" dirty="0" smtClean="0">
                <a:solidFill>
                  <a:schemeClr val="bg1"/>
                </a:solidFill>
                <a:latin typeface="Calibri" pitchFamily="34" charset="0"/>
              </a:rPr>
              <a:t>of </a:t>
            </a:r>
            <a:r>
              <a:rPr lang="en-US" sz="1200" dirty="0" smtClean="0">
                <a:solidFill>
                  <a:schemeClr val="bg1"/>
                </a:solidFill>
                <a:latin typeface="Calibri" pitchFamily="34" charset="0"/>
              </a:rPr>
              <a:t>$3,000 per year</a:t>
            </a:r>
          </a:p>
          <a:p>
            <a:pPr eaLnBrk="1" hangingPunct="1">
              <a:spcBef>
                <a:spcPct val="0"/>
              </a:spcBef>
            </a:pPr>
            <a:endParaRPr lang="en-US" dirty="0" smtClean="0">
              <a:ea typeface="ＭＳ Ｐゴシック" pitchFamily="1" charset="-128"/>
            </a:endParaRPr>
          </a:p>
          <a:p>
            <a:pPr eaLnBrk="1" hangingPunct="1">
              <a:spcBef>
                <a:spcPct val="0"/>
              </a:spcBef>
            </a:pPr>
            <a:r>
              <a:rPr lang="en-US" dirty="0" smtClean="0">
                <a:ea typeface="ＭＳ Ｐゴシック" pitchFamily="1" charset="-128"/>
              </a:rPr>
              <a:t>This amounts to $225,000 initial year cost and $500,000</a:t>
            </a:r>
            <a:r>
              <a:rPr lang="en-US" baseline="0" dirty="0" smtClean="0">
                <a:ea typeface="ＭＳ Ｐゴシック" pitchFamily="1" charset="-128"/>
              </a:rPr>
              <a:t> after 5 </a:t>
            </a:r>
            <a:r>
              <a:rPr lang="en-US" baseline="0" dirty="0" smtClean="0">
                <a:ea typeface="ＭＳ Ｐゴシック" pitchFamily="1" charset="-128"/>
              </a:rPr>
              <a:t>years.</a:t>
            </a:r>
            <a:endParaRPr lang="en-US" dirty="0" smtClean="0">
              <a:ea typeface="ＭＳ Ｐゴシック" pitchFamily="1" charset="-128"/>
            </a:endParaRPr>
          </a:p>
          <a:p>
            <a:pPr eaLnBrk="1" hangingPunct="1">
              <a:spcBef>
                <a:spcPct val="0"/>
              </a:spcBef>
            </a:pPr>
            <a:endParaRPr lang="en-US" dirty="0" smtClean="0">
              <a:ea typeface="ＭＳ Ｐゴシック" pitchFamily="1"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buFontTx/>
              <a:buChar char="-"/>
            </a:pPr>
            <a:r>
              <a:rPr lang="en-US" dirty="0" smtClean="0">
                <a:ea typeface="ＭＳ Ｐゴシック" pitchFamily="1" charset="-128"/>
              </a:rPr>
              <a:t> In </a:t>
            </a:r>
            <a:r>
              <a:rPr lang="en-US" dirty="0" smtClean="0">
                <a:ea typeface="ＭＳ Ｐゴシック" pitchFamily="1" charset="-128"/>
              </a:rPr>
              <a:t>order to get our return on investment for the $500,000 spent</a:t>
            </a:r>
            <a:r>
              <a:rPr lang="en-US" baseline="0" dirty="0" smtClean="0">
                <a:ea typeface="ＭＳ Ｐゴシック" pitchFamily="1" charset="-128"/>
              </a:rPr>
              <a:t> over 5 years, we’ll look at how much it costs to identify non-compliant machines and how long it takes to remediate each machine.  </a:t>
            </a:r>
          </a:p>
          <a:p>
            <a:pPr eaLnBrk="1" hangingPunct="1">
              <a:buFontTx/>
              <a:buChar char="-"/>
            </a:pPr>
            <a:endParaRPr lang="en-US" baseline="0" dirty="0" smtClean="0">
              <a:ea typeface="ＭＳ Ｐゴシック" pitchFamily="1" charset="-128"/>
            </a:endParaRPr>
          </a:p>
          <a:p>
            <a:pPr eaLnBrk="1" hangingPunct="1">
              <a:buFontTx/>
              <a:buChar char="-"/>
            </a:pPr>
            <a:r>
              <a:rPr lang="en-US" baseline="0" dirty="0" smtClean="0">
                <a:ea typeface="ＭＳ Ｐゴシック" pitchFamily="1" charset="-128"/>
              </a:rPr>
              <a:t> </a:t>
            </a:r>
            <a:r>
              <a:rPr lang="en-US" baseline="0" dirty="0" smtClean="0">
                <a:ea typeface="ＭＳ Ｐゴシック" pitchFamily="1" charset="-128"/>
              </a:rPr>
              <a:t>If </a:t>
            </a:r>
            <a:r>
              <a:rPr lang="en-US" baseline="0" dirty="0" smtClean="0">
                <a:ea typeface="ＭＳ Ｐゴシック" pitchFamily="1" charset="-128"/>
              </a:rPr>
              <a:t>we estimate around 6 calls per day, this amounts to </a:t>
            </a:r>
            <a:r>
              <a:rPr lang="en-US" dirty="0" smtClean="0">
                <a:ea typeface="ＭＳ Ｐゴシック" pitchFamily="1" charset="-128"/>
              </a:rPr>
              <a:t>2,190 calls per year, and 10,950 calls in 5 </a:t>
            </a:r>
            <a:r>
              <a:rPr lang="en-US" dirty="0" smtClean="0">
                <a:ea typeface="ＭＳ Ｐゴシック" pitchFamily="1" charset="-128"/>
              </a:rPr>
              <a:t>years.</a:t>
            </a:r>
            <a:endParaRPr lang="en-US" dirty="0" smtClean="0">
              <a:ea typeface="ＭＳ Ｐゴシック" pitchFamily="1" charset="-128"/>
            </a:endParaRPr>
          </a:p>
          <a:p>
            <a:pPr eaLnBrk="1" hangingPunct="1">
              <a:buFontTx/>
              <a:buChar char="-"/>
            </a:pPr>
            <a:endParaRPr lang="en-US" dirty="0" smtClean="0">
              <a:ea typeface="ＭＳ Ｐゴシック" pitchFamily="1" charset="-128"/>
            </a:endParaRPr>
          </a:p>
          <a:p>
            <a:pPr eaLnBrk="1" hangingPunct="1">
              <a:buFontTx/>
              <a:buChar char="-"/>
            </a:pPr>
            <a:r>
              <a:rPr lang="en-US" dirty="0" smtClean="0">
                <a:ea typeface="ＭＳ Ｐゴシック" pitchFamily="1" charset="-128"/>
              </a:rPr>
              <a:t> If deploying</a:t>
            </a:r>
            <a:r>
              <a:rPr lang="en-US" baseline="0" dirty="0" smtClean="0">
                <a:ea typeface="ＭＳ Ｐゴシック" pitchFamily="1" charset="-128"/>
              </a:rPr>
              <a:t> NAC can cut our number of calls </a:t>
            </a:r>
            <a:r>
              <a:rPr lang="en-US" dirty="0" smtClean="0">
                <a:ea typeface="ＭＳ Ｐゴシック" pitchFamily="1" charset="-128"/>
              </a:rPr>
              <a:t>in half to 3 calls per day, then</a:t>
            </a:r>
            <a:r>
              <a:rPr lang="en-US" baseline="0" dirty="0" smtClean="0">
                <a:ea typeface="ＭＳ Ｐゴシック" pitchFamily="1" charset="-128"/>
              </a:rPr>
              <a:t> we are now faced with</a:t>
            </a:r>
            <a:r>
              <a:rPr lang="en-US" dirty="0" smtClean="0">
                <a:ea typeface="ＭＳ Ｐゴシック" pitchFamily="1" charset="-128"/>
              </a:rPr>
              <a:t> 4380 calls per year, 5475 calls in 5 years,</a:t>
            </a:r>
            <a:r>
              <a:rPr lang="en-US" baseline="0" dirty="0" smtClean="0">
                <a:ea typeface="ＭＳ Ｐゴシック" pitchFamily="1" charset="-128"/>
              </a:rPr>
              <a:t> which ultimately amounts to a cost savings </a:t>
            </a:r>
            <a:r>
              <a:rPr lang="en-US" dirty="0" smtClean="0">
                <a:ea typeface="ＭＳ Ｐゴシック" pitchFamily="1" charset="-128"/>
              </a:rPr>
              <a:t>of $684,375.</a:t>
            </a:r>
            <a:r>
              <a:rPr lang="en-US" baseline="0" dirty="0" smtClean="0">
                <a:ea typeface="ＭＳ Ｐゴシック" pitchFamily="1" charset="-128"/>
              </a:rPr>
              <a:t>  </a:t>
            </a:r>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9D699643-E8DF-443F-AD09-6306BDF671BF}"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ＭＳ Ｐゴシック" pitchFamily="-123" charset="-128"/>
                <a:cs typeface="ＭＳ Ｐゴシック" pitchFamily="-123" charset="-128"/>
              </a:rPr>
              <a:t>Organizations that have the most revenue and are most heavily dependent on online systems have the highest potential loss of revenue from network outages.  Strict network security is one way to prevent malware from causing these outages. This table shows average revenue by employee hour (i.e., assuming 2,000 hours per year). The percentage of the revenue actually lost depends on the criticality of the system that experiences the outage (e.g., degree of customer interaction, existing workarounds, peak periods) and the number of users affected by the outage or slowdown. These are big numbers and it is clear from this analysis that we want to avoid these potential losses.  </a:t>
            </a:r>
          </a:p>
          <a:p>
            <a:endParaRPr lang="en-US" sz="1200" kern="1200" dirty="0" smtClean="0">
              <a:solidFill>
                <a:schemeClr val="tx1"/>
              </a:solidFill>
              <a:latin typeface="+mn-lt"/>
              <a:ea typeface="ＭＳ Ｐゴシック" pitchFamily="-123" charset="-128"/>
              <a:cs typeface="ＭＳ Ｐゴシック" pitchFamily="-123" charset="-128"/>
            </a:endParaRPr>
          </a:p>
          <a:p>
            <a:r>
              <a:rPr lang="en-US" sz="1200" kern="1200" dirty="0" smtClean="0">
                <a:solidFill>
                  <a:schemeClr val="tx1"/>
                </a:solidFill>
                <a:latin typeface="+mn-lt"/>
                <a:ea typeface="ＭＳ Ｐゴシック" pitchFamily="-123" charset="-128"/>
                <a:cs typeface="ＭＳ Ｐゴシック" pitchFamily="-123" charset="-128"/>
              </a:rPr>
              <a:t>Furthermore, these numbers do not even include the significant immediate losses that can result from bad publicity and loss of customer trust that affects future revenues. </a:t>
            </a:r>
          </a:p>
          <a:p>
            <a:endParaRPr lang="en-US" sz="1200" kern="1200" dirty="0" smtClean="0">
              <a:solidFill>
                <a:schemeClr val="tx1"/>
              </a:solidFill>
              <a:latin typeface="+mn-lt"/>
              <a:ea typeface="ＭＳ Ｐゴシック" pitchFamily="-123" charset="-128"/>
              <a:cs typeface="ＭＳ Ｐゴシック" pitchFamily="-123" charset="-128"/>
            </a:endParaRPr>
          </a:p>
          <a:p>
            <a:r>
              <a:rPr lang="en-US" sz="1200" kern="1200" dirty="0" smtClean="0">
                <a:solidFill>
                  <a:schemeClr val="tx1"/>
                </a:solidFill>
                <a:latin typeface="+mn-lt"/>
                <a:ea typeface="ＭＳ Ｐゴシック" pitchFamily="-123" charset="-128"/>
                <a:cs typeface="ＭＳ Ｐゴシック" pitchFamily="-123" charset="-128"/>
              </a:rPr>
              <a:t>Source:  http://www.competitivereviews.com/metasecurity.pdf </a:t>
            </a:r>
          </a:p>
          <a:p>
            <a:pPr eaLnBrk="1" hangingPunct="1"/>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17474D31-1934-4113-8E21-43F4B5431E9D}"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pitchFamily="-123" charset="-128"/>
                <a:cs typeface="ＭＳ Ｐゴシック" pitchFamily="-123" charset="-128"/>
              </a:rPr>
              <a:t>When we asked ourselves how feasible it would be to implement a comprehensive NAC solution, we determined that there are actually few technical hurdles.  We are already a large Cisco customer considering that we have a Cisco network, so we will likely get a discounted rate on the Cisco NAC product. Our network is clearly mapped out and understood, so we can easily identify the network entry points.  In addition, our</a:t>
            </a:r>
            <a:r>
              <a:rPr lang="en-US" sz="1200" kern="1200" baseline="0" dirty="0" smtClean="0">
                <a:solidFill>
                  <a:schemeClr val="tx1"/>
                </a:solidFill>
                <a:latin typeface="+mn-lt"/>
                <a:ea typeface="ＭＳ Ｐゴシック" pitchFamily="-123" charset="-128"/>
                <a:cs typeface="ＭＳ Ｐゴシック" pitchFamily="-123" charset="-128"/>
              </a:rPr>
              <a:t> </a:t>
            </a:r>
            <a:r>
              <a:rPr lang="en-US" sz="1200" kern="1200" dirty="0" smtClean="0">
                <a:solidFill>
                  <a:schemeClr val="tx1"/>
                </a:solidFill>
                <a:latin typeface="+mn-lt"/>
                <a:ea typeface="ＭＳ Ｐゴシック" pitchFamily="-123" charset="-128"/>
                <a:cs typeface="ＭＳ Ｐゴシック" pitchFamily="-123" charset="-128"/>
              </a:rPr>
              <a:t>end points are already protected with anti-virus.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mn-lt"/>
              <a:ea typeface="ＭＳ Ｐゴシック" pitchFamily="-123" charset="-128"/>
              <a:cs typeface="ＭＳ Ｐゴシック" pitchFamily="-123"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pitchFamily="-123" charset="-128"/>
                <a:cs typeface="ＭＳ Ｐゴシック" pitchFamily="-123" charset="-128"/>
              </a:rPr>
              <a:t>With strong executive sponsorship, we believe that this solution would be feasible.</a:t>
            </a:r>
          </a:p>
          <a:p>
            <a:pPr eaLnBrk="1" hangingPunct="1"/>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AA899952-CC59-40B9-887E-702971101BBB}"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rPr>
              <a:t>Network</a:t>
            </a:r>
            <a:r>
              <a:rPr lang="en-US" baseline="0" dirty="0" smtClean="0">
                <a:ea typeface="ＭＳ Ｐゴシック" pitchFamily="1" charset="-128"/>
              </a:rPr>
              <a:t> security vendors that do not have comprehensive NAC products would love for you to believe that if you buy their product of choice, whether it be antivirus software, AAA, firewalls, etc., then you will have peace of mind.  In truth, vulnerabilities abound in a complex corporate network and it really does require a comprehensive NAC product to ensure that all endpoint, identity, and network security systems work together to prevent and protect from security breaches.</a:t>
            </a:r>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79482D60-22E5-48FE-8192-80E59242CA2B}"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found that out corporate network infrastructure was vulnerable to virus or </a:t>
            </a:r>
            <a:r>
              <a:rPr lang="en-US" baseline="0" dirty="0" smtClean="0"/>
              <a:t>worm </a:t>
            </a:r>
            <a:r>
              <a:rPr lang="en-US" baseline="0" dirty="0" smtClean="0"/>
              <a:t>outbreaks from many sources – some of which could be internal users.  In the next section we will highlight some of the problem areas.</a:t>
            </a:r>
          </a:p>
          <a:p>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we have implemented</a:t>
            </a:r>
            <a:r>
              <a:rPr lang="en-US" baseline="0" dirty="0" smtClean="0"/>
              <a:t> various solutions that fall into each of these categories, but the sum of everything currently deployed is not quite secure enough to protect against existing threats. </a:t>
            </a:r>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rPr>
              <a:t>Our existing endpoint security solution relies</a:t>
            </a:r>
            <a:r>
              <a:rPr lang="en-US" baseline="0" dirty="0" smtClean="0">
                <a:ea typeface="ＭＳ Ｐゴシック" pitchFamily="1" charset="-128"/>
              </a:rPr>
              <a:t> upon the Symantec anti-virus client installed on all workstations and the Cisco VPN client with firewall capabilities installed on laptops of users requiring remote access.</a:t>
            </a:r>
          </a:p>
          <a:p>
            <a:pPr eaLnBrk="1" hangingPunct="1"/>
            <a:endParaRPr lang="en-US" baseline="0" dirty="0" smtClean="0">
              <a:ea typeface="ＭＳ Ｐゴシック" pitchFamily="1" charset="-128"/>
            </a:endParaRPr>
          </a:p>
          <a:p>
            <a:pPr eaLnBrk="1" hangingPunct="1"/>
            <a:r>
              <a:rPr lang="en-US" baseline="0" dirty="0" smtClean="0">
                <a:ea typeface="ＭＳ Ｐゴシック" pitchFamily="1" charset="-128"/>
              </a:rPr>
              <a:t>On the positive side, these solutions provide central management capabilities and the Cisco firewall application cannot be disabled by the end users.  However, the anti-virus software causes end user workstations to perform slowly and as a result users disable the automatic updates and stop full system scans before they complete.  In addition, there is no personal firewall software on any machine that does not have VPN access and we do not have any anti-spyware or host intrusion prevention solution deployed.</a:t>
            </a:r>
          </a:p>
          <a:p>
            <a:pPr eaLnBrk="1" hangingPunct="1"/>
            <a:r>
              <a:rPr lang="en-US" baseline="0" dirty="0" smtClean="0">
                <a:ea typeface="ＭＳ Ｐゴシック" pitchFamily="1" charset="-128"/>
              </a:rPr>
              <a:t>  </a:t>
            </a:r>
          </a:p>
          <a:p>
            <a:pPr eaLnBrk="1" hangingPunct="1"/>
            <a:endParaRPr lang="en-US" baseline="0" dirty="0" smtClean="0">
              <a:ea typeface="ＭＳ Ｐゴシック" pitchFamily="1" charset="-128"/>
            </a:endParaRPr>
          </a:p>
          <a:p>
            <a:pPr eaLnBrk="1" hangingPunct="1"/>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05A3E460-2CAB-4272-B95D-9D31993C2535}"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r>
              <a:rPr lang="en-US" sz="1200" b="0" kern="1200" dirty="0" smtClean="0">
                <a:solidFill>
                  <a:schemeClr val="tx1"/>
                </a:solidFill>
                <a:latin typeface="+mn-lt"/>
                <a:ea typeface="ＭＳ Ｐゴシック" pitchFamily="-123" charset="-128"/>
                <a:cs typeface="ＭＳ Ｐゴシック" pitchFamily="-123" charset="-128"/>
              </a:rPr>
              <a:t>Our current identity solution has been built overtime. It currently consists of four separate user directories. User accounts exist for each employee within Windows Active Directory, Lotus Notes, Cisco VPN and Oracle E-Business Suite. When an employee joins the company, a paper access form is filled out and an account gets created in each of the four user directories by local administrators.  These accounts are created by different administrators for each of the directories. The username and password used for the account should follow the written company policies. The local administrators then apply the appropriate authorization policies.  Again any changes to a user's access, including removal of access, needs to be updated within each distinct user directory. For compliance and regulatory reasons, for all four directories, administrators must compare user and access lists against termination reports on a weekly basis.</a:t>
            </a:r>
          </a:p>
          <a:p>
            <a:endParaRPr lang="en-US" sz="1200" b="0" kern="1200" dirty="0" smtClean="0">
              <a:solidFill>
                <a:schemeClr val="tx1"/>
              </a:solidFill>
              <a:latin typeface="+mn-lt"/>
              <a:ea typeface="ＭＳ Ｐゴシック" pitchFamily="-123" charset="-128"/>
              <a:cs typeface="ＭＳ Ｐゴシック" pitchFamily="-123" charset="-128"/>
            </a:endParaRPr>
          </a:p>
          <a:p>
            <a:r>
              <a:rPr lang="en-US" sz="1200" b="0" kern="1200" dirty="0" smtClean="0">
                <a:solidFill>
                  <a:schemeClr val="tx1"/>
                </a:solidFill>
                <a:latin typeface="+mn-lt"/>
                <a:ea typeface="ＭＳ Ｐゴシック" pitchFamily="-123" charset="-128"/>
                <a:cs typeface="ＭＳ Ｐゴシック" pitchFamily="-123" charset="-128"/>
              </a:rPr>
              <a:t>This solution puts a lot of burden and creates a lot of dependence on the administrators of each directory. We must trust these administrators to enforce our user account and password policies. Because each employee has at least four accounts, they tend to be more "loose" with their password because it’s difficult to keep track (especially because account expiration does not occur simultaneously across the four directories.  An example of loose password management that has been seen in the office is employees sticking Post-It notes with their passwords in plain view on their monitors. The accounting is extremely tedious and not very reliable.  This puts us at risk for SOX violations and fines if auditors find deficiencies.  </a:t>
            </a:r>
          </a:p>
          <a:p>
            <a:endParaRPr lang="en-US" sz="1200" b="0" kern="1200" dirty="0" smtClean="0">
              <a:solidFill>
                <a:schemeClr val="tx1"/>
              </a:solidFill>
              <a:latin typeface="+mn-lt"/>
              <a:ea typeface="ＭＳ Ｐゴシック" pitchFamily="-123" charset="-128"/>
              <a:cs typeface="ＭＳ Ｐゴシック" pitchFamily="-123" charset="-128"/>
            </a:endParaRPr>
          </a:p>
          <a:p>
            <a:r>
              <a:rPr lang="en-US" sz="1200" b="0" kern="1200" dirty="0" smtClean="0">
                <a:solidFill>
                  <a:schemeClr val="tx1"/>
                </a:solidFill>
                <a:latin typeface="+mn-lt"/>
                <a:ea typeface="ＭＳ Ｐゴシック" pitchFamily="-123" charset="-128"/>
                <a:cs typeface="ＭＳ Ｐゴシック" pitchFamily="-123" charset="-128"/>
              </a:rPr>
              <a:t>Overall our current solution is lacking centralized, accurate enforcement of our security policies. </a:t>
            </a:r>
          </a:p>
          <a:p>
            <a:pPr eaLnBrk="1" hangingPunct="1"/>
            <a:endParaRPr lang="en-US" b="0" dirty="0" smtClean="0">
              <a:ea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the company’s network security is based on segregation</a:t>
            </a:r>
            <a:r>
              <a:rPr lang="en-US" baseline="0" dirty="0" smtClean="0"/>
              <a:t> of various user groups using 802.1Q VLANs.  The two most significant VLANs are the private one and the guest one.  Network ports at all employee workspaces are associated with the private VLAN, while network ports at all hot desks are associated with the guest VLAN.  This layer 2 network segregation prevents routing between </a:t>
            </a:r>
            <a:r>
              <a:rPr lang="en-US" baseline="0" dirty="0" err="1" smtClean="0"/>
              <a:t>untrusted</a:t>
            </a:r>
            <a:r>
              <a:rPr lang="en-US" baseline="0" dirty="0" smtClean="0"/>
              <a:t> guests and private resources, but this is dependent on trusted or </a:t>
            </a:r>
            <a:r>
              <a:rPr lang="en-US" baseline="0" dirty="0" err="1" smtClean="0"/>
              <a:t>untrusted</a:t>
            </a:r>
            <a:r>
              <a:rPr lang="en-US" baseline="0" dirty="0" smtClean="0"/>
              <a:t> machines being connected to the appropriate network ports.  There are no measures in place to prevent </a:t>
            </a:r>
            <a:r>
              <a:rPr lang="en-US" baseline="0" dirty="0" err="1" smtClean="0"/>
              <a:t>untrusted</a:t>
            </a:r>
            <a:r>
              <a:rPr lang="en-US" baseline="0" dirty="0" smtClean="0"/>
              <a:t> machines from obtaining physical access to private VLAN ports, and once connected, DHCP will provide them with an IP address.  This of course defeats the purpose of the segregation and allows for access to private resources.  Not only does the lack of physical workplace security pose a risk, so does the potential for unintended bridging as a result of port </a:t>
            </a:r>
            <a:r>
              <a:rPr lang="en-US" baseline="0" dirty="0" err="1" smtClean="0"/>
              <a:t>misconfiguration</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8D86ECF4-0CE3-43BB-B813-1AD52D9D8C23}"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rPr>
              <a:t>Years</a:t>
            </a:r>
            <a:r>
              <a:rPr lang="en-US" baseline="0" dirty="0" smtClean="0">
                <a:ea typeface="ＭＳ Ｐゴシック" pitchFamily="1" charset="-128"/>
              </a:rPr>
              <a:t> ago, one might have considered the existing network access control measures adequate, but not anymore.  A malicious individual would not have to be very clever to figure out that the private VLAN is where they would rather connect.  The network would not assess their identity or security posture and identity management is left to the individual applications.  This means the application servers and trusted users are sitting targets as long as they are connected.  These endpoints may be protected by antivirus software and firewalls, providing their signatures have been updated and they have not gone ahead and disabled the software for convenience.  Even if the VLAN based network segregation were effective, the network would still lack provisions for other user groups that may be somewhat trusted, like vendors and partners.</a:t>
            </a:r>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34A76FAC-AEDB-4600-948F-DCBFE5B15E4C}"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rPr>
              <a:t>If we were to provide a more secure environment by improving</a:t>
            </a:r>
            <a:r>
              <a:rPr lang="en-US" baseline="0" dirty="0" smtClean="0">
                <a:ea typeface="ＭＳ Ｐゴシック" pitchFamily="1" charset="-128"/>
              </a:rPr>
              <a:t> each of the areas where we found gaps in the existing solution, we would start by deploying a more comprehensive endpoint security suite.  This suite of software would have to include anti-virus, anti-spyware and host intrusion prevention capabilities.  We would also change the corporate security policy to state that users were not allowed to disable any end point security protections.  The deployed suite would have to be configurable in such a way to prevent end users from disabling any of the protections enabled.  We would also deploy our existing personal firewall solution to every corporate workstation instead of only the VPN enabled laptops.  Finally, we would develop a new employee education campaign to stress the importance of maintaining a secure corporate computing environment.</a:t>
            </a:r>
          </a:p>
          <a:p>
            <a:pPr eaLnBrk="1" hangingPunct="1"/>
            <a:endParaRPr lang="en-US" baseline="0" dirty="0" smtClean="0">
              <a:ea typeface="ＭＳ Ｐゴシック" pitchFamily="1" charset="-128"/>
            </a:endParaRPr>
          </a:p>
          <a:p>
            <a:pPr eaLnBrk="1" hangingPunct="1"/>
            <a:endParaRPr lang="en-US" baseline="0" dirty="0" smtClean="0">
              <a:ea typeface="ＭＳ Ｐゴシック" pitchFamily="1" charset="-128"/>
            </a:endParaRPr>
          </a:p>
          <a:p>
            <a:pPr eaLnBrk="1" hangingPunct="1"/>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3A2839D4-84CF-4454-B9BF-91F3BD901BA7}"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70F121-A3C5-46CD-AF54-DBAF1E4BEE95}" type="datetime1">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58BDA3-C6DA-4C3A-B2AC-2F25EC2977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1A116A-8CF1-4CD3-97F2-261C95038F35}" type="datetime1">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E18612-F4D0-4D42-AF34-378B5F62B3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9E4890-0981-47E0-857D-7FEF7C347BE3}" type="datetime1">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1F0A4-8EF0-4FDE-9292-757E278501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6577E2-4084-4753-B30C-131B6743CCD5}" type="datetime1">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CB954D-DF43-4F94-B9B8-A44DE244FC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699D12-4481-44DA-A0FE-9C85B85768A4}" type="datetime1">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EBDDCE-EFD1-44E2-9234-1A271B67A3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9662D7-C41D-496D-A7BF-F451E14F4783}" type="datetime1">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16AAF3-7803-4B5C-A3C2-914C5DF605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A8DE836-9B1A-41CD-A561-94B873F5BDDE}" type="datetime1">
              <a:rPr lang="en-US"/>
              <a:pPr>
                <a:defRPr/>
              </a:pPr>
              <a:t>3/12/2010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A9A553-D2EE-4C62-9D04-BDFC2E5FAD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3C5D0D5-2C05-4DE3-8AB6-0254E8BE67E3}" type="datetime1">
              <a:rPr lang="en-US"/>
              <a:pPr>
                <a:defRPr/>
              </a:pPr>
              <a:t>3/12/2010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524771-3145-411F-8C07-BEF386BDCC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CBD05C-414F-4E35-973D-B6F6792D0A91}" type="datetime1">
              <a:rPr lang="en-US"/>
              <a:pPr>
                <a:defRPr/>
              </a:pPr>
              <a:t>3/12/2010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FE717E-4449-44E0-BE35-64E9533F58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F47528-3A82-4178-96B8-1DACC5625E51}" type="datetime1">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45ACD1-27E6-4D8A-BA0C-26EA47BF3A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A7297E-C4D2-4C81-BD71-5EB6814AC880}" type="datetime1">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B2A501-6F79-4CAC-AE62-DA25CD988C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6000" b="-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70A60222-1B96-4F5B-B240-D88E411F2384}" type="datetime1">
              <a:rPr lang="en-US"/>
              <a:pPr>
                <a:defRPr/>
              </a:pPr>
              <a:t>3/12/2010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05F18878-B51F-469E-99F5-0CE9E4C201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0" fontAlgn="base" hangingPunct="0">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0" fontAlgn="base" hangingPunct="0">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0" fontAlgn="base" hangingPunct="0">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0" fontAlgn="base" hangingPunct="0">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23"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23"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23"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image" Target="../media/image21.wmf"/><Relationship Id="rId3" Type="http://schemas.openxmlformats.org/officeDocument/2006/relationships/image" Target="../media/image9.png"/><Relationship Id="rId7" Type="http://schemas.openxmlformats.org/officeDocument/2006/relationships/image" Target="../media/image15.wmf"/><Relationship Id="rId12" Type="http://schemas.openxmlformats.org/officeDocument/2006/relationships/image" Target="../media/image20.wmf"/><Relationship Id="rId17" Type="http://schemas.openxmlformats.org/officeDocument/2006/relationships/image" Target="../media/image25.png"/><Relationship Id="rId2" Type="http://schemas.openxmlformats.org/officeDocument/2006/relationships/notesSlide" Target="../notesSlides/notesSlide10.xml"/><Relationship Id="rId16"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9.wmf"/><Relationship Id="rId5" Type="http://schemas.openxmlformats.org/officeDocument/2006/relationships/image" Target="../media/image11.png"/><Relationship Id="rId15" Type="http://schemas.openxmlformats.org/officeDocument/2006/relationships/image" Target="../media/image23.wmf"/><Relationship Id="rId10" Type="http://schemas.openxmlformats.org/officeDocument/2006/relationships/image" Target="../media/image18.png"/><Relationship Id="rId4" Type="http://schemas.openxmlformats.org/officeDocument/2006/relationships/image" Target="../media/image10.png"/><Relationship Id="rId9" Type="http://schemas.openxmlformats.org/officeDocument/2006/relationships/image" Target="../media/image17.wmf"/><Relationship Id="rId14"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19.wmf"/><Relationship Id="rId7" Type="http://schemas.openxmlformats.org/officeDocument/2006/relationships/image" Target="../media/image32.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1.wmf"/><Relationship Id="rId11" Type="http://schemas.openxmlformats.org/officeDocument/2006/relationships/image" Target="../media/image36.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jpeg"/><Relationship Id="rId9" Type="http://schemas.openxmlformats.org/officeDocument/2006/relationships/image" Target="../media/image3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gif"/><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gif"/><Relationship Id="rId9"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eaLnBrk="1" fontAlgn="auto" hangingPunct="1">
              <a:spcAft>
                <a:spcPts val="0"/>
              </a:spcAft>
              <a:defRPr/>
            </a:pPr>
            <a:r>
              <a:rPr lang="en-US"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a typeface="+mj-ea"/>
                <a:cs typeface="+mj-cs"/>
              </a:rPr>
              <a:t>Network Access Control</a:t>
            </a:r>
            <a:endParaRPr lang="en-US" sz="2800" b="1" spc="50" dirty="0">
              <a:ln w="13500">
                <a:solidFill>
                  <a:schemeClr val="accent1">
                    <a:shade val="2500"/>
                    <a:alpha val="6500"/>
                  </a:schemeClr>
                </a:solidFill>
                <a:prstDash val="solid"/>
              </a:ln>
              <a:solidFill>
                <a:schemeClr val="bg1">
                  <a:lumMod val="85000"/>
                </a:schemeClr>
              </a:solidFill>
              <a:effectLst>
                <a:innerShdw blurRad="50900" dist="38500" dir="13500000">
                  <a:srgbClr val="000000">
                    <a:alpha val="60000"/>
                  </a:srgbClr>
                </a:innerShdw>
              </a:effectLst>
              <a:ea typeface="+mj-ea"/>
              <a:cs typeface="+mj-cs"/>
            </a:endParaRP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2400" dirty="0" smtClean="0">
                <a:solidFill>
                  <a:schemeClr val="bg1">
                    <a:lumMod val="75000"/>
                  </a:schemeClr>
                </a:solidFill>
                <a:latin typeface="+mj-lt"/>
                <a:ea typeface="+mn-ea"/>
                <a:cs typeface="+mn-cs"/>
              </a:rPr>
              <a:t>MSIT 458 – The Chinchillas</a:t>
            </a:r>
            <a:endParaRPr lang="en-US" sz="2400" dirty="0">
              <a:solidFill>
                <a:schemeClr val="bg1">
                  <a:lumMod val="75000"/>
                </a:schemeClr>
              </a:solidFill>
              <a:latin typeface="+mj-lt"/>
              <a:ea typeface="+mn-ea"/>
              <a:cs typeface="+mn-cs"/>
            </a:endParaRPr>
          </a:p>
        </p:txBody>
      </p:sp>
      <p:pic>
        <p:nvPicPr>
          <p:cNvPr id="14339" name="Picture 3" descr="Chinchilla"/>
          <p:cNvPicPr>
            <a:picLocks noChangeAspect="1" noChangeArrowheads="1"/>
          </p:cNvPicPr>
          <p:nvPr/>
        </p:nvPicPr>
        <p:blipFill>
          <a:blip r:embed="rId3" cstate="print"/>
          <a:srcRect/>
          <a:stretch>
            <a:fillRect/>
          </a:stretch>
        </p:blipFill>
        <p:spPr bwMode="auto">
          <a:xfrm>
            <a:off x="3857625" y="4500563"/>
            <a:ext cx="1138238" cy="86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z="4000" smtClean="0">
                <a:solidFill>
                  <a:srgbClr val="FFFFFF"/>
                </a:solidFill>
                <a:ea typeface="ＭＳ Ｐゴシック" pitchFamily="1" charset="-128"/>
              </a:rPr>
              <a:t>Gap Analysis in Current Solution</a:t>
            </a:r>
          </a:p>
        </p:txBody>
      </p:sp>
      <p:sp>
        <p:nvSpPr>
          <p:cNvPr id="25602" name="Content Placeholder 2"/>
          <p:cNvSpPr>
            <a:spLocks noGrp="1"/>
          </p:cNvSpPr>
          <p:nvPr>
            <p:ph idx="1"/>
          </p:nvPr>
        </p:nvSpPr>
        <p:spPr>
          <a:xfrm>
            <a:off x="457200" y="1828800"/>
            <a:ext cx="8229600" cy="4297363"/>
          </a:xfrm>
        </p:spPr>
        <p:txBody>
          <a:bodyPr/>
          <a:lstStyle/>
          <a:p>
            <a:pPr eaLnBrk="1" hangingPunct="1"/>
            <a:r>
              <a:rPr lang="en-US" sz="3000" smtClean="0">
                <a:solidFill>
                  <a:srgbClr val="FFFFFF"/>
                </a:solidFill>
                <a:ea typeface="ＭＳ Ｐゴシック" pitchFamily="1" charset="-128"/>
              </a:rPr>
              <a:t>Policies for endpoint security are not enforceable</a:t>
            </a:r>
          </a:p>
          <a:p>
            <a:pPr eaLnBrk="1" hangingPunct="1"/>
            <a:r>
              <a:rPr lang="en-US" sz="3000" smtClean="0">
                <a:solidFill>
                  <a:srgbClr val="FFFFFF"/>
                </a:solidFill>
                <a:ea typeface="ＭＳ Ｐゴシック" pitchFamily="1" charset="-128"/>
              </a:rPr>
              <a:t>Users are not authenticated </a:t>
            </a:r>
            <a:r>
              <a:rPr lang="en-US" sz="3000" i="1" smtClean="0">
                <a:solidFill>
                  <a:srgbClr val="FFFFFF"/>
                </a:solidFill>
                <a:ea typeface="ＭＳ Ｐゴシック" pitchFamily="1" charset="-128"/>
              </a:rPr>
              <a:t>before</a:t>
            </a:r>
            <a:r>
              <a:rPr lang="en-US" sz="3000" smtClean="0">
                <a:solidFill>
                  <a:srgbClr val="FFFFFF"/>
                </a:solidFill>
                <a:ea typeface="ＭＳ Ｐゴシック" pitchFamily="1" charset="-128"/>
              </a:rPr>
              <a:t> access to the network.  Identification is instead performed by the application</a:t>
            </a:r>
          </a:p>
          <a:p>
            <a:pPr eaLnBrk="1" hangingPunct="1"/>
            <a:r>
              <a:rPr lang="en-US" sz="3000" smtClean="0">
                <a:solidFill>
                  <a:srgbClr val="FFFFFF"/>
                </a:solidFill>
                <a:ea typeface="ＭＳ Ｐゴシック" pitchFamily="1" charset="-128"/>
              </a:rPr>
              <a:t>Several entry points:  wireless, wired and VPN</a:t>
            </a:r>
          </a:p>
          <a:p>
            <a:pPr eaLnBrk="1" hangingPunct="1"/>
            <a:r>
              <a:rPr lang="en-US" sz="3000" smtClean="0">
                <a:solidFill>
                  <a:srgbClr val="FFFFFF"/>
                </a:solidFill>
                <a:ea typeface="ＭＳ Ｐゴシック" pitchFamily="1" charset="-128"/>
              </a:rPr>
              <a:t>Different types of users: full-time employees, vendors, partners and guests</a:t>
            </a:r>
          </a:p>
          <a:p>
            <a:pPr eaLnBrk="1" hangingPunct="1"/>
            <a:r>
              <a:rPr lang="en-US" sz="3000" smtClean="0">
                <a:solidFill>
                  <a:srgbClr val="FFFFFF"/>
                </a:solidFill>
                <a:ea typeface="ＭＳ Ｐゴシック" pitchFamily="1" charset="-128"/>
              </a:rPr>
              <a:t>VLAN assignment is not dictated by identity or security posture</a:t>
            </a:r>
          </a:p>
          <a:p>
            <a:pPr eaLnBrk="1" hangingPunct="1"/>
            <a:endParaRPr lang="en-US" smtClean="0">
              <a:ea typeface="ＭＳ Ｐゴシック" pitchFamily="1" charset="-128"/>
            </a:endParaRPr>
          </a:p>
        </p:txBody>
      </p:sp>
      <p:sp>
        <p:nvSpPr>
          <p:cNvPr id="4" name="Slide Number Placeholder 3"/>
          <p:cNvSpPr>
            <a:spLocks noGrp="1"/>
          </p:cNvSpPr>
          <p:nvPr>
            <p:ph type="sldNum" sz="quarter" idx="12"/>
          </p:nvPr>
        </p:nvSpPr>
        <p:spPr/>
        <p:txBody>
          <a:bodyPr/>
          <a:lstStyle/>
          <a:p>
            <a:pPr>
              <a:defRPr/>
            </a:pPr>
            <a:fld id="{67A7E318-11B3-4657-9865-C967DD3D2A6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643188"/>
            <a:ext cx="7772400" cy="1500187"/>
          </a:xfrm>
        </p:spPr>
        <p:txBody>
          <a:bodyPr anchor="ctr"/>
          <a:lstStyle/>
          <a:p>
            <a:pPr algn="ctr" eaLnBrk="1" hangingPunct="1">
              <a:buFont typeface="Arial" pitchFamily="-123" charset="0"/>
              <a:buNone/>
              <a:defRPr/>
            </a:pPr>
            <a:r>
              <a:rPr lang="en-US" sz="4000" dirty="0" smtClean="0"/>
              <a:t>Possible Solutions</a:t>
            </a:r>
            <a:endParaRPr lang="en-US" sz="4000" dirty="0"/>
          </a:p>
        </p:txBody>
      </p:sp>
      <p:sp>
        <p:nvSpPr>
          <p:cNvPr id="4" name="Slide Number Placeholder 3"/>
          <p:cNvSpPr>
            <a:spLocks noGrp="1"/>
          </p:cNvSpPr>
          <p:nvPr>
            <p:ph type="sldNum" sz="quarter" idx="12"/>
          </p:nvPr>
        </p:nvSpPr>
        <p:spPr/>
        <p:txBody>
          <a:bodyPr/>
          <a:lstStyle/>
          <a:p>
            <a:pPr>
              <a:defRPr/>
            </a:pPr>
            <a:fld id="{932F4CBB-F7A6-4F12-BD6B-863F18B73D8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solidFill>
                  <a:srgbClr val="FFFFFF"/>
                </a:solidFill>
                <a:ea typeface="ＭＳ Ｐゴシック" pitchFamily="1" charset="-128"/>
              </a:rPr>
              <a:t>Improve Endpoint Security</a:t>
            </a:r>
          </a:p>
        </p:txBody>
      </p:sp>
      <p:sp>
        <p:nvSpPr>
          <p:cNvPr id="28674" name="Content Placeholder 2"/>
          <p:cNvSpPr>
            <a:spLocks noGrp="1"/>
          </p:cNvSpPr>
          <p:nvPr>
            <p:ph idx="1"/>
          </p:nvPr>
        </p:nvSpPr>
        <p:spPr/>
        <p:txBody>
          <a:bodyPr/>
          <a:lstStyle/>
          <a:p>
            <a:pPr eaLnBrk="1" hangingPunct="1"/>
            <a:r>
              <a:rPr lang="en-US" sz="2800" smtClean="0">
                <a:solidFill>
                  <a:schemeClr val="bg1"/>
                </a:solidFill>
                <a:ea typeface="ＭＳ Ｐゴシック" pitchFamily="1" charset="-128"/>
              </a:rPr>
              <a:t>Deploy a comprehensive endpoint solution that includes anti-virus, anti-spyware, and host intrusion prevention capabilities</a:t>
            </a:r>
          </a:p>
          <a:p>
            <a:pPr eaLnBrk="1" hangingPunct="1"/>
            <a:r>
              <a:rPr lang="en-US" sz="2800" smtClean="0">
                <a:solidFill>
                  <a:schemeClr val="bg1"/>
                </a:solidFill>
                <a:ea typeface="ＭＳ Ｐゴシック" pitchFamily="1" charset="-128"/>
              </a:rPr>
              <a:t>Define and enforce policies that do not allow end users to disable these protections</a:t>
            </a:r>
          </a:p>
          <a:p>
            <a:pPr eaLnBrk="1" hangingPunct="1"/>
            <a:r>
              <a:rPr lang="en-US" sz="2800" smtClean="0">
                <a:solidFill>
                  <a:schemeClr val="bg1"/>
                </a:solidFill>
                <a:ea typeface="ＭＳ Ｐゴシック" pitchFamily="1" charset="-128"/>
              </a:rPr>
              <a:t>Deploy personal firewall software to all computers, not only VPN enabled systems</a:t>
            </a:r>
          </a:p>
          <a:p>
            <a:pPr eaLnBrk="1" hangingPunct="1"/>
            <a:r>
              <a:rPr lang="en-US" sz="2800" smtClean="0">
                <a:solidFill>
                  <a:schemeClr val="bg1"/>
                </a:solidFill>
                <a:ea typeface="ＭＳ Ｐゴシック" pitchFamily="1" charset="-128"/>
              </a:rPr>
              <a:t>Design an employee education campaign stressing the importance of maintaining up to date security software definitions</a:t>
            </a:r>
          </a:p>
        </p:txBody>
      </p:sp>
      <p:sp>
        <p:nvSpPr>
          <p:cNvPr id="4" name="Slide Number Placeholder 3"/>
          <p:cNvSpPr>
            <a:spLocks noGrp="1"/>
          </p:cNvSpPr>
          <p:nvPr>
            <p:ph type="sldNum" sz="quarter" idx="12"/>
          </p:nvPr>
        </p:nvSpPr>
        <p:spPr/>
        <p:txBody>
          <a:bodyPr/>
          <a:lstStyle/>
          <a:p>
            <a:pPr>
              <a:defRPr/>
            </a:pPr>
            <a:fld id="{B970FCB4-F40E-47BF-BF56-E61EC3EBDE4E}"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4"/>
          <p:cNvSpPr>
            <a:spLocks noGrp="1"/>
          </p:cNvSpPr>
          <p:nvPr>
            <p:ph type="title" idx="4294967295"/>
          </p:nvPr>
        </p:nvSpPr>
        <p:spPr/>
        <p:txBody>
          <a:bodyPr/>
          <a:lstStyle/>
          <a:p>
            <a:pPr eaLnBrk="1" hangingPunct="1"/>
            <a:r>
              <a:rPr lang="en-US" sz="4000" smtClean="0">
                <a:solidFill>
                  <a:schemeClr val="bg1"/>
                </a:solidFill>
                <a:ea typeface="ＭＳ Ｐゴシック" pitchFamily="1" charset="-128"/>
              </a:rPr>
              <a:t>Improve Identity</a:t>
            </a:r>
            <a:endParaRPr lang="en-US" sz="3600" smtClean="0">
              <a:solidFill>
                <a:schemeClr val="bg1"/>
              </a:solidFill>
              <a:ea typeface="ＭＳ Ｐゴシック" pitchFamily="1" charset="-128"/>
            </a:endParaRPr>
          </a:p>
        </p:txBody>
      </p:sp>
      <p:sp>
        <p:nvSpPr>
          <p:cNvPr id="4" name="Slide Number Placeholder 3"/>
          <p:cNvSpPr txBox="1">
            <a:spLocks noGrp="1"/>
          </p:cNvSpPr>
          <p:nvPr/>
        </p:nvSpPr>
        <p:spPr>
          <a:xfrm>
            <a:off x="6553200" y="6308725"/>
            <a:ext cx="2133600" cy="365125"/>
          </a:xfrm>
          <a:prstGeom prst="rect">
            <a:avLst/>
          </a:prstGeom>
          <a:noFill/>
        </p:spPr>
        <p:txBody>
          <a:bodyPr anchor="ctr"/>
          <a:lstStyle/>
          <a:p>
            <a:pPr algn="r" fontAlgn="auto">
              <a:spcBef>
                <a:spcPts val="0"/>
              </a:spcBef>
              <a:spcAft>
                <a:spcPts val="0"/>
              </a:spcAft>
              <a:defRPr/>
            </a:pPr>
            <a:fld id="{7A5A3D29-A234-411A-9423-46D962525868}" type="slidenum">
              <a:rPr lang="en-US" sz="1200">
                <a:solidFill>
                  <a:schemeClr val="bg1"/>
                </a:solidFill>
                <a:latin typeface="+mn-lt"/>
                <a:ea typeface="+mn-ea"/>
              </a:rPr>
              <a:pPr algn="r" fontAlgn="auto">
                <a:spcBef>
                  <a:spcPts val="0"/>
                </a:spcBef>
                <a:spcAft>
                  <a:spcPts val="0"/>
                </a:spcAft>
                <a:defRPr/>
              </a:pPr>
              <a:t>13</a:t>
            </a:fld>
            <a:endParaRPr lang="en-US" sz="1200" dirty="0">
              <a:solidFill>
                <a:schemeClr val="bg1"/>
              </a:solidFill>
              <a:latin typeface="+mn-lt"/>
              <a:ea typeface="+mn-ea"/>
            </a:endParaRPr>
          </a:p>
        </p:txBody>
      </p:sp>
      <p:pic>
        <p:nvPicPr>
          <p:cNvPr id="30723" name="Picture 3"/>
          <p:cNvPicPr>
            <a:picLocks noChangeAspect="1" noChangeArrowheads="1"/>
          </p:cNvPicPr>
          <p:nvPr/>
        </p:nvPicPr>
        <p:blipFill>
          <a:blip r:embed="rId3" cstate="print"/>
          <a:srcRect/>
          <a:stretch>
            <a:fillRect/>
          </a:stretch>
        </p:blipFill>
        <p:spPr bwMode="auto">
          <a:xfrm>
            <a:off x="5005388" y="2370138"/>
            <a:ext cx="876300" cy="239712"/>
          </a:xfrm>
          <a:prstGeom prst="rect">
            <a:avLst/>
          </a:prstGeom>
          <a:noFill/>
          <a:ln w="9525">
            <a:noFill/>
            <a:miter lim="800000"/>
            <a:headEnd/>
            <a:tailEnd/>
          </a:ln>
        </p:spPr>
      </p:pic>
      <p:pic>
        <p:nvPicPr>
          <p:cNvPr id="30724" name="Picture 5"/>
          <p:cNvPicPr>
            <a:picLocks noChangeAspect="1" noChangeArrowheads="1"/>
          </p:cNvPicPr>
          <p:nvPr/>
        </p:nvPicPr>
        <p:blipFill>
          <a:blip r:embed="rId4" cstate="print"/>
          <a:srcRect/>
          <a:stretch>
            <a:fillRect/>
          </a:stretch>
        </p:blipFill>
        <p:spPr bwMode="auto">
          <a:xfrm>
            <a:off x="6084888" y="2298700"/>
            <a:ext cx="792162" cy="338138"/>
          </a:xfrm>
          <a:prstGeom prst="rect">
            <a:avLst/>
          </a:prstGeom>
          <a:noFill/>
          <a:ln w="9525">
            <a:noFill/>
            <a:miter lim="800000"/>
            <a:headEnd/>
            <a:tailEnd/>
          </a:ln>
        </p:spPr>
      </p:pic>
      <p:pic>
        <p:nvPicPr>
          <p:cNvPr id="30725" name="Picture 6"/>
          <p:cNvPicPr>
            <a:picLocks noChangeAspect="1" noChangeArrowheads="1"/>
          </p:cNvPicPr>
          <p:nvPr/>
        </p:nvPicPr>
        <p:blipFill>
          <a:blip r:embed="rId5" cstate="print"/>
          <a:srcRect/>
          <a:stretch>
            <a:fillRect/>
          </a:stretch>
        </p:blipFill>
        <p:spPr bwMode="auto">
          <a:xfrm>
            <a:off x="5294313" y="1722438"/>
            <a:ext cx="671512" cy="487362"/>
          </a:xfrm>
          <a:prstGeom prst="rect">
            <a:avLst/>
          </a:prstGeom>
          <a:noFill/>
          <a:ln w="9525">
            <a:noFill/>
            <a:miter lim="800000"/>
            <a:headEnd/>
            <a:tailEnd/>
          </a:ln>
        </p:spPr>
      </p:pic>
      <p:pic>
        <p:nvPicPr>
          <p:cNvPr id="30726" name="Picture 7"/>
          <p:cNvPicPr>
            <a:picLocks noChangeAspect="1" noChangeArrowheads="1"/>
          </p:cNvPicPr>
          <p:nvPr/>
        </p:nvPicPr>
        <p:blipFill>
          <a:blip r:embed="rId6" cstate="print"/>
          <a:srcRect/>
          <a:stretch>
            <a:fillRect/>
          </a:stretch>
        </p:blipFill>
        <p:spPr bwMode="auto">
          <a:xfrm>
            <a:off x="6084888" y="1722438"/>
            <a:ext cx="620712" cy="428625"/>
          </a:xfrm>
          <a:prstGeom prst="rect">
            <a:avLst/>
          </a:prstGeom>
          <a:noFill/>
          <a:ln w="9525">
            <a:noFill/>
            <a:miter lim="800000"/>
            <a:headEnd/>
            <a:tailEnd/>
          </a:ln>
        </p:spPr>
      </p:pic>
      <p:sp>
        <p:nvSpPr>
          <p:cNvPr id="52235" name="AutoShape 11"/>
          <p:cNvSpPr>
            <a:spLocks noChangeArrowheads="1"/>
          </p:cNvSpPr>
          <p:nvPr/>
        </p:nvSpPr>
        <p:spPr bwMode="auto">
          <a:xfrm rot="16200000" flipH="1">
            <a:off x="3725069" y="2770981"/>
            <a:ext cx="123825" cy="3497263"/>
          </a:xfrm>
          <a:prstGeom prst="can">
            <a:avLst>
              <a:gd name="adj" fmla="val 56749"/>
            </a:avLst>
          </a:prstGeom>
          <a:solidFill>
            <a:schemeClr val="accent2"/>
          </a:solidFill>
          <a:ln w="6350">
            <a:noFill/>
            <a:round/>
            <a:headEnd/>
            <a:tailEnd/>
          </a:ln>
        </p:spPr>
        <p:txBody>
          <a:bodyPr vert="eaVert" wrap="none" lIns="73025" tIns="36512" rIns="73025" bIns="36512" anchor="ctr"/>
          <a:lstStyle/>
          <a:p>
            <a:endParaRPr lang="en-US"/>
          </a:p>
        </p:txBody>
      </p:sp>
      <p:grpSp>
        <p:nvGrpSpPr>
          <p:cNvPr id="30728" name="Group 12"/>
          <p:cNvGrpSpPr>
            <a:grpSpLocks/>
          </p:cNvGrpSpPr>
          <p:nvPr/>
        </p:nvGrpSpPr>
        <p:grpSpPr bwMode="auto">
          <a:xfrm>
            <a:off x="2028825" y="4195763"/>
            <a:ext cx="3506788" cy="127000"/>
            <a:chOff x="1278" y="2416"/>
            <a:chExt cx="2209" cy="80"/>
          </a:xfrm>
        </p:grpSpPr>
        <p:sp>
          <p:nvSpPr>
            <p:cNvPr id="30874" name="AutoShape 13"/>
            <p:cNvSpPr>
              <a:spLocks noChangeArrowheads="1"/>
            </p:cNvSpPr>
            <p:nvPr/>
          </p:nvSpPr>
          <p:spPr bwMode="auto">
            <a:xfrm rot="16200000" flipH="1">
              <a:off x="2347" y="1354"/>
              <a:ext cx="78" cy="2203"/>
            </a:xfrm>
            <a:prstGeom prst="can">
              <a:avLst>
                <a:gd name="adj" fmla="val 56749"/>
              </a:avLst>
            </a:prstGeom>
            <a:solidFill>
              <a:srgbClr val="999999"/>
            </a:solidFill>
            <a:ln w="6350">
              <a:noFill/>
              <a:round/>
              <a:headEnd/>
              <a:tailEnd/>
            </a:ln>
          </p:spPr>
          <p:txBody>
            <a:bodyPr vert="eaVert" wrap="none" lIns="73025" tIns="36512" rIns="73025" bIns="36512" anchor="ctr"/>
            <a:lstStyle/>
            <a:p>
              <a:endParaRPr lang="en-US"/>
            </a:p>
          </p:txBody>
        </p:sp>
        <p:sp>
          <p:nvSpPr>
            <p:cNvPr id="30875" name="Oval 14"/>
            <p:cNvSpPr>
              <a:spLocks noChangeArrowheads="1"/>
            </p:cNvSpPr>
            <p:nvPr/>
          </p:nvSpPr>
          <p:spPr bwMode="auto">
            <a:xfrm>
              <a:off x="1278" y="2416"/>
              <a:ext cx="56" cy="80"/>
            </a:xfrm>
            <a:prstGeom prst="ellipse">
              <a:avLst/>
            </a:prstGeom>
            <a:solidFill>
              <a:srgbClr val="CCCCCC"/>
            </a:solidFill>
            <a:ln w="9525" algn="ctr">
              <a:noFill/>
              <a:round/>
              <a:headEnd/>
              <a:tailEnd/>
            </a:ln>
          </p:spPr>
          <p:txBody>
            <a:bodyPr wrap="none" lIns="82124" tIns="41061" rIns="82124" bIns="41061" anchor="ctr"/>
            <a:lstStyle/>
            <a:p>
              <a:endParaRPr lang="en-US"/>
            </a:p>
          </p:txBody>
        </p:sp>
      </p:grpSp>
      <p:grpSp>
        <p:nvGrpSpPr>
          <p:cNvPr id="52239" name="Group 15"/>
          <p:cNvGrpSpPr>
            <a:grpSpLocks/>
          </p:cNvGrpSpPr>
          <p:nvPr/>
        </p:nvGrpSpPr>
        <p:grpSpPr bwMode="auto">
          <a:xfrm>
            <a:off x="2032000" y="4456113"/>
            <a:ext cx="3503613" cy="127000"/>
            <a:chOff x="1280" y="2580"/>
            <a:chExt cx="2207" cy="80"/>
          </a:xfrm>
        </p:grpSpPr>
        <p:sp>
          <p:nvSpPr>
            <p:cNvPr id="30872" name="AutoShape 16"/>
            <p:cNvSpPr>
              <a:spLocks noChangeArrowheads="1"/>
            </p:cNvSpPr>
            <p:nvPr/>
          </p:nvSpPr>
          <p:spPr bwMode="auto">
            <a:xfrm rot="16200000" flipH="1">
              <a:off x="2347" y="1518"/>
              <a:ext cx="78" cy="2203"/>
            </a:xfrm>
            <a:prstGeom prst="can">
              <a:avLst>
                <a:gd name="adj" fmla="val 56749"/>
              </a:avLst>
            </a:prstGeom>
            <a:solidFill>
              <a:srgbClr val="999999"/>
            </a:solidFill>
            <a:ln w="6350">
              <a:noFill/>
              <a:round/>
              <a:headEnd/>
              <a:tailEnd/>
            </a:ln>
          </p:spPr>
          <p:txBody>
            <a:bodyPr vert="eaVert" wrap="none" lIns="73025" tIns="36512" rIns="73025" bIns="36512" anchor="ctr"/>
            <a:lstStyle/>
            <a:p>
              <a:endParaRPr lang="en-US"/>
            </a:p>
          </p:txBody>
        </p:sp>
        <p:sp>
          <p:nvSpPr>
            <p:cNvPr id="30873" name="Oval 17"/>
            <p:cNvSpPr>
              <a:spLocks noChangeArrowheads="1"/>
            </p:cNvSpPr>
            <p:nvPr/>
          </p:nvSpPr>
          <p:spPr bwMode="auto">
            <a:xfrm>
              <a:off x="1280" y="2580"/>
              <a:ext cx="56" cy="80"/>
            </a:xfrm>
            <a:prstGeom prst="ellipse">
              <a:avLst/>
            </a:prstGeom>
            <a:solidFill>
              <a:srgbClr val="CCCCCC"/>
            </a:solidFill>
            <a:ln w="9525" algn="ctr">
              <a:noFill/>
              <a:round/>
              <a:headEnd/>
              <a:tailEnd/>
            </a:ln>
          </p:spPr>
          <p:txBody>
            <a:bodyPr wrap="none" lIns="82124" tIns="41061" rIns="82124" bIns="41061" anchor="ctr"/>
            <a:lstStyle/>
            <a:p>
              <a:endParaRPr lang="en-US"/>
            </a:p>
          </p:txBody>
        </p:sp>
      </p:grpSp>
      <p:grpSp>
        <p:nvGrpSpPr>
          <p:cNvPr id="52242" name="Group 18"/>
          <p:cNvGrpSpPr>
            <a:grpSpLocks/>
          </p:cNvGrpSpPr>
          <p:nvPr/>
        </p:nvGrpSpPr>
        <p:grpSpPr bwMode="auto">
          <a:xfrm>
            <a:off x="2032000" y="4195763"/>
            <a:ext cx="3503613" cy="127000"/>
            <a:chOff x="1280" y="2416"/>
            <a:chExt cx="2207" cy="80"/>
          </a:xfrm>
        </p:grpSpPr>
        <p:sp>
          <p:nvSpPr>
            <p:cNvPr id="30870" name="AutoShape 19"/>
            <p:cNvSpPr>
              <a:spLocks noChangeArrowheads="1"/>
            </p:cNvSpPr>
            <p:nvPr/>
          </p:nvSpPr>
          <p:spPr bwMode="auto">
            <a:xfrm rot="16200000" flipH="1">
              <a:off x="2347" y="1354"/>
              <a:ext cx="78" cy="2203"/>
            </a:xfrm>
            <a:prstGeom prst="can">
              <a:avLst>
                <a:gd name="adj" fmla="val 56749"/>
              </a:avLst>
            </a:prstGeom>
            <a:solidFill>
              <a:srgbClr val="00CC99"/>
            </a:solidFill>
            <a:ln w="6350">
              <a:noFill/>
              <a:round/>
              <a:headEnd/>
              <a:tailEnd/>
            </a:ln>
          </p:spPr>
          <p:txBody>
            <a:bodyPr vert="eaVert" wrap="none" lIns="73025" tIns="36512" rIns="73025" bIns="36512" anchor="ctr"/>
            <a:lstStyle/>
            <a:p>
              <a:endParaRPr lang="en-US"/>
            </a:p>
          </p:txBody>
        </p:sp>
        <p:sp>
          <p:nvSpPr>
            <p:cNvPr id="30871" name="Oval 20"/>
            <p:cNvSpPr>
              <a:spLocks noChangeArrowheads="1"/>
            </p:cNvSpPr>
            <p:nvPr/>
          </p:nvSpPr>
          <p:spPr bwMode="auto">
            <a:xfrm>
              <a:off x="1280" y="2416"/>
              <a:ext cx="56" cy="80"/>
            </a:xfrm>
            <a:prstGeom prst="ellipse">
              <a:avLst/>
            </a:prstGeom>
            <a:solidFill>
              <a:srgbClr val="00CC99"/>
            </a:solidFill>
            <a:ln w="9525" algn="ctr">
              <a:noFill/>
              <a:round/>
              <a:headEnd/>
              <a:tailEnd/>
            </a:ln>
          </p:spPr>
          <p:txBody>
            <a:bodyPr wrap="none" lIns="82124" tIns="41061" rIns="82124" bIns="41061" anchor="ctr"/>
            <a:lstStyle/>
            <a:p>
              <a:endParaRPr lang="en-US"/>
            </a:p>
          </p:txBody>
        </p:sp>
      </p:grpSp>
      <p:pic>
        <p:nvPicPr>
          <p:cNvPr id="30731" name="Picture 21"/>
          <p:cNvPicPr>
            <a:picLocks noChangeArrowheads="1"/>
          </p:cNvPicPr>
          <p:nvPr/>
        </p:nvPicPr>
        <p:blipFill>
          <a:blip r:embed="rId7" cstate="print"/>
          <a:srcRect/>
          <a:stretch>
            <a:fillRect/>
          </a:stretch>
        </p:blipFill>
        <p:spPr bwMode="auto">
          <a:xfrm>
            <a:off x="5145088" y="3009900"/>
            <a:ext cx="3190875" cy="2519363"/>
          </a:xfrm>
          <a:prstGeom prst="rect">
            <a:avLst/>
          </a:prstGeom>
          <a:noFill/>
          <a:ln w="9525">
            <a:noFill/>
            <a:miter lim="800000"/>
            <a:headEnd/>
            <a:tailEnd/>
          </a:ln>
        </p:spPr>
      </p:pic>
      <p:pic>
        <p:nvPicPr>
          <p:cNvPr id="30732" name="Picture 22"/>
          <p:cNvPicPr>
            <a:picLocks noChangeAspect="1" noChangeArrowheads="1"/>
          </p:cNvPicPr>
          <p:nvPr/>
        </p:nvPicPr>
        <p:blipFill>
          <a:blip r:embed="rId8" cstate="print"/>
          <a:srcRect/>
          <a:stretch>
            <a:fillRect/>
          </a:stretch>
        </p:blipFill>
        <p:spPr bwMode="auto">
          <a:xfrm>
            <a:off x="2144713" y="5661025"/>
            <a:ext cx="488950" cy="282575"/>
          </a:xfrm>
          <a:prstGeom prst="rect">
            <a:avLst/>
          </a:prstGeom>
          <a:noFill/>
          <a:ln w="9525">
            <a:noFill/>
            <a:miter lim="800000"/>
            <a:headEnd/>
            <a:tailEnd/>
          </a:ln>
        </p:spPr>
      </p:pic>
      <p:sp>
        <p:nvSpPr>
          <p:cNvPr id="30733" name="Line 23"/>
          <p:cNvSpPr>
            <a:spLocks noChangeShapeType="1"/>
          </p:cNvSpPr>
          <p:nvPr/>
        </p:nvSpPr>
        <p:spPr bwMode="auto">
          <a:xfrm flipH="1" flipV="1">
            <a:off x="6156325" y="4487863"/>
            <a:ext cx="1641475" cy="9525"/>
          </a:xfrm>
          <a:prstGeom prst="line">
            <a:avLst/>
          </a:prstGeom>
          <a:noFill/>
          <a:ln w="28575">
            <a:solidFill>
              <a:schemeClr val="tx1"/>
            </a:solidFill>
            <a:round/>
            <a:headEnd/>
            <a:tailEnd/>
          </a:ln>
        </p:spPr>
        <p:txBody>
          <a:bodyPr/>
          <a:lstStyle/>
          <a:p>
            <a:endParaRPr lang="en-US"/>
          </a:p>
        </p:txBody>
      </p:sp>
      <p:sp>
        <p:nvSpPr>
          <p:cNvPr id="30734" name="Oval 24"/>
          <p:cNvSpPr>
            <a:spLocks noChangeArrowheads="1"/>
          </p:cNvSpPr>
          <p:nvPr/>
        </p:nvSpPr>
        <p:spPr bwMode="auto">
          <a:xfrm>
            <a:off x="6951663" y="2112963"/>
            <a:ext cx="2084387" cy="884237"/>
          </a:xfrm>
          <a:prstGeom prst="ellipse">
            <a:avLst/>
          </a:prstGeom>
          <a:solidFill>
            <a:schemeClr val="hlink"/>
          </a:solidFill>
          <a:ln w="12700">
            <a:noFill/>
            <a:round/>
            <a:headEnd/>
            <a:tailEnd/>
          </a:ln>
        </p:spPr>
        <p:txBody>
          <a:bodyPr wrap="none" anchor="ctr"/>
          <a:lstStyle/>
          <a:p>
            <a:endParaRPr lang="en-US"/>
          </a:p>
        </p:txBody>
      </p:sp>
      <p:pic>
        <p:nvPicPr>
          <p:cNvPr id="30735" name="Picture 25"/>
          <p:cNvPicPr>
            <a:picLocks noChangeArrowheads="1"/>
          </p:cNvPicPr>
          <p:nvPr/>
        </p:nvPicPr>
        <p:blipFill>
          <a:blip r:embed="rId9" cstate="print"/>
          <a:srcRect/>
          <a:stretch>
            <a:fillRect/>
          </a:stretch>
        </p:blipFill>
        <p:spPr bwMode="auto">
          <a:xfrm>
            <a:off x="5870575" y="4289425"/>
            <a:ext cx="342900" cy="303213"/>
          </a:xfrm>
          <a:prstGeom prst="rect">
            <a:avLst/>
          </a:prstGeom>
          <a:noFill/>
          <a:ln w="9525">
            <a:noFill/>
            <a:miter lim="800000"/>
            <a:headEnd/>
            <a:tailEnd/>
          </a:ln>
        </p:spPr>
      </p:pic>
      <p:sp>
        <p:nvSpPr>
          <p:cNvPr id="30736" name="Text Box 26"/>
          <p:cNvSpPr txBox="1">
            <a:spLocks noChangeArrowheads="1"/>
          </p:cNvSpPr>
          <p:nvPr/>
        </p:nvSpPr>
        <p:spPr bwMode="auto">
          <a:xfrm>
            <a:off x="7234238" y="2317750"/>
            <a:ext cx="1514475" cy="444500"/>
          </a:xfrm>
          <a:prstGeom prst="rect">
            <a:avLst/>
          </a:prstGeom>
          <a:noFill/>
          <a:ln w="9525">
            <a:noFill/>
            <a:miter lim="800000"/>
            <a:headEnd/>
            <a:tailEnd/>
          </a:ln>
        </p:spPr>
        <p:txBody>
          <a:bodyPr lIns="82124" tIns="41061" rIns="82124" bIns="41061" anchorCtr="1">
            <a:spAutoFit/>
          </a:bodyPr>
          <a:lstStyle/>
          <a:p>
            <a:pPr algn="ctr" eaLnBrk="0" hangingPunct="0">
              <a:lnSpc>
                <a:spcPct val="85000"/>
              </a:lnSpc>
              <a:spcBef>
                <a:spcPct val="50000"/>
              </a:spcBef>
              <a:buClr>
                <a:srgbClr val="00BA5D"/>
              </a:buClr>
            </a:pPr>
            <a:r>
              <a:rPr lang="en-US" sz="1400" b="1">
                <a:solidFill>
                  <a:schemeClr val="bg2"/>
                </a:solidFill>
              </a:rPr>
              <a:t>Identity Based Authentication</a:t>
            </a:r>
          </a:p>
        </p:txBody>
      </p:sp>
      <p:sp>
        <p:nvSpPr>
          <p:cNvPr id="30737" name="Line 27"/>
          <p:cNvSpPr>
            <a:spLocks noChangeShapeType="1"/>
          </p:cNvSpPr>
          <p:nvPr/>
        </p:nvSpPr>
        <p:spPr bwMode="auto">
          <a:xfrm flipH="1">
            <a:off x="6443663" y="2925763"/>
            <a:ext cx="1192212" cy="1196975"/>
          </a:xfrm>
          <a:prstGeom prst="line">
            <a:avLst/>
          </a:prstGeom>
          <a:noFill/>
          <a:ln w="28575">
            <a:solidFill>
              <a:schemeClr val="hlink"/>
            </a:solidFill>
            <a:round/>
            <a:headEnd/>
            <a:tailEnd type="triangle" w="med" len="med"/>
          </a:ln>
        </p:spPr>
        <p:txBody>
          <a:bodyPr/>
          <a:lstStyle/>
          <a:p>
            <a:endParaRPr lang="en-US"/>
          </a:p>
        </p:txBody>
      </p:sp>
      <p:pic>
        <p:nvPicPr>
          <p:cNvPr id="52252" name="Picture 28" descr="GreenLight"/>
          <p:cNvPicPr>
            <a:picLocks noChangeAspect="1" noChangeArrowheads="1"/>
          </p:cNvPicPr>
          <p:nvPr/>
        </p:nvPicPr>
        <p:blipFill>
          <a:blip r:embed="rId10" cstate="print"/>
          <a:srcRect/>
          <a:stretch>
            <a:fillRect/>
          </a:stretch>
        </p:blipFill>
        <p:spPr bwMode="auto">
          <a:xfrm>
            <a:off x="436563" y="2743200"/>
            <a:ext cx="401637" cy="1052513"/>
          </a:xfrm>
          <a:prstGeom prst="rect">
            <a:avLst/>
          </a:prstGeom>
          <a:noFill/>
          <a:ln w="9525">
            <a:noFill/>
            <a:miter lim="800000"/>
            <a:headEnd/>
            <a:tailEnd/>
          </a:ln>
        </p:spPr>
      </p:pic>
      <p:sp>
        <p:nvSpPr>
          <p:cNvPr id="52253" name="Freeform 29"/>
          <p:cNvSpPr>
            <a:spLocks/>
          </p:cNvSpPr>
          <p:nvPr/>
        </p:nvSpPr>
        <p:spPr bwMode="auto">
          <a:xfrm>
            <a:off x="2314575" y="3757613"/>
            <a:ext cx="2687638" cy="258762"/>
          </a:xfrm>
          <a:custGeom>
            <a:avLst/>
            <a:gdLst>
              <a:gd name="T0" fmla="*/ 0 w 1587"/>
              <a:gd name="T1" fmla="*/ 0 h 205"/>
              <a:gd name="T2" fmla="*/ 0 w 1587"/>
              <a:gd name="T3" fmla="*/ 190 h 205"/>
              <a:gd name="T4" fmla="*/ 1587 w 1587"/>
              <a:gd name="T5" fmla="*/ 205 h 205"/>
              <a:gd name="T6" fmla="*/ 0 60000 65536"/>
              <a:gd name="T7" fmla="*/ 0 60000 65536"/>
              <a:gd name="T8" fmla="*/ 0 60000 65536"/>
              <a:gd name="T9" fmla="*/ 0 w 1587"/>
              <a:gd name="T10" fmla="*/ 0 h 205"/>
              <a:gd name="T11" fmla="*/ 1587 w 1587"/>
              <a:gd name="T12" fmla="*/ 205 h 205"/>
            </a:gdLst>
            <a:ahLst/>
            <a:cxnLst>
              <a:cxn ang="T6">
                <a:pos x="T0" y="T1"/>
              </a:cxn>
              <a:cxn ang="T7">
                <a:pos x="T2" y="T3"/>
              </a:cxn>
              <a:cxn ang="T8">
                <a:pos x="T4" y="T5"/>
              </a:cxn>
            </a:cxnLst>
            <a:rect l="T9" t="T10" r="T11" b="T12"/>
            <a:pathLst>
              <a:path w="1587" h="205">
                <a:moveTo>
                  <a:pt x="0" y="0"/>
                </a:moveTo>
                <a:lnTo>
                  <a:pt x="0" y="190"/>
                </a:lnTo>
                <a:lnTo>
                  <a:pt x="1587" y="205"/>
                </a:lnTo>
              </a:path>
            </a:pathLst>
          </a:custGeom>
          <a:noFill/>
          <a:ln w="76200" cap="rnd" cmpd="sng">
            <a:solidFill>
              <a:srgbClr val="00CC99"/>
            </a:solidFill>
            <a:prstDash val="sysDot"/>
            <a:round/>
            <a:headEnd/>
            <a:tailEnd type="triangle" w="med" len="med"/>
          </a:ln>
        </p:spPr>
        <p:txBody>
          <a:bodyPr lIns="73025" tIns="36512" rIns="73025" bIns="36512"/>
          <a:lstStyle/>
          <a:p>
            <a:endParaRPr lang="en-US"/>
          </a:p>
        </p:txBody>
      </p:sp>
      <p:sp>
        <p:nvSpPr>
          <p:cNvPr id="52255" name="Text Box 31"/>
          <p:cNvSpPr txBox="1">
            <a:spLocks noChangeArrowheads="1"/>
          </p:cNvSpPr>
          <p:nvPr/>
        </p:nvSpPr>
        <p:spPr bwMode="auto">
          <a:xfrm>
            <a:off x="3908425" y="3462338"/>
            <a:ext cx="503238" cy="804862"/>
          </a:xfrm>
          <a:prstGeom prst="rect">
            <a:avLst/>
          </a:prstGeom>
          <a:noFill/>
          <a:ln w="9525">
            <a:noFill/>
            <a:miter lim="800000"/>
            <a:headEnd/>
            <a:tailEnd/>
          </a:ln>
        </p:spPr>
        <p:txBody>
          <a:bodyPr lIns="73025" tIns="36512" rIns="73025" bIns="36512">
            <a:spAutoFit/>
          </a:bodyPr>
          <a:lstStyle/>
          <a:p>
            <a:pPr eaLnBrk="0" hangingPunct="0">
              <a:spcBef>
                <a:spcPct val="50000"/>
              </a:spcBef>
            </a:pPr>
            <a:r>
              <a:rPr lang="en-US" sz="4800">
                <a:solidFill>
                  <a:srgbClr val="00CC99"/>
                </a:solidFill>
                <a:cs typeface="Arial" charset="0"/>
              </a:rPr>
              <a:t>√</a:t>
            </a:r>
          </a:p>
        </p:txBody>
      </p:sp>
      <p:grpSp>
        <p:nvGrpSpPr>
          <p:cNvPr id="52256" name="Group 32"/>
          <p:cNvGrpSpPr>
            <a:grpSpLocks/>
          </p:cNvGrpSpPr>
          <p:nvPr/>
        </p:nvGrpSpPr>
        <p:grpSpPr bwMode="auto">
          <a:xfrm>
            <a:off x="2084388" y="3270250"/>
            <a:ext cx="2000250" cy="292100"/>
            <a:chOff x="1520" y="2252"/>
            <a:chExt cx="1260" cy="184"/>
          </a:xfrm>
        </p:grpSpPr>
        <p:sp>
          <p:nvSpPr>
            <p:cNvPr id="30868" name="Rectangle 33"/>
            <p:cNvSpPr>
              <a:spLocks noChangeArrowheads="1"/>
            </p:cNvSpPr>
            <p:nvPr/>
          </p:nvSpPr>
          <p:spPr bwMode="auto">
            <a:xfrm>
              <a:off x="1542" y="2252"/>
              <a:ext cx="1214" cy="184"/>
            </a:xfrm>
            <a:prstGeom prst="rect">
              <a:avLst/>
            </a:prstGeom>
            <a:solidFill>
              <a:srgbClr val="339999"/>
            </a:solidFill>
            <a:ln w="9525" algn="ctr">
              <a:noFill/>
              <a:miter lim="800000"/>
              <a:headEnd/>
              <a:tailEnd/>
            </a:ln>
          </p:spPr>
          <p:txBody>
            <a:bodyPr wrap="none" lIns="73025" tIns="36512" rIns="73025" bIns="36512" anchor="ctr"/>
            <a:lstStyle/>
            <a:p>
              <a:endParaRPr lang="en-US"/>
            </a:p>
          </p:txBody>
        </p:sp>
        <p:sp>
          <p:nvSpPr>
            <p:cNvPr id="30869" name="Rectangle 34"/>
            <p:cNvSpPr>
              <a:spLocks noChangeArrowheads="1"/>
            </p:cNvSpPr>
            <p:nvPr/>
          </p:nvSpPr>
          <p:spPr bwMode="auto">
            <a:xfrm>
              <a:off x="1520" y="2255"/>
              <a:ext cx="1260" cy="180"/>
            </a:xfrm>
            <a:prstGeom prst="rect">
              <a:avLst/>
            </a:prstGeom>
            <a:noFill/>
            <a:ln w="9525">
              <a:noFill/>
              <a:miter lim="800000"/>
              <a:headEnd/>
              <a:tailEnd/>
            </a:ln>
          </p:spPr>
          <p:txBody>
            <a:bodyPr lIns="73025" tIns="36512" rIns="73025" bIns="36512">
              <a:spAutoFit/>
            </a:bodyPr>
            <a:lstStyle/>
            <a:p>
              <a:pPr algn="ctr" eaLnBrk="0" hangingPunct="0">
                <a:spcBef>
                  <a:spcPct val="50000"/>
                </a:spcBef>
              </a:pPr>
              <a:r>
                <a:rPr lang="en-AU" sz="1400" b="1">
                  <a:solidFill>
                    <a:schemeClr val="bg1"/>
                  </a:solidFill>
                </a:rPr>
                <a:t>Valid Credentials</a:t>
              </a:r>
            </a:p>
          </p:txBody>
        </p:sp>
      </p:grpSp>
      <p:sp>
        <p:nvSpPr>
          <p:cNvPr id="52259" name="Freeform 35"/>
          <p:cNvSpPr>
            <a:spLocks/>
          </p:cNvSpPr>
          <p:nvPr/>
        </p:nvSpPr>
        <p:spPr bwMode="auto">
          <a:xfrm flipV="1">
            <a:off x="2314575" y="4765675"/>
            <a:ext cx="2687638" cy="258763"/>
          </a:xfrm>
          <a:custGeom>
            <a:avLst/>
            <a:gdLst>
              <a:gd name="T0" fmla="*/ 0 w 1587"/>
              <a:gd name="T1" fmla="*/ 0 h 205"/>
              <a:gd name="T2" fmla="*/ 0 w 1587"/>
              <a:gd name="T3" fmla="*/ 190 h 205"/>
              <a:gd name="T4" fmla="*/ 1587 w 1587"/>
              <a:gd name="T5" fmla="*/ 205 h 205"/>
              <a:gd name="T6" fmla="*/ 0 60000 65536"/>
              <a:gd name="T7" fmla="*/ 0 60000 65536"/>
              <a:gd name="T8" fmla="*/ 0 60000 65536"/>
              <a:gd name="T9" fmla="*/ 0 w 1587"/>
              <a:gd name="T10" fmla="*/ 0 h 205"/>
              <a:gd name="T11" fmla="*/ 1587 w 1587"/>
              <a:gd name="T12" fmla="*/ 205 h 205"/>
            </a:gdLst>
            <a:ahLst/>
            <a:cxnLst>
              <a:cxn ang="T6">
                <a:pos x="T0" y="T1"/>
              </a:cxn>
              <a:cxn ang="T7">
                <a:pos x="T2" y="T3"/>
              </a:cxn>
              <a:cxn ang="T8">
                <a:pos x="T4" y="T5"/>
              </a:cxn>
            </a:cxnLst>
            <a:rect l="T9" t="T10" r="T11" b="T12"/>
            <a:pathLst>
              <a:path w="1587" h="205">
                <a:moveTo>
                  <a:pt x="0" y="0"/>
                </a:moveTo>
                <a:lnTo>
                  <a:pt x="0" y="190"/>
                </a:lnTo>
                <a:lnTo>
                  <a:pt x="1587" y="205"/>
                </a:lnTo>
              </a:path>
            </a:pathLst>
          </a:custGeom>
          <a:noFill/>
          <a:ln w="76200" cap="rnd" cmpd="sng">
            <a:solidFill>
              <a:schemeClr val="accent2"/>
            </a:solidFill>
            <a:prstDash val="sysDot"/>
            <a:round/>
            <a:headEnd/>
            <a:tailEnd type="triangle" w="med" len="med"/>
          </a:ln>
        </p:spPr>
        <p:txBody>
          <a:bodyPr lIns="73025" tIns="36512" rIns="73025" bIns="36512"/>
          <a:lstStyle/>
          <a:p>
            <a:endParaRPr lang="en-US"/>
          </a:p>
        </p:txBody>
      </p:sp>
      <p:grpSp>
        <p:nvGrpSpPr>
          <p:cNvPr id="52260" name="Group 36"/>
          <p:cNvGrpSpPr>
            <a:grpSpLocks/>
          </p:cNvGrpSpPr>
          <p:nvPr/>
        </p:nvGrpSpPr>
        <p:grpSpPr bwMode="auto">
          <a:xfrm>
            <a:off x="2084388" y="5207000"/>
            <a:ext cx="2192337" cy="292100"/>
            <a:chOff x="1520" y="3472"/>
            <a:chExt cx="1260" cy="184"/>
          </a:xfrm>
        </p:grpSpPr>
        <p:sp>
          <p:nvSpPr>
            <p:cNvPr id="30866" name="Rectangle 37"/>
            <p:cNvSpPr>
              <a:spLocks noChangeArrowheads="1"/>
            </p:cNvSpPr>
            <p:nvPr/>
          </p:nvSpPr>
          <p:spPr bwMode="auto">
            <a:xfrm>
              <a:off x="1543" y="3472"/>
              <a:ext cx="1214" cy="184"/>
            </a:xfrm>
            <a:prstGeom prst="rect">
              <a:avLst/>
            </a:prstGeom>
            <a:solidFill>
              <a:schemeClr val="accent2"/>
            </a:solidFill>
            <a:ln w="9525" algn="ctr">
              <a:noFill/>
              <a:miter lim="800000"/>
              <a:headEnd/>
              <a:tailEnd/>
            </a:ln>
          </p:spPr>
          <p:txBody>
            <a:bodyPr wrap="none" lIns="73025" tIns="36512" rIns="73025" bIns="36512" anchor="ctr"/>
            <a:lstStyle/>
            <a:p>
              <a:endParaRPr lang="en-US"/>
            </a:p>
          </p:txBody>
        </p:sp>
        <p:sp>
          <p:nvSpPr>
            <p:cNvPr id="30867" name="Rectangle 38"/>
            <p:cNvSpPr>
              <a:spLocks noChangeArrowheads="1"/>
            </p:cNvSpPr>
            <p:nvPr/>
          </p:nvSpPr>
          <p:spPr bwMode="auto">
            <a:xfrm>
              <a:off x="1520" y="3475"/>
              <a:ext cx="1260" cy="180"/>
            </a:xfrm>
            <a:prstGeom prst="rect">
              <a:avLst/>
            </a:prstGeom>
            <a:noFill/>
            <a:ln w="9525">
              <a:noFill/>
              <a:miter lim="800000"/>
              <a:headEnd/>
              <a:tailEnd/>
            </a:ln>
          </p:spPr>
          <p:txBody>
            <a:bodyPr lIns="73025" tIns="36512" rIns="73025" bIns="36512">
              <a:spAutoFit/>
            </a:bodyPr>
            <a:lstStyle/>
            <a:p>
              <a:pPr algn="ctr" eaLnBrk="0" hangingPunct="0">
                <a:spcBef>
                  <a:spcPct val="50000"/>
                </a:spcBef>
              </a:pPr>
              <a:r>
                <a:rPr lang="en-AU" sz="1400" b="1">
                  <a:solidFill>
                    <a:schemeClr val="bg1"/>
                  </a:solidFill>
                </a:rPr>
                <a:t>Invalid/No Credentials</a:t>
              </a:r>
            </a:p>
          </p:txBody>
        </p:sp>
      </p:grpSp>
      <p:sp>
        <p:nvSpPr>
          <p:cNvPr id="52263" name="Text Box 39"/>
          <p:cNvSpPr txBox="1">
            <a:spLocks noChangeArrowheads="1"/>
          </p:cNvSpPr>
          <p:nvPr/>
        </p:nvSpPr>
        <p:spPr bwMode="auto">
          <a:xfrm>
            <a:off x="3957638" y="4465638"/>
            <a:ext cx="503237" cy="622300"/>
          </a:xfrm>
          <a:prstGeom prst="rect">
            <a:avLst/>
          </a:prstGeom>
          <a:noFill/>
          <a:ln w="9525">
            <a:noFill/>
            <a:miter lim="800000"/>
            <a:headEnd/>
            <a:tailEnd/>
          </a:ln>
        </p:spPr>
        <p:txBody>
          <a:bodyPr lIns="73025" tIns="36512" rIns="73025" bIns="36512">
            <a:spAutoFit/>
          </a:bodyPr>
          <a:lstStyle/>
          <a:p>
            <a:pPr algn="ctr" eaLnBrk="0" hangingPunct="0">
              <a:spcBef>
                <a:spcPct val="50000"/>
              </a:spcBef>
            </a:pPr>
            <a:r>
              <a:rPr lang="en-US" sz="3600" b="1">
                <a:solidFill>
                  <a:schemeClr val="accent2"/>
                </a:solidFill>
              </a:rPr>
              <a:t>X</a:t>
            </a:r>
          </a:p>
        </p:txBody>
      </p:sp>
      <p:grpSp>
        <p:nvGrpSpPr>
          <p:cNvPr id="52264" name="Group 40"/>
          <p:cNvGrpSpPr>
            <a:grpSpLocks/>
          </p:cNvGrpSpPr>
          <p:nvPr/>
        </p:nvGrpSpPr>
        <p:grpSpPr bwMode="auto">
          <a:xfrm>
            <a:off x="4356100" y="3135313"/>
            <a:ext cx="1366838" cy="725487"/>
            <a:chOff x="2919" y="1839"/>
            <a:chExt cx="861" cy="457"/>
          </a:xfrm>
        </p:grpSpPr>
        <p:pic>
          <p:nvPicPr>
            <p:cNvPr id="30864" name="Picture 41"/>
            <p:cNvPicPr>
              <a:picLocks noChangeArrowheads="1"/>
            </p:cNvPicPr>
            <p:nvPr/>
          </p:nvPicPr>
          <p:blipFill>
            <a:blip r:embed="rId11" cstate="print"/>
            <a:srcRect/>
            <a:stretch>
              <a:fillRect/>
            </a:stretch>
          </p:blipFill>
          <p:spPr bwMode="auto">
            <a:xfrm>
              <a:off x="2919" y="1839"/>
              <a:ext cx="861" cy="457"/>
            </a:xfrm>
            <a:prstGeom prst="rect">
              <a:avLst/>
            </a:prstGeom>
            <a:noFill/>
            <a:ln w="9525">
              <a:noFill/>
              <a:miter lim="800000"/>
              <a:headEnd/>
              <a:tailEnd/>
            </a:ln>
          </p:spPr>
        </p:pic>
        <p:sp>
          <p:nvSpPr>
            <p:cNvPr id="30865" name="Rectangle 42"/>
            <p:cNvSpPr>
              <a:spLocks noChangeArrowheads="1"/>
            </p:cNvSpPr>
            <p:nvPr/>
          </p:nvSpPr>
          <p:spPr bwMode="auto">
            <a:xfrm>
              <a:off x="3036" y="1898"/>
              <a:ext cx="671" cy="326"/>
            </a:xfrm>
            <a:prstGeom prst="rect">
              <a:avLst/>
            </a:prstGeom>
            <a:noFill/>
            <a:ln w="9525">
              <a:noFill/>
              <a:miter lim="800000"/>
              <a:headEnd/>
              <a:tailEnd/>
            </a:ln>
          </p:spPr>
          <p:txBody>
            <a:bodyPr lIns="92824" tIns="46412" rIns="92824" bIns="46412">
              <a:spAutoFit/>
            </a:bodyPr>
            <a:lstStyle/>
            <a:p>
              <a:pPr algn="ctr" defTabSz="812800" eaLnBrk="0" hangingPunct="0"/>
              <a:r>
                <a:rPr lang="en-US" sz="1400" b="1">
                  <a:solidFill>
                    <a:schemeClr val="bg2"/>
                  </a:solidFill>
                </a:rPr>
                <a:t>Corporate</a:t>
              </a:r>
              <a:br>
                <a:rPr lang="en-US" sz="1400" b="1">
                  <a:solidFill>
                    <a:schemeClr val="bg2"/>
                  </a:solidFill>
                </a:rPr>
              </a:br>
              <a:r>
                <a:rPr lang="en-US" sz="1400" b="1">
                  <a:solidFill>
                    <a:schemeClr val="bg2"/>
                  </a:solidFill>
                </a:rPr>
                <a:t>Network</a:t>
              </a:r>
            </a:p>
          </p:txBody>
        </p:sp>
      </p:grpSp>
      <p:grpSp>
        <p:nvGrpSpPr>
          <p:cNvPr id="52267" name="Group 43"/>
          <p:cNvGrpSpPr>
            <a:grpSpLocks/>
          </p:cNvGrpSpPr>
          <p:nvPr/>
        </p:nvGrpSpPr>
        <p:grpSpPr bwMode="auto">
          <a:xfrm>
            <a:off x="4460875" y="4868863"/>
            <a:ext cx="1335088" cy="673100"/>
            <a:chOff x="4486" y="3551"/>
            <a:chExt cx="689" cy="344"/>
          </a:xfrm>
        </p:grpSpPr>
        <p:pic>
          <p:nvPicPr>
            <p:cNvPr id="30862" name="Picture 44"/>
            <p:cNvPicPr>
              <a:picLocks noChangeArrowheads="1"/>
            </p:cNvPicPr>
            <p:nvPr/>
          </p:nvPicPr>
          <p:blipFill>
            <a:blip r:embed="rId12" cstate="print"/>
            <a:srcRect/>
            <a:stretch>
              <a:fillRect/>
            </a:stretch>
          </p:blipFill>
          <p:spPr bwMode="auto">
            <a:xfrm>
              <a:off x="4486" y="3551"/>
              <a:ext cx="689" cy="344"/>
            </a:xfrm>
            <a:prstGeom prst="rect">
              <a:avLst/>
            </a:prstGeom>
            <a:noFill/>
            <a:ln w="9525">
              <a:noFill/>
              <a:miter lim="800000"/>
              <a:headEnd/>
              <a:tailEnd/>
            </a:ln>
          </p:spPr>
        </p:pic>
        <p:sp>
          <p:nvSpPr>
            <p:cNvPr id="30863" name="Text Box 45"/>
            <p:cNvSpPr txBox="1">
              <a:spLocks noChangeArrowheads="1"/>
            </p:cNvSpPr>
            <p:nvPr/>
          </p:nvSpPr>
          <p:spPr bwMode="auto">
            <a:xfrm>
              <a:off x="4574" y="3635"/>
              <a:ext cx="543" cy="146"/>
            </a:xfrm>
            <a:prstGeom prst="rect">
              <a:avLst/>
            </a:prstGeom>
            <a:noFill/>
            <a:ln w="9525">
              <a:noFill/>
              <a:miter lim="800000"/>
              <a:headEnd/>
              <a:tailEnd/>
            </a:ln>
          </p:spPr>
          <p:txBody>
            <a:bodyPr wrap="none" lIns="73025" tIns="36512" rIns="73025" bIns="36512">
              <a:spAutoFit/>
            </a:bodyPr>
            <a:lstStyle/>
            <a:p>
              <a:pPr algn="ctr" eaLnBrk="0" hangingPunct="0"/>
              <a:r>
                <a:rPr lang="en-US" sz="1400" b="1">
                  <a:solidFill>
                    <a:schemeClr val="accent2"/>
                  </a:solidFill>
                  <a:cs typeface="Times New Roman" pitchFamily="18" charset="0"/>
                </a:rPr>
                <a:t>No Access</a:t>
              </a:r>
            </a:p>
          </p:txBody>
        </p:sp>
      </p:grpSp>
      <p:sp>
        <p:nvSpPr>
          <p:cNvPr id="30748" name="Text Box 46"/>
          <p:cNvSpPr txBox="1">
            <a:spLocks noChangeArrowheads="1"/>
          </p:cNvSpPr>
          <p:nvPr/>
        </p:nvSpPr>
        <p:spPr bwMode="auto">
          <a:xfrm>
            <a:off x="300038" y="2403475"/>
            <a:ext cx="1846262" cy="290513"/>
          </a:xfrm>
          <a:prstGeom prst="rect">
            <a:avLst/>
          </a:prstGeom>
          <a:noFill/>
          <a:ln w="9525">
            <a:noFill/>
            <a:miter lim="800000"/>
            <a:headEnd/>
            <a:tailEnd/>
          </a:ln>
        </p:spPr>
        <p:txBody>
          <a:bodyPr lIns="82124" tIns="41061" rIns="82124" bIns="41061" anchorCtr="1">
            <a:spAutoFit/>
          </a:bodyPr>
          <a:lstStyle/>
          <a:p>
            <a:pPr algn="ctr" eaLnBrk="0" hangingPunct="0">
              <a:lnSpc>
                <a:spcPct val="85000"/>
              </a:lnSpc>
              <a:spcBef>
                <a:spcPct val="50000"/>
              </a:spcBef>
              <a:buClr>
                <a:srgbClr val="00BA5D"/>
              </a:buClr>
            </a:pPr>
            <a:r>
              <a:rPr lang="en-US" sz="1600" b="1">
                <a:solidFill>
                  <a:schemeClr val="tx2"/>
                </a:solidFill>
              </a:rPr>
              <a:t>Authorized User</a:t>
            </a:r>
          </a:p>
        </p:txBody>
      </p:sp>
      <p:pic>
        <p:nvPicPr>
          <p:cNvPr id="30749" name="Picture 47"/>
          <p:cNvPicPr>
            <a:picLocks noChangeAspect="1" noChangeArrowheads="1"/>
          </p:cNvPicPr>
          <p:nvPr/>
        </p:nvPicPr>
        <p:blipFill>
          <a:blip r:embed="rId8" cstate="print"/>
          <a:srcRect/>
          <a:stretch>
            <a:fillRect/>
          </a:stretch>
        </p:blipFill>
        <p:spPr bwMode="auto">
          <a:xfrm>
            <a:off x="2130425" y="2833688"/>
            <a:ext cx="427038" cy="284162"/>
          </a:xfrm>
          <a:prstGeom prst="rect">
            <a:avLst/>
          </a:prstGeom>
          <a:noFill/>
          <a:ln w="9525">
            <a:noFill/>
            <a:miter lim="800000"/>
            <a:headEnd/>
            <a:tailEnd/>
          </a:ln>
        </p:spPr>
      </p:pic>
      <p:sp>
        <p:nvSpPr>
          <p:cNvPr id="30750" name="Freeform 48"/>
          <p:cNvSpPr>
            <a:spLocks/>
          </p:cNvSpPr>
          <p:nvPr/>
        </p:nvSpPr>
        <p:spPr bwMode="auto">
          <a:xfrm rot="-1638992">
            <a:off x="1651000" y="3108325"/>
            <a:ext cx="412750" cy="123825"/>
          </a:xfrm>
          <a:custGeom>
            <a:avLst/>
            <a:gdLst>
              <a:gd name="T0" fmla="*/ 0 w 892"/>
              <a:gd name="T1" fmla="*/ 28 h 56"/>
              <a:gd name="T2" fmla="*/ 474 w 892"/>
              <a:gd name="T3" fmla="*/ 0 h 56"/>
              <a:gd name="T4" fmla="*/ 453 w 892"/>
              <a:gd name="T5" fmla="*/ 39 h 56"/>
              <a:gd name="T6" fmla="*/ 892 w 892"/>
              <a:gd name="T7" fmla="*/ 28 h 56"/>
              <a:gd name="T8" fmla="*/ 419 w 892"/>
              <a:gd name="T9" fmla="*/ 56 h 56"/>
              <a:gd name="T10" fmla="*/ 440 w 892"/>
              <a:gd name="T11" fmla="*/ 16 h 56"/>
              <a:gd name="T12" fmla="*/ 0 w 892"/>
              <a:gd name="T13" fmla="*/ 28 h 56"/>
              <a:gd name="T14" fmla="*/ 0 60000 65536"/>
              <a:gd name="T15" fmla="*/ 0 60000 65536"/>
              <a:gd name="T16" fmla="*/ 0 60000 65536"/>
              <a:gd name="T17" fmla="*/ 0 60000 65536"/>
              <a:gd name="T18" fmla="*/ 0 60000 65536"/>
              <a:gd name="T19" fmla="*/ 0 60000 65536"/>
              <a:gd name="T20" fmla="*/ 0 60000 65536"/>
              <a:gd name="T21" fmla="*/ 0 w 892"/>
              <a:gd name="T22" fmla="*/ 0 h 56"/>
              <a:gd name="T23" fmla="*/ 892 w 89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2" h="56">
                <a:moveTo>
                  <a:pt x="0" y="28"/>
                </a:moveTo>
                <a:lnTo>
                  <a:pt x="474" y="0"/>
                </a:lnTo>
                <a:lnTo>
                  <a:pt x="453" y="39"/>
                </a:lnTo>
                <a:lnTo>
                  <a:pt x="892" y="28"/>
                </a:lnTo>
                <a:lnTo>
                  <a:pt x="419" y="56"/>
                </a:lnTo>
                <a:lnTo>
                  <a:pt x="440" y="16"/>
                </a:lnTo>
                <a:lnTo>
                  <a:pt x="0" y="28"/>
                </a:lnTo>
                <a:close/>
              </a:path>
            </a:pathLst>
          </a:custGeom>
          <a:solidFill>
            <a:schemeClr val="tx1"/>
          </a:solidFill>
          <a:ln w="19050" cmpd="sng">
            <a:solidFill>
              <a:schemeClr val="tx1"/>
            </a:solidFill>
            <a:prstDash val="solid"/>
            <a:round/>
            <a:headEnd/>
            <a:tailEnd/>
          </a:ln>
        </p:spPr>
        <p:txBody>
          <a:bodyPr/>
          <a:lstStyle/>
          <a:p>
            <a:endParaRPr lang="en-US"/>
          </a:p>
        </p:txBody>
      </p:sp>
      <p:sp>
        <p:nvSpPr>
          <p:cNvPr id="30752" name="Text Box 52"/>
          <p:cNvSpPr txBox="1">
            <a:spLocks noChangeArrowheads="1"/>
          </p:cNvSpPr>
          <p:nvPr/>
        </p:nvSpPr>
        <p:spPr bwMode="auto">
          <a:xfrm>
            <a:off x="109538" y="5949950"/>
            <a:ext cx="2301875" cy="561975"/>
          </a:xfrm>
          <a:prstGeom prst="rect">
            <a:avLst/>
          </a:prstGeom>
          <a:noFill/>
          <a:ln w="9525">
            <a:noFill/>
            <a:miter lim="800000"/>
            <a:headEnd/>
            <a:tailEnd/>
          </a:ln>
        </p:spPr>
        <p:txBody>
          <a:bodyPr wrap="none" lIns="73025" tIns="36512" rIns="73025" bIns="36512">
            <a:spAutoFit/>
          </a:bodyPr>
          <a:lstStyle/>
          <a:p>
            <a:pPr algn="ctr" eaLnBrk="0" hangingPunct="0"/>
            <a:r>
              <a:rPr lang="en-US" sz="1600" b="1">
                <a:solidFill>
                  <a:schemeClr val="accent2"/>
                </a:solidFill>
                <a:cs typeface="Times New Roman" pitchFamily="18" charset="0"/>
              </a:rPr>
              <a:t>Unauthorized External</a:t>
            </a:r>
          </a:p>
          <a:p>
            <a:pPr algn="ctr" eaLnBrk="0" hangingPunct="0"/>
            <a:r>
              <a:rPr lang="en-US" sz="1600" b="1">
                <a:solidFill>
                  <a:schemeClr val="accent2"/>
                </a:solidFill>
                <a:cs typeface="Times New Roman" pitchFamily="18" charset="0"/>
              </a:rPr>
              <a:t>Wireless User</a:t>
            </a:r>
          </a:p>
        </p:txBody>
      </p:sp>
      <p:sp>
        <p:nvSpPr>
          <p:cNvPr id="30753" name="Freeform 53"/>
          <p:cNvSpPr>
            <a:spLocks/>
          </p:cNvSpPr>
          <p:nvPr/>
        </p:nvSpPr>
        <p:spPr bwMode="auto">
          <a:xfrm rot="2286978">
            <a:off x="1758950" y="5608638"/>
            <a:ext cx="412750" cy="123825"/>
          </a:xfrm>
          <a:custGeom>
            <a:avLst/>
            <a:gdLst>
              <a:gd name="T0" fmla="*/ 0 w 892"/>
              <a:gd name="T1" fmla="*/ 28 h 56"/>
              <a:gd name="T2" fmla="*/ 474 w 892"/>
              <a:gd name="T3" fmla="*/ 0 h 56"/>
              <a:gd name="T4" fmla="*/ 453 w 892"/>
              <a:gd name="T5" fmla="*/ 39 h 56"/>
              <a:gd name="T6" fmla="*/ 892 w 892"/>
              <a:gd name="T7" fmla="*/ 28 h 56"/>
              <a:gd name="T8" fmla="*/ 419 w 892"/>
              <a:gd name="T9" fmla="*/ 56 h 56"/>
              <a:gd name="T10" fmla="*/ 440 w 892"/>
              <a:gd name="T11" fmla="*/ 16 h 56"/>
              <a:gd name="T12" fmla="*/ 0 w 892"/>
              <a:gd name="T13" fmla="*/ 28 h 56"/>
              <a:gd name="T14" fmla="*/ 0 60000 65536"/>
              <a:gd name="T15" fmla="*/ 0 60000 65536"/>
              <a:gd name="T16" fmla="*/ 0 60000 65536"/>
              <a:gd name="T17" fmla="*/ 0 60000 65536"/>
              <a:gd name="T18" fmla="*/ 0 60000 65536"/>
              <a:gd name="T19" fmla="*/ 0 60000 65536"/>
              <a:gd name="T20" fmla="*/ 0 60000 65536"/>
              <a:gd name="T21" fmla="*/ 0 w 892"/>
              <a:gd name="T22" fmla="*/ 0 h 56"/>
              <a:gd name="T23" fmla="*/ 892 w 89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2" h="56">
                <a:moveTo>
                  <a:pt x="0" y="28"/>
                </a:moveTo>
                <a:lnTo>
                  <a:pt x="474" y="0"/>
                </a:lnTo>
                <a:lnTo>
                  <a:pt x="453" y="39"/>
                </a:lnTo>
                <a:lnTo>
                  <a:pt x="892" y="28"/>
                </a:lnTo>
                <a:lnTo>
                  <a:pt x="419" y="56"/>
                </a:lnTo>
                <a:lnTo>
                  <a:pt x="440" y="16"/>
                </a:lnTo>
                <a:lnTo>
                  <a:pt x="0" y="28"/>
                </a:lnTo>
                <a:close/>
              </a:path>
            </a:pathLst>
          </a:custGeom>
          <a:solidFill>
            <a:schemeClr val="tx1"/>
          </a:solidFill>
          <a:ln w="19050" cmpd="sng">
            <a:solidFill>
              <a:schemeClr val="tx1"/>
            </a:solidFill>
            <a:prstDash val="solid"/>
            <a:round/>
            <a:headEnd/>
            <a:tailEnd/>
          </a:ln>
        </p:spPr>
        <p:txBody>
          <a:bodyPr/>
          <a:lstStyle/>
          <a:p>
            <a:endParaRPr lang="en-US"/>
          </a:p>
        </p:txBody>
      </p:sp>
      <p:pic>
        <p:nvPicPr>
          <p:cNvPr id="30754" name="Picture 54"/>
          <p:cNvPicPr>
            <a:picLocks noChangeAspect="1" noChangeArrowheads="1"/>
          </p:cNvPicPr>
          <p:nvPr/>
        </p:nvPicPr>
        <p:blipFill>
          <a:blip r:embed="rId13" cstate="print"/>
          <a:srcRect/>
          <a:stretch>
            <a:fillRect/>
          </a:stretch>
        </p:blipFill>
        <p:spPr bwMode="auto">
          <a:xfrm>
            <a:off x="5375275" y="4140200"/>
            <a:ext cx="1077913" cy="488950"/>
          </a:xfrm>
          <a:prstGeom prst="rect">
            <a:avLst/>
          </a:prstGeom>
          <a:noFill/>
          <a:ln w="9525">
            <a:noFill/>
            <a:miter lim="800000"/>
            <a:headEnd/>
            <a:tailEnd/>
          </a:ln>
        </p:spPr>
      </p:pic>
      <p:pic>
        <p:nvPicPr>
          <p:cNvPr id="52279" name="Picture 55"/>
          <p:cNvPicPr>
            <a:picLocks noChangeArrowheads="1"/>
          </p:cNvPicPr>
          <p:nvPr/>
        </p:nvPicPr>
        <p:blipFill>
          <a:blip r:embed="rId9" cstate="print"/>
          <a:srcRect/>
          <a:stretch>
            <a:fillRect/>
          </a:stretch>
        </p:blipFill>
        <p:spPr bwMode="auto">
          <a:xfrm>
            <a:off x="5395913" y="4357688"/>
            <a:ext cx="206375" cy="230187"/>
          </a:xfrm>
          <a:prstGeom prst="rect">
            <a:avLst/>
          </a:prstGeom>
          <a:noFill/>
          <a:ln w="9525">
            <a:noFill/>
            <a:miter lim="800000"/>
            <a:headEnd/>
            <a:tailEnd/>
          </a:ln>
        </p:spPr>
      </p:pic>
      <p:pic>
        <p:nvPicPr>
          <p:cNvPr id="30756" name="Picture 56" descr="EndUser"/>
          <p:cNvPicPr>
            <a:picLocks noChangeAspect="1" noChangeArrowheads="1"/>
          </p:cNvPicPr>
          <p:nvPr/>
        </p:nvPicPr>
        <p:blipFill>
          <a:blip r:embed="rId14" cstate="print"/>
          <a:srcRect/>
          <a:stretch>
            <a:fillRect/>
          </a:stretch>
        </p:blipFill>
        <p:spPr bwMode="auto">
          <a:xfrm>
            <a:off x="1052513" y="3219450"/>
            <a:ext cx="852487" cy="1219200"/>
          </a:xfrm>
          <a:prstGeom prst="rect">
            <a:avLst/>
          </a:prstGeom>
          <a:noFill/>
          <a:ln w="9525">
            <a:noFill/>
            <a:miter lim="800000"/>
            <a:headEnd/>
            <a:tailEnd/>
          </a:ln>
        </p:spPr>
      </p:pic>
      <p:pic>
        <p:nvPicPr>
          <p:cNvPr id="30757" name="Picture 57"/>
          <p:cNvPicPr>
            <a:picLocks noChangeArrowheads="1"/>
          </p:cNvPicPr>
          <p:nvPr/>
        </p:nvPicPr>
        <p:blipFill>
          <a:blip r:embed="rId11" cstate="print"/>
          <a:srcRect/>
          <a:stretch>
            <a:fillRect/>
          </a:stretch>
        </p:blipFill>
        <p:spPr bwMode="auto">
          <a:xfrm>
            <a:off x="6972300" y="3852863"/>
            <a:ext cx="1822450" cy="1254125"/>
          </a:xfrm>
          <a:prstGeom prst="rect">
            <a:avLst/>
          </a:prstGeom>
          <a:noFill/>
          <a:ln w="12700">
            <a:noFill/>
            <a:miter lim="800000"/>
            <a:headEnd/>
            <a:tailEnd/>
          </a:ln>
        </p:spPr>
      </p:pic>
      <p:grpSp>
        <p:nvGrpSpPr>
          <p:cNvPr id="30758" name="Group 58"/>
          <p:cNvGrpSpPr>
            <a:grpSpLocks/>
          </p:cNvGrpSpPr>
          <p:nvPr/>
        </p:nvGrpSpPr>
        <p:grpSpPr bwMode="auto">
          <a:xfrm>
            <a:off x="7478713" y="4197350"/>
            <a:ext cx="863600" cy="625475"/>
            <a:chOff x="192" y="2744"/>
            <a:chExt cx="903" cy="616"/>
          </a:xfrm>
        </p:grpSpPr>
        <p:grpSp>
          <p:nvGrpSpPr>
            <p:cNvPr id="30849" name="Group 59"/>
            <p:cNvGrpSpPr>
              <a:grpSpLocks/>
            </p:cNvGrpSpPr>
            <p:nvPr/>
          </p:nvGrpSpPr>
          <p:grpSpPr bwMode="auto">
            <a:xfrm>
              <a:off x="192" y="2744"/>
              <a:ext cx="903" cy="616"/>
              <a:chOff x="912" y="1296"/>
              <a:chExt cx="2064" cy="1248"/>
            </a:xfrm>
          </p:grpSpPr>
          <p:sp>
            <p:nvSpPr>
              <p:cNvPr id="30851" name="Oval 60"/>
              <p:cNvSpPr>
                <a:spLocks noChangeArrowheads="1"/>
              </p:cNvSpPr>
              <p:nvPr/>
            </p:nvSpPr>
            <p:spPr bwMode="auto">
              <a:xfrm>
                <a:off x="912" y="1824"/>
                <a:ext cx="720" cy="480"/>
              </a:xfrm>
              <a:prstGeom prst="ellipse">
                <a:avLst/>
              </a:prstGeom>
              <a:solidFill>
                <a:schemeClr val="accent1"/>
              </a:solidFill>
              <a:ln w="9525">
                <a:noFill/>
                <a:round/>
                <a:headEnd/>
                <a:tailEnd/>
              </a:ln>
            </p:spPr>
            <p:txBody>
              <a:bodyPr wrap="none" anchor="ctr"/>
              <a:lstStyle/>
              <a:p>
                <a:endParaRPr lang="en-US"/>
              </a:p>
            </p:txBody>
          </p:sp>
          <p:sp>
            <p:nvSpPr>
              <p:cNvPr id="30852" name="Oval 61"/>
              <p:cNvSpPr>
                <a:spLocks noChangeArrowheads="1"/>
              </p:cNvSpPr>
              <p:nvPr/>
            </p:nvSpPr>
            <p:spPr bwMode="auto">
              <a:xfrm>
                <a:off x="1104" y="1488"/>
                <a:ext cx="720" cy="480"/>
              </a:xfrm>
              <a:prstGeom prst="ellipse">
                <a:avLst/>
              </a:prstGeom>
              <a:solidFill>
                <a:schemeClr val="accent1"/>
              </a:solidFill>
              <a:ln w="9525">
                <a:noFill/>
                <a:round/>
                <a:headEnd/>
                <a:tailEnd/>
              </a:ln>
            </p:spPr>
            <p:txBody>
              <a:bodyPr wrap="none" anchor="ctr"/>
              <a:lstStyle/>
              <a:p>
                <a:endParaRPr lang="en-US"/>
              </a:p>
            </p:txBody>
          </p:sp>
          <p:sp>
            <p:nvSpPr>
              <p:cNvPr id="30853" name="Oval 62"/>
              <p:cNvSpPr>
                <a:spLocks noChangeArrowheads="1"/>
              </p:cNvSpPr>
              <p:nvPr/>
            </p:nvSpPr>
            <p:spPr bwMode="auto">
              <a:xfrm>
                <a:off x="1440" y="1296"/>
                <a:ext cx="720" cy="480"/>
              </a:xfrm>
              <a:prstGeom prst="ellipse">
                <a:avLst/>
              </a:prstGeom>
              <a:solidFill>
                <a:schemeClr val="accent1"/>
              </a:solidFill>
              <a:ln w="9525">
                <a:noFill/>
                <a:round/>
                <a:headEnd/>
                <a:tailEnd/>
              </a:ln>
            </p:spPr>
            <p:txBody>
              <a:bodyPr wrap="none" anchor="ctr"/>
              <a:lstStyle/>
              <a:p>
                <a:endParaRPr lang="en-US"/>
              </a:p>
            </p:txBody>
          </p:sp>
          <p:sp>
            <p:nvSpPr>
              <p:cNvPr id="30854" name="Oval 63"/>
              <p:cNvSpPr>
                <a:spLocks noChangeArrowheads="1"/>
              </p:cNvSpPr>
              <p:nvPr/>
            </p:nvSpPr>
            <p:spPr bwMode="auto">
              <a:xfrm>
                <a:off x="1968" y="1344"/>
                <a:ext cx="720" cy="480"/>
              </a:xfrm>
              <a:prstGeom prst="ellipse">
                <a:avLst/>
              </a:prstGeom>
              <a:solidFill>
                <a:schemeClr val="accent1"/>
              </a:solidFill>
              <a:ln w="9525">
                <a:noFill/>
                <a:round/>
                <a:headEnd/>
                <a:tailEnd/>
              </a:ln>
            </p:spPr>
            <p:txBody>
              <a:bodyPr wrap="none" anchor="ctr"/>
              <a:lstStyle/>
              <a:p>
                <a:endParaRPr lang="en-US"/>
              </a:p>
            </p:txBody>
          </p:sp>
          <p:sp>
            <p:nvSpPr>
              <p:cNvPr id="30855" name="Oval 64"/>
              <p:cNvSpPr>
                <a:spLocks noChangeArrowheads="1"/>
              </p:cNvSpPr>
              <p:nvPr/>
            </p:nvSpPr>
            <p:spPr bwMode="auto">
              <a:xfrm>
                <a:off x="2256" y="1584"/>
                <a:ext cx="720" cy="480"/>
              </a:xfrm>
              <a:prstGeom prst="ellipse">
                <a:avLst/>
              </a:prstGeom>
              <a:solidFill>
                <a:schemeClr val="accent1"/>
              </a:solidFill>
              <a:ln w="9525">
                <a:noFill/>
                <a:round/>
                <a:headEnd/>
                <a:tailEnd/>
              </a:ln>
            </p:spPr>
            <p:txBody>
              <a:bodyPr wrap="none" anchor="ctr"/>
              <a:lstStyle/>
              <a:p>
                <a:endParaRPr lang="en-US"/>
              </a:p>
            </p:txBody>
          </p:sp>
          <p:sp>
            <p:nvSpPr>
              <p:cNvPr id="30856" name="Oval 65"/>
              <p:cNvSpPr>
                <a:spLocks noChangeArrowheads="1"/>
              </p:cNvSpPr>
              <p:nvPr/>
            </p:nvSpPr>
            <p:spPr bwMode="auto">
              <a:xfrm>
                <a:off x="2112" y="1872"/>
                <a:ext cx="720" cy="480"/>
              </a:xfrm>
              <a:prstGeom prst="ellipse">
                <a:avLst/>
              </a:prstGeom>
              <a:solidFill>
                <a:schemeClr val="accent1"/>
              </a:solidFill>
              <a:ln w="9525">
                <a:noFill/>
                <a:round/>
                <a:headEnd/>
                <a:tailEnd/>
              </a:ln>
            </p:spPr>
            <p:txBody>
              <a:bodyPr wrap="none" anchor="ctr"/>
              <a:lstStyle/>
              <a:p>
                <a:pPr algn="ctr" eaLnBrk="0" hangingPunct="0"/>
                <a:endParaRPr lang="en-US" sz="2400">
                  <a:latin typeface="Times" pitchFamily="1" charset="0"/>
                </a:endParaRPr>
              </a:p>
            </p:txBody>
          </p:sp>
          <p:sp>
            <p:nvSpPr>
              <p:cNvPr id="30857" name="Oval 66"/>
              <p:cNvSpPr>
                <a:spLocks noChangeArrowheads="1"/>
              </p:cNvSpPr>
              <p:nvPr/>
            </p:nvSpPr>
            <p:spPr bwMode="auto">
              <a:xfrm>
                <a:off x="1776" y="2064"/>
                <a:ext cx="720" cy="480"/>
              </a:xfrm>
              <a:prstGeom prst="ellipse">
                <a:avLst/>
              </a:prstGeom>
              <a:solidFill>
                <a:schemeClr val="accent1"/>
              </a:solidFill>
              <a:ln w="9525">
                <a:noFill/>
                <a:round/>
                <a:headEnd/>
                <a:tailEnd/>
              </a:ln>
            </p:spPr>
            <p:txBody>
              <a:bodyPr wrap="none" anchor="ctr"/>
              <a:lstStyle/>
              <a:p>
                <a:endParaRPr lang="en-US"/>
              </a:p>
            </p:txBody>
          </p:sp>
          <p:sp>
            <p:nvSpPr>
              <p:cNvPr id="30858" name="Oval 67"/>
              <p:cNvSpPr>
                <a:spLocks noChangeArrowheads="1"/>
              </p:cNvSpPr>
              <p:nvPr/>
            </p:nvSpPr>
            <p:spPr bwMode="auto">
              <a:xfrm>
                <a:off x="1200" y="2064"/>
                <a:ext cx="720" cy="480"/>
              </a:xfrm>
              <a:prstGeom prst="ellipse">
                <a:avLst/>
              </a:prstGeom>
              <a:solidFill>
                <a:schemeClr val="accent1"/>
              </a:solidFill>
              <a:ln w="9525">
                <a:noFill/>
                <a:round/>
                <a:headEnd/>
                <a:tailEnd/>
              </a:ln>
            </p:spPr>
            <p:txBody>
              <a:bodyPr wrap="none" anchor="ctr"/>
              <a:lstStyle/>
              <a:p>
                <a:endParaRPr lang="en-US"/>
              </a:p>
            </p:txBody>
          </p:sp>
          <p:sp>
            <p:nvSpPr>
              <p:cNvPr id="30859" name="Oval 68"/>
              <p:cNvSpPr>
                <a:spLocks noChangeArrowheads="1"/>
              </p:cNvSpPr>
              <p:nvPr/>
            </p:nvSpPr>
            <p:spPr bwMode="auto">
              <a:xfrm>
                <a:off x="1488" y="1632"/>
                <a:ext cx="912" cy="576"/>
              </a:xfrm>
              <a:prstGeom prst="ellipse">
                <a:avLst/>
              </a:prstGeom>
              <a:solidFill>
                <a:schemeClr val="accent1"/>
              </a:solidFill>
              <a:ln w="9525">
                <a:noFill/>
                <a:round/>
                <a:headEnd/>
                <a:tailEnd/>
              </a:ln>
            </p:spPr>
            <p:txBody>
              <a:bodyPr wrap="none" anchor="ctr"/>
              <a:lstStyle/>
              <a:p>
                <a:endParaRPr lang="en-US"/>
              </a:p>
            </p:txBody>
          </p:sp>
        </p:grpSp>
        <p:sp>
          <p:nvSpPr>
            <p:cNvPr id="30850" name="AutoShape 69"/>
            <p:cNvSpPr>
              <a:spLocks noChangeArrowheads="1"/>
            </p:cNvSpPr>
            <p:nvPr/>
          </p:nvSpPr>
          <p:spPr bwMode="auto">
            <a:xfrm>
              <a:off x="239" y="2944"/>
              <a:ext cx="816" cy="288"/>
            </a:xfrm>
            <a:prstGeom prst="roundRect">
              <a:avLst>
                <a:gd name="adj" fmla="val 16667"/>
              </a:avLst>
            </a:prstGeom>
            <a:solidFill>
              <a:schemeClr val="accent1"/>
            </a:solidFill>
            <a:ln w="28575">
              <a:noFill/>
              <a:round/>
              <a:headEnd/>
              <a:tailEnd/>
            </a:ln>
          </p:spPr>
          <p:txBody>
            <a:bodyPr wrap="none" lIns="73025" tIns="36512" rIns="73025" bIns="36512" anchor="ctr"/>
            <a:lstStyle/>
            <a:p>
              <a:pPr algn="ctr"/>
              <a:endParaRPr lang="en-US" sz="1000" b="1">
                <a:solidFill>
                  <a:schemeClr val="hlink"/>
                </a:solidFill>
              </a:endParaRPr>
            </a:p>
          </p:txBody>
        </p:sp>
      </p:grpSp>
      <p:grpSp>
        <p:nvGrpSpPr>
          <p:cNvPr id="30759" name="Group 70"/>
          <p:cNvGrpSpPr>
            <a:grpSpLocks/>
          </p:cNvGrpSpPr>
          <p:nvPr/>
        </p:nvGrpSpPr>
        <p:grpSpPr bwMode="auto">
          <a:xfrm>
            <a:off x="8085138" y="3949700"/>
            <a:ext cx="365125" cy="485775"/>
            <a:chOff x="2768" y="2974"/>
            <a:chExt cx="90" cy="159"/>
          </a:xfrm>
        </p:grpSpPr>
        <p:sp>
          <p:nvSpPr>
            <p:cNvPr id="30820" name="Rectangle 71"/>
            <p:cNvSpPr>
              <a:spLocks noChangeArrowheads="1"/>
            </p:cNvSpPr>
            <p:nvPr/>
          </p:nvSpPr>
          <p:spPr bwMode="auto">
            <a:xfrm>
              <a:off x="2770" y="2986"/>
              <a:ext cx="80" cy="147"/>
            </a:xfrm>
            <a:prstGeom prst="rect">
              <a:avLst/>
            </a:prstGeom>
            <a:solidFill>
              <a:srgbClr val="B2B2B2"/>
            </a:solidFill>
            <a:ln w="6350">
              <a:noFill/>
              <a:miter lim="800000"/>
              <a:headEnd/>
              <a:tailEnd/>
            </a:ln>
          </p:spPr>
          <p:txBody>
            <a:bodyPr/>
            <a:lstStyle/>
            <a:p>
              <a:endParaRPr lang="en-US"/>
            </a:p>
          </p:txBody>
        </p:sp>
        <p:sp>
          <p:nvSpPr>
            <p:cNvPr id="30821" name="Freeform 72"/>
            <p:cNvSpPr>
              <a:spLocks/>
            </p:cNvSpPr>
            <p:nvPr/>
          </p:nvSpPr>
          <p:spPr bwMode="auto">
            <a:xfrm>
              <a:off x="2847" y="2974"/>
              <a:ext cx="11" cy="159"/>
            </a:xfrm>
            <a:custGeom>
              <a:avLst/>
              <a:gdLst>
                <a:gd name="T0" fmla="*/ 0 w 36"/>
                <a:gd name="T1" fmla="*/ 489 h 489"/>
                <a:gd name="T2" fmla="*/ 36 w 36"/>
                <a:gd name="T3" fmla="*/ 452 h 489"/>
                <a:gd name="T4" fmla="*/ 36 w 36"/>
                <a:gd name="T5" fmla="*/ 0 h 489"/>
                <a:gd name="T6" fmla="*/ 0 w 36"/>
                <a:gd name="T7" fmla="*/ 37 h 489"/>
                <a:gd name="T8" fmla="*/ 0 w 36"/>
                <a:gd name="T9" fmla="*/ 489 h 489"/>
                <a:gd name="T10" fmla="*/ 0 60000 65536"/>
                <a:gd name="T11" fmla="*/ 0 60000 65536"/>
                <a:gd name="T12" fmla="*/ 0 60000 65536"/>
                <a:gd name="T13" fmla="*/ 0 60000 65536"/>
                <a:gd name="T14" fmla="*/ 0 60000 65536"/>
                <a:gd name="T15" fmla="*/ 0 w 36"/>
                <a:gd name="T16" fmla="*/ 0 h 489"/>
                <a:gd name="T17" fmla="*/ 36 w 36"/>
                <a:gd name="T18" fmla="*/ 489 h 489"/>
              </a:gdLst>
              <a:ahLst/>
              <a:cxnLst>
                <a:cxn ang="T10">
                  <a:pos x="T0" y="T1"/>
                </a:cxn>
                <a:cxn ang="T11">
                  <a:pos x="T2" y="T3"/>
                </a:cxn>
                <a:cxn ang="T12">
                  <a:pos x="T4" y="T5"/>
                </a:cxn>
                <a:cxn ang="T13">
                  <a:pos x="T6" y="T7"/>
                </a:cxn>
                <a:cxn ang="T14">
                  <a:pos x="T8" y="T9"/>
                </a:cxn>
              </a:cxnLst>
              <a:rect l="T15" t="T16" r="T17" b="T18"/>
              <a:pathLst>
                <a:path w="36" h="489">
                  <a:moveTo>
                    <a:pt x="0" y="489"/>
                  </a:moveTo>
                  <a:lnTo>
                    <a:pt x="36" y="452"/>
                  </a:lnTo>
                  <a:lnTo>
                    <a:pt x="36" y="0"/>
                  </a:lnTo>
                  <a:lnTo>
                    <a:pt x="0" y="37"/>
                  </a:lnTo>
                  <a:lnTo>
                    <a:pt x="0" y="489"/>
                  </a:lnTo>
                  <a:close/>
                </a:path>
              </a:pathLst>
            </a:custGeom>
            <a:solidFill>
              <a:srgbClr val="969696"/>
            </a:solidFill>
            <a:ln w="6350" cmpd="sng">
              <a:noFill/>
              <a:prstDash val="solid"/>
              <a:round/>
              <a:headEnd/>
              <a:tailEnd/>
            </a:ln>
          </p:spPr>
          <p:txBody>
            <a:bodyPr/>
            <a:lstStyle/>
            <a:p>
              <a:endParaRPr lang="en-US"/>
            </a:p>
          </p:txBody>
        </p:sp>
        <p:sp>
          <p:nvSpPr>
            <p:cNvPr id="30822" name="Freeform 73"/>
            <p:cNvSpPr>
              <a:spLocks/>
            </p:cNvSpPr>
            <p:nvPr/>
          </p:nvSpPr>
          <p:spPr bwMode="auto">
            <a:xfrm>
              <a:off x="2774" y="3115"/>
              <a:ext cx="66" cy="8"/>
            </a:xfrm>
            <a:custGeom>
              <a:avLst/>
              <a:gdLst>
                <a:gd name="T0" fmla="*/ 0 w 247"/>
                <a:gd name="T1" fmla="*/ 26 h 26"/>
                <a:gd name="T2" fmla="*/ 29 w 247"/>
                <a:gd name="T3" fmla="*/ 0 h 26"/>
                <a:gd name="T4" fmla="*/ 247 w 247"/>
                <a:gd name="T5" fmla="*/ 1 h 26"/>
                <a:gd name="T6" fmla="*/ 247 w 247"/>
                <a:gd name="T7" fmla="*/ 26 h 26"/>
                <a:gd name="T8" fmla="*/ 0 w 247"/>
                <a:gd name="T9" fmla="*/ 26 h 26"/>
                <a:gd name="T10" fmla="*/ 0 60000 65536"/>
                <a:gd name="T11" fmla="*/ 0 60000 65536"/>
                <a:gd name="T12" fmla="*/ 0 60000 65536"/>
                <a:gd name="T13" fmla="*/ 0 60000 65536"/>
                <a:gd name="T14" fmla="*/ 0 60000 65536"/>
                <a:gd name="T15" fmla="*/ 0 w 247"/>
                <a:gd name="T16" fmla="*/ 0 h 26"/>
                <a:gd name="T17" fmla="*/ 247 w 247"/>
                <a:gd name="T18" fmla="*/ 26 h 26"/>
              </a:gdLst>
              <a:ahLst/>
              <a:cxnLst>
                <a:cxn ang="T10">
                  <a:pos x="T0" y="T1"/>
                </a:cxn>
                <a:cxn ang="T11">
                  <a:pos x="T2" y="T3"/>
                </a:cxn>
                <a:cxn ang="T12">
                  <a:pos x="T4" y="T5"/>
                </a:cxn>
                <a:cxn ang="T13">
                  <a:pos x="T6" y="T7"/>
                </a:cxn>
                <a:cxn ang="T14">
                  <a:pos x="T8" y="T9"/>
                </a:cxn>
              </a:cxnLst>
              <a:rect l="T15" t="T16" r="T17" b="T18"/>
              <a:pathLst>
                <a:path w="247" h="26">
                  <a:moveTo>
                    <a:pt x="0" y="26"/>
                  </a:moveTo>
                  <a:lnTo>
                    <a:pt x="29" y="0"/>
                  </a:lnTo>
                  <a:lnTo>
                    <a:pt x="247" y="1"/>
                  </a:lnTo>
                  <a:lnTo>
                    <a:pt x="247" y="26"/>
                  </a:lnTo>
                  <a:lnTo>
                    <a:pt x="0" y="26"/>
                  </a:lnTo>
                  <a:close/>
                </a:path>
              </a:pathLst>
            </a:custGeom>
            <a:solidFill>
              <a:srgbClr val="808080"/>
            </a:solidFill>
            <a:ln w="6350" cmpd="sng">
              <a:noFill/>
              <a:prstDash val="solid"/>
              <a:round/>
              <a:headEnd/>
              <a:tailEnd/>
            </a:ln>
          </p:spPr>
          <p:txBody>
            <a:bodyPr/>
            <a:lstStyle/>
            <a:p>
              <a:endParaRPr lang="en-US"/>
            </a:p>
          </p:txBody>
        </p:sp>
        <p:sp>
          <p:nvSpPr>
            <p:cNvPr id="30823" name="Freeform 74"/>
            <p:cNvSpPr>
              <a:spLocks/>
            </p:cNvSpPr>
            <p:nvPr/>
          </p:nvSpPr>
          <p:spPr bwMode="auto">
            <a:xfrm>
              <a:off x="2774" y="3013"/>
              <a:ext cx="8" cy="110"/>
            </a:xfrm>
            <a:custGeom>
              <a:avLst/>
              <a:gdLst>
                <a:gd name="T0" fmla="*/ 0 w 131"/>
                <a:gd name="T1" fmla="*/ 1418 h 1418"/>
                <a:gd name="T2" fmla="*/ 131 w 131"/>
                <a:gd name="T3" fmla="*/ 1314 h 1418"/>
                <a:gd name="T4" fmla="*/ 131 w 131"/>
                <a:gd name="T5" fmla="*/ 0 h 1418"/>
                <a:gd name="T6" fmla="*/ 1 w 131"/>
                <a:gd name="T7" fmla="*/ 0 h 1418"/>
                <a:gd name="T8" fmla="*/ 0 w 131"/>
                <a:gd name="T9" fmla="*/ 1418 h 1418"/>
                <a:gd name="T10" fmla="*/ 0 60000 65536"/>
                <a:gd name="T11" fmla="*/ 0 60000 65536"/>
                <a:gd name="T12" fmla="*/ 0 60000 65536"/>
                <a:gd name="T13" fmla="*/ 0 60000 65536"/>
                <a:gd name="T14" fmla="*/ 0 60000 65536"/>
                <a:gd name="T15" fmla="*/ 0 w 131"/>
                <a:gd name="T16" fmla="*/ 0 h 1418"/>
                <a:gd name="T17" fmla="*/ 131 w 131"/>
                <a:gd name="T18" fmla="*/ 1418 h 1418"/>
              </a:gdLst>
              <a:ahLst/>
              <a:cxnLst>
                <a:cxn ang="T10">
                  <a:pos x="T0" y="T1"/>
                </a:cxn>
                <a:cxn ang="T11">
                  <a:pos x="T2" y="T3"/>
                </a:cxn>
                <a:cxn ang="T12">
                  <a:pos x="T4" y="T5"/>
                </a:cxn>
                <a:cxn ang="T13">
                  <a:pos x="T6" y="T7"/>
                </a:cxn>
                <a:cxn ang="T14">
                  <a:pos x="T8" y="T9"/>
                </a:cxn>
              </a:cxnLst>
              <a:rect l="T15" t="T16" r="T17" b="T18"/>
              <a:pathLst>
                <a:path w="131" h="1418">
                  <a:moveTo>
                    <a:pt x="0" y="1418"/>
                  </a:moveTo>
                  <a:lnTo>
                    <a:pt x="131" y="1314"/>
                  </a:lnTo>
                  <a:lnTo>
                    <a:pt x="131" y="0"/>
                  </a:lnTo>
                  <a:lnTo>
                    <a:pt x="1" y="0"/>
                  </a:lnTo>
                  <a:lnTo>
                    <a:pt x="0" y="1418"/>
                  </a:lnTo>
                  <a:close/>
                </a:path>
              </a:pathLst>
            </a:custGeom>
            <a:solidFill>
              <a:srgbClr val="4D4D4D"/>
            </a:solidFill>
            <a:ln w="6350" cmpd="sng">
              <a:noFill/>
              <a:prstDash val="solid"/>
              <a:round/>
              <a:headEnd/>
              <a:tailEnd/>
            </a:ln>
          </p:spPr>
          <p:txBody>
            <a:bodyPr/>
            <a:lstStyle/>
            <a:p>
              <a:endParaRPr lang="en-US"/>
            </a:p>
          </p:txBody>
        </p:sp>
        <p:sp>
          <p:nvSpPr>
            <p:cNvPr id="30824" name="Freeform 75"/>
            <p:cNvSpPr>
              <a:spLocks/>
            </p:cNvSpPr>
            <p:nvPr/>
          </p:nvSpPr>
          <p:spPr bwMode="auto">
            <a:xfrm>
              <a:off x="2768" y="2974"/>
              <a:ext cx="90" cy="12"/>
            </a:xfrm>
            <a:custGeom>
              <a:avLst/>
              <a:gdLst>
                <a:gd name="T0" fmla="*/ 0 w 301"/>
                <a:gd name="T1" fmla="*/ 37 h 37"/>
                <a:gd name="T2" fmla="*/ 36 w 301"/>
                <a:gd name="T3" fmla="*/ 0 h 37"/>
                <a:gd name="T4" fmla="*/ 301 w 301"/>
                <a:gd name="T5" fmla="*/ 0 h 37"/>
                <a:gd name="T6" fmla="*/ 265 w 301"/>
                <a:gd name="T7" fmla="*/ 37 h 37"/>
                <a:gd name="T8" fmla="*/ 0 w 301"/>
                <a:gd name="T9" fmla="*/ 37 h 37"/>
                <a:gd name="T10" fmla="*/ 0 60000 65536"/>
                <a:gd name="T11" fmla="*/ 0 60000 65536"/>
                <a:gd name="T12" fmla="*/ 0 60000 65536"/>
                <a:gd name="T13" fmla="*/ 0 60000 65536"/>
                <a:gd name="T14" fmla="*/ 0 60000 65536"/>
                <a:gd name="T15" fmla="*/ 0 w 301"/>
                <a:gd name="T16" fmla="*/ 0 h 37"/>
                <a:gd name="T17" fmla="*/ 301 w 301"/>
                <a:gd name="T18" fmla="*/ 37 h 37"/>
              </a:gdLst>
              <a:ahLst/>
              <a:cxnLst>
                <a:cxn ang="T10">
                  <a:pos x="T0" y="T1"/>
                </a:cxn>
                <a:cxn ang="T11">
                  <a:pos x="T2" y="T3"/>
                </a:cxn>
                <a:cxn ang="T12">
                  <a:pos x="T4" y="T5"/>
                </a:cxn>
                <a:cxn ang="T13">
                  <a:pos x="T6" y="T7"/>
                </a:cxn>
                <a:cxn ang="T14">
                  <a:pos x="T8" y="T9"/>
                </a:cxn>
              </a:cxnLst>
              <a:rect l="T15" t="T16" r="T17" b="T18"/>
              <a:pathLst>
                <a:path w="301" h="37">
                  <a:moveTo>
                    <a:pt x="0" y="37"/>
                  </a:moveTo>
                  <a:lnTo>
                    <a:pt x="36" y="0"/>
                  </a:lnTo>
                  <a:lnTo>
                    <a:pt x="301" y="0"/>
                  </a:lnTo>
                  <a:lnTo>
                    <a:pt x="265" y="37"/>
                  </a:lnTo>
                  <a:lnTo>
                    <a:pt x="0" y="37"/>
                  </a:lnTo>
                  <a:close/>
                </a:path>
              </a:pathLst>
            </a:custGeom>
            <a:solidFill>
              <a:srgbClr val="DDDDDD"/>
            </a:solidFill>
            <a:ln w="6350" cmpd="sng">
              <a:noFill/>
              <a:prstDash val="solid"/>
              <a:round/>
              <a:headEnd/>
              <a:tailEnd/>
            </a:ln>
          </p:spPr>
          <p:txBody>
            <a:bodyPr/>
            <a:lstStyle/>
            <a:p>
              <a:endParaRPr lang="en-US"/>
            </a:p>
          </p:txBody>
        </p:sp>
        <p:sp>
          <p:nvSpPr>
            <p:cNvPr id="30825" name="Rectangle 76"/>
            <p:cNvSpPr>
              <a:spLocks noChangeArrowheads="1"/>
            </p:cNvSpPr>
            <p:nvPr/>
          </p:nvSpPr>
          <p:spPr bwMode="auto">
            <a:xfrm>
              <a:off x="2782" y="3014"/>
              <a:ext cx="58" cy="101"/>
            </a:xfrm>
            <a:prstGeom prst="rect">
              <a:avLst/>
            </a:prstGeom>
            <a:solidFill>
              <a:srgbClr val="969696"/>
            </a:solidFill>
            <a:ln w="0" algn="ctr">
              <a:noFill/>
              <a:miter lim="800000"/>
              <a:headEnd/>
              <a:tailEnd/>
            </a:ln>
          </p:spPr>
          <p:txBody>
            <a:bodyPr wrap="none" anchor="ctr"/>
            <a:lstStyle/>
            <a:p>
              <a:endParaRPr lang="en-US"/>
            </a:p>
          </p:txBody>
        </p:sp>
        <p:grpSp>
          <p:nvGrpSpPr>
            <p:cNvPr id="30826" name="Group 77"/>
            <p:cNvGrpSpPr>
              <a:grpSpLocks/>
            </p:cNvGrpSpPr>
            <p:nvPr/>
          </p:nvGrpSpPr>
          <p:grpSpPr bwMode="auto">
            <a:xfrm>
              <a:off x="2778" y="3009"/>
              <a:ext cx="65" cy="110"/>
              <a:chOff x="3016" y="2094"/>
              <a:chExt cx="272" cy="396"/>
            </a:xfrm>
          </p:grpSpPr>
          <p:grpSp>
            <p:nvGrpSpPr>
              <p:cNvPr id="30828" name="Group 78"/>
              <p:cNvGrpSpPr>
                <a:grpSpLocks/>
              </p:cNvGrpSpPr>
              <p:nvPr/>
            </p:nvGrpSpPr>
            <p:grpSpPr bwMode="auto">
              <a:xfrm>
                <a:off x="3016" y="2381"/>
                <a:ext cx="272" cy="109"/>
                <a:chOff x="3016" y="2381"/>
                <a:chExt cx="272" cy="109"/>
              </a:xfrm>
            </p:grpSpPr>
            <p:sp>
              <p:nvSpPr>
                <p:cNvPr id="30843" name="Rectangle 79"/>
                <p:cNvSpPr>
                  <a:spLocks noChangeArrowheads="1"/>
                </p:cNvSpPr>
                <p:nvPr/>
              </p:nvSpPr>
              <p:spPr bwMode="auto">
                <a:xfrm>
                  <a:off x="3019" y="2421"/>
                  <a:ext cx="210" cy="69"/>
                </a:xfrm>
                <a:prstGeom prst="rect">
                  <a:avLst/>
                </a:prstGeom>
                <a:solidFill>
                  <a:srgbClr val="1362FF"/>
                </a:solidFill>
                <a:ln w="9525">
                  <a:noFill/>
                  <a:miter lim="800000"/>
                  <a:headEnd/>
                  <a:tailEnd/>
                </a:ln>
              </p:spPr>
              <p:txBody>
                <a:bodyPr wrap="none" anchor="ctr"/>
                <a:lstStyle/>
                <a:p>
                  <a:endParaRPr lang="en-US"/>
                </a:p>
              </p:txBody>
            </p:sp>
            <p:sp>
              <p:nvSpPr>
                <p:cNvPr id="30844" name="AutoShape 80"/>
                <p:cNvSpPr>
                  <a:spLocks noChangeArrowheads="1"/>
                </p:cNvSpPr>
                <p:nvPr/>
              </p:nvSpPr>
              <p:spPr bwMode="auto">
                <a:xfrm rot="16200000" flipH="1">
                  <a:off x="3202" y="2405"/>
                  <a:ext cx="109" cy="62"/>
                </a:xfrm>
                <a:prstGeom prst="parallelogram">
                  <a:avLst>
                    <a:gd name="adj" fmla="val 66123"/>
                  </a:avLst>
                </a:prstGeom>
                <a:solidFill>
                  <a:srgbClr val="002D86"/>
                </a:solidFill>
                <a:ln w="9525">
                  <a:noFill/>
                  <a:miter lim="800000"/>
                  <a:headEnd/>
                  <a:tailEnd/>
                </a:ln>
              </p:spPr>
              <p:txBody>
                <a:bodyPr vert="eaVert" wrap="none" anchor="ctr"/>
                <a:lstStyle/>
                <a:p>
                  <a:endParaRPr lang="en-US"/>
                </a:p>
              </p:txBody>
            </p:sp>
            <p:sp>
              <p:nvSpPr>
                <p:cNvPr id="30845" name="AutoShape 81"/>
                <p:cNvSpPr>
                  <a:spLocks noChangeArrowheads="1"/>
                </p:cNvSpPr>
                <p:nvPr/>
              </p:nvSpPr>
              <p:spPr bwMode="auto">
                <a:xfrm>
                  <a:off x="3016" y="2384"/>
                  <a:ext cx="272" cy="38"/>
                </a:xfrm>
                <a:prstGeom prst="parallelogram">
                  <a:avLst>
                    <a:gd name="adj" fmla="val 161749"/>
                  </a:avLst>
                </a:prstGeom>
                <a:solidFill>
                  <a:srgbClr val="73A2FF"/>
                </a:solidFill>
                <a:ln w="9525">
                  <a:noFill/>
                  <a:miter lim="800000"/>
                  <a:headEnd/>
                  <a:tailEnd/>
                </a:ln>
              </p:spPr>
              <p:txBody>
                <a:bodyPr wrap="none" anchor="ctr"/>
                <a:lstStyle/>
                <a:p>
                  <a:pPr algn="ctr" eaLnBrk="0" hangingPunct="0"/>
                  <a:endParaRPr lang="en-US" b="1"/>
                </a:p>
              </p:txBody>
            </p:sp>
            <p:sp>
              <p:nvSpPr>
                <p:cNvPr id="30846" name="Oval 82"/>
                <p:cNvSpPr>
                  <a:spLocks noChangeArrowheads="1"/>
                </p:cNvSpPr>
                <p:nvPr/>
              </p:nvSpPr>
              <p:spPr bwMode="auto">
                <a:xfrm>
                  <a:off x="3040" y="2437"/>
                  <a:ext cx="47"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47" name="Oval 83"/>
                <p:cNvSpPr>
                  <a:spLocks noChangeArrowheads="1"/>
                </p:cNvSpPr>
                <p:nvPr/>
              </p:nvSpPr>
              <p:spPr bwMode="auto">
                <a:xfrm>
                  <a:off x="3153" y="2437"/>
                  <a:ext cx="48"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48" name="Line 84"/>
                <p:cNvSpPr>
                  <a:spLocks noChangeShapeType="1"/>
                </p:cNvSpPr>
                <p:nvPr/>
              </p:nvSpPr>
              <p:spPr bwMode="auto">
                <a:xfrm>
                  <a:off x="3062" y="2439"/>
                  <a:ext cx="111" cy="0"/>
                </a:xfrm>
                <a:prstGeom prst="line">
                  <a:avLst/>
                </a:prstGeom>
                <a:noFill/>
                <a:ln w="9525">
                  <a:solidFill>
                    <a:schemeClr val="tx1"/>
                  </a:solidFill>
                  <a:round/>
                  <a:headEnd/>
                  <a:tailEnd/>
                </a:ln>
              </p:spPr>
              <p:txBody>
                <a:bodyPr/>
                <a:lstStyle/>
                <a:p>
                  <a:endParaRPr lang="en-US"/>
                </a:p>
              </p:txBody>
            </p:sp>
          </p:grpSp>
          <p:grpSp>
            <p:nvGrpSpPr>
              <p:cNvPr id="30829" name="Group 85"/>
              <p:cNvGrpSpPr>
                <a:grpSpLocks/>
              </p:cNvGrpSpPr>
              <p:nvPr/>
            </p:nvGrpSpPr>
            <p:grpSpPr bwMode="auto">
              <a:xfrm>
                <a:off x="3016" y="2238"/>
                <a:ext cx="272" cy="110"/>
                <a:chOff x="3016" y="2236"/>
                <a:chExt cx="272" cy="110"/>
              </a:xfrm>
            </p:grpSpPr>
            <p:sp>
              <p:nvSpPr>
                <p:cNvPr id="30837" name="Rectangle 86"/>
                <p:cNvSpPr>
                  <a:spLocks noChangeArrowheads="1"/>
                </p:cNvSpPr>
                <p:nvPr/>
              </p:nvSpPr>
              <p:spPr bwMode="auto">
                <a:xfrm>
                  <a:off x="3019" y="2276"/>
                  <a:ext cx="210" cy="70"/>
                </a:xfrm>
                <a:prstGeom prst="rect">
                  <a:avLst/>
                </a:prstGeom>
                <a:solidFill>
                  <a:srgbClr val="1362FF"/>
                </a:solidFill>
                <a:ln w="9525">
                  <a:noFill/>
                  <a:miter lim="800000"/>
                  <a:headEnd/>
                  <a:tailEnd/>
                </a:ln>
              </p:spPr>
              <p:txBody>
                <a:bodyPr wrap="none" anchor="ctr"/>
                <a:lstStyle/>
                <a:p>
                  <a:endParaRPr lang="en-US"/>
                </a:p>
              </p:txBody>
            </p:sp>
            <p:sp>
              <p:nvSpPr>
                <p:cNvPr id="30838" name="AutoShape 87"/>
                <p:cNvSpPr>
                  <a:spLocks noChangeArrowheads="1"/>
                </p:cNvSpPr>
                <p:nvPr/>
              </p:nvSpPr>
              <p:spPr bwMode="auto">
                <a:xfrm rot="16200000" flipH="1">
                  <a:off x="3202" y="2260"/>
                  <a:ext cx="110" cy="62"/>
                </a:xfrm>
                <a:prstGeom prst="parallelogram">
                  <a:avLst>
                    <a:gd name="adj" fmla="val 66122"/>
                  </a:avLst>
                </a:prstGeom>
                <a:solidFill>
                  <a:srgbClr val="002D86"/>
                </a:solidFill>
                <a:ln w="9525">
                  <a:noFill/>
                  <a:miter lim="800000"/>
                  <a:headEnd/>
                  <a:tailEnd/>
                </a:ln>
              </p:spPr>
              <p:txBody>
                <a:bodyPr vert="eaVert" wrap="none" anchor="ctr"/>
                <a:lstStyle/>
                <a:p>
                  <a:endParaRPr lang="en-US"/>
                </a:p>
              </p:txBody>
            </p:sp>
            <p:sp>
              <p:nvSpPr>
                <p:cNvPr id="30839" name="AutoShape 88"/>
                <p:cNvSpPr>
                  <a:spLocks noChangeArrowheads="1"/>
                </p:cNvSpPr>
                <p:nvPr/>
              </p:nvSpPr>
              <p:spPr bwMode="auto">
                <a:xfrm>
                  <a:off x="3016" y="2239"/>
                  <a:ext cx="272" cy="38"/>
                </a:xfrm>
                <a:prstGeom prst="parallelogram">
                  <a:avLst>
                    <a:gd name="adj" fmla="val 161749"/>
                  </a:avLst>
                </a:prstGeom>
                <a:solidFill>
                  <a:srgbClr val="73A2FF"/>
                </a:solidFill>
                <a:ln w="9525">
                  <a:noFill/>
                  <a:miter lim="800000"/>
                  <a:headEnd/>
                  <a:tailEnd/>
                </a:ln>
              </p:spPr>
              <p:txBody>
                <a:bodyPr wrap="none" anchor="ctr"/>
                <a:lstStyle/>
                <a:p>
                  <a:endParaRPr lang="en-US"/>
                </a:p>
              </p:txBody>
            </p:sp>
            <p:sp>
              <p:nvSpPr>
                <p:cNvPr id="30840" name="Oval 89"/>
                <p:cNvSpPr>
                  <a:spLocks noChangeArrowheads="1"/>
                </p:cNvSpPr>
                <p:nvPr/>
              </p:nvSpPr>
              <p:spPr bwMode="auto">
                <a:xfrm>
                  <a:off x="3040" y="2293"/>
                  <a:ext cx="47"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41" name="Oval 90"/>
                <p:cNvSpPr>
                  <a:spLocks noChangeArrowheads="1"/>
                </p:cNvSpPr>
                <p:nvPr/>
              </p:nvSpPr>
              <p:spPr bwMode="auto">
                <a:xfrm>
                  <a:off x="3153" y="2293"/>
                  <a:ext cx="48"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42" name="Line 91"/>
                <p:cNvSpPr>
                  <a:spLocks noChangeShapeType="1"/>
                </p:cNvSpPr>
                <p:nvPr/>
              </p:nvSpPr>
              <p:spPr bwMode="auto">
                <a:xfrm>
                  <a:off x="3062" y="2294"/>
                  <a:ext cx="111" cy="0"/>
                </a:xfrm>
                <a:prstGeom prst="line">
                  <a:avLst/>
                </a:prstGeom>
                <a:noFill/>
                <a:ln w="9525">
                  <a:solidFill>
                    <a:schemeClr val="tx1"/>
                  </a:solidFill>
                  <a:round/>
                  <a:headEnd/>
                  <a:tailEnd/>
                </a:ln>
              </p:spPr>
              <p:txBody>
                <a:bodyPr/>
                <a:lstStyle/>
                <a:p>
                  <a:endParaRPr lang="en-US"/>
                </a:p>
              </p:txBody>
            </p:sp>
          </p:grpSp>
          <p:grpSp>
            <p:nvGrpSpPr>
              <p:cNvPr id="30830" name="Group 92"/>
              <p:cNvGrpSpPr>
                <a:grpSpLocks/>
              </p:cNvGrpSpPr>
              <p:nvPr/>
            </p:nvGrpSpPr>
            <p:grpSpPr bwMode="auto">
              <a:xfrm>
                <a:off x="3016" y="2094"/>
                <a:ext cx="272" cy="110"/>
                <a:chOff x="3016" y="2236"/>
                <a:chExt cx="272" cy="110"/>
              </a:xfrm>
            </p:grpSpPr>
            <p:sp>
              <p:nvSpPr>
                <p:cNvPr id="30831" name="Rectangle 93"/>
                <p:cNvSpPr>
                  <a:spLocks noChangeArrowheads="1"/>
                </p:cNvSpPr>
                <p:nvPr/>
              </p:nvSpPr>
              <p:spPr bwMode="auto">
                <a:xfrm>
                  <a:off x="3019" y="2276"/>
                  <a:ext cx="210" cy="70"/>
                </a:xfrm>
                <a:prstGeom prst="rect">
                  <a:avLst/>
                </a:prstGeom>
                <a:solidFill>
                  <a:srgbClr val="1362FF"/>
                </a:solidFill>
                <a:ln w="9525">
                  <a:noFill/>
                  <a:miter lim="800000"/>
                  <a:headEnd/>
                  <a:tailEnd/>
                </a:ln>
              </p:spPr>
              <p:txBody>
                <a:bodyPr wrap="none" anchor="ctr"/>
                <a:lstStyle/>
                <a:p>
                  <a:endParaRPr lang="en-US"/>
                </a:p>
              </p:txBody>
            </p:sp>
            <p:sp>
              <p:nvSpPr>
                <p:cNvPr id="30832" name="AutoShape 94"/>
                <p:cNvSpPr>
                  <a:spLocks noChangeArrowheads="1"/>
                </p:cNvSpPr>
                <p:nvPr/>
              </p:nvSpPr>
              <p:spPr bwMode="auto">
                <a:xfrm rot="16200000" flipH="1">
                  <a:off x="3202" y="2260"/>
                  <a:ext cx="110" cy="62"/>
                </a:xfrm>
                <a:prstGeom prst="parallelogram">
                  <a:avLst>
                    <a:gd name="adj" fmla="val 66122"/>
                  </a:avLst>
                </a:prstGeom>
                <a:solidFill>
                  <a:srgbClr val="002D86"/>
                </a:solidFill>
                <a:ln w="9525">
                  <a:noFill/>
                  <a:miter lim="800000"/>
                  <a:headEnd/>
                  <a:tailEnd/>
                </a:ln>
              </p:spPr>
              <p:txBody>
                <a:bodyPr vert="eaVert" wrap="none" anchor="ctr"/>
                <a:lstStyle/>
                <a:p>
                  <a:endParaRPr lang="en-US"/>
                </a:p>
              </p:txBody>
            </p:sp>
            <p:sp>
              <p:nvSpPr>
                <p:cNvPr id="30833" name="AutoShape 95"/>
                <p:cNvSpPr>
                  <a:spLocks noChangeArrowheads="1"/>
                </p:cNvSpPr>
                <p:nvPr/>
              </p:nvSpPr>
              <p:spPr bwMode="auto">
                <a:xfrm>
                  <a:off x="3016" y="2239"/>
                  <a:ext cx="272" cy="38"/>
                </a:xfrm>
                <a:prstGeom prst="parallelogram">
                  <a:avLst>
                    <a:gd name="adj" fmla="val 161749"/>
                  </a:avLst>
                </a:prstGeom>
                <a:solidFill>
                  <a:srgbClr val="73A2FF"/>
                </a:solidFill>
                <a:ln w="9525">
                  <a:noFill/>
                  <a:miter lim="800000"/>
                  <a:headEnd/>
                  <a:tailEnd/>
                </a:ln>
              </p:spPr>
              <p:txBody>
                <a:bodyPr wrap="none" anchor="ctr"/>
                <a:lstStyle/>
                <a:p>
                  <a:endParaRPr lang="en-US"/>
                </a:p>
              </p:txBody>
            </p:sp>
            <p:sp>
              <p:nvSpPr>
                <p:cNvPr id="30834" name="Oval 96"/>
                <p:cNvSpPr>
                  <a:spLocks noChangeArrowheads="1"/>
                </p:cNvSpPr>
                <p:nvPr/>
              </p:nvSpPr>
              <p:spPr bwMode="auto">
                <a:xfrm>
                  <a:off x="3040" y="2293"/>
                  <a:ext cx="47"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35" name="Oval 97"/>
                <p:cNvSpPr>
                  <a:spLocks noChangeArrowheads="1"/>
                </p:cNvSpPr>
                <p:nvPr/>
              </p:nvSpPr>
              <p:spPr bwMode="auto">
                <a:xfrm>
                  <a:off x="3153" y="2293"/>
                  <a:ext cx="48"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36" name="Line 98"/>
                <p:cNvSpPr>
                  <a:spLocks noChangeShapeType="1"/>
                </p:cNvSpPr>
                <p:nvPr/>
              </p:nvSpPr>
              <p:spPr bwMode="auto">
                <a:xfrm>
                  <a:off x="3062" y="2294"/>
                  <a:ext cx="111" cy="0"/>
                </a:xfrm>
                <a:prstGeom prst="line">
                  <a:avLst/>
                </a:prstGeom>
                <a:noFill/>
                <a:ln w="9525">
                  <a:solidFill>
                    <a:schemeClr val="tx1"/>
                  </a:solidFill>
                  <a:round/>
                  <a:headEnd/>
                  <a:tailEnd/>
                </a:ln>
              </p:spPr>
              <p:txBody>
                <a:bodyPr/>
                <a:lstStyle/>
                <a:p>
                  <a:endParaRPr lang="en-US"/>
                </a:p>
              </p:txBody>
            </p:sp>
          </p:grpSp>
        </p:grpSp>
        <p:sp>
          <p:nvSpPr>
            <p:cNvPr id="30827" name="Rectangle 99"/>
            <p:cNvSpPr>
              <a:spLocks noChangeArrowheads="1"/>
            </p:cNvSpPr>
            <p:nvPr/>
          </p:nvSpPr>
          <p:spPr bwMode="auto">
            <a:xfrm>
              <a:off x="2784" y="3001"/>
              <a:ext cx="57" cy="13"/>
            </a:xfrm>
            <a:prstGeom prst="rect">
              <a:avLst/>
            </a:prstGeom>
            <a:solidFill>
              <a:srgbClr val="B2B2B2"/>
            </a:solidFill>
            <a:ln w="6350">
              <a:noFill/>
              <a:miter lim="800000"/>
              <a:headEnd/>
              <a:tailEnd/>
            </a:ln>
          </p:spPr>
          <p:txBody>
            <a:bodyPr anchor="ctr" anchorCtr="1"/>
            <a:lstStyle/>
            <a:p>
              <a:pPr algn="ctr" eaLnBrk="0" hangingPunct="0"/>
              <a:endParaRPr lang="en-US" sz="800">
                <a:latin typeface="Tahoma" pitchFamily="34" charset="0"/>
              </a:endParaRPr>
            </a:p>
          </p:txBody>
        </p:sp>
      </p:grpSp>
      <p:grpSp>
        <p:nvGrpSpPr>
          <p:cNvPr id="30760" name="Group 100"/>
          <p:cNvGrpSpPr>
            <a:grpSpLocks/>
          </p:cNvGrpSpPr>
          <p:nvPr/>
        </p:nvGrpSpPr>
        <p:grpSpPr bwMode="auto">
          <a:xfrm>
            <a:off x="8085138" y="4478338"/>
            <a:ext cx="365125" cy="485775"/>
            <a:chOff x="2768" y="2974"/>
            <a:chExt cx="90" cy="159"/>
          </a:xfrm>
        </p:grpSpPr>
        <p:sp>
          <p:nvSpPr>
            <p:cNvPr id="30791" name="Rectangle 101"/>
            <p:cNvSpPr>
              <a:spLocks noChangeArrowheads="1"/>
            </p:cNvSpPr>
            <p:nvPr/>
          </p:nvSpPr>
          <p:spPr bwMode="auto">
            <a:xfrm>
              <a:off x="2770" y="2986"/>
              <a:ext cx="80" cy="147"/>
            </a:xfrm>
            <a:prstGeom prst="rect">
              <a:avLst/>
            </a:prstGeom>
            <a:solidFill>
              <a:srgbClr val="B2B2B2"/>
            </a:solidFill>
            <a:ln w="6350">
              <a:noFill/>
              <a:miter lim="800000"/>
              <a:headEnd/>
              <a:tailEnd/>
            </a:ln>
          </p:spPr>
          <p:txBody>
            <a:bodyPr/>
            <a:lstStyle/>
            <a:p>
              <a:endParaRPr lang="en-US"/>
            </a:p>
          </p:txBody>
        </p:sp>
        <p:sp>
          <p:nvSpPr>
            <p:cNvPr id="30792" name="Freeform 102"/>
            <p:cNvSpPr>
              <a:spLocks/>
            </p:cNvSpPr>
            <p:nvPr/>
          </p:nvSpPr>
          <p:spPr bwMode="auto">
            <a:xfrm>
              <a:off x="2847" y="2974"/>
              <a:ext cx="11" cy="159"/>
            </a:xfrm>
            <a:custGeom>
              <a:avLst/>
              <a:gdLst>
                <a:gd name="T0" fmla="*/ 0 w 36"/>
                <a:gd name="T1" fmla="*/ 489 h 489"/>
                <a:gd name="T2" fmla="*/ 36 w 36"/>
                <a:gd name="T3" fmla="*/ 452 h 489"/>
                <a:gd name="T4" fmla="*/ 36 w 36"/>
                <a:gd name="T5" fmla="*/ 0 h 489"/>
                <a:gd name="T6" fmla="*/ 0 w 36"/>
                <a:gd name="T7" fmla="*/ 37 h 489"/>
                <a:gd name="T8" fmla="*/ 0 w 36"/>
                <a:gd name="T9" fmla="*/ 489 h 489"/>
                <a:gd name="T10" fmla="*/ 0 60000 65536"/>
                <a:gd name="T11" fmla="*/ 0 60000 65536"/>
                <a:gd name="T12" fmla="*/ 0 60000 65536"/>
                <a:gd name="T13" fmla="*/ 0 60000 65536"/>
                <a:gd name="T14" fmla="*/ 0 60000 65536"/>
                <a:gd name="T15" fmla="*/ 0 w 36"/>
                <a:gd name="T16" fmla="*/ 0 h 489"/>
                <a:gd name="T17" fmla="*/ 36 w 36"/>
                <a:gd name="T18" fmla="*/ 489 h 489"/>
              </a:gdLst>
              <a:ahLst/>
              <a:cxnLst>
                <a:cxn ang="T10">
                  <a:pos x="T0" y="T1"/>
                </a:cxn>
                <a:cxn ang="T11">
                  <a:pos x="T2" y="T3"/>
                </a:cxn>
                <a:cxn ang="T12">
                  <a:pos x="T4" y="T5"/>
                </a:cxn>
                <a:cxn ang="T13">
                  <a:pos x="T6" y="T7"/>
                </a:cxn>
                <a:cxn ang="T14">
                  <a:pos x="T8" y="T9"/>
                </a:cxn>
              </a:cxnLst>
              <a:rect l="T15" t="T16" r="T17" b="T18"/>
              <a:pathLst>
                <a:path w="36" h="489">
                  <a:moveTo>
                    <a:pt x="0" y="489"/>
                  </a:moveTo>
                  <a:lnTo>
                    <a:pt x="36" y="452"/>
                  </a:lnTo>
                  <a:lnTo>
                    <a:pt x="36" y="0"/>
                  </a:lnTo>
                  <a:lnTo>
                    <a:pt x="0" y="37"/>
                  </a:lnTo>
                  <a:lnTo>
                    <a:pt x="0" y="489"/>
                  </a:lnTo>
                  <a:close/>
                </a:path>
              </a:pathLst>
            </a:custGeom>
            <a:solidFill>
              <a:srgbClr val="969696"/>
            </a:solidFill>
            <a:ln w="6350" cmpd="sng">
              <a:noFill/>
              <a:prstDash val="solid"/>
              <a:round/>
              <a:headEnd/>
              <a:tailEnd/>
            </a:ln>
          </p:spPr>
          <p:txBody>
            <a:bodyPr/>
            <a:lstStyle/>
            <a:p>
              <a:endParaRPr lang="en-US"/>
            </a:p>
          </p:txBody>
        </p:sp>
        <p:sp>
          <p:nvSpPr>
            <p:cNvPr id="30793" name="Freeform 103"/>
            <p:cNvSpPr>
              <a:spLocks/>
            </p:cNvSpPr>
            <p:nvPr/>
          </p:nvSpPr>
          <p:spPr bwMode="auto">
            <a:xfrm>
              <a:off x="2774" y="3115"/>
              <a:ext cx="66" cy="8"/>
            </a:xfrm>
            <a:custGeom>
              <a:avLst/>
              <a:gdLst>
                <a:gd name="T0" fmla="*/ 0 w 247"/>
                <a:gd name="T1" fmla="*/ 26 h 26"/>
                <a:gd name="T2" fmla="*/ 29 w 247"/>
                <a:gd name="T3" fmla="*/ 0 h 26"/>
                <a:gd name="T4" fmla="*/ 247 w 247"/>
                <a:gd name="T5" fmla="*/ 1 h 26"/>
                <a:gd name="T6" fmla="*/ 247 w 247"/>
                <a:gd name="T7" fmla="*/ 26 h 26"/>
                <a:gd name="T8" fmla="*/ 0 w 247"/>
                <a:gd name="T9" fmla="*/ 26 h 26"/>
                <a:gd name="T10" fmla="*/ 0 60000 65536"/>
                <a:gd name="T11" fmla="*/ 0 60000 65536"/>
                <a:gd name="T12" fmla="*/ 0 60000 65536"/>
                <a:gd name="T13" fmla="*/ 0 60000 65536"/>
                <a:gd name="T14" fmla="*/ 0 60000 65536"/>
                <a:gd name="T15" fmla="*/ 0 w 247"/>
                <a:gd name="T16" fmla="*/ 0 h 26"/>
                <a:gd name="T17" fmla="*/ 247 w 247"/>
                <a:gd name="T18" fmla="*/ 26 h 26"/>
              </a:gdLst>
              <a:ahLst/>
              <a:cxnLst>
                <a:cxn ang="T10">
                  <a:pos x="T0" y="T1"/>
                </a:cxn>
                <a:cxn ang="T11">
                  <a:pos x="T2" y="T3"/>
                </a:cxn>
                <a:cxn ang="T12">
                  <a:pos x="T4" y="T5"/>
                </a:cxn>
                <a:cxn ang="T13">
                  <a:pos x="T6" y="T7"/>
                </a:cxn>
                <a:cxn ang="T14">
                  <a:pos x="T8" y="T9"/>
                </a:cxn>
              </a:cxnLst>
              <a:rect l="T15" t="T16" r="T17" b="T18"/>
              <a:pathLst>
                <a:path w="247" h="26">
                  <a:moveTo>
                    <a:pt x="0" y="26"/>
                  </a:moveTo>
                  <a:lnTo>
                    <a:pt x="29" y="0"/>
                  </a:lnTo>
                  <a:lnTo>
                    <a:pt x="247" y="1"/>
                  </a:lnTo>
                  <a:lnTo>
                    <a:pt x="247" y="26"/>
                  </a:lnTo>
                  <a:lnTo>
                    <a:pt x="0" y="26"/>
                  </a:lnTo>
                  <a:close/>
                </a:path>
              </a:pathLst>
            </a:custGeom>
            <a:solidFill>
              <a:srgbClr val="808080"/>
            </a:solidFill>
            <a:ln w="6350" cmpd="sng">
              <a:noFill/>
              <a:prstDash val="solid"/>
              <a:round/>
              <a:headEnd/>
              <a:tailEnd/>
            </a:ln>
          </p:spPr>
          <p:txBody>
            <a:bodyPr/>
            <a:lstStyle/>
            <a:p>
              <a:endParaRPr lang="en-US"/>
            </a:p>
          </p:txBody>
        </p:sp>
        <p:sp>
          <p:nvSpPr>
            <p:cNvPr id="30794" name="Freeform 104"/>
            <p:cNvSpPr>
              <a:spLocks/>
            </p:cNvSpPr>
            <p:nvPr/>
          </p:nvSpPr>
          <p:spPr bwMode="auto">
            <a:xfrm>
              <a:off x="2774" y="3013"/>
              <a:ext cx="8" cy="110"/>
            </a:xfrm>
            <a:custGeom>
              <a:avLst/>
              <a:gdLst>
                <a:gd name="T0" fmla="*/ 0 w 131"/>
                <a:gd name="T1" fmla="*/ 1418 h 1418"/>
                <a:gd name="T2" fmla="*/ 131 w 131"/>
                <a:gd name="T3" fmla="*/ 1314 h 1418"/>
                <a:gd name="T4" fmla="*/ 131 w 131"/>
                <a:gd name="T5" fmla="*/ 0 h 1418"/>
                <a:gd name="T6" fmla="*/ 1 w 131"/>
                <a:gd name="T7" fmla="*/ 0 h 1418"/>
                <a:gd name="T8" fmla="*/ 0 w 131"/>
                <a:gd name="T9" fmla="*/ 1418 h 1418"/>
                <a:gd name="T10" fmla="*/ 0 60000 65536"/>
                <a:gd name="T11" fmla="*/ 0 60000 65536"/>
                <a:gd name="T12" fmla="*/ 0 60000 65536"/>
                <a:gd name="T13" fmla="*/ 0 60000 65536"/>
                <a:gd name="T14" fmla="*/ 0 60000 65536"/>
                <a:gd name="T15" fmla="*/ 0 w 131"/>
                <a:gd name="T16" fmla="*/ 0 h 1418"/>
                <a:gd name="T17" fmla="*/ 131 w 131"/>
                <a:gd name="T18" fmla="*/ 1418 h 1418"/>
              </a:gdLst>
              <a:ahLst/>
              <a:cxnLst>
                <a:cxn ang="T10">
                  <a:pos x="T0" y="T1"/>
                </a:cxn>
                <a:cxn ang="T11">
                  <a:pos x="T2" y="T3"/>
                </a:cxn>
                <a:cxn ang="T12">
                  <a:pos x="T4" y="T5"/>
                </a:cxn>
                <a:cxn ang="T13">
                  <a:pos x="T6" y="T7"/>
                </a:cxn>
                <a:cxn ang="T14">
                  <a:pos x="T8" y="T9"/>
                </a:cxn>
              </a:cxnLst>
              <a:rect l="T15" t="T16" r="T17" b="T18"/>
              <a:pathLst>
                <a:path w="131" h="1418">
                  <a:moveTo>
                    <a:pt x="0" y="1418"/>
                  </a:moveTo>
                  <a:lnTo>
                    <a:pt x="131" y="1314"/>
                  </a:lnTo>
                  <a:lnTo>
                    <a:pt x="131" y="0"/>
                  </a:lnTo>
                  <a:lnTo>
                    <a:pt x="1" y="0"/>
                  </a:lnTo>
                  <a:lnTo>
                    <a:pt x="0" y="1418"/>
                  </a:lnTo>
                  <a:close/>
                </a:path>
              </a:pathLst>
            </a:custGeom>
            <a:solidFill>
              <a:srgbClr val="4D4D4D"/>
            </a:solidFill>
            <a:ln w="6350" cmpd="sng">
              <a:noFill/>
              <a:prstDash val="solid"/>
              <a:round/>
              <a:headEnd/>
              <a:tailEnd/>
            </a:ln>
          </p:spPr>
          <p:txBody>
            <a:bodyPr/>
            <a:lstStyle/>
            <a:p>
              <a:endParaRPr lang="en-US"/>
            </a:p>
          </p:txBody>
        </p:sp>
        <p:sp>
          <p:nvSpPr>
            <p:cNvPr id="30795" name="Freeform 105"/>
            <p:cNvSpPr>
              <a:spLocks/>
            </p:cNvSpPr>
            <p:nvPr/>
          </p:nvSpPr>
          <p:spPr bwMode="auto">
            <a:xfrm>
              <a:off x="2768" y="2974"/>
              <a:ext cx="90" cy="12"/>
            </a:xfrm>
            <a:custGeom>
              <a:avLst/>
              <a:gdLst>
                <a:gd name="T0" fmla="*/ 0 w 301"/>
                <a:gd name="T1" fmla="*/ 37 h 37"/>
                <a:gd name="T2" fmla="*/ 36 w 301"/>
                <a:gd name="T3" fmla="*/ 0 h 37"/>
                <a:gd name="T4" fmla="*/ 301 w 301"/>
                <a:gd name="T5" fmla="*/ 0 h 37"/>
                <a:gd name="T6" fmla="*/ 265 w 301"/>
                <a:gd name="T7" fmla="*/ 37 h 37"/>
                <a:gd name="T8" fmla="*/ 0 w 301"/>
                <a:gd name="T9" fmla="*/ 37 h 37"/>
                <a:gd name="T10" fmla="*/ 0 60000 65536"/>
                <a:gd name="T11" fmla="*/ 0 60000 65536"/>
                <a:gd name="T12" fmla="*/ 0 60000 65536"/>
                <a:gd name="T13" fmla="*/ 0 60000 65536"/>
                <a:gd name="T14" fmla="*/ 0 60000 65536"/>
                <a:gd name="T15" fmla="*/ 0 w 301"/>
                <a:gd name="T16" fmla="*/ 0 h 37"/>
                <a:gd name="T17" fmla="*/ 301 w 301"/>
                <a:gd name="T18" fmla="*/ 37 h 37"/>
              </a:gdLst>
              <a:ahLst/>
              <a:cxnLst>
                <a:cxn ang="T10">
                  <a:pos x="T0" y="T1"/>
                </a:cxn>
                <a:cxn ang="T11">
                  <a:pos x="T2" y="T3"/>
                </a:cxn>
                <a:cxn ang="T12">
                  <a:pos x="T4" y="T5"/>
                </a:cxn>
                <a:cxn ang="T13">
                  <a:pos x="T6" y="T7"/>
                </a:cxn>
                <a:cxn ang="T14">
                  <a:pos x="T8" y="T9"/>
                </a:cxn>
              </a:cxnLst>
              <a:rect l="T15" t="T16" r="T17" b="T18"/>
              <a:pathLst>
                <a:path w="301" h="37">
                  <a:moveTo>
                    <a:pt x="0" y="37"/>
                  </a:moveTo>
                  <a:lnTo>
                    <a:pt x="36" y="0"/>
                  </a:lnTo>
                  <a:lnTo>
                    <a:pt x="301" y="0"/>
                  </a:lnTo>
                  <a:lnTo>
                    <a:pt x="265" y="37"/>
                  </a:lnTo>
                  <a:lnTo>
                    <a:pt x="0" y="37"/>
                  </a:lnTo>
                  <a:close/>
                </a:path>
              </a:pathLst>
            </a:custGeom>
            <a:solidFill>
              <a:srgbClr val="DDDDDD"/>
            </a:solidFill>
            <a:ln w="6350" cmpd="sng">
              <a:noFill/>
              <a:prstDash val="solid"/>
              <a:round/>
              <a:headEnd/>
              <a:tailEnd/>
            </a:ln>
          </p:spPr>
          <p:txBody>
            <a:bodyPr/>
            <a:lstStyle/>
            <a:p>
              <a:endParaRPr lang="en-US"/>
            </a:p>
          </p:txBody>
        </p:sp>
        <p:sp>
          <p:nvSpPr>
            <p:cNvPr id="30796" name="Rectangle 106"/>
            <p:cNvSpPr>
              <a:spLocks noChangeArrowheads="1"/>
            </p:cNvSpPr>
            <p:nvPr/>
          </p:nvSpPr>
          <p:spPr bwMode="auto">
            <a:xfrm>
              <a:off x="2782" y="3014"/>
              <a:ext cx="58" cy="101"/>
            </a:xfrm>
            <a:prstGeom prst="rect">
              <a:avLst/>
            </a:prstGeom>
            <a:solidFill>
              <a:srgbClr val="969696"/>
            </a:solidFill>
            <a:ln w="0" algn="ctr">
              <a:noFill/>
              <a:miter lim="800000"/>
              <a:headEnd/>
              <a:tailEnd/>
            </a:ln>
          </p:spPr>
          <p:txBody>
            <a:bodyPr wrap="none" anchor="ctr"/>
            <a:lstStyle/>
            <a:p>
              <a:endParaRPr lang="en-US"/>
            </a:p>
          </p:txBody>
        </p:sp>
        <p:grpSp>
          <p:nvGrpSpPr>
            <p:cNvPr id="30797" name="Group 107"/>
            <p:cNvGrpSpPr>
              <a:grpSpLocks/>
            </p:cNvGrpSpPr>
            <p:nvPr/>
          </p:nvGrpSpPr>
          <p:grpSpPr bwMode="auto">
            <a:xfrm>
              <a:off x="2778" y="3009"/>
              <a:ext cx="65" cy="110"/>
              <a:chOff x="3016" y="2094"/>
              <a:chExt cx="272" cy="396"/>
            </a:xfrm>
          </p:grpSpPr>
          <p:grpSp>
            <p:nvGrpSpPr>
              <p:cNvPr id="30799" name="Group 108"/>
              <p:cNvGrpSpPr>
                <a:grpSpLocks/>
              </p:cNvGrpSpPr>
              <p:nvPr/>
            </p:nvGrpSpPr>
            <p:grpSpPr bwMode="auto">
              <a:xfrm>
                <a:off x="3016" y="2381"/>
                <a:ext cx="272" cy="109"/>
                <a:chOff x="3016" y="2381"/>
                <a:chExt cx="272" cy="109"/>
              </a:xfrm>
            </p:grpSpPr>
            <p:sp>
              <p:nvSpPr>
                <p:cNvPr id="30814" name="Rectangle 109"/>
                <p:cNvSpPr>
                  <a:spLocks noChangeArrowheads="1"/>
                </p:cNvSpPr>
                <p:nvPr/>
              </p:nvSpPr>
              <p:spPr bwMode="auto">
                <a:xfrm>
                  <a:off x="3019" y="2421"/>
                  <a:ext cx="210" cy="69"/>
                </a:xfrm>
                <a:prstGeom prst="rect">
                  <a:avLst/>
                </a:prstGeom>
                <a:solidFill>
                  <a:srgbClr val="1362FF"/>
                </a:solidFill>
                <a:ln w="9525">
                  <a:noFill/>
                  <a:miter lim="800000"/>
                  <a:headEnd/>
                  <a:tailEnd/>
                </a:ln>
              </p:spPr>
              <p:txBody>
                <a:bodyPr wrap="none" anchor="ctr"/>
                <a:lstStyle/>
                <a:p>
                  <a:endParaRPr lang="en-US"/>
                </a:p>
              </p:txBody>
            </p:sp>
            <p:sp>
              <p:nvSpPr>
                <p:cNvPr id="30815" name="AutoShape 110"/>
                <p:cNvSpPr>
                  <a:spLocks noChangeArrowheads="1"/>
                </p:cNvSpPr>
                <p:nvPr/>
              </p:nvSpPr>
              <p:spPr bwMode="auto">
                <a:xfrm rot="16200000" flipH="1">
                  <a:off x="3202" y="2405"/>
                  <a:ext cx="109" cy="62"/>
                </a:xfrm>
                <a:prstGeom prst="parallelogram">
                  <a:avLst>
                    <a:gd name="adj" fmla="val 66123"/>
                  </a:avLst>
                </a:prstGeom>
                <a:solidFill>
                  <a:srgbClr val="002D86"/>
                </a:solidFill>
                <a:ln w="9525">
                  <a:noFill/>
                  <a:miter lim="800000"/>
                  <a:headEnd/>
                  <a:tailEnd/>
                </a:ln>
              </p:spPr>
              <p:txBody>
                <a:bodyPr vert="eaVert" wrap="none" anchor="ctr"/>
                <a:lstStyle/>
                <a:p>
                  <a:endParaRPr lang="en-US"/>
                </a:p>
              </p:txBody>
            </p:sp>
            <p:sp>
              <p:nvSpPr>
                <p:cNvPr id="30816" name="AutoShape 111"/>
                <p:cNvSpPr>
                  <a:spLocks noChangeArrowheads="1"/>
                </p:cNvSpPr>
                <p:nvPr/>
              </p:nvSpPr>
              <p:spPr bwMode="auto">
                <a:xfrm>
                  <a:off x="3016" y="2384"/>
                  <a:ext cx="272" cy="38"/>
                </a:xfrm>
                <a:prstGeom prst="parallelogram">
                  <a:avLst>
                    <a:gd name="adj" fmla="val 161749"/>
                  </a:avLst>
                </a:prstGeom>
                <a:solidFill>
                  <a:srgbClr val="73A2FF"/>
                </a:solidFill>
                <a:ln w="9525">
                  <a:noFill/>
                  <a:miter lim="800000"/>
                  <a:headEnd/>
                  <a:tailEnd/>
                </a:ln>
              </p:spPr>
              <p:txBody>
                <a:bodyPr wrap="none" anchor="ctr"/>
                <a:lstStyle/>
                <a:p>
                  <a:pPr algn="ctr" eaLnBrk="0" hangingPunct="0"/>
                  <a:endParaRPr lang="en-US" b="1"/>
                </a:p>
              </p:txBody>
            </p:sp>
            <p:sp>
              <p:nvSpPr>
                <p:cNvPr id="30817" name="Oval 112"/>
                <p:cNvSpPr>
                  <a:spLocks noChangeArrowheads="1"/>
                </p:cNvSpPr>
                <p:nvPr/>
              </p:nvSpPr>
              <p:spPr bwMode="auto">
                <a:xfrm>
                  <a:off x="3040" y="2437"/>
                  <a:ext cx="47"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18" name="Oval 113"/>
                <p:cNvSpPr>
                  <a:spLocks noChangeArrowheads="1"/>
                </p:cNvSpPr>
                <p:nvPr/>
              </p:nvSpPr>
              <p:spPr bwMode="auto">
                <a:xfrm>
                  <a:off x="3153" y="2437"/>
                  <a:ext cx="48"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19" name="Line 114"/>
                <p:cNvSpPr>
                  <a:spLocks noChangeShapeType="1"/>
                </p:cNvSpPr>
                <p:nvPr/>
              </p:nvSpPr>
              <p:spPr bwMode="auto">
                <a:xfrm>
                  <a:off x="3062" y="2439"/>
                  <a:ext cx="111" cy="0"/>
                </a:xfrm>
                <a:prstGeom prst="line">
                  <a:avLst/>
                </a:prstGeom>
                <a:noFill/>
                <a:ln w="9525">
                  <a:solidFill>
                    <a:schemeClr val="tx1"/>
                  </a:solidFill>
                  <a:round/>
                  <a:headEnd/>
                  <a:tailEnd/>
                </a:ln>
              </p:spPr>
              <p:txBody>
                <a:bodyPr/>
                <a:lstStyle/>
                <a:p>
                  <a:endParaRPr lang="en-US"/>
                </a:p>
              </p:txBody>
            </p:sp>
          </p:grpSp>
          <p:grpSp>
            <p:nvGrpSpPr>
              <p:cNvPr id="30800" name="Group 115"/>
              <p:cNvGrpSpPr>
                <a:grpSpLocks/>
              </p:cNvGrpSpPr>
              <p:nvPr/>
            </p:nvGrpSpPr>
            <p:grpSpPr bwMode="auto">
              <a:xfrm>
                <a:off x="3016" y="2238"/>
                <a:ext cx="272" cy="110"/>
                <a:chOff x="3016" y="2236"/>
                <a:chExt cx="272" cy="110"/>
              </a:xfrm>
            </p:grpSpPr>
            <p:sp>
              <p:nvSpPr>
                <p:cNvPr id="30808" name="Rectangle 116"/>
                <p:cNvSpPr>
                  <a:spLocks noChangeArrowheads="1"/>
                </p:cNvSpPr>
                <p:nvPr/>
              </p:nvSpPr>
              <p:spPr bwMode="auto">
                <a:xfrm>
                  <a:off x="3019" y="2276"/>
                  <a:ext cx="210" cy="70"/>
                </a:xfrm>
                <a:prstGeom prst="rect">
                  <a:avLst/>
                </a:prstGeom>
                <a:solidFill>
                  <a:srgbClr val="1362FF"/>
                </a:solidFill>
                <a:ln w="9525">
                  <a:noFill/>
                  <a:miter lim="800000"/>
                  <a:headEnd/>
                  <a:tailEnd/>
                </a:ln>
              </p:spPr>
              <p:txBody>
                <a:bodyPr wrap="none" anchor="ctr"/>
                <a:lstStyle/>
                <a:p>
                  <a:endParaRPr lang="en-US"/>
                </a:p>
              </p:txBody>
            </p:sp>
            <p:sp>
              <p:nvSpPr>
                <p:cNvPr id="30809" name="AutoShape 117"/>
                <p:cNvSpPr>
                  <a:spLocks noChangeArrowheads="1"/>
                </p:cNvSpPr>
                <p:nvPr/>
              </p:nvSpPr>
              <p:spPr bwMode="auto">
                <a:xfrm rot="16200000" flipH="1">
                  <a:off x="3202" y="2260"/>
                  <a:ext cx="110" cy="62"/>
                </a:xfrm>
                <a:prstGeom prst="parallelogram">
                  <a:avLst>
                    <a:gd name="adj" fmla="val 66122"/>
                  </a:avLst>
                </a:prstGeom>
                <a:solidFill>
                  <a:srgbClr val="002D86"/>
                </a:solidFill>
                <a:ln w="9525">
                  <a:noFill/>
                  <a:miter lim="800000"/>
                  <a:headEnd/>
                  <a:tailEnd/>
                </a:ln>
              </p:spPr>
              <p:txBody>
                <a:bodyPr vert="eaVert" wrap="none" anchor="ctr"/>
                <a:lstStyle/>
                <a:p>
                  <a:endParaRPr lang="en-US"/>
                </a:p>
              </p:txBody>
            </p:sp>
            <p:sp>
              <p:nvSpPr>
                <p:cNvPr id="30810" name="AutoShape 118"/>
                <p:cNvSpPr>
                  <a:spLocks noChangeArrowheads="1"/>
                </p:cNvSpPr>
                <p:nvPr/>
              </p:nvSpPr>
              <p:spPr bwMode="auto">
                <a:xfrm>
                  <a:off x="3016" y="2239"/>
                  <a:ext cx="272" cy="38"/>
                </a:xfrm>
                <a:prstGeom prst="parallelogram">
                  <a:avLst>
                    <a:gd name="adj" fmla="val 161749"/>
                  </a:avLst>
                </a:prstGeom>
                <a:solidFill>
                  <a:srgbClr val="73A2FF"/>
                </a:solidFill>
                <a:ln w="9525">
                  <a:noFill/>
                  <a:miter lim="800000"/>
                  <a:headEnd/>
                  <a:tailEnd/>
                </a:ln>
              </p:spPr>
              <p:txBody>
                <a:bodyPr wrap="none" anchor="ctr"/>
                <a:lstStyle/>
                <a:p>
                  <a:endParaRPr lang="en-US"/>
                </a:p>
              </p:txBody>
            </p:sp>
            <p:sp>
              <p:nvSpPr>
                <p:cNvPr id="30811" name="Oval 119"/>
                <p:cNvSpPr>
                  <a:spLocks noChangeArrowheads="1"/>
                </p:cNvSpPr>
                <p:nvPr/>
              </p:nvSpPr>
              <p:spPr bwMode="auto">
                <a:xfrm>
                  <a:off x="3040" y="2293"/>
                  <a:ext cx="47"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12" name="Oval 120"/>
                <p:cNvSpPr>
                  <a:spLocks noChangeArrowheads="1"/>
                </p:cNvSpPr>
                <p:nvPr/>
              </p:nvSpPr>
              <p:spPr bwMode="auto">
                <a:xfrm>
                  <a:off x="3153" y="2293"/>
                  <a:ext cx="48"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13" name="Line 121"/>
                <p:cNvSpPr>
                  <a:spLocks noChangeShapeType="1"/>
                </p:cNvSpPr>
                <p:nvPr/>
              </p:nvSpPr>
              <p:spPr bwMode="auto">
                <a:xfrm>
                  <a:off x="3062" y="2294"/>
                  <a:ext cx="111" cy="0"/>
                </a:xfrm>
                <a:prstGeom prst="line">
                  <a:avLst/>
                </a:prstGeom>
                <a:noFill/>
                <a:ln w="9525">
                  <a:solidFill>
                    <a:schemeClr val="tx1"/>
                  </a:solidFill>
                  <a:round/>
                  <a:headEnd/>
                  <a:tailEnd/>
                </a:ln>
              </p:spPr>
              <p:txBody>
                <a:bodyPr/>
                <a:lstStyle/>
                <a:p>
                  <a:endParaRPr lang="en-US"/>
                </a:p>
              </p:txBody>
            </p:sp>
          </p:grpSp>
          <p:grpSp>
            <p:nvGrpSpPr>
              <p:cNvPr id="30801" name="Group 122"/>
              <p:cNvGrpSpPr>
                <a:grpSpLocks/>
              </p:cNvGrpSpPr>
              <p:nvPr/>
            </p:nvGrpSpPr>
            <p:grpSpPr bwMode="auto">
              <a:xfrm>
                <a:off x="3016" y="2094"/>
                <a:ext cx="272" cy="110"/>
                <a:chOff x="3016" y="2236"/>
                <a:chExt cx="272" cy="110"/>
              </a:xfrm>
            </p:grpSpPr>
            <p:sp>
              <p:nvSpPr>
                <p:cNvPr id="30802" name="Rectangle 123"/>
                <p:cNvSpPr>
                  <a:spLocks noChangeArrowheads="1"/>
                </p:cNvSpPr>
                <p:nvPr/>
              </p:nvSpPr>
              <p:spPr bwMode="auto">
                <a:xfrm>
                  <a:off x="3019" y="2276"/>
                  <a:ext cx="210" cy="70"/>
                </a:xfrm>
                <a:prstGeom prst="rect">
                  <a:avLst/>
                </a:prstGeom>
                <a:solidFill>
                  <a:srgbClr val="1362FF"/>
                </a:solidFill>
                <a:ln w="9525">
                  <a:noFill/>
                  <a:miter lim="800000"/>
                  <a:headEnd/>
                  <a:tailEnd/>
                </a:ln>
              </p:spPr>
              <p:txBody>
                <a:bodyPr wrap="none" anchor="ctr"/>
                <a:lstStyle/>
                <a:p>
                  <a:endParaRPr lang="en-US"/>
                </a:p>
              </p:txBody>
            </p:sp>
            <p:sp>
              <p:nvSpPr>
                <p:cNvPr id="30803" name="AutoShape 124"/>
                <p:cNvSpPr>
                  <a:spLocks noChangeArrowheads="1"/>
                </p:cNvSpPr>
                <p:nvPr/>
              </p:nvSpPr>
              <p:spPr bwMode="auto">
                <a:xfrm rot="16200000" flipH="1">
                  <a:off x="3202" y="2260"/>
                  <a:ext cx="110" cy="62"/>
                </a:xfrm>
                <a:prstGeom prst="parallelogram">
                  <a:avLst>
                    <a:gd name="adj" fmla="val 66122"/>
                  </a:avLst>
                </a:prstGeom>
                <a:solidFill>
                  <a:srgbClr val="002D86"/>
                </a:solidFill>
                <a:ln w="9525">
                  <a:noFill/>
                  <a:miter lim="800000"/>
                  <a:headEnd/>
                  <a:tailEnd/>
                </a:ln>
              </p:spPr>
              <p:txBody>
                <a:bodyPr vert="eaVert" wrap="none" anchor="ctr"/>
                <a:lstStyle/>
                <a:p>
                  <a:endParaRPr lang="en-US"/>
                </a:p>
              </p:txBody>
            </p:sp>
            <p:sp>
              <p:nvSpPr>
                <p:cNvPr id="30804" name="AutoShape 125"/>
                <p:cNvSpPr>
                  <a:spLocks noChangeArrowheads="1"/>
                </p:cNvSpPr>
                <p:nvPr/>
              </p:nvSpPr>
              <p:spPr bwMode="auto">
                <a:xfrm>
                  <a:off x="3016" y="2239"/>
                  <a:ext cx="272" cy="38"/>
                </a:xfrm>
                <a:prstGeom prst="parallelogram">
                  <a:avLst>
                    <a:gd name="adj" fmla="val 161749"/>
                  </a:avLst>
                </a:prstGeom>
                <a:solidFill>
                  <a:srgbClr val="73A2FF"/>
                </a:solidFill>
                <a:ln w="9525">
                  <a:noFill/>
                  <a:miter lim="800000"/>
                  <a:headEnd/>
                  <a:tailEnd/>
                </a:ln>
              </p:spPr>
              <p:txBody>
                <a:bodyPr wrap="none" anchor="ctr"/>
                <a:lstStyle/>
                <a:p>
                  <a:endParaRPr lang="en-US"/>
                </a:p>
              </p:txBody>
            </p:sp>
            <p:sp>
              <p:nvSpPr>
                <p:cNvPr id="30805" name="Oval 126"/>
                <p:cNvSpPr>
                  <a:spLocks noChangeArrowheads="1"/>
                </p:cNvSpPr>
                <p:nvPr/>
              </p:nvSpPr>
              <p:spPr bwMode="auto">
                <a:xfrm>
                  <a:off x="3040" y="2293"/>
                  <a:ext cx="47"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06" name="Oval 127"/>
                <p:cNvSpPr>
                  <a:spLocks noChangeArrowheads="1"/>
                </p:cNvSpPr>
                <p:nvPr/>
              </p:nvSpPr>
              <p:spPr bwMode="auto">
                <a:xfrm>
                  <a:off x="3153" y="2293"/>
                  <a:ext cx="48" cy="43"/>
                </a:xfrm>
                <a:prstGeom prst="ellipse">
                  <a:avLst/>
                </a:prstGeom>
                <a:solidFill>
                  <a:schemeClr val="tx1"/>
                </a:solidFill>
                <a:ln w="6350">
                  <a:solidFill>
                    <a:schemeClr val="tx1"/>
                  </a:solidFill>
                  <a:round/>
                  <a:headEnd/>
                  <a:tailEnd/>
                </a:ln>
              </p:spPr>
              <p:txBody>
                <a:bodyPr wrap="none" anchor="ctr"/>
                <a:lstStyle/>
                <a:p>
                  <a:endParaRPr lang="en-US"/>
                </a:p>
              </p:txBody>
            </p:sp>
            <p:sp>
              <p:nvSpPr>
                <p:cNvPr id="30807" name="Line 128"/>
                <p:cNvSpPr>
                  <a:spLocks noChangeShapeType="1"/>
                </p:cNvSpPr>
                <p:nvPr/>
              </p:nvSpPr>
              <p:spPr bwMode="auto">
                <a:xfrm>
                  <a:off x="3062" y="2294"/>
                  <a:ext cx="111" cy="0"/>
                </a:xfrm>
                <a:prstGeom prst="line">
                  <a:avLst/>
                </a:prstGeom>
                <a:noFill/>
                <a:ln w="9525">
                  <a:solidFill>
                    <a:schemeClr val="tx1"/>
                  </a:solidFill>
                  <a:round/>
                  <a:headEnd/>
                  <a:tailEnd/>
                </a:ln>
              </p:spPr>
              <p:txBody>
                <a:bodyPr/>
                <a:lstStyle/>
                <a:p>
                  <a:endParaRPr lang="en-US"/>
                </a:p>
              </p:txBody>
            </p:sp>
          </p:grpSp>
        </p:grpSp>
        <p:sp>
          <p:nvSpPr>
            <p:cNvPr id="30798" name="Rectangle 129"/>
            <p:cNvSpPr>
              <a:spLocks noChangeArrowheads="1"/>
            </p:cNvSpPr>
            <p:nvPr/>
          </p:nvSpPr>
          <p:spPr bwMode="auto">
            <a:xfrm>
              <a:off x="2784" y="3001"/>
              <a:ext cx="57" cy="13"/>
            </a:xfrm>
            <a:prstGeom prst="rect">
              <a:avLst/>
            </a:prstGeom>
            <a:solidFill>
              <a:srgbClr val="B2B2B2"/>
            </a:solidFill>
            <a:ln w="6350">
              <a:noFill/>
              <a:miter lim="800000"/>
              <a:headEnd/>
              <a:tailEnd/>
            </a:ln>
          </p:spPr>
          <p:txBody>
            <a:bodyPr anchor="ctr" anchorCtr="1"/>
            <a:lstStyle/>
            <a:p>
              <a:pPr algn="ctr" eaLnBrk="0" hangingPunct="0"/>
              <a:endParaRPr lang="en-US" sz="800">
                <a:latin typeface="Tahoma" pitchFamily="34" charset="0"/>
              </a:endParaRPr>
            </a:p>
          </p:txBody>
        </p:sp>
      </p:grpSp>
      <p:sp>
        <p:nvSpPr>
          <p:cNvPr id="30761" name="Text Box 130"/>
          <p:cNvSpPr txBox="1">
            <a:spLocks noChangeArrowheads="1"/>
          </p:cNvSpPr>
          <p:nvPr/>
        </p:nvSpPr>
        <p:spPr bwMode="auto">
          <a:xfrm>
            <a:off x="7269163" y="5522913"/>
            <a:ext cx="1352550" cy="498475"/>
          </a:xfrm>
          <a:prstGeom prst="rect">
            <a:avLst/>
          </a:prstGeom>
          <a:noFill/>
          <a:ln w="9525">
            <a:noFill/>
            <a:miter lim="800000"/>
            <a:headEnd/>
            <a:tailEnd/>
          </a:ln>
        </p:spPr>
        <p:txBody>
          <a:bodyPr lIns="82124" tIns="41061" rIns="82124" bIns="41061" anchorCtr="1">
            <a:spAutoFit/>
          </a:bodyPr>
          <a:lstStyle/>
          <a:p>
            <a:pPr algn="ctr" eaLnBrk="0" hangingPunct="0">
              <a:lnSpc>
                <a:spcPct val="85000"/>
              </a:lnSpc>
              <a:spcBef>
                <a:spcPct val="50000"/>
              </a:spcBef>
              <a:buClr>
                <a:srgbClr val="00BA5D"/>
              </a:buClr>
            </a:pPr>
            <a:r>
              <a:rPr lang="en-US" sz="1600" b="1">
                <a:solidFill>
                  <a:srgbClr val="FFFF00"/>
                </a:solidFill>
              </a:rPr>
              <a:t>Corporate Resources</a:t>
            </a:r>
          </a:p>
        </p:txBody>
      </p:sp>
      <p:grpSp>
        <p:nvGrpSpPr>
          <p:cNvPr id="30762" name="Group 131"/>
          <p:cNvGrpSpPr>
            <a:grpSpLocks/>
          </p:cNvGrpSpPr>
          <p:nvPr/>
        </p:nvGrpSpPr>
        <p:grpSpPr bwMode="auto">
          <a:xfrm>
            <a:off x="7734300" y="4322763"/>
            <a:ext cx="288925" cy="428625"/>
            <a:chOff x="4806" y="2775"/>
            <a:chExt cx="225" cy="334"/>
          </a:xfrm>
        </p:grpSpPr>
        <p:sp>
          <p:nvSpPr>
            <p:cNvPr id="30779" name="Freeform 132"/>
            <p:cNvSpPr>
              <a:spLocks/>
            </p:cNvSpPr>
            <p:nvPr/>
          </p:nvSpPr>
          <p:spPr bwMode="auto">
            <a:xfrm>
              <a:off x="5008" y="2963"/>
              <a:ext cx="23" cy="146"/>
            </a:xfrm>
            <a:custGeom>
              <a:avLst/>
              <a:gdLst>
                <a:gd name="T0" fmla="*/ 60 w 60"/>
                <a:gd name="T1" fmla="*/ 0 h 425"/>
                <a:gd name="T2" fmla="*/ 60 w 60"/>
                <a:gd name="T3" fmla="*/ 364 h 425"/>
                <a:gd name="T4" fmla="*/ 0 w 60"/>
                <a:gd name="T5" fmla="*/ 425 h 425"/>
                <a:gd name="T6" fmla="*/ 1 w 60"/>
                <a:gd name="T7" fmla="*/ 58 h 425"/>
                <a:gd name="T8" fmla="*/ 60 w 60"/>
                <a:gd name="T9" fmla="*/ 0 h 425"/>
                <a:gd name="T10" fmla="*/ 0 60000 65536"/>
                <a:gd name="T11" fmla="*/ 0 60000 65536"/>
                <a:gd name="T12" fmla="*/ 0 60000 65536"/>
                <a:gd name="T13" fmla="*/ 0 60000 65536"/>
                <a:gd name="T14" fmla="*/ 0 60000 65536"/>
                <a:gd name="T15" fmla="*/ 0 w 60"/>
                <a:gd name="T16" fmla="*/ 0 h 425"/>
                <a:gd name="T17" fmla="*/ 60 w 60"/>
                <a:gd name="T18" fmla="*/ 425 h 425"/>
              </a:gdLst>
              <a:ahLst/>
              <a:cxnLst>
                <a:cxn ang="T10">
                  <a:pos x="T0" y="T1"/>
                </a:cxn>
                <a:cxn ang="T11">
                  <a:pos x="T2" y="T3"/>
                </a:cxn>
                <a:cxn ang="T12">
                  <a:pos x="T4" y="T5"/>
                </a:cxn>
                <a:cxn ang="T13">
                  <a:pos x="T6" y="T7"/>
                </a:cxn>
                <a:cxn ang="T14">
                  <a:pos x="T8" y="T9"/>
                </a:cxn>
              </a:cxnLst>
              <a:rect l="T15" t="T16" r="T17" b="T18"/>
              <a:pathLst>
                <a:path w="60" h="425">
                  <a:moveTo>
                    <a:pt x="60" y="0"/>
                  </a:moveTo>
                  <a:lnTo>
                    <a:pt x="60" y="364"/>
                  </a:lnTo>
                  <a:lnTo>
                    <a:pt x="0" y="425"/>
                  </a:lnTo>
                  <a:lnTo>
                    <a:pt x="1" y="58"/>
                  </a:lnTo>
                  <a:lnTo>
                    <a:pt x="60" y="0"/>
                  </a:lnTo>
                  <a:close/>
                </a:path>
              </a:pathLst>
            </a:custGeom>
            <a:solidFill>
              <a:srgbClr val="008000"/>
            </a:solidFill>
            <a:ln w="3175">
              <a:noFill/>
              <a:prstDash val="solid"/>
              <a:round/>
              <a:headEnd/>
              <a:tailEnd/>
            </a:ln>
          </p:spPr>
          <p:txBody>
            <a:bodyPr/>
            <a:lstStyle/>
            <a:p>
              <a:endParaRPr lang="en-US"/>
            </a:p>
          </p:txBody>
        </p:sp>
        <p:sp>
          <p:nvSpPr>
            <p:cNvPr id="30780" name="Rectangle 133"/>
            <p:cNvSpPr>
              <a:spLocks noChangeArrowheads="1"/>
            </p:cNvSpPr>
            <p:nvPr/>
          </p:nvSpPr>
          <p:spPr bwMode="auto">
            <a:xfrm>
              <a:off x="4806" y="2984"/>
              <a:ext cx="204" cy="125"/>
            </a:xfrm>
            <a:prstGeom prst="rect">
              <a:avLst/>
            </a:prstGeom>
            <a:solidFill>
              <a:srgbClr val="33CC33"/>
            </a:solidFill>
            <a:ln w="3175">
              <a:noFill/>
              <a:miter lim="800000"/>
              <a:headEnd/>
              <a:tailEnd/>
            </a:ln>
          </p:spPr>
          <p:txBody>
            <a:bodyPr lIns="0" tIns="0" rIns="0" bIns="0" anchor="ctr" anchorCtr="1"/>
            <a:lstStyle/>
            <a:p>
              <a:pPr algn="ctr"/>
              <a:endParaRPr lang="en-US" sz="1200" b="1">
                <a:latin typeface="Tahoma" pitchFamily="34" charset="0"/>
              </a:endParaRPr>
            </a:p>
          </p:txBody>
        </p:sp>
        <p:sp>
          <p:nvSpPr>
            <p:cNvPr id="30781" name="Freeform 134"/>
            <p:cNvSpPr>
              <a:spLocks/>
            </p:cNvSpPr>
            <p:nvPr/>
          </p:nvSpPr>
          <p:spPr bwMode="auto">
            <a:xfrm>
              <a:off x="4806" y="2775"/>
              <a:ext cx="225" cy="21"/>
            </a:xfrm>
            <a:custGeom>
              <a:avLst/>
              <a:gdLst>
                <a:gd name="T0" fmla="*/ 0 w 1226"/>
                <a:gd name="T1" fmla="*/ 122 h 122"/>
                <a:gd name="T2" fmla="*/ 1104 w 1226"/>
                <a:gd name="T3" fmla="*/ 122 h 122"/>
                <a:gd name="T4" fmla="*/ 1226 w 1226"/>
                <a:gd name="T5" fmla="*/ 0 h 122"/>
                <a:gd name="T6" fmla="*/ 123 w 1226"/>
                <a:gd name="T7" fmla="*/ 0 h 122"/>
                <a:gd name="T8" fmla="*/ 0 w 1226"/>
                <a:gd name="T9" fmla="*/ 122 h 122"/>
                <a:gd name="T10" fmla="*/ 0 60000 65536"/>
                <a:gd name="T11" fmla="*/ 0 60000 65536"/>
                <a:gd name="T12" fmla="*/ 0 60000 65536"/>
                <a:gd name="T13" fmla="*/ 0 60000 65536"/>
                <a:gd name="T14" fmla="*/ 0 60000 65536"/>
                <a:gd name="T15" fmla="*/ 0 w 1226"/>
                <a:gd name="T16" fmla="*/ 0 h 122"/>
                <a:gd name="T17" fmla="*/ 1226 w 1226"/>
                <a:gd name="T18" fmla="*/ 122 h 122"/>
              </a:gdLst>
              <a:ahLst/>
              <a:cxnLst>
                <a:cxn ang="T10">
                  <a:pos x="T0" y="T1"/>
                </a:cxn>
                <a:cxn ang="T11">
                  <a:pos x="T2" y="T3"/>
                </a:cxn>
                <a:cxn ang="T12">
                  <a:pos x="T4" y="T5"/>
                </a:cxn>
                <a:cxn ang="T13">
                  <a:pos x="T6" y="T7"/>
                </a:cxn>
                <a:cxn ang="T14">
                  <a:pos x="T8" y="T9"/>
                </a:cxn>
              </a:cxnLst>
              <a:rect l="T15" t="T16" r="T17" b="T18"/>
              <a:pathLst>
                <a:path w="1226" h="122">
                  <a:moveTo>
                    <a:pt x="0" y="122"/>
                  </a:moveTo>
                  <a:lnTo>
                    <a:pt x="1104" y="122"/>
                  </a:lnTo>
                  <a:lnTo>
                    <a:pt x="1226" y="0"/>
                  </a:lnTo>
                  <a:lnTo>
                    <a:pt x="123" y="0"/>
                  </a:lnTo>
                  <a:lnTo>
                    <a:pt x="0" y="122"/>
                  </a:lnTo>
                  <a:close/>
                </a:path>
              </a:pathLst>
            </a:custGeom>
            <a:solidFill>
              <a:srgbClr val="DDDDDD"/>
            </a:solidFill>
            <a:ln w="3175">
              <a:noFill/>
              <a:prstDash val="solid"/>
              <a:round/>
              <a:headEnd/>
              <a:tailEnd/>
            </a:ln>
          </p:spPr>
          <p:txBody>
            <a:bodyPr/>
            <a:lstStyle/>
            <a:p>
              <a:endParaRPr lang="en-US"/>
            </a:p>
          </p:txBody>
        </p:sp>
        <p:sp>
          <p:nvSpPr>
            <p:cNvPr id="30782" name="Freeform 135"/>
            <p:cNvSpPr>
              <a:spLocks/>
            </p:cNvSpPr>
            <p:nvPr/>
          </p:nvSpPr>
          <p:spPr bwMode="auto">
            <a:xfrm>
              <a:off x="5009" y="2775"/>
              <a:ext cx="22" cy="209"/>
            </a:xfrm>
            <a:custGeom>
              <a:avLst/>
              <a:gdLst>
                <a:gd name="T0" fmla="*/ 122 w 122"/>
                <a:gd name="T1" fmla="*/ 0 h 1222"/>
                <a:gd name="T2" fmla="*/ 122 w 122"/>
                <a:gd name="T3" fmla="*/ 1100 h 1222"/>
                <a:gd name="T4" fmla="*/ 0 w 122"/>
                <a:gd name="T5" fmla="*/ 1222 h 1222"/>
                <a:gd name="T6" fmla="*/ 0 w 122"/>
                <a:gd name="T7" fmla="*/ 122 h 1222"/>
                <a:gd name="T8" fmla="*/ 122 w 122"/>
                <a:gd name="T9" fmla="*/ 0 h 1222"/>
                <a:gd name="T10" fmla="*/ 0 60000 65536"/>
                <a:gd name="T11" fmla="*/ 0 60000 65536"/>
                <a:gd name="T12" fmla="*/ 0 60000 65536"/>
                <a:gd name="T13" fmla="*/ 0 60000 65536"/>
                <a:gd name="T14" fmla="*/ 0 60000 65536"/>
                <a:gd name="T15" fmla="*/ 0 w 122"/>
                <a:gd name="T16" fmla="*/ 0 h 1222"/>
                <a:gd name="T17" fmla="*/ 122 w 122"/>
                <a:gd name="T18" fmla="*/ 1222 h 1222"/>
              </a:gdLst>
              <a:ahLst/>
              <a:cxnLst>
                <a:cxn ang="T10">
                  <a:pos x="T0" y="T1"/>
                </a:cxn>
                <a:cxn ang="T11">
                  <a:pos x="T2" y="T3"/>
                </a:cxn>
                <a:cxn ang="T12">
                  <a:pos x="T4" y="T5"/>
                </a:cxn>
                <a:cxn ang="T13">
                  <a:pos x="T6" y="T7"/>
                </a:cxn>
                <a:cxn ang="T14">
                  <a:pos x="T8" y="T9"/>
                </a:cxn>
              </a:cxnLst>
              <a:rect l="T15" t="T16" r="T17" b="T18"/>
              <a:pathLst>
                <a:path w="122" h="1222">
                  <a:moveTo>
                    <a:pt x="122" y="0"/>
                  </a:moveTo>
                  <a:lnTo>
                    <a:pt x="122" y="1100"/>
                  </a:lnTo>
                  <a:lnTo>
                    <a:pt x="0" y="1222"/>
                  </a:lnTo>
                  <a:lnTo>
                    <a:pt x="0" y="122"/>
                  </a:lnTo>
                  <a:lnTo>
                    <a:pt x="122" y="0"/>
                  </a:lnTo>
                  <a:close/>
                </a:path>
              </a:pathLst>
            </a:custGeom>
            <a:solidFill>
              <a:srgbClr val="777777"/>
            </a:solidFill>
            <a:ln w="3175">
              <a:noFill/>
              <a:prstDash val="solid"/>
              <a:round/>
              <a:headEnd/>
              <a:tailEnd/>
            </a:ln>
          </p:spPr>
          <p:txBody>
            <a:bodyPr/>
            <a:lstStyle/>
            <a:p>
              <a:endParaRPr lang="en-US"/>
            </a:p>
          </p:txBody>
        </p:sp>
        <p:sp>
          <p:nvSpPr>
            <p:cNvPr id="30783" name="Rectangle 136"/>
            <p:cNvSpPr>
              <a:spLocks noChangeArrowheads="1"/>
            </p:cNvSpPr>
            <p:nvPr/>
          </p:nvSpPr>
          <p:spPr bwMode="auto">
            <a:xfrm>
              <a:off x="4806" y="2796"/>
              <a:ext cx="204" cy="188"/>
            </a:xfrm>
            <a:prstGeom prst="rect">
              <a:avLst/>
            </a:prstGeom>
            <a:solidFill>
              <a:srgbClr val="B2B2B2"/>
            </a:solidFill>
            <a:ln w="3175">
              <a:noFill/>
              <a:miter lim="800000"/>
              <a:headEnd/>
              <a:tailEnd/>
            </a:ln>
          </p:spPr>
          <p:txBody>
            <a:bodyPr/>
            <a:lstStyle/>
            <a:p>
              <a:endParaRPr lang="en-US"/>
            </a:p>
          </p:txBody>
        </p:sp>
        <p:sp>
          <p:nvSpPr>
            <p:cNvPr id="30784" name="Freeform 137"/>
            <p:cNvSpPr>
              <a:spLocks/>
            </p:cNvSpPr>
            <p:nvPr/>
          </p:nvSpPr>
          <p:spPr bwMode="auto">
            <a:xfrm>
              <a:off x="4817" y="2875"/>
              <a:ext cx="71" cy="30"/>
            </a:xfrm>
            <a:custGeom>
              <a:avLst/>
              <a:gdLst>
                <a:gd name="T0" fmla="*/ 193 w 193"/>
                <a:gd name="T1" fmla="*/ 20 h 86"/>
                <a:gd name="T2" fmla="*/ 46 w 193"/>
                <a:gd name="T3" fmla="*/ 20 h 86"/>
                <a:gd name="T4" fmla="*/ 46 w 193"/>
                <a:gd name="T5" fmla="*/ 0 h 86"/>
                <a:gd name="T6" fmla="*/ 0 w 193"/>
                <a:gd name="T7" fmla="*/ 40 h 86"/>
                <a:gd name="T8" fmla="*/ 46 w 193"/>
                <a:gd name="T9" fmla="*/ 86 h 86"/>
                <a:gd name="T10" fmla="*/ 46 w 193"/>
                <a:gd name="T11" fmla="*/ 66 h 86"/>
                <a:gd name="T12" fmla="*/ 193 w 193"/>
                <a:gd name="T13" fmla="*/ 66 h 86"/>
                <a:gd name="T14" fmla="*/ 193 w 193"/>
                <a:gd name="T15" fmla="*/ 20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193" y="20"/>
                  </a:moveTo>
                  <a:lnTo>
                    <a:pt x="46" y="20"/>
                  </a:lnTo>
                  <a:lnTo>
                    <a:pt x="46" y="0"/>
                  </a:lnTo>
                  <a:lnTo>
                    <a:pt x="0" y="40"/>
                  </a:lnTo>
                  <a:lnTo>
                    <a:pt x="46" y="86"/>
                  </a:lnTo>
                  <a:lnTo>
                    <a:pt x="46" y="66"/>
                  </a:lnTo>
                  <a:lnTo>
                    <a:pt x="193" y="66"/>
                  </a:lnTo>
                  <a:lnTo>
                    <a:pt x="193" y="20"/>
                  </a:lnTo>
                  <a:close/>
                </a:path>
              </a:pathLst>
            </a:custGeom>
            <a:solidFill>
              <a:srgbClr val="FFFFFF"/>
            </a:solidFill>
            <a:ln w="9525">
              <a:noFill/>
              <a:round/>
              <a:headEnd/>
              <a:tailEnd/>
            </a:ln>
          </p:spPr>
          <p:txBody>
            <a:bodyPr/>
            <a:lstStyle/>
            <a:p>
              <a:endParaRPr lang="en-US"/>
            </a:p>
          </p:txBody>
        </p:sp>
        <p:sp>
          <p:nvSpPr>
            <p:cNvPr id="30785" name="Freeform 138"/>
            <p:cNvSpPr>
              <a:spLocks/>
            </p:cNvSpPr>
            <p:nvPr/>
          </p:nvSpPr>
          <p:spPr bwMode="auto">
            <a:xfrm>
              <a:off x="4892" y="2805"/>
              <a:ext cx="32" cy="67"/>
            </a:xfrm>
            <a:custGeom>
              <a:avLst/>
              <a:gdLst>
                <a:gd name="T0" fmla="*/ 66 w 86"/>
                <a:gd name="T1" fmla="*/ 194 h 194"/>
                <a:gd name="T2" fmla="*/ 66 w 86"/>
                <a:gd name="T3" fmla="*/ 41 h 194"/>
                <a:gd name="T4" fmla="*/ 86 w 86"/>
                <a:gd name="T5" fmla="*/ 41 h 194"/>
                <a:gd name="T6" fmla="*/ 46 w 86"/>
                <a:gd name="T7" fmla="*/ 0 h 194"/>
                <a:gd name="T8" fmla="*/ 0 w 86"/>
                <a:gd name="T9" fmla="*/ 41 h 194"/>
                <a:gd name="T10" fmla="*/ 20 w 86"/>
                <a:gd name="T11" fmla="*/ 41 h 194"/>
                <a:gd name="T12" fmla="*/ 20 w 86"/>
                <a:gd name="T13" fmla="*/ 194 h 194"/>
                <a:gd name="T14" fmla="*/ 66 w 86"/>
                <a:gd name="T15" fmla="*/ 194 h 194"/>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4"/>
                <a:gd name="T26" fmla="*/ 86 w 86"/>
                <a:gd name="T27" fmla="*/ 194 h 1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4">
                  <a:moveTo>
                    <a:pt x="66" y="194"/>
                  </a:moveTo>
                  <a:lnTo>
                    <a:pt x="66" y="41"/>
                  </a:lnTo>
                  <a:lnTo>
                    <a:pt x="86" y="41"/>
                  </a:lnTo>
                  <a:lnTo>
                    <a:pt x="46" y="0"/>
                  </a:lnTo>
                  <a:lnTo>
                    <a:pt x="0" y="41"/>
                  </a:lnTo>
                  <a:lnTo>
                    <a:pt x="20" y="41"/>
                  </a:lnTo>
                  <a:lnTo>
                    <a:pt x="20" y="194"/>
                  </a:lnTo>
                  <a:lnTo>
                    <a:pt x="66" y="194"/>
                  </a:lnTo>
                  <a:close/>
                </a:path>
              </a:pathLst>
            </a:custGeom>
            <a:solidFill>
              <a:srgbClr val="FFFFFF"/>
            </a:solidFill>
            <a:ln w="9525">
              <a:noFill/>
              <a:round/>
              <a:headEnd/>
              <a:tailEnd/>
            </a:ln>
          </p:spPr>
          <p:txBody>
            <a:bodyPr/>
            <a:lstStyle/>
            <a:p>
              <a:endParaRPr lang="en-US"/>
            </a:p>
          </p:txBody>
        </p:sp>
        <p:sp>
          <p:nvSpPr>
            <p:cNvPr id="30786" name="Freeform 139"/>
            <p:cNvSpPr>
              <a:spLocks/>
            </p:cNvSpPr>
            <p:nvPr/>
          </p:nvSpPr>
          <p:spPr bwMode="auto">
            <a:xfrm>
              <a:off x="4927" y="2875"/>
              <a:ext cx="71" cy="30"/>
            </a:xfrm>
            <a:custGeom>
              <a:avLst/>
              <a:gdLst>
                <a:gd name="T0" fmla="*/ 0 w 193"/>
                <a:gd name="T1" fmla="*/ 66 h 86"/>
                <a:gd name="T2" fmla="*/ 152 w 193"/>
                <a:gd name="T3" fmla="*/ 66 h 86"/>
                <a:gd name="T4" fmla="*/ 152 w 193"/>
                <a:gd name="T5" fmla="*/ 86 h 86"/>
                <a:gd name="T6" fmla="*/ 193 w 193"/>
                <a:gd name="T7" fmla="*/ 40 h 86"/>
                <a:gd name="T8" fmla="*/ 152 w 193"/>
                <a:gd name="T9" fmla="*/ 0 h 86"/>
                <a:gd name="T10" fmla="*/ 152 w 193"/>
                <a:gd name="T11" fmla="*/ 20 h 86"/>
                <a:gd name="T12" fmla="*/ 0 w 193"/>
                <a:gd name="T13" fmla="*/ 20 h 86"/>
                <a:gd name="T14" fmla="*/ 0 w 193"/>
                <a:gd name="T15" fmla="*/ 66 h 86"/>
                <a:gd name="T16" fmla="*/ 0 60000 65536"/>
                <a:gd name="T17" fmla="*/ 0 60000 65536"/>
                <a:gd name="T18" fmla="*/ 0 60000 65536"/>
                <a:gd name="T19" fmla="*/ 0 60000 65536"/>
                <a:gd name="T20" fmla="*/ 0 60000 65536"/>
                <a:gd name="T21" fmla="*/ 0 60000 65536"/>
                <a:gd name="T22" fmla="*/ 0 60000 65536"/>
                <a:gd name="T23" fmla="*/ 0 60000 65536"/>
                <a:gd name="T24" fmla="*/ 0 w 193"/>
                <a:gd name="T25" fmla="*/ 0 h 86"/>
                <a:gd name="T26" fmla="*/ 193 w 193"/>
                <a:gd name="T27" fmla="*/ 86 h 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3" h="86">
                  <a:moveTo>
                    <a:pt x="0" y="66"/>
                  </a:moveTo>
                  <a:lnTo>
                    <a:pt x="152" y="66"/>
                  </a:lnTo>
                  <a:lnTo>
                    <a:pt x="152" y="86"/>
                  </a:lnTo>
                  <a:lnTo>
                    <a:pt x="193" y="40"/>
                  </a:lnTo>
                  <a:lnTo>
                    <a:pt x="152" y="0"/>
                  </a:lnTo>
                  <a:lnTo>
                    <a:pt x="152" y="20"/>
                  </a:lnTo>
                  <a:lnTo>
                    <a:pt x="0" y="20"/>
                  </a:lnTo>
                  <a:lnTo>
                    <a:pt x="0" y="66"/>
                  </a:lnTo>
                  <a:close/>
                </a:path>
              </a:pathLst>
            </a:custGeom>
            <a:solidFill>
              <a:srgbClr val="FFFFFF"/>
            </a:solidFill>
            <a:ln w="9525">
              <a:noFill/>
              <a:round/>
              <a:headEnd/>
              <a:tailEnd/>
            </a:ln>
          </p:spPr>
          <p:txBody>
            <a:bodyPr/>
            <a:lstStyle/>
            <a:p>
              <a:endParaRPr lang="en-US"/>
            </a:p>
          </p:txBody>
        </p:sp>
        <p:sp>
          <p:nvSpPr>
            <p:cNvPr id="30787" name="Freeform 140"/>
            <p:cNvSpPr>
              <a:spLocks/>
            </p:cNvSpPr>
            <p:nvPr/>
          </p:nvSpPr>
          <p:spPr bwMode="auto">
            <a:xfrm>
              <a:off x="4892" y="2908"/>
              <a:ext cx="32" cy="66"/>
            </a:xfrm>
            <a:custGeom>
              <a:avLst/>
              <a:gdLst>
                <a:gd name="T0" fmla="*/ 20 w 86"/>
                <a:gd name="T1" fmla="*/ 0 h 193"/>
                <a:gd name="T2" fmla="*/ 20 w 86"/>
                <a:gd name="T3" fmla="*/ 153 h 193"/>
                <a:gd name="T4" fmla="*/ 0 w 86"/>
                <a:gd name="T5" fmla="*/ 153 h 193"/>
                <a:gd name="T6" fmla="*/ 46 w 86"/>
                <a:gd name="T7" fmla="*/ 193 h 193"/>
                <a:gd name="T8" fmla="*/ 86 w 86"/>
                <a:gd name="T9" fmla="*/ 153 h 193"/>
                <a:gd name="T10" fmla="*/ 66 w 86"/>
                <a:gd name="T11" fmla="*/ 153 h 193"/>
                <a:gd name="T12" fmla="*/ 66 w 86"/>
                <a:gd name="T13" fmla="*/ 0 h 193"/>
                <a:gd name="T14" fmla="*/ 20 w 86"/>
                <a:gd name="T15" fmla="*/ 0 h 193"/>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193"/>
                <a:gd name="T26" fmla="*/ 86 w 86"/>
                <a:gd name="T27" fmla="*/ 193 h 1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193">
                  <a:moveTo>
                    <a:pt x="20" y="0"/>
                  </a:moveTo>
                  <a:lnTo>
                    <a:pt x="20" y="153"/>
                  </a:lnTo>
                  <a:lnTo>
                    <a:pt x="0" y="153"/>
                  </a:lnTo>
                  <a:lnTo>
                    <a:pt x="46" y="193"/>
                  </a:lnTo>
                  <a:lnTo>
                    <a:pt x="86" y="153"/>
                  </a:lnTo>
                  <a:lnTo>
                    <a:pt x="66" y="153"/>
                  </a:lnTo>
                  <a:lnTo>
                    <a:pt x="66" y="0"/>
                  </a:lnTo>
                  <a:lnTo>
                    <a:pt x="20" y="0"/>
                  </a:lnTo>
                  <a:close/>
                </a:path>
              </a:pathLst>
            </a:custGeom>
            <a:solidFill>
              <a:srgbClr val="FFFFFF"/>
            </a:solidFill>
            <a:ln w="9525">
              <a:noFill/>
              <a:round/>
              <a:headEnd/>
              <a:tailEnd/>
            </a:ln>
          </p:spPr>
          <p:txBody>
            <a:bodyPr/>
            <a:lstStyle/>
            <a:p>
              <a:endParaRPr lang="en-US"/>
            </a:p>
          </p:txBody>
        </p:sp>
        <p:sp>
          <p:nvSpPr>
            <p:cNvPr id="30788" name="Oval 141"/>
            <p:cNvSpPr>
              <a:spLocks noChangeArrowheads="1"/>
            </p:cNvSpPr>
            <p:nvPr/>
          </p:nvSpPr>
          <p:spPr bwMode="auto">
            <a:xfrm rot="-2599510">
              <a:off x="4893" y="2809"/>
              <a:ext cx="31" cy="169"/>
            </a:xfrm>
            <a:prstGeom prst="ellipse">
              <a:avLst/>
            </a:prstGeom>
            <a:noFill/>
            <a:ln w="12700" algn="ctr">
              <a:solidFill>
                <a:srgbClr val="FFFFFF"/>
              </a:solidFill>
              <a:round/>
              <a:headEnd/>
              <a:tailEnd/>
            </a:ln>
          </p:spPr>
          <p:txBody>
            <a:bodyPr wrap="none" anchor="ctr"/>
            <a:lstStyle/>
            <a:p>
              <a:endParaRPr lang="en-US"/>
            </a:p>
          </p:txBody>
        </p:sp>
        <p:sp>
          <p:nvSpPr>
            <p:cNvPr id="30789" name="Oval 142"/>
            <p:cNvSpPr>
              <a:spLocks noChangeArrowheads="1"/>
            </p:cNvSpPr>
            <p:nvPr/>
          </p:nvSpPr>
          <p:spPr bwMode="auto">
            <a:xfrm rot="2599510" flipV="1">
              <a:off x="4893" y="2807"/>
              <a:ext cx="31" cy="173"/>
            </a:xfrm>
            <a:prstGeom prst="ellipse">
              <a:avLst/>
            </a:prstGeom>
            <a:noFill/>
            <a:ln w="12700" algn="ctr">
              <a:solidFill>
                <a:srgbClr val="FFFFFF"/>
              </a:solidFill>
              <a:round/>
              <a:headEnd/>
              <a:tailEnd/>
            </a:ln>
          </p:spPr>
          <p:txBody>
            <a:bodyPr rot="10800000" wrap="none" anchor="ctr"/>
            <a:lstStyle/>
            <a:p>
              <a:endParaRPr lang="en-US"/>
            </a:p>
          </p:txBody>
        </p:sp>
        <p:sp>
          <p:nvSpPr>
            <p:cNvPr id="30790" name="Oval 143"/>
            <p:cNvSpPr>
              <a:spLocks noChangeArrowheads="1"/>
            </p:cNvSpPr>
            <p:nvPr/>
          </p:nvSpPr>
          <p:spPr bwMode="auto">
            <a:xfrm>
              <a:off x="4877" y="2864"/>
              <a:ext cx="62" cy="57"/>
            </a:xfrm>
            <a:prstGeom prst="ellipse">
              <a:avLst/>
            </a:prstGeom>
            <a:solidFill>
              <a:srgbClr val="33CC33"/>
            </a:solidFill>
            <a:ln w="9525">
              <a:noFill/>
              <a:round/>
              <a:headEnd/>
              <a:tailEnd/>
            </a:ln>
          </p:spPr>
          <p:txBody>
            <a:bodyPr/>
            <a:lstStyle/>
            <a:p>
              <a:endParaRPr lang="en-US"/>
            </a:p>
          </p:txBody>
        </p:sp>
      </p:grpSp>
      <p:grpSp>
        <p:nvGrpSpPr>
          <p:cNvPr id="30763" name="Group 144"/>
          <p:cNvGrpSpPr>
            <a:grpSpLocks/>
          </p:cNvGrpSpPr>
          <p:nvPr/>
        </p:nvGrpSpPr>
        <p:grpSpPr bwMode="auto">
          <a:xfrm>
            <a:off x="7135813" y="4195763"/>
            <a:ext cx="300037" cy="419100"/>
            <a:chOff x="3984" y="1248"/>
            <a:chExt cx="624" cy="960"/>
          </a:xfrm>
        </p:grpSpPr>
        <p:sp>
          <p:nvSpPr>
            <p:cNvPr id="30774" name="Rectangle 145"/>
            <p:cNvSpPr>
              <a:spLocks noChangeArrowheads="1"/>
            </p:cNvSpPr>
            <p:nvPr/>
          </p:nvSpPr>
          <p:spPr bwMode="auto">
            <a:xfrm>
              <a:off x="3984" y="1344"/>
              <a:ext cx="480" cy="864"/>
            </a:xfrm>
            <a:prstGeom prst="rect">
              <a:avLst/>
            </a:prstGeom>
            <a:solidFill>
              <a:srgbClr val="1362FF"/>
            </a:solidFill>
            <a:ln w="9525">
              <a:solidFill>
                <a:srgbClr val="000000"/>
              </a:solidFill>
              <a:miter lim="800000"/>
              <a:headEnd/>
              <a:tailEnd/>
            </a:ln>
          </p:spPr>
          <p:txBody>
            <a:bodyPr wrap="none" anchor="ctr"/>
            <a:lstStyle/>
            <a:p>
              <a:endParaRPr lang="en-US"/>
            </a:p>
          </p:txBody>
        </p:sp>
        <p:sp>
          <p:nvSpPr>
            <p:cNvPr id="30775" name="Rectangle 146"/>
            <p:cNvSpPr>
              <a:spLocks noChangeArrowheads="1"/>
            </p:cNvSpPr>
            <p:nvPr/>
          </p:nvSpPr>
          <p:spPr bwMode="auto">
            <a:xfrm>
              <a:off x="3984" y="1584"/>
              <a:ext cx="480" cy="480"/>
            </a:xfrm>
            <a:prstGeom prst="rect">
              <a:avLst/>
            </a:prstGeom>
            <a:solidFill>
              <a:srgbClr val="1362FF"/>
            </a:solidFill>
            <a:ln w="9525">
              <a:solidFill>
                <a:srgbClr val="000000"/>
              </a:solidFill>
              <a:miter lim="800000"/>
              <a:headEnd/>
              <a:tailEnd/>
            </a:ln>
          </p:spPr>
          <p:txBody>
            <a:bodyPr wrap="none" anchor="ctr"/>
            <a:lstStyle/>
            <a:p>
              <a:endParaRPr lang="en-US"/>
            </a:p>
          </p:txBody>
        </p:sp>
        <p:sp>
          <p:nvSpPr>
            <p:cNvPr id="30776" name="AutoShape 147"/>
            <p:cNvSpPr>
              <a:spLocks noChangeArrowheads="1"/>
            </p:cNvSpPr>
            <p:nvPr/>
          </p:nvSpPr>
          <p:spPr bwMode="auto">
            <a:xfrm rot="16200000" flipH="1">
              <a:off x="4056" y="1656"/>
              <a:ext cx="960" cy="144"/>
            </a:xfrm>
            <a:prstGeom prst="parallelogram">
              <a:avLst>
                <a:gd name="adj" fmla="val 68025"/>
              </a:avLst>
            </a:prstGeom>
            <a:solidFill>
              <a:srgbClr val="002D86"/>
            </a:solidFill>
            <a:ln w="9525">
              <a:solidFill>
                <a:srgbClr val="000000"/>
              </a:solidFill>
              <a:miter lim="800000"/>
              <a:headEnd/>
              <a:tailEnd/>
            </a:ln>
          </p:spPr>
          <p:txBody>
            <a:bodyPr vert="eaVert" wrap="none" anchor="ctr"/>
            <a:lstStyle/>
            <a:p>
              <a:endParaRPr lang="en-US"/>
            </a:p>
          </p:txBody>
        </p:sp>
        <p:sp>
          <p:nvSpPr>
            <p:cNvPr id="30777" name="AutoShape 148"/>
            <p:cNvSpPr>
              <a:spLocks noChangeArrowheads="1"/>
            </p:cNvSpPr>
            <p:nvPr/>
          </p:nvSpPr>
          <p:spPr bwMode="auto">
            <a:xfrm>
              <a:off x="3984" y="1248"/>
              <a:ext cx="624" cy="96"/>
            </a:xfrm>
            <a:prstGeom prst="parallelogram">
              <a:avLst>
                <a:gd name="adj" fmla="val 146882"/>
              </a:avLst>
            </a:prstGeom>
            <a:solidFill>
              <a:srgbClr val="73A2FF"/>
            </a:solidFill>
            <a:ln w="9525">
              <a:solidFill>
                <a:srgbClr val="000000"/>
              </a:solidFill>
              <a:miter lim="800000"/>
              <a:headEnd/>
              <a:tailEnd/>
            </a:ln>
          </p:spPr>
          <p:txBody>
            <a:bodyPr wrap="none" anchor="ctr"/>
            <a:lstStyle/>
            <a:p>
              <a:endParaRPr lang="en-US"/>
            </a:p>
          </p:txBody>
        </p:sp>
        <p:sp>
          <p:nvSpPr>
            <p:cNvPr id="30778" name="Rectangle 149"/>
            <p:cNvSpPr>
              <a:spLocks noChangeArrowheads="1"/>
            </p:cNvSpPr>
            <p:nvPr/>
          </p:nvSpPr>
          <p:spPr bwMode="auto">
            <a:xfrm>
              <a:off x="4032" y="1392"/>
              <a:ext cx="192" cy="96"/>
            </a:xfrm>
            <a:prstGeom prst="rect">
              <a:avLst/>
            </a:prstGeom>
            <a:solidFill>
              <a:srgbClr val="FFFFCC"/>
            </a:solidFill>
            <a:ln w="9525">
              <a:solidFill>
                <a:srgbClr val="000000"/>
              </a:solidFill>
              <a:miter lim="800000"/>
              <a:headEnd/>
              <a:tailEnd/>
            </a:ln>
          </p:spPr>
          <p:txBody>
            <a:bodyPr wrap="none" anchor="ctr"/>
            <a:lstStyle/>
            <a:p>
              <a:endParaRPr lang="en-US"/>
            </a:p>
          </p:txBody>
        </p:sp>
      </p:grpSp>
      <p:grpSp>
        <p:nvGrpSpPr>
          <p:cNvPr id="30764" name="Group 150"/>
          <p:cNvGrpSpPr>
            <a:grpSpLocks/>
          </p:cNvGrpSpPr>
          <p:nvPr/>
        </p:nvGrpSpPr>
        <p:grpSpPr bwMode="auto">
          <a:xfrm>
            <a:off x="7288213" y="4348163"/>
            <a:ext cx="300037" cy="419100"/>
            <a:chOff x="3984" y="1248"/>
            <a:chExt cx="624" cy="960"/>
          </a:xfrm>
        </p:grpSpPr>
        <p:sp>
          <p:nvSpPr>
            <p:cNvPr id="30769" name="Rectangle 151"/>
            <p:cNvSpPr>
              <a:spLocks noChangeArrowheads="1"/>
            </p:cNvSpPr>
            <p:nvPr/>
          </p:nvSpPr>
          <p:spPr bwMode="auto">
            <a:xfrm>
              <a:off x="3984" y="1344"/>
              <a:ext cx="480" cy="864"/>
            </a:xfrm>
            <a:prstGeom prst="rect">
              <a:avLst/>
            </a:prstGeom>
            <a:solidFill>
              <a:srgbClr val="1362FF"/>
            </a:solidFill>
            <a:ln w="9525">
              <a:solidFill>
                <a:srgbClr val="000000"/>
              </a:solidFill>
              <a:miter lim="800000"/>
              <a:headEnd/>
              <a:tailEnd/>
            </a:ln>
          </p:spPr>
          <p:txBody>
            <a:bodyPr wrap="none" anchor="ctr"/>
            <a:lstStyle/>
            <a:p>
              <a:endParaRPr lang="en-US"/>
            </a:p>
          </p:txBody>
        </p:sp>
        <p:sp>
          <p:nvSpPr>
            <p:cNvPr id="30770" name="Rectangle 152"/>
            <p:cNvSpPr>
              <a:spLocks noChangeArrowheads="1"/>
            </p:cNvSpPr>
            <p:nvPr/>
          </p:nvSpPr>
          <p:spPr bwMode="auto">
            <a:xfrm>
              <a:off x="3984" y="1584"/>
              <a:ext cx="480" cy="480"/>
            </a:xfrm>
            <a:prstGeom prst="rect">
              <a:avLst/>
            </a:prstGeom>
            <a:solidFill>
              <a:srgbClr val="1362FF"/>
            </a:solidFill>
            <a:ln w="9525">
              <a:solidFill>
                <a:srgbClr val="000000"/>
              </a:solidFill>
              <a:miter lim="800000"/>
              <a:headEnd/>
              <a:tailEnd/>
            </a:ln>
          </p:spPr>
          <p:txBody>
            <a:bodyPr wrap="none" anchor="ctr"/>
            <a:lstStyle/>
            <a:p>
              <a:endParaRPr lang="en-US"/>
            </a:p>
          </p:txBody>
        </p:sp>
        <p:sp>
          <p:nvSpPr>
            <p:cNvPr id="30771" name="AutoShape 153"/>
            <p:cNvSpPr>
              <a:spLocks noChangeArrowheads="1"/>
            </p:cNvSpPr>
            <p:nvPr/>
          </p:nvSpPr>
          <p:spPr bwMode="auto">
            <a:xfrm rot="16200000" flipH="1">
              <a:off x="4056" y="1656"/>
              <a:ext cx="960" cy="144"/>
            </a:xfrm>
            <a:prstGeom prst="parallelogram">
              <a:avLst>
                <a:gd name="adj" fmla="val 68025"/>
              </a:avLst>
            </a:prstGeom>
            <a:solidFill>
              <a:srgbClr val="002D86"/>
            </a:solidFill>
            <a:ln w="9525">
              <a:solidFill>
                <a:srgbClr val="000000"/>
              </a:solidFill>
              <a:miter lim="800000"/>
              <a:headEnd/>
              <a:tailEnd/>
            </a:ln>
          </p:spPr>
          <p:txBody>
            <a:bodyPr vert="eaVert" wrap="none" anchor="ctr"/>
            <a:lstStyle/>
            <a:p>
              <a:endParaRPr lang="en-US"/>
            </a:p>
          </p:txBody>
        </p:sp>
        <p:sp>
          <p:nvSpPr>
            <p:cNvPr id="30772" name="AutoShape 154"/>
            <p:cNvSpPr>
              <a:spLocks noChangeArrowheads="1"/>
            </p:cNvSpPr>
            <p:nvPr/>
          </p:nvSpPr>
          <p:spPr bwMode="auto">
            <a:xfrm>
              <a:off x="3984" y="1248"/>
              <a:ext cx="624" cy="96"/>
            </a:xfrm>
            <a:prstGeom prst="parallelogram">
              <a:avLst>
                <a:gd name="adj" fmla="val 146882"/>
              </a:avLst>
            </a:prstGeom>
            <a:solidFill>
              <a:srgbClr val="73A2FF"/>
            </a:solidFill>
            <a:ln w="9525">
              <a:solidFill>
                <a:srgbClr val="000000"/>
              </a:solidFill>
              <a:miter lim="800000"/>
              <a:headEnd/>
              <a:tailEnd/>
            </a:ln>
          </p:spPr>
          <p:txBody>
            <a:bodyPr wrap="none" anchor="ctr"/>
            <a:lstStyle/>
            <a:p>
              <a:endParaRPr lang="en-US"/>
            </a:p>
          </p:txBody>
        </p:sp>
        <p:sp>
          <p:nvSpPr>
            <p:cNvPr id="30773" name="Rectangle 155"/>
            <p:cNvSpPr>
              <a:spLocks noChangeArrowheads="1"/>
            </p:cNvSpPr>
            <p:nvPr/>
          </p:nvSpPr>
          <p:spPr bwMode="auto">
            <a:xfrm>
              <a:off x="4032" y="1392"/>
              <a:ext cx="192" cy="96"/>
            </a:xfrm>
            <a:prstGeom prst="rect">
              <a:avLst/>
            </a:prstGeom>
            <a:solidFill>
              <a:srgbClr val="FFFFCC"/>
            </a:solidFill>
            <a:ln w="9525">
              <a:solidFill>
                <a:srgbClr val="000000"/>
              </a:solidFill>
              <a:miter lim="800000"/>
              <a:headEnd/>
              <a:tailEnd/>
            </a:ln>
          </p:spPr>
          <p:txBody>
            <a:bodyPr wrap="none" anchor="ctr"/>
            <a:lstStyle/>
            <a:p>
              <a:endParaRPr lang="en-US"/>
            </a:p>
          </p:txBody>
        </p:sp>
      </p:grpSp>
      <p:pic>
        <p:nvPicPr>
          <p:cNvPr id="30765" name="Picture 160" descr="MCj02374070000[1]"/>
          <p:cNvPicPr>
            <a:picLocks noChangeAspect="1" noChangeArrowheads="1"/>
          </p:cNvPicPr>
          <p:nvPr/>
        </p:nvPicPr>
        <p:blipFill>
          <a:blip r:embed="rId15" cstate="print"/>
          <a:srcRect/>
          <a:stretch>
            <a:fillRect/>
          </a:stretch>
        </p:blipFill>
        <p:spPr bwMode="auto">
          <a:xfrm>
            <a:off x="5292725" y="2620963"/>
            <a:ext cx="1439863" cy="1423987"/>
          </a:xfrm>
          <a:prstGeom prst="rect">
            <a:avLst/>
          </a:prstGeom>
          <a:noFill/>
          <a:ln w="9525">
            <a:noFill/>
            <a:miter lim="800000"/>
            <a:headEnd/>
            <a:tailEnd/>
          </a:ln>
        </p:spPr>
      </p:pic>
      <p:sp>
        <p:nvSpPr>
          <p:cNvPr id="30768" name="Line 163"/>
          <p:cNvSpPr>
            <a:spLocks noChangeShapeType="1"/>
          </p:cNvSpPr>
          <p:nvPr/>
        </p:nvSpPr>
        <p:spPr bwMode="auto">
          <a:xfrm flipH="1" flipV="1">
            <a:off x="7885113" y="4994275"/>
            <a:ext cx="0" cy="576263"/>
          </a:xfrm>
          <a:prstGeom prst="line">
            <a:avLst/>
          </a:prstGeom>
          <a:noFill/>
          <a:ln w="28575">
            <a:solidFill>
              <a:srgbClr val="FFFF00"/>
            </a:solidFill>
            <a:round/>
            <a:headEnd/>
            <a:tailEnd type="triangle" w="med" len="med"/>
          </a:ln>
        </p:spPr>
        <p:txBody>
          <a:bodyPr/>
          <a:lstStyle/>
          <a:p>
            <a:endParaRPr lang="en-US"/>
          </a:p>
        </p:txBody>
      </p:sp>
      <p:sp>
        <p:nvSpPr>
          <p:cNvPr id="30877" name="Text Box 130"/>
          <p:cNvSpPr txBox="1">
            <a:spLocks noChangeArrowheads="1"/>
          </p:cNvSpPr>
          <p:nvPr/>
        </p:nvSpPr>
        <p:spPr bwMode="auto">
          <a:xfrm>
            <a:off x="4716463" y="1393825"/>
            <a:ext cx="2808287" cy="290513"/>
          </a:xfrm>
          <a:prstGeom prst="rect">
            <a:avLst/>
          </a:prstGeom>
          <a:noFill/>
          <a:ln w="9525">
            <a:noFill/>
            <a:miter lim="800000"/>
            <a:headEnd/>
            <a:tailEnd/>
          </a:ln>
        </p:spPr>
        <p:txBody>
          <a:bodyPr lIns="82124" tIns="41061" rIns="82124" bIns="41061" anchorCtr="1">
            <a:spAutoFit/>
          </a:bodyPr>
          <a:lstStyle/>
          <a:p>
            <a:pPr algn="ctr" eaLnBrk="0" hangingPunct="0">
              <a:lnSpc>
                <a:spcPct val="85000"/>
              </a:lnSpc>
              <a:spcBef>
                <a:spcPct val="50000"/>
              </a:spcBef>
              <a:buClr>
                <a:srgbClr val="00BA5D"/>
              </a:buClr>
            </a:pPr>
            <a:r>
              <a:rPr lang="en-US" sz="1600" b="1">
                <a:solidFill>
                  <a:srgbClr val="FFFF00"/>
                </a:solidFill>
              </a:rPr>
              <a:t>Identity Store Integration</a:t>
            </a:r>
          </a:p>
        </p:txBody>
      </p:sp>
      <p:sp>
        <p:nvSpPr>
          <p:cNvPr id="30879" name="Line 159"/>
          <p:cNvSpPr>
            <a:spLocks noChangeShapeType="1"/>
          </p:cNvSpPr>
          <p:nvPr/>
        </p:nvSpPr>
        <p:spPr bwMode="auto">
          <a:xfrm flipV="1">
            <a:off x="2153444" y="6710363"/>
            <a:ext cx="2943225" cy="0"/>
          </a:xfrm>
          <a:prstGeom prst="line">
            <a:avLst/>
          </a:prstGeom>
          <a:noFill/>
          <a:ln w="25400">
            <a:solidFill>
              <a:schemeClr val="tx1"/>
            </a:solidFill>
            <a:round/>
            <a:headEnd type="triangle" w="med" len="med"/>
            <a:tailEnd type="triangle" w="med" len="med"/>
          </a:ln>
          <a:effectLst/>
        </p:spPr>
        <p:txBody>
          <a:bodyPr lIns="73025" tIns="36512" rIns="73025" bIns="36512"/>
          <a:lstStyle/>
          <a:p>
            <a:endParaRPr lang="en-US"/>
          </a:p>
        </p:txBody>
      </p:sp>
      <p:sp>
        <p:nvSpPr>
          <p:cNvPr id="30880" name="Text Box 160"/>
          <p:cNvSpPr txBox="1">
            <a:spLocks noChangeArrowheads="1"/>
          </p:cNvSpPr>
          <p:nvPr/>
        </p:nvSpPr>
        <p:spPr bwMode="auto">
          <a:xfrm>
            <a:off x="3278702" y="6340475"/>
            <a:ext cx="878446" cy="350736"/>
          </a:xfrm>
          <a:prstGeom prst="rect">
            <a:avLst/>
          </a:prstGeom>
          <a:noFill/>
          <a:ln w="9525">
            <a:noFill/>
            <a:miter lim="800000"/>
            <a:headEnd/>
            <a:tailEnd/>
          </a:ln>
          <a:effectLst/>
        </p:spPr>
        <p:txBody>
          <a:bodyPr wrap="none" lIns="73025" tIns="36512" rIns="73025" bIns="36512">
            <a:spAutoFit/>
          </a:bodyPr>
          <a:lstStyle/>
          <a:p>
            <a:pPr algn="ctr" eaLnBrk="0" hangingPunct="0"/>
            <a:r>
              <a:rPr lang="en-US" b="1" dirty="0" smtClean="0"/>
              <a:t>802.1X</a:t>
            </a:r>
            <a:endParaRPr lang="en-US" b="1" dirty="0"/>
          </a:p>
        </p:txBody>
      </p:sp>
      <p:sp>
        <p:nvSpPr>
          <p:cNvPr id="30881" name="Line 161"/>
          <p:cNvSpPr>
            <a:spLocks noChangeShapeType="1"/>
          </p:cNvSpPr>
          <p:nvPr/>
        </p:nvSpPr>
        <p:spPr bwMode="auto">
          <a:xfrm flipH="1">
            <a:off x="5148263" y="6450013"/>
            <a:ext cx="0" cy="363537"/>
          </a:xfrm>
          <a:prstGeom prst="line">
            <a:avLst/>
          </a:prstGeom>
          <a:noFill/>
          <a:ln w="25400">
            <a:solidFill>
              <a:schemeClr val="tx1"/>
            </a:solidFill>
            <a:round/>
            <a:headEnd/>
            <a:tailEnd/>
          </a:ln>
          <a:effectLst/>
        </p:spPr>
        <p:txBody>
          <a:bodyPr lIns="73025" tIns="36512" rIns="73025" bIns="36512"/>
          <a:lstStyle/>
          <a:p>
            <a:endParaRPr lang="en-US"/>
          </a:p>
        </p:txBody>
      </p:sp>
      <p:sp>
        <p:nvSpPr>
          <p:cNvPr id="30882" name="Line 162"/>
          <p:cNvSpPr>
            <a:spLocks noChangeShapeType="1"/>
          </p:cNvSpPr>
          <p:nvPr/>
        </p:nvSpPr>
        <p:spPr bwMode="auto">
          <a:xfrm flipH="1">
            <a:off x="2101850" y="6405563"/>
            <a:ext cx="0" cy="363537"/>
          </a:xfrm>
          <a:prstGeom prst="line">
            <a:avLst/>
          </a:prstGeom>
          <a:noFill/>
          <a:ln w="25400">
            <a:solidFill>
              <a:schemeClr val="tx1"/>
            </a:solidFill>
            <a:round/>
            <a:headEnd/>
            <a:tailEnd/>
          </a:ln>
          <a:effectLst/>
        </p:spPr>
        <p:txBody>
          <a:bodyPr lIns="73025" tIns="36512" rIns="73025" bIns="36512"/>
          <a:lstStyle/>
          <a:p>
            <a:endParaRPr lang="en-US"/>
          </a:p>
        </p:txBody>
      </p:sp>
      <p:pic>
        <p:nvPicPr>
          <p:cNvPr id="1026" name="Picture 2"/>
          <p:cNvPicPr>
            <a:picLocks noChangeAspect="1" noChangeArrowheads="1"/>
          </p:cNvPicPr>
          <p:nvPr/>
        </p:nvPicPr>
        <p:blipFill>
          <a:blip r:embed="rId16" cstate="print"/>
          <a:srcRect/>
          <a:stretch>
            <a:fillRect/>
          </a:stretch>
        </p:blipFill>
        <p:spPr bwMode="auto">
          <a:xfrm>
            <a:off x="785786" y="4786322"/>
            <a:ext cx="1046115" cy="887922"/>
          </a:xfrm>
          <a:prstGeom prst="rect">
            <a:avLst/>
          </a:prstGeom>
          <a:noFill/>
          <a:ln w="9525">
            <a:noFill/>
            <a:miter lim="800000"/>
            <a:headEnd/>
            <a:tailEnd/>
          </a:ln>
        </p:spPr>
      </p:pic>
      <p:pic>
        <p:nvPicPr>
          <p:cNvPr id="52254" name="Picture 30" descr="Stop"/>
          <p:cNvPicPr>
            <a:picLocks noChangeAspect="1" noChangeArrowheads="1"/>
          </p:cNvPicPr>
          <p:nvPr/>
        </p:nvPicPr>
        <p:blipFill>
          <a:blip r:embed="rId17" cstate="print"/>
          <a:srcRect/>
          <a:stretch>
            <a:fillRect/>
          </a:stretch>
        </p:blipFill>
        <p:spPr bwMode="auto">
          <a:xfrm>
            <a:off x="347663" y="4262438"/>
            <a:ext cx="779462" cy="773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dissolve">
                                      <p:cBhvr>
                                        <p:cTn id="7" dur="500"/>
                                        <p:tgtEl>
                                          <p:spTgt spid="5225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2253"/>
                                        </p:tgtEl>
                                        <p:attrNameLst>
                                          <p:attrName>style.visibility</p:attrName>
                                        </p:attrNameLst>
                                      </p:cBhvr>
                                      <p:to>
                                        <p:strVal val="visible"/>
                                      </p:to>
                                    </p:set>
                                    <p:animEffect transition="in" filter="wipe(left)">
                                      <p:cBhvr>
                                        <p:cTn id="11" dur="500"/>
                                        <p:tgtEl>
                                          <p:spTgt spid="5225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52255"/>
                                        </p:tgtEl>
                                        <p:attrNameLst>
                                          <p:attrName>style.visibility</p:attrName>
                                        </p:attrNameLst>
                                      </p:cBhvr>
                                      <p:to>
                                        <p:strVal val="visible"/>
                                      </p:to>
                                    </p:set>
                                    <p:animEffect transition="in" filter="dissolve">
                                      <p:cBhvr>
                                        <p:cTn id="15" dur="500"/>
                                        <p:tgtEl>
                                          <p:spTgt spid="52255"/>
                                        </p:tgtEl>
                                      </p:cBhvr>
                                    </p:animEffect>
                                  </p:childTnLst>
                                </p:cTn>
                              </p:par>
                            </p:childTnLst>
                          </p:cTn>
                        </p:par>
                        <p:par>
                          <p:cTn id="16" fill="hold">
                            <p:stCondLst>
                              <p:cond delay="1500"/>
                            </p:stCondLst>
                            <p:childTnLst>
                              <p:par>
                                <p:cTn id="17" presetID="17" presetClass="entr" presetSubtype="10" fill="hold" nodeType="afterEffect">
                                  <p:stCondLst>
                                    <p:cond delay="0"/>
                                  </p:stCondLst>
                                  <p:childTnLst>
                                    <p:set>
                                      <p:cBhvr>
                                        <p:cTn id="18" dur="1" fill="hold">
                                          <p:stCondLst>
                                            <p:cond delay="0"/>
                                          </p:stCondLst>
                                        </p:cTn>
                                        <p:tgtEl>
                                          <p:spTgt spid="52264"/>
                                        </p:tgtEl>
                                        <p:attrNameLst>
                                          <p:attrName>style.visibility</p:attrName>
                                        </p:attrNameLst>
                                      </p:cBhvr>
                                      <p:to>
                                        <p:strVal val="visible"/>
                                      </p:to>
                                    </p:set>
                                    <p:anim calcmode="lin" valueType="num">
                                      <p:cBhvr>
                                        <p:cTn id="19" dur="500" fill="hold"/>
                                        <p:tgtEl>
                                          <p:spTgt spid="52264"/>
                                        </p:tgtEl>
                                        <p:attrNameLst>
                                          <p:attrName>ppt_w</p:attrName>
                                        </p:attrNameLst>
                                      </p:cBhvr>
                                      <p:tavLst>
                                        <p:tav tm="0">
                                          <p:val>
                                            <p:fltVal val="0"/>
                                          </p:val>
                                        </p:tav>
                                        <p:tav tm="100000">
                                          <p:val>
                                            <p:strVal val="#ppt_w"/>
                                          </p:val>
                                        </p:tav>
                                      </p:tavLst>
                                    </p:anim>
                                    <p:anim calcmode="lin" valueType="num">
                                      <p:cBhvr>
                                        <p:cTn id="20" dur="500" fill="hold"/>
                                        <p:tgtEl>
                                          <p:spTgt spid="52264"/>
                                        </p:tgtEl>
                                        <p:attrNameLst>
                                          <p:attrName>ppt_h</p:attrName>
                                        </p:attrNameLst>
                                      </p:cBhvr>
                                      <p:tavLst>
                                        <p:tav tm="0">
                                          <p:val>
                                            <p:strVal val="#ppt_h"/>
                                          </p:val>
                                        </p:tav>
                                        <p:tav tm="100000">
                                          <p:val>
                                            <p:strVal val="#ppt_h"/>
                                          </p:val>
                                        </p:tav>
                                      </p:tavLst>
                                    </p:anim>
                                  </p:childTnLst>
                                </p:cTn>
                              </p:par>
                            </p:childTnLst>
                          </p:cTn>
                        </p:par>
                        <p:par>
                          <p:cTn id="21" fill="hold">
                            <p:stCondLst>
                              <p:cond delay="2000"/>
                            </p:stCondLst>
                            <p:childTnLst>
                              <p:par>
                                <p:cTn id="22" presetID="22" presetClass="entr" presetSubtype="2" fill="hold" nodeType="afterEffect">
                                  <p:stCondLst>
                                    <p:cond delay="0"/>
                                  </p:stCondLst>
                                  <p:childTnLst>
                                    <p:set>
                                      <p:cBhvr>
                                        <p:cTn id="23" dur="1" fill="hold">
                                          <p:stCondLst>
                                            <p:cond delay="0"/>
                                          </p:stCondLst>
                                        </p:cTn>
                                        <p:tgtEl>
                                          <p:spTgt spid="52242"/>
                                        </p:tgtEl>
                                        <p:attrNameLst>
                                          <p:attrName>style.visibility</p:attrName>
                                        </p:attrNameLst>
                                      </p:cBhvr>
                                      <p:to>
                                        <p:strVal val="visible"/>
                                      </p:to>
                                    </p:set>
                                    <p:animEffect transition="in" filter="wipe(right)">
                                      <p:cBhvr>
                                        <p:cTn id="24" dur="500"/>
                                        <p:tgtEl>
                                          <p:spTgt spid="52242"/>
                                        </p:tgtEl>
                                      </p:cBhvr>
                                    </p:animEffect>
                                  </p:childTnLst>
                                </p:cTn>
                              </p:par>
                            </p:childTnLst>
                          </p:cTn>
                        </p:par>
                        <p:par>
                          <p:cTn id="25" fill="hold">
                            <p:stCondLst>
                              <p:cond delay="2500"/>
                            </p:stCondLst>
                            <p:childTnLst>
                              <p:par>
                                <p:cTn id="26" presetID="9" presetClass="entr" presetSubtype="0" fill="hold" nodeType="afterEffect">
                                  <p:stCondLst>
                                    <p:cond delay="0"/>
                                  </p:stCondLst>
                                  <p:childTnLst>
                                    <p:set>
                                      <p:cBhvr>
                                        <p:cTn id="27" dur="1" fill="hold">
                                          <p:stCondLst>
                                            <p:cond delay="0"/>
                                          </p:stCondLst>
                                        </p:cTn>
                                        <p:tgtEl>
                                          <p:spTgt spid="52252"/>
                                        </p:tgtEl>
                                        <p:attrNameLst>
                                          <p:attrName>style.visibility</p:attrName>
                                        </p:attrNameLst>
                                      </p:cBhvr>
                                      <p:to>
                                        <p:strVal val="visible"/>
                                      </p:to>
                                    </p:set>
                                    <p:animEffect transition="in" filter="dissolve">
                                      <p:cBhvr>
                                        <p:cTn id="28" dur="500"/>
                                        <p:tgtEl>
                                          <p:spTgt spid="5225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52260"/>
                                        </p:tgtEl>
                                        <p:attrNameLst>
                                          <p:attrName>style.visibility</p:attrName>
                                        </p:attrNameLst>
                                      </p:cBhvr>
                                      <p:to>
                                        <p:strVal val="visible"/>
                                      </p:to>
                                    </p:set>
                                    <p:animEffect transition="in" filter="dissolve">
                                      <p:cBhvr>
                                        <p:cTn id="33" dur="500"/>
                                        <p:tgtEl>
                                          <p:spTgt spid="52260"/>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52259"/>
                                        </p:tgtEl>
                                        <p:attrNameLst>
                                          <p:attrName>style.visibility</p:attrName>
                                        </p:attrNameLst>
                                      </p:cBhvr>
                                      <p:to>
                                        <p:strVal val="visible"/>
                                      </p:to>
                                    </p:set>
                                    <p:animEffect transition="in" filter="wipe(left)">
                                      <p:cBhvr>
                                        <p:cTn id="37" dur="500"/>
                                        <p:tgtEl>
                                          <p:spTgt spid="52259"/>
                                        </p:tgtEl>
                                      </p:cBhvr>
                                    </p:animEffect>
                                  </p:childTnLst>
                                </p:cTn>
                              </p:par>
                            </p:childTnLst>
                          </p:cTn>
                        </p:par>
                        <p:par>
                          <p:cTn id="38" fill="hold">
                            <p:stCondLst>
                              <p:cond delay="1000"/>
                            </p:stCondLst>
                            <p:childTnLst>
                              <p:par>
                                <p:cTn id="39" presetID="9" presetClass="entr" presetSubtype="0" fill="hold" grpId="0" nodeType="afterEffect">
                                  <p:stCondLst>
                                    <p:cond delay="0"/>
                                  </p:stCondLst>
                                  <p:childTnLst>
                                    <p:set>
                                      <p:cBhvr>
                                        <p:cTn id="40" dur="1" fill="hold">
                                          <p:stCondLst>
                                            <p:cond delay="0"/>
                                          </p:stCondLst>
                                        </p:cTn>
                                        <p:tgtEl>
                                          <p:spTgt spid="52263"/>
                                        </p:tgtEl>
                                        <p:attrNameLst>
                                          <p:attrName>style.visibility</p:attrName>
                                        </p:attrNameLst>
                                      </p:cBhvr>
                                      <p:to>
                                        <p:strVal val="visible"/>
                                      </p:to>
                                    </p:set>
                                    <p:animEffect transition="in" filter="dissolve">
                                      <p:cBhvr>
                                        <p:cTn id="41" dur="500"/>
                                        <p:tgtEl>
                                          <p:spTgt spid="52263"/>
                                        </p:tgtEl>
                                      </p:cBhvr>
                                    </p:animEffect>
                                  </p:childTnLst>
                                </p:cTn>
                              </p:par>
                            </p:childTnLst>
                          </p:cTn>
                        </p:par>
                        <p:par>
                          <p:cTn id="42" fill="hold">
                            <p:stCondLst>
                              <p:cond delay="1500"/>
                            </p:stCondLst>
                            <p:childTnLst>
                              <p:par>
                                <p:cTn id="43" presetID="55" presetClass="entr" presetSubtype="0" fill="hold" nodeType="afterEffect">
                                  <p:stCondLst>
                                    <p:cond delay="0"/>
                                  </p:stCondLst>
                                  <p:childTnLst>
                                    <p:set>
                                      <p:cBhvr>
                                        <p:cTn id="44" dur="1" fill="hold">
                                          <p:stCondLst>
                                            <p:cond delay="0"/>
                                          </p:stCondLst>
                                        </p:cTn>
                                        <p:tgtEl>
                                          <p:spTgt spid="52279"/>
                                        </p:tgtEl>
                                        <p:attrNameLst>
                                          <p:attrName>style.visibility</p:attrName>
                                        </p:attrNameLst>
                                      </p:cBhvr>
                                      <p:to>
                                        <p:strVal val="visible"/>
                                      </p:to>
                                    </p:set>
                                    <p:anim calcmode="lin" valueType="num">
                                      <p:cBhvr>
                                        <p:cTn id="45" dur="1000" fill="hold"/>
                                        <p:tgtEl>
                                          <p:spTgt spid="52279"/>
                                        </p:tgtEl>
                                        <p:attrNameLst>
                                          <p:attrName>ppt_w</p:attrName>
                                        </p:attrNameLst>
                                      </p:cBhvr>
                                      <p:tavLst>
                                        <p:tav tm="0">
                                          <p:val>
                                            <p:strVal val="#ppt_w*0.70"/>
                                          </p:val>
                                        </p:tav>
                                        <p:tav tm="100000">
                                          <p:val>
                                            <p:strVal val="#ppt_w"/>
                                          </p:val>
                                        </p:tav>
                                      </p:tavLst>
                                    </p:anim>
                                    <p:anim calcmode="lin" valueType="num">
                                      <p:cBhvr>
                                        <p:cTn id="46" dur="1000" fill="hold"/>
                                        <p:tgtEl>
                                          <p:spTgt spid="52279"/>
                                        </p:tgtEl>
                                        <p:attrNameLst>
                                          <p:attrName>ppt_h</p:attrName>
                                        </p:attrNameLst>
                                      </p:cBhvr>
                                      <p:tavLst>
                                        <p:tav tm="0">
                                          <p:val>
                                            <p:strVal val="#ppt_h"/>
                                          </p:val>
                                        </p:tav>
                                        <p:tav tm="100000">
                                          <p:val>
                                            <p:strVal val="#ppt_h"/>
                                          </p:val>
                                        </p:tav>
                                      </p:tavLst>
                                    </p:anim>
                                    <p:animEffect transition="in" filter="fade">
                                      <p:cBhvr>
                                        <p:cTn id="47" dur="1000"/>
                                        <p:tgtEl>
                                          <p:spTgt spid="52279"/>
                                        </p:tgtEl>
                                      </p:cBhvr>
                                    </p:animEffect>
                                  </p:childTnLst>
                                </p:cTn>
                              </p:par>
                            </p:childTnLst>
                          </p:cTn>
                        </p:par>
                        <p:par>
                          <p:cTn id="48" fill="hold">
                            <p:stCondLst>
                              <p:cond delay="2500"/>
                            </p:stCondLst>
                            <p:childTnLst>
                              <p:par>
                                <p:cTn id="49" presetID="17" presetClass="entr" presetSubtype="10" fill="hold" nodeType="afterEffect">
                                  <p:stCondLst>
                                    <p:cond delay="0"/>
                                  </p:stCondLst>
                                  <p:childTnLst>
                                    <p:set>
                                      <p:cBhvr>
                                        <p:cTn id="50" dur="1" fill="hold">
                                          <p:stCondLst>
                                            <p:cond delay="0"/>
                                          </p:stCondLst>
                                        </p:cTn>
                                        <p:tgtEl>
                                          <p:spTgt spid="52239"/>
                                        </p:tgtEl>
                                        <p:attrNameLst>
                                          <p:attrName>style.visibility</p:attrName>
                                        </p:attrNameLst>
                                      </p:cBhvr>
                                      <p:to>
                                        <p:strVal val="visible"/>
                                      </p:to>
                                    </p:set>
                                    <p:anim calcmode="lin" valueType="num">
                                      <p:cBhvr>
                                        <p:cTn id="51" dur="500" fill="hold"/>
                                        <p:tgtEl>
                                          <p:spTgt spid="52239"/>
                                        </p:tgtEl>
                                        <p:attrNameLst>
                                          <p:attrName>ppt_w</p:attrName>
                                        </p:attrNameLst>
                                      </p:cBhvr>
                                      <p:tavLst>
                                        <p:tav tm="0">
                                          <p:val>
                                            <p:fltVal val="0"/>
                                          </p:val>
                                        </p:tav>
                                        <p:tav tm="100000">
                                          <p:val>
                                            <p:strVal val="#ppt_w"/>
                                          </p:val>
                                        </p:tav>
                                      </p:tavLst>
                                    </p:anim>
                                    <p:anim calcmode="lin" valueType="num">
                                      <p:cBhvr>
                                        <p:cTn id="52" dur="500" fill="hold"/>
                                        <p:tgtEl>
                                          <p:spTgt spid="52239"/>
                                        </p:tgtEl>
                                        <p:attrNameLst>
                                          <p:attrName>ppt_h</p:attrName>
                                        </p:attrNameLst>
                                      </p:cBhvr>
                                      <p:tavLst>
                                        <p:tav tm="0">
                                          <p:val>
                                            <p:strVal val="#ppt_h"/>
                                          </p:val>
                                        </p:tav>
                                        <p:tav tm="100000">
                                          <p:val>
                                            <p:strVal val="#ppt_h"/>
                                          </p:val>
                                        </p:tav>
                                      </p:tavLst>
                                    </p:anim>
                                  </p:childTnLst>
                                </p:cTn>
                              </p:par>
                            </p:childTnLst>
                          </p:cTn>
                        </p:par>
                        <p:par>
                          <p:cTn id="53" fill="hold">
                            <p:stCondLst>
                              <p:cond delay="3000"/>
                            </p:stCondLst>
                            <p:childTnLst>
                              <p:par>
                                <p:cTn id="54" presetID="22" presetClass="entr" presetSubtype="2" fill="hold" grpId="0" nodeType="afterEffect">
                                  <p:stCondLst>
                                    <p:cond delay="0"/>
                                  </p:stCondLst>
                                  <p:childTnLst>
                                    <p:set>
                                      <p:cBhvr>
                                        <p:cTn id="55" dur="1" fill="hold">
                                          <p:stCondLst>
                                            <p:cond delay="0"/>
                                          </p:stCondLst>
                                        </p:cTn>
                                        <p:tgtEl>
                                          <p:spTgt spid="52235"/>
                                        </p:tgtEl>
                                        <p:attrNameLst>
                                          <p:attrName>style.visibility</p:attrName>
                                        </p:attrNameLst>
                                      </p:cBhvr>
                                      <p:to>
                                        <p:strVal val="visible"/>
                                      </p:to>
                                    </p:set>
                                    <p:animEffect transition="in" filter="wipe(right)">
                                      <p:cBhvr>
                                        <p:cTn id="56" dur="500"/>
                                        <p:tgtEl>
                                          <p:spTgt spid="52235"/>
                                        </p:tgtEl>
                                      </p:cBhvr>
                                    </p:animEffect>
                                  </p:childTnLst>
                                </p:cTn>
                              </p:par>
                            </p:childTnLst>
                          </p:cTn>
                        </p:par>
                        <p:par>
                          <p:cTn id="57" fill="hold">
                            <p:stCondLst>
                              <p:cond delay="3500"/>
                            </p:stCondLst>
                            <p:childTnLst>
                              <p:par>
                                <p:cTn id="58" presetID="17" presetClass="entr" presetSubtype="10" fill="hold" nodeType="afterEffect">
                                  <p:stCondLst>
                                    <p:cond delay="0"/>
                                  </p:stCondLst>
                                  <p:childTnLst>
                                    <p:set>
                                      <p:cBhvr>
                                        <p:cTn id="59" dur="1" fill="hold">
                                          <p:stCondLst>
                                            <p:cond delay="0"/>
                                          </p:stCondLst>
                                        </p:cTn>
                                        <p:tgtEl>
                                          <p:spTgt spid="52267"/>
                                        </p:tgtEl>
                                        <p:attrNameLst>
                                          <p:attrName>style.visibility</p:attrName>
                                        </p:attrNameLst>
                                      </p:cBhvr>
                                      <p:to>
                                        <p:strVal val="visible"/>
                                      </p:to>
                                    </p:set>
                                    <p:anim calcmode="lin" valueType="num">
                                      <p:cBhvr>
                                        <p:cTn id="60" dur="500" fill="hold"/>
                                        <p:tgtEl>
                                          <p:spTgt spid="52267"/>
                                        </p:tgtEl>
                                        <p:attrNameLst>
                                          <p:attrName>ppt_w</p:attrName>
                                        </p:attrNameLst>
                                      </p:cBhvr>
                                      <p:tavLst>
                                        <p:tav tm="0">
                                          <p:val>
                                            <p:fltVal val="0"/>
                                          </p:val>
                                        </p:tav>
                                        <p:tav tm="100000">
                                          <p:val>
                                            <p:strVal val="#ppt_w"/>
                                          </p:val>
                                        </p:tav>
                                      </p:tavLst>
                                    </p:anim>
                                    <p:anim calcmode="lin" valueType="num">
                                      <p:cBhvr>
                                        <p:cTn id="61" dur="500" fill="hold"/>
                                        <p:tgtEl>
                                          <p:spTgt spid="52267"/>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9" presetClass="entr" presetSubtype="0" fill="hold" nodeType="afterEffect">
                                  <p:stCondLst>
                                    <p:cond delay="0"/>
                                  </p:stCondLst>
                                  <p:childTnLst>
                                    <p:set>
                                      <p:cBhvr>
                                        <p:cTn id="64" dur="1" fill="hold">
                                          <p:stCondLst>
                                            <p:cond delay="0"/>
                                          </p:stCondLst>
                                        </p:cTn>
                                        <p:tgtEl>
                                          <p:spTgt spid="52254"/>
                                        </p:tgtEl>
                                        <p:attrNameLst>
                                          <p:attrName>style.visibility</p:attrName>
                                        </p:attrNameLst>
                                      </p:cBhvr>
                                      <p:to>
                                        <p:strVal val="visible"/>
                                      </p:to>
                                    </p:set>
                                    <p:animEffect transition="in" filter="dissolve">
                                      <p:cBhvr>
                                        <p:cTn id="65" dur="500"/>
                                        <p:tgtEl>
                                          <p:spTgt spid="52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5" grpId="0" animBg="1"/>
      <p:bldP spid="52253" grpId="0" animBg="1"/>
      <p:bldP spid="52255" grpId="0"/>
      <p:bldP spid="52259" grpId="0" animBg="1"/>
      <p:bldP spid="522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4"/>
          <p:cNvSpPr>
            <a:spLocks noGrp="1"/>
          </p:cNvSpPr>
          <p:nvPr>
            <p:ph type="title"/>
          </p:nvPr>
        </p:nvSpPr>
        <p:spPr/>
        <p:txBody>
          <a:bodyPr/>
          <a:lstStyle/>
          <a:p>
            <a:pPr eaLnBrk="1" hangingPunct="1"/>
            <a:r>
              <a:rPr lang="en-US" sz="4000" smtClean="0">
                <a:solidFill>
                  <a:schemeClr val="bg1"/>
                </a:solidFill>
                <a:ea typeface="ＭＳ Ｐゴシック" pitchFamily="1" charset="-128"/>
              </a:rPr>
              <a:t>Improve Network Security</a:t>
            </a:r>
          </a:p>
        </p:txBody>
      </p:sp>
      <p:sp>
        <p:nvSpPr>
          <p:cNvPr id="4" name="Slide Number Placeholder 3"/>
          <p:cNvSpPr>
            <a:spLocks noGrp="1"/>
          </p:cNvSpPr>
          <p:nvPr>
            <p:ph type="sldNum" sz="quarter" idx="12"/>
          </p:nvPr>
        </p:nvSpPr>
        <p:spPr/>
        <p:txBody>
          <a:bodyPr/>
          <a:lstStyle/>
          <a:p>
            <a:pPr>
              <a:defRPr/>
            </a:pPr>
            <a:fld id="{066FD9EA-873E-4D8B-B06B-3EF40ED547F2}" type="slidenum">
              <a:rPr lang="en-US" smtClean="0">
                <a:solidFill>
                  <a:schemeClr val="bg1"/>
                </a:solidFill>
              </a:rPr>
              <a:pPr>
                <a:defRPr/>
              </a:pPr>
              <a:t>14</a:t>
            </a:fld>
            <a:endParaRPr lang="en-US" dirty="0">
              <a:solidFill>
                <a:schemeClr val="bg1"/>
              </a:solidFill>
            </a:endParaRPr>
          </a:p>
        </p:txBody>
      </p:sp>
      <p:sp>
        <p:nvSpPr>
          <p:cNvPr id="8" name="Content Placeholder 2"/>
          <p:cNvSpPr>
            <a:spLocks noGrp="1"/>
          </p:cNvSpPr>
          <p:nvPr>
            <p:ph idx="1"/>
          </p:nvPr>
        </p:nvSpPr>
        <p:spPr>
          <a:xfrm>
            <a:off x="357188" y="1357313"/>
            <a:ext cx="6929437" cy="5181600"/>
          </a:xfrm>
        </p:spPr>
        <p:txBody>
          <a:bodyPr/>
          <a:lstStyle/>
          <a:p>
            <a:pPr marL="0" indent="0" eaLnBrk="1" hangingPunct="1">
              <a:buFont typeface="Arial" pitchFamily="-123" charset="0"/>
              <a:buNone/>
              <a:defRPr/>
            </a:pPr>
            <a:r>
              <a:rPr lang="en-US" sz="2400" dirty="0" smtClean="0">
                <a:solidFill>
                  <a:schemeClr val="bg1"/>
                </a:solidFill>
              </a:rPr>
              <a:t>Virtual Private Networks</a:t>
            </a:r>
          </a:p>
          <a:p>
            <a:pPr marL="228600" indent="-228600" eaLnBrk="1" hangingPunct="1">
              <a:buFont typeface="Arial" pitchFamily="-123" charset="0"/>
              <a:buChar char="•"/>
              <a:defRPr/>
            </a:pPr>
            <a:r>
              <a:rPr lang="en-US" sz="1800" dirty="0" smtClean="0">
                <a:solidFill>
                  <a:schemeClr val="bg1"/>
                </a:solidFill>
              </a:rPr>
              <a:t>Provided by vendors such as Cisco and F5</a:t>
            </a:r>
          </a:p>
          <a:p>
            <a:pPr marL="228600" indent="-228600" eaLnBrk="1" hangingPunct="1">
              <a:buFont typeface="Arial" pitchFamily="-123" charset="0"/>
              <a:buChar char="•"/>
              <a:defRPr/>
            </a:pPr>
            <a:r>
              <a:rPr lang="en-US" sz="1800" dirty="0" smtClean="0">
                <a:solidFill>
                  <a:schemeClr val="bg1"/>
                </a:solidFill>
              </a:rPr>
              <a:t>Ensures confidentiality and integrity, </a:t>
            </a:r>
          </a:p>
          <a:p>
            <a:pPr marL="228600" indent="-228600" eaLnBrk="1" hangingPunct="1">
              <a:buFont typeface="Arial" pitchFamily="-123" charset="0"/>
              <a:buNone/>
              <a:defRPr/>
            </a:pPr>
            <a:r>
              <a:rPr lang="en-US" sz="1800" dirty="0" smtClean="0">
                <a:solidFill>
                  <a:schemeClr val="bg1"/>
                </a:solidFill>
              </a:rPr>
              <a:t>	but only for point to point connections</a:t>
            </a:r>
          </a:p>
          <a:p>
            <a:pPr marL="0" indent="0" eaLnBrk="1" hangingPunct="1">
              <a:buFont typeface="Arial" pitchFamily="-123" charset="0"/>
              <a:buNone/>
              <a:defRPr/>
            </a:pPr>
            <a:r>
              <a:rPr lang="en-US" sz="2400" dirty="0" smtClean="0">
                <a:solidFill>
                  <a:schemeClr val="bg1"/>
                </a:solidFill>
              </a:rPr>
              <a:t>Intrusion Detection and Prevention Systems</a:t>
            </a:r>
          </a:p>
          <a:p>
            <a:pPr marL="228600" indent="-228600" eaLnBrk="1" hangingPunct="1">
              <a:buFont typeface="Arial" pitchFamily="-123" charset="0"/>
              <a:buChar char="•"/>
              <a:defRPr/>
            </a:pPr>
            <a:r>
              <a:rPr lang="en-US" sz="1800" dirty="0" smtClean="0">
                <a:solidFill>
                  <a:schemeClr val="bg1"/>
                </a:solidFill>
              </a:rPr>
              <a:t>Provided by vendors such as </a:t>
            </a:r>
            <a:r>
              <a:rPr lang="en-US" sz="1800" dirty="0" err="1" smtClean="0">
                <a:solidFill>
                  <a:schemeClr val="bg1"/>
                </a:solidFill>
              </a:rPr>
              <a:t>Sourcefire</a:t>
            </a:r>
            <a:r>
              <a:rPr lang="en-US" sz="1800" dirty="0" smtClean="0">
                <a:solidFill>
                  <a:schemeClr val="bg1"/>
                </a:solidFill>
              </a:rPr>
              <a:t>, 3Com, and IBM</a:t>
            </a:r>
          </a:p>
          <a:p>
            <a:pPr marL="228600" indent="-228600" eaLnBrk="1" hangingPunct="1">
              <a:buFont typeface="Arial" pitchFamily="-123" charset="0"/>
              <a:buChar char="•"/>
              <a:defRPr/>
            </a:pPr>
            <a:r>
              <a:rPr lang="en-US" sz="1800" dirty="0" smtClean="0">
                <a:solidFill>
                  <a:schemeClr val="bg1"/>
                </a:solidFill>
              </a:rPr>
              <a:t>Able to use both predefined (and regularly updated) signatures and statistics to detect and prevent attacks</a:t>
            </a:r>
          </a:p>
          <a:p>
            <a:pPr marL="228600" indent="-228600" eaLnBrk="1" hangingPunct="1">
              <a:buFont typeface="Arial" pitchFamily="-123" charset="0"/>
              <a:buChar char="•"/>
              <a:defRPr/>
            </a:pPr>
            <a:r>
              <a:rPr lang="en-US" sz="1800" dirty="0" smtClean="0">
                <a:solidFill>
                  <a:schemeClr val="bg1"/>
                </a:solidFill>
              </a:rPr>
              <a:t>May cost tens of thousands of dollars per </a:t>
            </a:r>
            <a:r>
              <a:rPr lang="en-US" sz="1800" dirty="0" err="1" smtClean="0">
                <a:solidFill>
                  <a:schemeClr val="bg1"/>
                </a:solidFill>
              </a:rPr>
              <a:t>Gbps</a:t>
            </a:r>
            <a:r>
              <a:rPr lang="en-US" sz="1800" dirty="0" smtClean="0">
                <a:solidFill>
                  <a:schemeClr val="bg1"/>
                </a:solidFill>
              </a:rPr>
              <a:t> of inspection with no guaranteed return</a:t>
            </a:r>
          </a:p>
          <a:p>
            <a:pPr marL="0" indent="0" eaLnBrk="1" hangingPunct="1">
              <a:buFont typeface="Arial" pitchFamily="-123" charset="0"/>
              <a:buNone/>
              <a:defRPr/>
            </a:pPr>
            <a:r>
              <a:rPr lang="en-US" sz="2400" dirty="0" smtClean="0">
                <a:solidFill>
                  <a:schemeClr val="bg1"/>
                </a:solidFill>
              </a:rPr>
              <a:t>Firewalls</a:t>
            </a:r>
          </a:p>
          <a:p>
            <a:pPr marL="228600" indent="-228600" eaLnBrk="1" hangingPunct="1">
              <a:buFont typeface="Arial" pitchFamily="-123" charset="0"/>
              <a:buChar char="•"/>
              <a:defRPr/>
            </a:pPr>
            <a:r>
              <a:rPr lang="en-US" sz="1800" dirty="0" smtClean="0">
                <a:solidFill>
                  <a:schemeClr val="bg1"/>
                </a:solidFill>
              </a:rPr>
              <a:t>Provided by vendors such as Check Point, Juniper Networks, etc.</a:t>
            </a:r>
          </a:p>
          <a:p>
            <a:pPr marL="228600" indent="-228600" eaLnBrk="1" hangingPunct="1">
              <a:buFont typeface="Arial" pitchFamily="-123" charset="0"/>
              <a:buChar char="•"/>
              <a:defRPr/>
            </a:pPr>
            <a:r>
              <a:rPr lang="en-US" sz="1800" dirty="0" smtClean="0">
                <a:solidFill>
                  <a:schemeClr val="bg1"/>
                </a:solidFill>
              </a:rPr>
              <a:t>Control what hosts can access on other networks by port, protocol, or IP address</a:t>
            </a:r>
          </a:p>
          <a:p>
            <a:pPr marL="228600" indent="-228600" eaLnBrk="1" hangingPunct="1">
              <a:buFont typeface="Arial" pitchFamily="-123" charset="0"/>
              <a:buChar char="•"/>
              <a:defRPr/>
            </a:pPr>
            <a:r>
              <a:rPr lang="en-US" sz="1800" dirty="0" smtClean="0">
                <a:solidFill>
                  <a:schemeClr val="bg1"/>
                </a:solidFill>
              </a:rPr>
              <a:t>Unless installed on every PC, not useful between hosts on internal LANs</a:t>
            </a:r>
          </a:p>
        </p:txBody>
      </p:sp>
      <p:pic>
        <p:nvPicPr>
          <p:cNvPr id="32772" name="Picture 2"/>
          <p:cNvPicPr>
            <a:picLocks noChangeAspect="1" noChangeArrowheads="1"/>
          </p:cNvPicPr>
          <p:nvPr/>
        </p:nvPicPr>
        <p:blipFill>
          <a:blip r:embed="rId3" cstate="print"/>
          <a:srcRect/>
          <a:stretch>
            <a:fillRect/>
          </a:stretch>
        </p:blipFill>
        <p:spPr bwMode="auto">
          <a:xfrm>
            <a:off x="7500938" y="1500188"/>
            <a:ext cx="1219200" cy="1219200"/>
          </a:xfrm>
          <a:prstGeom prst="rect">
            <a:avLst/>
          </a:prstGeom>
          <a:noFill/>
          <a:ln w="9525">
            <a:noFill/>
            <a:miter lim="800000"/>
            <a:headEnd/>
            <a:tailEnd/>
          </a:ln>
        </p:spPr>
      </p:pic>
      <p:pic>
        <p:nvPicPr>
          <p:cNvPr id="32773" name="Picture 3"/>
          <p:cNvPicPr>
            <a:picLocks noChangeAspect="1" noChangeArrowheads="1"/>
          </p:cNvPicPr>
          <p:nvPr/>
        </p:nvPicPr>
        <p:blipFill>
          <a:blip r:embed="rId4" cstate="print"/>
          <a:srcRect/>
          <a:stretch>
            <a:fillRect/>
          </a:stretch>
        </p:blipFill>
        <p:spPr bwMode="auto">
          <a:xfrm>
            <a:off x="7500938" y="3281363"/>
            <a:ext cx="1219200" cy="1219200"/>
          </a:xfrm>
          <a:prstGeom prst="rect">
            <a:avLst/>
          </a:prstGeom>
          <a:noFill/>
          <a:ln w="9525">
            <a:noFill/>
            <a:miter lim="800000"/>
            <a:headEnd/>
            <a:tailEnd/>
          </a:ln>
        </p:spPr>
      </p:pic>
      <p:pic>
        <p:nvPicPr>
          <p:cNvPr id="32774" name="Picture 4"/>
          <p:cNvPicPr>
            <a:picLocks noChangeAspect="1" noChangeArrowheads="1"/>
          </p:cNvPicPr>
          <p:nvPr/>
        </p:nvPicPr>
        <p:blipFill>
          <a:blip r:embed="rId5" cstate="print"/>
          <a:srcRect/>
          <a:stretch>
            <a:fillRect/>
          </a:stretch>
        </p:blipFill>
        <p:spPr bwMode="auto">
          <a:xfrm>
            <a:off x="7500938" y="5072063"/>
            <a:ext cx="1219200" cy="1219200"/>
          </a:xfrm>
          <a:prstGeom prst="rect">
            <a:avLst/>
          </a:prstGeom>
          <a:noFill/>
          <a:ln w="9525">
            <a:noFill/>
            <a:miter lim="800000"/>
            <a:headEnd/>
            <a:tailEnd/>
          </a:ln>
        </p:spPr>
      </p:pic>
      <p:sp>
        <p:nvSpPr>
          <p:cNvPr id="10" name="TextBox 9"/>
          <p:cNvSpPr txBox="1"/>
          <p:nvPr/>
        </p:nvSpPr>
        <p:spPr>
          <a:xfrm rot="19800000">
            <a:off x="-331920" y="2820224"/>
            <a:ext cx="9016377" cy="707886"/>
          </a:xfrm>
          <a:prstGeom prst="rect">
            <a:avLst/>
          </a:prstGeom>
          <a:solidFill>
            <a:schemeClr val="bg1"/>
          </a:solidFill>
        </p:spPr>
        <p:txBody>
          <a:bodyPr anchor="ctr">
            <a:spAutoFit/>
          </a:bodyPr>
          <a:lstStyle/>
          <a:p>
            <a:pPr lvl="1">
              <a:defRPr/>
            </a:pPr>
            <a:r>
              <a:rPr lang="en-US" sz="4000" b="1" dirty="0">
                <a:ln>
                  <a:solidFill>
                    <a:schemeClr val="bg2">
                      <a:lumMod val="10000"/>
                    </a:schemeClr>
                  </a:solidFill>
                </a:ln>
                <a:solidFill>
                  <a:srgbClr val="FF0000"/>
                </a:solidFill>
                <a:latin typeface="Chalkduster"/>
                <a:ea typeface="ＭＳ Ｐゴシック" pitchFamily="-123" charset="-128"/>
                <a:cs typeface="Chalkduster"/>
              </a:rPr>
              <a:t>MANAGEMENT NIGHTMARE!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13"/>
          <p:cNvSpPr>
            <a:spLocks/>
          </p:cNvSpPr>
          <p:nvPr/>
        </p:nvSpPr>
        <p:spPr bwMode="auto">
          <a:xfrm>
            <a:off x="3733800" y="4724400"/>
            <a:ext cx="358775" cy="360362"/>
          </a:xfrm>
          <a:custGeom>
            <a:avLst/>
            <a:gdLst>
              <a:gd name="T0" fmla="*/ 2147483647 w 4467"/>
              <a:gd name="T1" fmla="*/ 2147483647 h 4477"/>
              <a:gd name="T2" fmla="*/ 2147483647 w 4467"/>
              <a:gd name="T3" fmla="*/ 2147483647 h 4477"/>
              <a:gd name="T4" fmla="*/ 2147483647 w 4467"/>
              <a:gd name="T5" fmla="*/ 2147483647 h 4477"/>
              <a:gd name="T6" fmla="*/ 2147483647 w 4467"/>
              <a:gd name="T7" fmla="*/ 2147483647 h 4477"/>
              <a:gd name="T8" fmla="*/ 2147483647 w 4467"/>
              <a:gd name="T9" fmla="*/ 2147483647 h 4477"/>
              <a:gd name="T10" fmla="*/ 2147483647 w 4467"/>
              <a:gd name="T11" fmla="*/ 2147483647 h 4477"/>
              <a:gd name="T12" fmla="*/ 2147483647 w 4467"/>
              <a:gd name="T13" fmla="*/ 2147483647 h 4477"/>
              <a:gd name="T14" fmla="*/ 2147483647 w 4467"/>
              <a:gd name="T15" fmla="*/ 2147483647 h 4477"/>
              <a:gd name="T16" fmla="*/ 2147483647 w 4467"/>
              <a:gd name="T17" fmla="*/ 2147483647 h 4477"/>
              <a:gd name="T18" fmla="*/ 2147483647 w 4467"/>
              <a:gd name="T19" fmla="*/ 2147483647 h 4477"/>
              <a:gd name="T20" fmla="*/ 2147483647 w 4467"/>
              <a:gd name="T21" fmla="*/ 2147483647 h 4477"/>
              <a:gd name="T22" fmla="*/ 2147483647 w 4467"/>
              <a:gd name="T23" fmla="*/ 2147483647 h 4477"/>
              <a:gd name="T24" fmla="*/ 2147483647 w 4467"/>
              <a:gd name="T25" fmla="*/ 2147483647 h 4477"/>
              <a:gd name="T26" fmla="*/ 2147483647 w 4467"/>
              <a:gd name="T27" fmla="*/ 2147483647 h 4477"/>
              <a:gd name="T28" fmla="*/ 2147483647 w 4467"/>
              <a:gd name="T29" fmla="*/ 2147483647 h 4477"/>
              <a:gd name="T30" fmla="*/ 2147483647 w 4467"/>
              <a:gd name="T31" fmla="*/ 2147483647 h 4477"/>
              <a:gd name="T32" fmla="*/ 2147483647 w 4467"/>
              <a:gd name="T33" fmla="*/ 2147483647 h 4477"/>
              <a:gd name="T34" fmla="*/ 2147483647 w 4467"/>
              <a:gd name="T35" fmla="*/ 2147483647 h 4477"/>
              <a:gd name="T36" fmla="*/ 2147483647 w 4467"/>
              <a:gd name="T37" fmla="*/ 2147483647 h 4477"/>
              <a:gd name="T38" fmla="*/ 2147483647 w 4467"/>
              <a:gd name="T39" fmla="*/ 2147483647 h 4477"/>
              <a:gd name="T40" fmla="*/ 2147483647 w 4467"/>
              <a:gd name="T41" fmla="*/ 2147483647 h 4477"/>
              <a:gd name="T42" fmla="*/ 2147483647 w 4467"/>
              <a:gd name="T43" fmla="*/ 2147483647 h 4477"/>
              <a:gd name="T44" fmla="*/ 2147483647 w 4467"/>
              <a:gd name="T45" fmla="*/ 2147483647 h 4477"/>
              <a:gd name="T46" fmla="*/ 2147483647 w 4467"/>
              <a:gd name="T47" fmla="*/ 2147483647 h 4477"/>
              <a:gd name="T48" fmla="*/ 2147483647 w 4467"/>
              <a:gd name="T49" fmla="*/ 2147483647 h 4477"/>
              <a:gd name="T50" fmla="*/ 2147483647 w 4467"/>
              <a:gd name="T51" fmla="*/ 2147483647 h 4477"/>
              <a:gd name="T52" fmla="*/ 2147483647 w 4467"/>
              <a:gd name="T53" fmla="*/ 2147483647 h 4477"/>
              <a:gd name="T54" fmla="*/ 2147483647 w 4467"/>
              <a:gd name="T55" fmla="*/ 2147483647 h 4477"/>
              <a:gd name="T56" fmla="*/ 2147483647 w 4467"/>
              <a:gd name="T57" fmla="*/ 2147483647 h 4477"/>
              <a:gd name="T58" fmla="*/ 2147483647 w 4467"/>
              <a:gd name="T59" fmla="*/ 2147483647 h 4477"/>
              <a:gd name="T60" fmla="*/ 2147483647 w 4467"/>
              <a:gd name="T61" fmla="*/ 2147483647 h 4477"/>
              <a:gd name="T62" fmla="*/ 2147483647 w 4467"/>
              <a:gd name="T63" fmla="*/ 2147483647 h 4477"/>
              <a:gd name="T64" fmla="*/ 2147483647 w 4467"/>
              <a:gd name="T65" fmla="*/ 2147483647 h 4477"/>
              <a:gd name="T66" fmla="*/ 2147483647 w 4467"/>
              <a:gd name="T67" fmla="*/ 2147483647 h 4477"/>
              <a:gd name="T68" fmla="*/ 2147483647 w 4467"/>
              <a:gd name="T69" fmla="*/ 2147483647 h 4477"/>
              <a:gd name="T70" fmla="*/ 2147483647 w 4467"/>
              <a:gd name="T71" fmla="*/ 2147483647 h 4477"/>
              <a:gd name="T72" fmla="*/ 2147483647 w 4467"/>
              <a:gd name="T73" fmla="*/ 2147483647 h 4477"/>
              <a:gd name="T74" fmla="*/ 2147483647 w 4467"/>
              <a:gd name="T75" fmla="*/ 2147483647 h 4477"/>
              <a:gd name="T76" fmla="*/ 2147483647 w 4467"/>
              <a:gd name="T77" fmla="*/ 2147483647 h 4477"/>
              <a:gd name="T78" fmla="*/ 2147483647 w 4467"/>
              <a:gd name="T79" fmla="*/ 2147483647 h 4477"/>
              <a:gd name="T80" fmla="*/ 2147483647 w 4467"/>
              <a:gd name="T81" fmla="*/ 2147483647 h 4477"/>
              <a:gd name="T82" fmla="*/ 2147483647 w 4467"/>
              <a:gd name="T83" fmla="*/ 2147483647 h 4477"/>
              <a:gd name="T84" fmla="*/ 2147483647 w 4467"/>
              <a:gd name="T85" fmla="*/ 0 h 44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467"/>
              <a:gd name="T130" fmla="*/ 0 h 4477"/>
              <a:gd name="T131" fmla="*/ 4467 w 4467"/>
              <a:gd name="T132" fmla="*/ 4477 h 44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467" h="4477">
                <a:moveTo>
                  <a:pt x="2237" y="0"/>
                </a:moveTo>
                <a:lnTo>
                  <a:pt x="2353" y="4"/>
                </a:lnTo>
                <a:lnTo>
                  <a:pt x="2465" y="13"/>
                </a:lnTo>
                <a:lnTo>
                  <a:pt x="2578" y="26"/>
                </a:lnTo>
                <a:lnTo>
                  <a:pt x="2687" y="46"/>
                </a:lnTo>
                <a:lnTo>
                  <a:pt x="2794" y="72"/>
                </a:lnTo>
                <a:lnTo>
                  <a:pt x="2900" y="101"/>
                </a:lnTo>
                <a:lnTo>
                  <a:pt x="3005" y="137"/>
                </a:lnTo>
                <a:lnTo>
                  <a:pt x="3106" y="178"/>
                </a:lnTo>
                <a:lnTo>
                  <a:pt x="3205" y="223"/>
                </a:lnTo>
                <a:lnTo>
                  <a:pt x="3301" y="272"/>
                </a:lnTo>
                <a:lnTo>
                  <a:pt x="3394" y="326"/>
                </a:lnTo>
                <a:lnTo>
                  <a:pt x="3484" y="384"/>
                </a:lnTo>
                <a:lnTo>
                  <a:pt x="3571" y="446"/>
                </a:lnTo>
                <a:lnTo>
                  <a:pt x="3657" y="514"/>
                </a:lnTo>
                <a:lnTo>
                  <a:pt x="3737" y="583"/>
                </a:lnTo>
                <a:lnTo>
                  <a:pt x="3815" y="659"/>
                </a:lnTo>
                <a:lnTo>
                  <a:pt x="3889" y="736"/>
                </a:lnTo>
                <a:lnTo>
                  <a:pt x="3957" y="816"/>
                </a:lnTo>
                <a:lnTo>
                  <a:pt x="4023" y="902"/>
                </a:lnTo>
                <a:lnTo>
                  <a:pt x="4088" y="990"/>
                </a:lnTo>
                <a:lnTo>
                  <a:pt x="4145" y="1081"/>
                </a:lnTo>
                <a:lnTo>
                  <a:pt x="4199" y="1175"/>
                </a:lnTo>
                <a:lnTo>
                  <a:pt x="4247" y="1272"/>
                </a:lnTo>
                <a:lnTo>
                  <a:pt x="4292" y="1371"/>
                </a:lnTo>
                <a:lnTo>
                  <a:pt x="4333" y="1474"/>
                </a:lnTo>
                <a:lnTo>
                  <a:pt x="4368" y="1577"/>
                </a:lnTo>
                <a:lnTo>
                  <a:pt x="4397" y="1685"/>
                </a:lnTo>
                <a:lnTo>
                  <a:pt x="4422" y="1793"/>
                </a:lnTo>
                <a:lnTo>
                  <a:pt x="4441" y="1905"/>
                </a:lnTo>
                <a:lnTo>
                  <a:pt x="4455" y="2016"/>
                </a:lnTo>
                <a:lnTo>
                  <a:pt x="4464" y="2131"/>
                </a:lnTo>
                <a:lnTo>
                  <a:pt x="4467" y="2246"/>
                </a:lnTo>
                <a:lnTo>
                  <a:pt x="4464" y="2360"/>
                </a:lnTo>
                <a:lnTo>
                  <a:pt x="4455" y="2474"/>
                </a:lnTo>
                <a:lnTo>
                  <a:pt x="4441" y="2585"/>
                </a:lnTo>
                <a:lnTo>
                  <a:pt x="4422" y="2693"/>
                </a:lnTo>
                <a:lnTo>
                  <a:pt x="4397" y="2801"/>
                </a:lnTo>
                <a:lnTo>
                  <a:pt x="4368" y="2906"/>
                </a:lnTo>
                <a:lnTo>
                  <a:pt x="4333" y="3011"/>
                </a:lnTo>
                <a:lnTo>
                  <a:pt x="4292" y="3112"/>
                </a:lnTo>
                <a:lnTo>
                  <a:pt x="4247" y="3210"/>
                </a:lnTo>
                <a:lnTo>
                  <a:pt x="4199" y="3306"/>
                </a:lnTo>
                <a:lnTo>
                  <a:pt x="4145" y="3400"/>
                </a:lnTo>
                <a:lnTo>
                  <a:pt x="4088" y="3491"/>
                </a:lnTo>
                <a:lnTo>
                  <a:pt x="4023" y="3578"/>
                </a:lnTo>
                <a:lnTo>
                  <a:pt x="3957" y="3663"/>
                </a:lnTo>
                <a:lnTo>
                  <a:pt x="3889" y="3744"/>
                </a:lnTo>
                <a:lnTo>
                  <a:pt x="3815" y="3823"/>
                </a:lnTo>
                <a:lnTo>
                  <a:pt x="3737" y="3895"/>
                </a:lnTo>
                <a:lnTo>
                  <a:pt x="3657" y="3966"/>
                </a:lnTo>
                <a:lnTo>
                  <a:pt x="3571" y="4033"/>
                </a:lnTo>
                <a:lnTo>
                  <a:pt x="3484" y="4096"/>
                </a:lnTo>
                <a:lnTo>
                  <a:pt x="3394" y="4154"/>
                </a:lnTo>
                <a:lnTo>
                  <a:pt x="3301" y="4208"/>
                </a:lnTo>
                <a:lnTo>
                  <a:pt x="3205" y="4258"/>
                </a:lnTo>
                <a:lnTo>
                  <a:pt x="3106" y="4303"/>
                </a:lnTo>
                <a:lnTo>
                  <a:pt x="3005" y="4342"/>
                </a:lnTo>
                <a:lnTo>
                  <a:pt x="2900" y="4376"/>
                </a:lnTo>
                <a:lnTo>
                  <a:pt x="2794" y="4407"/>
                </a:lnTo>
                <a:lnTo>
                  <a:pt x="2687" y="4433"/>
                </a:lnTo>
                <a:lnTo>
                  <a:pt x="2578" y="4452"/>
                </a:lnTo>
                <a:lnTo>
                  <a:pt x="2465" y="4466"/>
                </a:lnTo>
                <a:lnTo>
                  <a:pt x="2353" y="4475"/>
                </a:lnTo>
                <a:lnTo>
                  <a:pt x="2237" y="4477"/>
                </a:lnTo>
                <a:lnTo>
                  <a:pt x="2125" y="4475"/>
                </a:lnTo>
                <a:lnTo>
                  <a:pt x="2011" y="4466"/>
                </a:lnTo>
                <a:lnTo>
                  <a:pt x="1899" y="4452"/>
                </a:lnTo>
                <a:lnTo>
                  <a:pt x="1789" y="4433"/>
                </a:lnTo>
                <a:lnTo>
                  <a:pt x="1679" y="4407"/>
                </a:lnTo>
                <a:lnTo>
                  <a:pt x="1573" y="4376"/>
                </a:lnTo>
                <a:lnTo>
                  <a:pt x="1468" y="4342"/>
                </a:lnTo>
                <a:lnTo>
                  <a:pt x="1367" y="4303"/>
                </a:lnTo>
                <a:lnTo>
                  <a:pt x="1267" y="4258"/>
                </a:lnTo>
                <a:lnTo>
                  <a:pt x="1170" y="4208"/>
                </a:lnTo>
                <a:lnTo>
                  <a:pt x="1076" y="4154"/>
                </a:lnTo>
                <a:lnTo>
                  <a:pt x="986" y="4096"/>
                </a:lnTo>
                <a:lnTo>
                  <a:pt x="898" y="4033"/>
                </a:lnTo>
                <a:lnTo>
                  <a:pt x="814" y="3966"/>
                </a:lnTo>
                <a:lnTo>
                  <a:pt x="733" y="3895"/>
                </a:lnTo>
                <a:lnTo>
                  <a:pt x="655" y="3823"/>
                </a:lnTo>
                <a:lnTo>
                  <a:pt x="580" y="3744"/>
                </a:lnTo>
                <a:lnTo>
                  <a:pt x="511" y="3663"/>
                </a:lnTo>
                <a:lnTo>
                  <a:pt x="444" y="3578"/>
                </a:lnTo>
                <a:lnTo>
                  <a:pt x="382" y="3491"/>
                </a:lnTo>
                <a:lnTo>
                  <a:pt x="323" y="3400"/>
                </a:lnTo>
                <a:lnTo>
                  <a:pt x="271" y="3306"/>
                </a:lnTo>
                <a:lnTo>
                  <a:pt x="222" y="3210"/>
                </a:lnTo>
                <a:lnTo>
                  <a:pt x="176" y="3112"/>
                </a:lnTo>
                <a:lnTo>
                  <a:pt x="136" y="3011"/>
                </a:lnTo>
                <a:lnTo>
                  <a:pt x="100" y="2906"/>
                </a:lnTo>
                <a:lnTo>
                  <a:pt x="72" y="2801"/>
                </a:lnTo>
                <a:lnTo>
                  <a:pt x="46" y="2693"/>
                </a:lnTo>
                <a:lnTo>
                  <a:pt x="27" y="2585"/>
                </a:lnTo>
                <a:lnTo>
                  <a:pt x="13" y="2474"/>
                </a:lnTo>
                <a:lnTo>
                  <a:pt x="3" y="2360"/>
                </a:lnTo>
                <a:lnTo>
                  <a:pt x="0" y="2246"/>
                </a:lnTo>
                <a:lnTo>
                  <a:pt x="3" y="2131"/>
                </a:lnTo>
                <a:lnTo>
                  <a:pt x="13" y="2016"/>
                </a:lnTo>
                <a:lnTo>
                  <a:pt x="27" y="1905"/>
                </a:lnTo>
                <a:lnTo>
                  <a:pt x="46" y="1793"/>
                </a:lnTo>
                <a:lnTo>
                  <a:pt x="72" y="1685"/>
                </a:lnTo>
                <a:lnTo>
                  <a:pt x="100" y="1577"/>
                </a:lnTo>
                <a:lnTo>
                  <a:pt x="136" y="1474"/>
                </a:lnTo>
                <a:lnTo>
                  <a:pt x="176" y="1371"/>
                </a:lnTo>
                <a:lnTo>
                  <a:pt x="222" y="1272"/>
                </a:lnTo>
                <a:lnTo>
                  <a:pt x="271" y="1175"/>
                </a:lnTo>
                <a:lnTo>
                  <a:pt x="323" y="1081"/>
                </a:lnTo>
                <a:lnTo>
                  <a:pt x="382" y="990"/>
                </a:lnTo>
                <a:lnTo>
                  <a:pt x="444" y="902"/>
                </a:lnTo>
                <a:lnTo>
                  <a:pt x="511" y="816"/>
                </a:lnTo>
                <a:lnTo>
                  <a:pt x="580" y="736"/>
                </a:lnTo>
                <a:lnTo>
                  <a:pt x="655" y="659"/>
                </a:lnTo>
                <a:lnTo>
                  <a:pt x="733" y="583"/>
                </a:lnTo>
                <a:lnTo>
                  <a:pt x="814" y="514"/>
                </a:lnTo>
                <a:lnTo>
                  <a:pt x="898" y="446"/>
                </a:lnTo>
                <a:lnTo>
                  <a:pt x="986" y="384"/>
                </a:lnTo>
                <a:lnTo>
                  <a:pt x="1076" y="326"/>
                </a:lnTo>
                <a:lnTo>
                  <a:pt x="1170" y="272"/>
                </a:lnTo>
                <a:lnTo>
                  <a:pt x="1267" y="223"/>
                </a:lnTo>
                <a:lnTo>
                  <a:pt x="1367" y="178"/>
                </a:lnTo>
                <a:lnTo>
                  <a:pt x="1468" y="137"/>
                </a:lnTo>
                <a:lnTo>
                  <a:pt x="1573" y="101"/>
                </a:lnTo>
                <a:lnTo>
                  <a:pt x="1679" y="72"/>
                </a:lnTo>
                <a:lnTo>
                  <a:pt x="1789" y="46"/>
                </a:lnTo>
                <a:lnTo>
                  <a:pt x="1899" y="26"/>
                </a:lnTo>
                <a:lnTo>
                  <a:pt x="2011" y="13"/>
                </a:lnTo>
                <a:lnTo>
                  <a:pt x="2125" y="4"/>
                </a:lnTo>
                <a:lnTo>
                  <a:pt x="2237" y="0"/>
                </a:lnTo>
                <a:close/>
              </a:path>
            </a:pathLst>
          </a:custGeom>
          <a:solidFill>
            <a:srgbClr val="FFFFFF"/>
          </a:solidFill>
          <a:ln w="38100">
            <a:solidFill>
              <a:schemeClr val="bg1"/>
            </a:solidFill>
            <a:round/>
            <a:headEnd/>
            <a:tailEnd/>
          </a:ln>
        </p:spPr>
        <p:txBody>
          <a:bodyPr>
            <a:prstTxWarp prst="textNoShape">
              <a:avLst/>
            </a:prstTxWarp>
          </a:bodyPr>
          <a:lstStyle/>
          <a:p>
            <a:endParaRPr lang="en-US"/>
          </a:p>
        </p:txBody>
      </p:sp>
      <p:pic>
        <p:nvPicPr>
          <p:cNvPr id="68" name="Picture 57"/>
          <p:cNvPicPr>
            <a:picLocks noChangeArrowheads="1"/>
          </p:cNvPicPr>
          <p:nvPr/>
        </p:nvPicPr>
        <p:blipFill>
          <a:blip r:embed="rId3" cstate="print"/>
          <a:srcRect/>
          <a:stretch>
            <a:fillRect/>
          </a:stretch>
        </p:blipFill>
        <p:spPr bwMode="auto">
          <a:xfrm>
            <a:off x="4572000" y="4953000"/>
            <a:ext cx="1219200" cy="838200"/>
          </a:xfrm>
          <a:prstGeom prst="rect">
            <a:avLst/>
          </a:prstGeom>
          <a:noFill/>
          <a:ln w="12700">
            <a:noFill/>
            <a:miter lim="800000"/>
            <a:headEnd/>
            <a:tailEnd/>
          </a:ln>
        </p:spPr>
      </p:pic>
      <p:sp>
        <p:nvSpPr>
          <p:cNvPr id="82" name="Minus 81"/>
          <p:cNvSpPr/>
          <p:nvPr/>
        </p:nvSpPr>
        <p:spPr>
          <a:xfrm rot="1652769">
            <a:off x="4140166" y="4120532"/>
            <a:ext cx="1106798" cy="381000"/>
          </a:xfrm>
          <a:prstGeom prst="mathMinus">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Minus 84"/>
          <p:cNvSpPr/>
          <p:nvPr/>
        </p:nvSpPr>
        <p:spPr>
          <a:xfrm rot="20679077">
            <a:off x="4069286" y="4406887"/>
            <a:ext cx="1106798" cy="381000"/>
          </a:xfrm>
          <a:prstGeom prst="mathMinus">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Line 26"/>
          <p:cNvSpPr>
            <a:spLocks noChangeShapeType="1"/>
          </p:cNvSpPr>
          <p:nvPr/>
        </p:nvSpPr>
        <p:spPr bwMode="auto">
          <a:xfrm>
            <a:off x="1371600" y="2209800"/>
            <a:ext cx="2514600" cy="1524000"/>
          </a:xfrm>
          <a:prstGeom prst="line">
            <a:avLst/>
          </a:prstGeom>
          <a:noFill/>
          <a:ln w="101600">
            <a:solidFill>
              <a:schemeClr val="accent2">
                <a:lumMod val="60000"/>
                <a:lumOff val="40000"/>
              </a:schemeClr>
            </a:solidFill>
            <a:round/>
            <a:headEnd/>
            <a:tailEnd type="triangle" w="sm" len="sm"/>
          </a:ln>
        </p:spPr>
        <p:txBody>
          <a:bodyPr wrap="square" anchor="b">
            <a:prstTxWarp prst="textNoShape">
              <a:avLst/>
            </a:prstTxWarp>
            <a:spAutoFit/>
          </a:bodyPr>
          <a:lstStyle/>
          <a:p>
            <a:endParaRPr lang="en-US"/>
          </a:p>
        </p:txBody>
      </p:sp>
      <p:pic>
        <p:nvPicPr>
          <p:cNvPr id="69" name="Picture 57"/>
          <p:cNvPicPr>
            <a:picLocks noChangeArrowheads="1"/>
          </p:cNvPicPr>
          <p:nvPr/>
        </p:nvPicPr>
        <p:blipFill>
          <a:blip r:embed="rId3" cstate="print"/>
          <a:srcRect/>
          <a:stretch>
            <a:fillRect/>
          </a:stretch>
        </p:blipFill>
        <p:spPr bwMode="auto">
          <a:xfrm>
            <a:off x="7239000" y="3810000"/>
            <a:ext cx="1219200" cy="838200"/>
          </a:xfrm>
          <a:prstGeom prst="rect">
            <a:avLst/>
          </a:prstGeom>
          <a:noFill/>
          <a:ln w="12700">
            <a:noFill/>
            <a:miter lim="800000"/>
            <a:headEnd/>
            <a:tailEnd/>
          </a:ln>
        </p:spPr>
      </p:pic>
      <p:sp>
        <p:nvSpPr>
          <p:cNvPr id="33793" name="Title 1"/>
          <p:cNvSpPr>
            <a:spLocks noGrp="1"/>
          </p:cNvSpPr>
          <p:nvPr>
            <p:ph type="title"/>
          </p:nvPr>
        </p:nvSpPr>
        <p:spPr/>
        <p:txBody>
          <a:bodyPr/>
          <a:lstStyle/>
          <a:p>
            <a:pPr eaLnBrk="1" hangingPunct="1"/>
            <a:r>
              <a:rPr lang="en-US" smtClean="0">
                <a:solidFill>
                  <a:schemeClr val="bg1"/>
                </a:solidFill>
                <a:ea typeface="ＭＳ Ｐゴシック" pitchFamily="1" charset="-128"/>
              </a:rPr>
              <a:t>Comprehensive Solution</a:t>
            </a:r>
          </a:p>
        </p:txBody>
      </p:sp>
      <p:sp>
        <p:nvSpPr>
          <p:cNvPr id="4" name="Slide Number Placeholder 3"/>
          <p:cNvSpPr>
            <a:spLocks noGrp="1"/>
          </p:cNvSpPr>
          <p:nvPr>
            <p:ph type="sldNum" sz="quarter" idx="12"/>
          </p:nvPr>
        </p:nvSpPr>
        <p:spPr/>
        <p:txBody>
          <a:bodyPr/>
          <a:lstStyle/>
          <a:p>
            <a:pPr>
              <a:defRPr/>
            </a:pPr>
            <a:fld id="{8EFA3880-F147-4FF7-801F-7C615D7D129F}" type="slidenum">
              <a:rPr lang="en-US" smtClean="0">
                <a:solidFill>
                  <a:schemeClr val="bg1"/>
                </a:solidFill>
              </a:rPr>
              <a:pPr>
                <a:defRPr/>
              </a:pPr>
              <a:t>15</a:t>
            </a:fld>
            <a:endParaRPr lang="en-US">
              <a:solidFill>
                <a:schemeClr val="bg1"/>
              </a:solidFill>
            </a:endParaRPr>
          </a:p>
        </p:txBody>
      </p:sp>
      <p:sp>
        <p:nvSpPr>
          <p:cNvPr id="5" name="Line 2"/>
          <p:cNvSpPr>
            <a:spLocks noChangeShapeType="1"/>
          </p:cNvSpPr>
          <p:nvPr/>
        </p:nvSpPr>
        <p:spPr bwMode="auto">
          <a:xfrm flipV="1">
            <a:off x="5972175" y="3089275"/>
            <a:ext cx="609600" cy="215900"/>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6" name="Text Box 4"/>
          <p:cNvSpPr txBox="1">
            <a:spLocks noChangeArrowheads="1"/>
          </p:cNvSpPr>
          <p:nvPr/>
        </p:nvSpPr>
        <p:spPr bwMode="auto">
          <a:xfrm>
            <a:off x="6223000" y="1539875"/>
            <a:ext cx="1339850" cy="366713"/>
          </a:xfrm>
          <a:prstGeom prst="rect">
            <a:avLst/>
          </a:prstGeom>
          <a:noFill/>
          <a:ln w="9525">
            <a:noFill/>
            <a:miter lim="800000"/>
            <a:headEnd/>
            <a:tailEnd/>
          </a:ln>
        </p:spPr>
        <p:txBody>
          <a:bodyPr wrap="none" anchor="b">
            <a:prstTxWarp prst="textNoShape">
              <a:avLst/>
            </a:prstTxWarp>
            <a:spAutoFit/>
          </a:bodyPr>
          <a:lstStyle/>
          <a:p>
            <a:pPr algn="r" eaLnBrk="1" hangingPunct="1"/>
            <a:r>
              <a:rPr lang="en-US" sz="1800" b="0" dirty="0">
                <a:solidFill>
                  <a:schemeClr val="accent2"/>
                </a:solidFill>
              </a:rPr>
              <a:t>THE</a:t>
            </a:r>
            <a:r>
              <a:rPr lang="en-US" sz="1800" b="0" dirty="0">
                <a:solidFill>
                  <a:schemeClr val="folHlink"/>
                </a:solidFill>
              </a:rPr>
              <a:t> </a:t>
            </a:r>
            <a:r>
              <a:rPr lang="en-US" sz="1800" b="0" dirty="0">
                <a:solidFill>
                  <a:schemeClr val="accent2"/>
                </a:solidFill>
              </a:rPr>
              <a:t>GOAL</a:t>
            </a:r>
          </a:p>
        </p:txBody>
      </p:sp>
      <p:sp>
        <p:nvSpPr>
          <p:cNvPr id="7" name="Freeform 6"/>
          <p:cNvSpPr>
            <a:spLocks/>
          </p:cNvSpPr>
          <p:nvPr/>
        </p:nvSpPr>
        <p:spPr bwMode="auto">
          <a:xfrm>
            <a:off x="1524000" y="1905000"/>
            <a:ext cx="6229350" cy="1892300"/>
          </a:xfrm>
          <a:custGeom>
            <a:avLst/>
            <a:gdLst>
              <a:gd name="T0" fmla="*/ 0 w 3312"/>
              <a:gd name="T1" fmla="*/ 0 h 1200"/>
              <a:gd name="T2" fmla="*/ 2147483647 w 3312"/>
              <a:gd name="T3" fmla="*/ 0 h 1200"/>
              <a:gd name="T4" fmla="*/ 2147483647 w 3312"/>
              <a:gd name="T5" fmla="*/ 2147483647 h 1200"/>
              <a:gd name="T6" fmla="*/ 0 60000 65536"/>
              <a:gd name="T7" fmla="*/ 0 60000 65536"/>
              <a:gd name="T8" fmla="*/ 0 60000 65536"/>
              <a:gd name="T9" fmla="*/ 0 w 3312"/>
              <a:gd name="T10" fmla="*/ 0 h 1200"/>
              <a:gd name="T11" fmla="*/ 3312 w 3312"/>
              <a:gd name="T12" fmla="*/ 1200 h 1200"/>
            </a:gdLst>
            <a:ahLst/>
            <a:cxnLst>
              <a:cxn ang="T6">
                <a:pos x="T0" y="T1"/>
              </a:cxn>
              <a:cxn ang="T7">
                <a:pos x="T2" y="T3"/>
              </a:cxn>
              <a:cxn ang="T8">
                <a:pos x="T4" y="T5"/>
              </a:cxn>
            </a:cxnLst>
            <a:rect l="T9" t="T10" r="T11" b="T12"/>
            <a:pathLst>
              <a:path w="3312" h="1200">
                <a:moveTo>
                  <a:pt x="0" y="0"/>
                </a:moveTo>
                <a:lnTo>
                  <a:pt x="3312" y="0"/>
                </a:lnTo>
                <a:lnTo>
                  <a:pt x="3312" y="1200"/>
                </a:lnTo>
              </a:path>
            </a:pathLst>
          </a:custGeom>
          <a:noFill/>
          <a:ln w="28575">
            <a:solidFill>
              <a:srgbClr val="C0C0C0"/>
            </a:solidFill>
            <a:prstDash val="dash"/>
            <a:round/>
            <a:headEnd/>
            <a:tailEnd type="triangle" w="med" len="med"/>
          </a:ln>
        </p:spPr>
        <p:txBody>
          <a:bodyPr anchor="b">
            <a:prstTxWarp prst="textNoShape">
              <a:avLst/>
            </a:prstTxWarp>
            <a:spAutoFit/>
          </a:bodyPr>
          <a:lstStyle/>
          <a:p>
            <a:endParaRPr lang="en-US"/>
          </a:p>
        </p:txBody>
      </p:sp>
      <p:sp>
        <p:nvSpPr>
          <p:cNvPr id="8" name="Freeform 8"/>
          <p:cNvSpPr>
            <a:spLocks/>
          </p:cNvSpPr>
          <p:nvPr/>
        </p:nvSpPr>
        <p:spPr bwMode="auto">
          <a:xfrm>
            <a:off x="1146175" y="2614613"/>
            <a:ext cx="2805112" cy="1331912"/>
          </a:xfrm>
          <a:custGeom>
            <a:avLst/>
            <a:gdLst>
              <a:gd name="T0" fmla="*/ 2147483647 w 1987"/>
              <a:gd name="T1" fmla="*/ 2147483647 h 943"/>
              <a:gd name="T2" fmla="*/ 0 w 1987"/>
              <a:gd name="T3" fmla="*/ 2147483647 h 943"/>
              <a:gd name="T4" fmla="*/ 2147483647 w 1987"/>
              <a:gd name="T5" fmla="*/ 0 h 943"/>
              <a:gd name="T6" fmla="*/ 0 60000 65536"/>
              <a:gd name="T7" fmla="*/ 0 60000 65536"/>
              <a:gd name="T8" fmla="*/ 0 60000 65536"/>
              <a:gd name="T9" fmla="*/ 0 w 1987"/>
              <a:gd name="T10" fmla="*/ 0 h 943"/>
              <a:gd name="T11" fmla="*/ 1987 w 1987"/>
              <a:gd name="T12" fmla="*/ 943 h 943"/>
            </a:gdLst>
            <a:ahLst/>
            <a:cxnLst>
              <a:cxn ang="T6">
                <a:pos x="T0" y="T1"/>
              </a:cxn>
              <a:cxn ang="T7">
                <a:pos x="T2" y="T3"/>
              </a:cxn>
              <a:cxn ang="T8">
                <a:pos x="T4" y="T5"/>
              </a:cxn>
            </a:cxnLst>
            <a:rect l="T9" t="T10" r="T11" b="T12"/>
            <a:pathLst>
              <a:path w="1987" h="943">
                <a:moveTo>
                  <a:pt x="1987" y="943"/>
                </a:moveTo>
                <a:lnTo>
                  <a:pt x="0" y="683"/>
                </a:lnTo>
                <a:lnTo>
                  <a:pt x="231" y="0"/>
                </a:lnTo>
              </a:path>
            </a:pathLst>
          </a:custGeom>
          <a:noFill/>
          <a:ln w="101600">
            <a:solidFill>
              <a:srgbClr val="EEB30E"/>
            </a:solidFill>
            <a:round/>
            <a:headEnd/>
            <a:tailEnd type="triangle" w="sm" len="sm"/>
          </a:ln>
        </p:spPr>
        <p:txBody>
          <a:bodyPr anchor="b">
            <a:prstTxWarp prst="textNoShape">
              <a:avLst/>
            </a:prstTxWarp>
            <a:spAutoFit/>
          </a:bodyPr>
          <a:lstStyle/>
          <a:p>
            <a:endParaRPr lang="en-US"/>
          </a:p>
        </p:txBody>
      </p:sp>
      <p:sp>
        <p:nvSpPr>
          <p:cNvPr id="9" name="Freeform 9"/>
          <p:cNvSpPr>
            <a:spLocks/>
          </p:cNvSpPr>
          <p:nvPr/>
        </p:nvSpPr>
        <p:spPr bwMode="auto">
          <a:xfrm>
            <a:off x="1146175" y="2693988"/>
            <a:ext cx="2765425" cy="1252537"/>
          </a:xfrm>
          <a:custGeom>
            <a:avLst/>
            <a:gdLst>
              <a:gd name="T0" fmla="*/ 2147483647 w 1959"/>
              <a:gd name="T1" fmla="*/ 2147483647 h 887"/>
              <a:gd name="T2" fmla="*/ 0 w 1959"/>
              <a:gd name="T3" fmla="*/ 2147483647 h 887"/>
              <a:gd name="T4" fmla="*/ 2147483647 w 1959"/>
              <a:gd name="T5" fmla="*/ 0 h 887"/>
              <a:gd name="T6" fmla="*/ 0 60000 65536"/>
              <a:gd name="T7" fmla="*/ 0 60000 65536"/>
              <a:gd name="T8" fmla="*/ 0 60000 65536"/>
              <a:gd name="T9" fmla="*/ 0 w 1959"/>
              <a:gd name="T10" fmla="*/ 0 h 887"/>
              <a:gd name="T11" fmla="*/ 1959 w 1959"/>
              <a:gd name="T12" fmla="*/ 887 h 887"/>
            </a:gdLst>
            <a:ahLst/>
            <a:cxnLst>
              <a:cxn ang="T6">
                <a:pos x="T0" y="T1"/>
              </a:cxn>
              <a:cxn ang="T7">
                <a:pos x="T2" y="T3"/>
              </a:cxn>
              <a:cxn ang="T8">
                <a:pos x="T4" y="T5"/>
              </a:cxn>
            </a:cxnLst>
            <a:rect l="T9" t="T10" r="T11" b="T12"/>
            <a:pathLst>
              <a:path w="1959" h="887">
                <a:moveTo>
                  <a:pt x="1959" y="887"/>
                </a:moveTo>
                <a:lnTo>
                  <a:pt x="0" y="621"/>
                </a:lnTo>
                <a:lnTo>
                  <a:pt x="214" y="0"/>
                </a:lnTo>
              </a:path>
            </a:pathLst>
          </a:custGeom>
          <a:noFill/>
          <a:ln w="28575">
            <a:solidFill>
              <a:schemeClr val="tx1"/>
            </a:solidFill>
            <a:round/>
            <a:headEnd type="triangle" w="med" len="med"/>
            <a:tailEnd/>
          </a:ln>
        </p:spPr>
        <p:txBody>
          <a:bodyPr anchor="b">
            <a:prstTxWarp prst="textNoShape">
              <a:avLst/>
            </a:prstTxWarp>
            <a:spAutoFit/>
          </a:bodyPr>
          <a:lstStyle/>
          <a:p>
            <a:endParaRPr lang="en-US"/>
          </a:p>
        </p:txBody>
      </p:sp>
      <p:sp>
        <p:nvSpPr>
          <p:cNvPr id="10" name="Text Box 11"/>
          <p:cNvSpPr txBox="1">
            <a:spLocks noChangeArrowheads="1"/>
          </p:cNvSpPr>
          <p:nvPr/>
        </p:nvSpPr>
        <p:spPr bwMode="auto">
          <a:xfrm>
            <a:off x="1073150" y="4003675"/>
            <a:ext cx="3138487" cy="1071563"/>
          </a:xfrm>
          <a:prstGeom prst="rect">
            <a:avLst/>
          </a:prstGeom>
          <a:noFill/>
          <a:ln w="9525">
            <a:noFill/>
            <a:miter lim="800000"/>
            <a:headEnd/>
            <a:tailEnd/>
          </a:ln>
        </p:spPr>
        <p:txBody>
          <a:bodyPr>
            <a:prstTxWarp prst="textNoShape">
              <a:avLst/>
            </a:prstTxWarp>
            <a:spAutoFit/>
          </a:bodyPr>
          <a:lstStyle/>
          <a:p>
            <a:pPr algn="l" eaLnBrk="1" hangingPunct="1">
              <a:spcBef>
                <a:spcPct val="15000"/>
              </a:spcBef>
              <a:buSzPct val="80000"/>
              <a:buFont typeface="Wingdings" charset="2"/>
              <a:buNone/>
            </a:pPr>
            <a:r>
              <a:rPr lang="en-US" sz="1600" dirty="0">
                <a:solidFill>
                  <a:schemeClr val="tx2"/>
                </a:solidFill>
              </a:rPr>
              <a:t>NAC Server gathers </a:t>
            </a:r>
            <a:br>
              <a:rPr lang="en-US" sz="1600" dirty="0">
                <a:solidFill>
                  <a:schemeClr val="tx2"/>
                </a:solidFill>
              </a:rPr>
            </a:br>
            <a:r>
              <a:rPr lang="en-US" sz="1600" dirty="0">
                <a:solidFill>
                  <a:schemeClr val="tx2"/>
                </a:solidFill>
              </a:rPr>
              <a:t>and assesses </a:t>
            </a:r>
            <a:br>
              <a:rPr lang="en-US" sz="1600" dirty="0">
                <a:solidFill>
                  <a:schemeClr val="tx2"/>
                </a:solidFill>
              </a:rPr>
            </a:br>
            <a:r>
              <a:rPr lang="en-US" sz="1600" dirty="0">
                <a:solidFill>
                  <a:schemeClr val="tx2"/>
                </a:solidFill>
              </a:rPr>
              <a:t>user/device information </a:t>
            </a:r>
          </a:p>
          <a:p>
            <a:pPr marL="228600" lvl="1" indent="-111125" algn="l" eaLnBrk="1" hangingPunct="1">
              <a:spcBef>
                <a:spcPct val="15000"/>
              </a:spcBef>
              <a:buSzPct val="80000"/>
              <a:buFont typeface="Wingdings" charset="2"/>
              <a:buChar char="§"/>
            </a:pPr>
            <a:r>
              <a:rPr lang="en-US" sz="1000" b="0" dirty="0"/>
              <a:t>Username and password</a:t>
            </a:r>
          </a:p>
          <a:p>
            <a:pPr marL="228600" lvl="1" indent="-111125" algn="l" eaLnBrk="1" hangingPunct="1">
              <a:spcBef>
                <a:spcPct val="15000"/>
              </a:spcBef>
              <a:buSzPct val="80000"/>
              <a:buFont typeface="Wingdings" charset="2"/>
              <a:buChar char="§"/>
            </a:pPr>
            <a:r>
              <a:rPr lang="en-US" sz="1000" b="0" dirty="0"/>
              <a:t>Device configuration and vulnerabilities</a:t>
            </a:r>
          </a:p>
        </p:txBody>
      </p:sp>
      <p:sp>
        <p:nvSpPr>
          <p:cNvPr id="11" name="Text Box 12"/>
          <p:cNvSpPr txBox="1">
            <a:spLocks noChangeArrowheads="1"/>
          </p:cNvSpPr>
          <p:nvPr/>
        </p:nvSpPr>
        <p:spPr bwMode="auto">
          <a:xfrm>
            <a:off x="1873250" y="5316538"/>
            <a:ext cx="3200400" cy="850900"/>
          </a:xfrm>
          <a:prstGeom prst="rect">
            <a:avLst/>
          </a:prstGeom>
          <a:noFill/>
          <a:ln w="9525">
            <a:noFill/>
            <a:miter lim="800000"/>
            <a:headEnd/>
            <a:tailEnd/>
          </a:ln>
        </p:spPr>
        <p:txBody>
          <a:bodyPr>
            <a:prstTxWarp prst="textNoShape">
              <a:avLst/>
            </a:prstTxWarp>
            <a:spAutoFit/>
          </a:bodyPr>
          <a:lstStyle/>
          <a:p>
            <a:pPr algn="l" eaLnBrk="1" hangingPunct="1">
              <a:spcBef>
                <a:spcPct val="15000"/>
              </a:spcBef>
            </a:pPr>
            <a:r>
              <a:rPr lang="en-US" sz="1600">
                <a:solidFill>
                  <a:schemeClr val="tx2"/>
                </a:solidFill>
              </a:rPr>
              <a:t>Noncompliant device</a:t>
            </a:r>
            <a:br>
              <a:rPr lang="en-US" sz="1600">
                <a:solidFill>
                  <a:schemeClr val="tx2"/>
                </a:solidFill>
              </a:rPr>
            </a:br>
            <a:r>
              <a:rPr lang="en-US" sz="1600">
                <a:solidFill>
                  <a:schemeClr val="tx2"/>
                </a:solidFill>
              </a:rPr>
              <a:t>or incorrect login</a:t>
            </a:r>
          </a:p>
          <a:p>
            <a:pPr marL="228600" lvl="1" indent="-114300" algn="l" eaLnBrk="1" hangingPunct="1">
              <a:spcBef>
                <a:spcPct val="15000"/>
              </a:spcBef>
              <a:buClr>
                <a:schemeClr val="tx1"/>
              </a:buClr>
              <a:buSzPct val="80000"/>
              <a:buFont typeface="Wingdings" charset="2"/>
              <a:buChar char="§"/>
            </a:pPr>
            <a:r>
              <a:rPr lang="en-US" sz="1000" b="0"/>
              <a:t>Access denied</a:t>
            </a:r>
          </a:p>
          <a:p>
            <a:pPr marL="228600" lvl="1" indent="-114300" algn="l" eaLnBrk="1" hangingPunct="1">
              <a:spcBef>
                <a:spcPct val="15000"/>
              </a:spcBef>
              <a:buClr>
                <a:schemeClr val="tx1"/>
              </a:buClr>
              <a:buSzPct val="80000"/>
              <a:buFont typeface="Wingdings" charset="2"/>
              <a:buChar char="§"/>
            </a:pPr>
            <a:r>
              <a:rPr lang="en-US" sz="1000" b="0"/>
              <a:t>Placed to quarantine for remediation</a:t>
            </a:r>
          </a:p>
        </p:txBody>
      </p:sp>
      <p:sp>
        <p:nvSpPr>
          <p:cNvPr id="14" name="Line 14"/>
          <p:cNvSpPr>
            <a:spLocks noChangeShapeType="1"/>
          </p:cNvSpPr>
          <p:nvPr/>
        </p:nvSpPr>
        <p:spPr bwMode="auto">
          <a:xfrm>
            <a:off x="4198937" y="4065588"/>
            <a:ext cx="812800" cy="406400"/>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18" name="Text Box 24"/>
          <p:cNvSpPr txBox="1">
            <a:spLocks noChangeArrowheads="1"/>
          </p:cNvSpPr>
          <p:nvPr/>
        </p:nvSpPr>
        <p:spPr bwMode="auto">
          <a:xfrm>
            <a:off x="6429375" y="5164138"/>
            <a:ext cx="2374900" cy="630237"/>
          </a:xfrm>
          <a:prstGeom prst="rect">
            <a:avLst/>
          </a:prstGeom>
          <a:noFill/>
          <a:ln w="9525">
            <a:noFill/>
            <a:miter lim="800000"/>
            <a:headEnd/>
            <a:tailEnd/>
          </a:ln>
        </p:spPr>
        <p:txBody>
          <a:bodyPr>
            <a:prstTxWarp prst="textNoShape">
              <a:avLst/>
            </a:prstTxWarp>
            <a:spAutoFit/>
          </a:bodyPr>
          <a:lstStyle/>
          <a:p>
            <a:pPr algn="l" eaLnBrk="1" hangingPunct="1">
              <a:spcBef>
                <a:spcPct val="15000"/>
              </a:spcBef>
            </a:pPr>
            <a:r>
              <a:rPr lang="en-US" sz="1600">
                <a:solidFill>
                  <a:schemeClr val="tx2"/>
                </a:solidFill>
              </a:rPr>
              <a:t>Device is compliant</a:t>
            </a:r>
          </a:p>
          <a:p>
            <a:pPr marL="228600" lvl="1" indent="-111125" algn="l" eaLnBrk="1" hangingPunct="1">
              <a:spcBef>
                <a:spcPct val="15000"/>
              </a:spcBef>
              <a:buClr>
                <a:schemeClr val="tx1"/>
              </a:buClr>
              <a:buSzPct val="80000"/>
              <a:buFont typeface="Wingdings" charset="2"/>
              <a:buChar char="§"/>
            </a:pPr>
            <a:r>
              <a:rPr lang="en-US" sz="1000" b="0"/>
              <a:t>Placed on “certified devices list”</a:t>
            </a:r>
          </a:p>
          <a:p>
            <a:pPr marL="228600" lvl="1" indent="-111125" algn="l" eaLnBrk="1" hangingPunct="1">
              <a:spcBef>
                <a:spcPct val="15000"/>
              </a:spcBef>
              <a:buClr>
                <a:schemeClr val="tx1"/>
              </a:buClr>
              <a:buSzPct val="80000"/>
              <a:buFont typeface="Wingdings" charset="2"/>
              <a:buChar char="§"/>
            </a:pPr>
            <a:r>
              <a:rPr lang="en-US" sz="1000" b="0"/>
              <a:t>Network access granted</a:t>
            </a:r>
          </a:p>
        </p:txBody>
      </p:sp>
      <p:sp>
        <p:nvSpPr>
          <p:cNvPr id="19" name="Line 27"/>
          <p:cNvSpPr>
            <a:spLocks noChangeShapeType="1"/>
          </p:cNvSpPr>
          <p:nvPr/>
        </p:nvSpPr>
        <p:spPr bwMode="auto">
          <a:xfrm>
            <a:off x="4278312" y="3981450"/>
            <a:ext cx="1390650" cy="695325"/>
          </a:xfrm>
          <a:prstGeom prst="line">
            <a:avLst/>
          </a:prstGeom>
          <a:noFill/>
          <a:ln w="101600">
            <a:solidFill>
              <a:srgbClr val="99CCCC"/>
            </a:solidFill>
            <a:round/>
            <a:headEnd/>
            <a:tailEnd type="triangle" w="sm" len="sm"/>
          </a:ln>
        </p:spPr>
        <p:txBody>
          <a:bodyPr anchor="b">
            <a:prstTxWarp prst="textNoShape">
              <a:avLst/>
            </a:prstTxWarp>
            <a:spAutoFit/>
          </a:bodyPr>
          <a:lstStyle/>
          <a:p>
            <a:endParaRPr lang="en-US"/>
          </a:p>
        </p:txBody>
      </p:sp>
      <p:sp>
        <p:nvSpPr>
          <p:cNvPr id="20" name="Line 29"/>
          <p:cNvSpPr>
            <a:spLocks noChangeShapeType="1"/>
          </p:cNvSpPr>
          <p:nvPr/>
        </p:nvSpPr>
        <p:spPr bwMode="auto">
          <a:xfrm>
            <a:off x="4278312" y="3981450"/>
            <a:ext cx="1558925" cy="777875"/>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21" name="Line 31"/>
          <p:cNvSpPr>
            <a:spLocks noChangeShapeType="1"/>
          </p:cNvSpPr>
          <p:nvPr/>
        </p:nvSpPr>
        <p:spPr bwMode="auto">
          <a:xfrm>
            <a:off x="6731000" y="3092450"/>
            <a:ext cx="273050" cy="65088"/>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22" name="Text Box 32"/>
          <p:cNvSpPr txBox="1">
            <a:spLocks noChangeArrowheads="1"/>
          </p:cNvSpPr>
          <p:nvPr/>
        </p:nvSpPr>
        <p:spPr bwMode="auto">
          <a:xfrm>
            <a:off x="4752975" y="3871913"/>
            <a:ext cx="1131887" cy="304800"/>
          </a:xfrm>
          <a:prstGeom prst="rect">
            <a:avLst/>
          </a:prstGeom>
          <a:noFill/>
          <a:ln w="9525">
            <a:noFill/>
            <a:miter lim="800000"/>
            <a:headEnd/>
            <a:tailEnd/>
          </a:ln>
        </p:spPr>
        <p:txBody>
          <a:bodyPr wrap="none" anchor="b">
            <a:prstTxWarp prst="textNoShape">
              <a:avLst/>
            </a:prstTxWarp>
            <a:spAutoFit/>
          </a:bodyPr>
          <a:lstStyle/>
          <a:p>
            <a:pPr algn="l" eaLnBrk="1" hangingPunct="1"/>
            <a:r>
              <a:rPr lang="en-US" sz="1400" b="0">
                <a:solidFill>
                  <a:schemeClr val="tx2"/>
                </a:solidFill>
              </a:rPr>
              <a:t>NAC Server</a:t>
            </a:r>
          </a:p>
        </p:txBody>
      </p:sp>
      <p:sp>
        <p:nvSpPr>
          <p:cNvPr id="23" name="Text Box 33"/>
          <p:cNvSpPr txBox="1">
            <a:spLocks noChangeArrowheads="1"/>
          </p:cNvSpPr>
          <p:nvPr/>
        </p:nvSpPr>
        <p:spPr bwMode="auto">
          <a:xfrm>
            <a:off x="5776912" y="3495675"/>
            <a:ext cx="1460500" cy="304800"/>
          </a:xfrm>
          <a:prstGeom prst="rect">
            <a:avLst/>
          </a:prstGeom>
          <a:noFill/>
          <a:ln w="9525">
            <a:noFill/>
            <a:miter lim="800000"/>
            <a:headEnd/>
            <a:tailEnd/>
          </a:ln>
        </p:spPr>
        <p:txBody>
          <a:bodyPr anchor="b">
            <a:prstTxWarp prst="textNoShape">
              <a:avLst/>
            </a:prstTxWarp>
            <a:spAutoFit/>
          </a:bodyPr>
          <a:lstStyle/>
          <a:p>
            <a:pPr algn="l" eaLnBrk="1" hangingPunct="1"/>
            <a:r>
              <a:rPr lang="en-US" sz="1400" b="0">
                <a:solidFill>
                  <a:schemeClr val="tx2"/>
                </a:solidFill>
              </a:rPr>
              <a:t>NAC Manager</a:t>
            </a:r>
          </a:p>
        </p:txBody>
      </p:sp>
      <p:sp>
        <p:nvSpPr>
          <p:cNvPr id="24" name="Text Box 36"/>
          <p:cNvSpPr txBox="1">
            <a:spLocks noChangeArrowheads="1"/>
          </p:cNvSpPr>
          <p:nvPr/>
        </p:nvSpPr>
        <p:spPr bwMode="auto">
          <a:xfrm>
            <a:off x="2841625" y="2068513"/>
            <a:ext cx="3586162" cy="850900"/>
          </a:xfrm>
          <a:prstGeom prst="rect">
            <a:avLst/>
          </a:prstGeom>
          <a:noFill/>
          <a:ln w="9525">
            <a:noFill/>
            <a:miter lim="800000"/>
            <a:headEnd/>
            <a:tailEnd/>
          </a:ln>
        </p:spPr>
        <p:txBody>
          <a:bodyPr>
            <a:prstTxWarp prst="textNoShape">
              <a:avLst/>
            </a:prstTxWarp>
            <a:spAutoFit/>
          </a:bodyPr>
          <a:lstStyle/>
          <a:p>
            <a:pPr algn="l" eaLnBrk="1" hangingPunct="1">
              <a:spcBef>
                <a:spcPct val="15000"/>
              </a:spcBef>
            </a:pPr>
            <a:r>
              <a:rPr lang="en-US" sz="1600" dirty="0">
                <a:solidFill>
                  <a:schemeClr val="tx2"/>
                </a:solidFill>
              </a:rPr>
              <a:t>End user attempts to </a:t>
            </a:r>
            <a:br>
              <a:rPr lang="en-US" sz="1600" dirty="0">
                <a:solidFill>
                  <a:schemeClr val="tx2"/>
                </a:solidFill>
              </a:rPr>
            </a:br>
            <a:r>
              <a:rPr lang="en-US" sz="1600" dirty="0">
                <a:solidFill>
                  <a:schemeClr val="tx2"/>
                </a:solidFill>
              </a:rPr>
              <a:t>access network</a:t>
            </a:r>
          </a:p>
          <a:p>
            <a:pPr marL="227013" lvl="1" indent="-111125" algn="l" eaLnBrk="1" hangingPunct="1">
              <a:spcBef>
                <a:spcPct val="15000"/>
              </a:spcBef>
              <a:buClr>
                <a:schemeClr val="tx1"/>
              </a:buClr>
              <a:buSzPct val="80000"/>
              <a:buFont typeface="Wingdings" charset="2"/>
              <a:buChar char="§"/>
            </a:pPr>
            <a:r>
              <a:rPr lang="en-US" sz="1000" b="0" dirty="0"/>
              <a:t>Initial access is blocked</a:t>
            </a:r>
          </a:p>
          <a:p>
            <a:pPr marL="227013" lvl="1" indent="-111125" algn="l" eaLnBrk="1" hangingPunct="1">
              <a:spcBef>
                <a:spcPct val="15000"/>
              </a:spcBef>
              <a:buClr>
                <a:schemeClr val="tx1"/>
              </a:buClr>
              <a:buSzPct val="80000"/>
              <a:buFont typeface="Wingdings" charset="2"/>
              <a:buChar char="§"/>
            </a:pPr>
            <a:r>
              <a:rPr lang="en-US" sz="1000" b="0" dirty="0"/>
              <a:t>Single-sign-on or web login</a:t>
            </a:r>
          </a:p>
        </p:txBody>
      </p:sp>
      <p:sp>
        <p:nvSpPr>
          <p:cNvPr id="27" name="Line 39"/>
          <p:cNvSpPr>
            <a:spLocks noChangeShapeType="1"/>
          </p:cNvSpPr>
          <p:nvPr/>
        </p:nvSpPr>
        <p:spPr bwMode="auto">
          <a:xfrm>
            <a:off x="1447800" y="2286000"/>
            <a:ext cx="2484437" cy="1466850"/>
          </a:xfrm>
          <a:prstGeom prst="line">
            <a:avLst/>
          </a:prstGeom>
          <a:noFill/>
          <a:ln w="28575">
            <a:solidFill>
              <a:schemeClr val="tx1"/>
            </a:solidFill>
            <a:round/>
            <a:headEnd/>
            <a:tailEnd/>
          </a:ln>
        </p:spPr>
        <p:txBody>
          <a:bodyPr wrap="square" anchor="b">
            <a:prstTxWarp prst="textNoShape">
              <a:avLst/>
            </a:prstTxWarp>
            <a:spAutoFit/>
          </a:bodyPr>
          <a:lstStyle/>
          <a:p>
            <a:endParaRPr lang="en-US"/>
          </a:p>
        </p:txBody>
      </p:sp>
      <p:sp>
        <p:nvSpPr>
          <p:cNvPr id="28" name="Line 40"/>
          <p:cNvSpPr>
            <a:spLocks noChangeShapeType="1"/>
          </p:cNvSpPr>
          <p:nvPr/>
        </p:nvSpPr>
        <p:spPr bwMode="auto">
          <a:xfrm flipV="1">
            <a:off x="4540250" y="3390900"/>
            <a:ext cx="1046162" cy="349250"/>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29" name="Text Box 41"/>
          <p:cNvSpPr txBox="1">
            <a:spLocks noChangeArrowheads="1"/>
          </p:cNvSpPr>
          <p:nvPr/>
        </p:nvSpPr>
        <p:spPr bwMode="auto">
          <a:xfrm>
            <a:off x="6781800" y="2438400"/>
            <a:ext cx="1308100" cy="517525"/>
          </a:xfrm>
          <a:prstGeom prst="rect">
            <a:avLst/>
          </a:prstGeom>
          <a:noFill/>
          <a:ln w="9525">
            <a:noFill/>
            <a:miter lim="800000"/>
            <a:headEnd/>
            <a:tailEnd/>
          </a:ln>
        </p:spPr>
        <p:txBody>
          <a:bodyPr wrap="none" anchor="b">
            <a:prstTxWarp prst="textNoShape">
              <a:avLst/>
            </a:prstTxWarp>
            <a:spAutoFit/>
          </a:bodyPr>
          <a:lstStyle/>
          <a:p>
            <a:pPr eaLnBrk="1" hangingPunct="1"/>
            <a:r>
              <a:rPr lang="en-US" sz="1400" b="0" dirty="0">
                <a:solidFill>
                  <a:schemeClr val="tx2"/>
                </a:solidFill>
              </a:rPr>
              <a:t>Authentication</a:t>
            </a:r>
          </a:p>
          <a:p>
            <a:pPr eaLnBrk="1" hangingPunct="1"/>
            <a:r>
              <a:rPr lang="en-US" sz="1400" b="0" dirty="0">
                <a:solidFill>
                  <a:schemeClr val="tx2"/>
                </a:solidFill>
              </a:rPr>
              <a:t>Server</a:t>
            </a:r>
          </a:p>
        </p:txBody>
      </p:sp>
      <p:pic>
        <p:nvPicPr>
          <p:cNvPr id="30" name="Picture 42" descr="access_point_regula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78012" y="2851150"/>
            <a:ext cx="425450" cy="549275"/>
          </a:xfrm>
          <a:prstGeom prst="rect">
            <a:avLst/>
          </a:prstGeom>
          <a:noFill/>
          <a:ln w="9525">
            <a:noFill/>
            <a:miter lim="800000"/>
            <a:headEnd/>
            <a:tailEnd/>
          </a:ln>
        </p:spPr>
      </p:pic>
      <p:sp>
        <p:nvSpPr>
          <p:cNvPr id="31" name="Line 43"/>
          <p:cNvSpPr>
            <a:spLocks noChangeShapeType="1"/>
          </p:cNvSpPr>
          <p:nvPr/>
        </p:nvSpPr>
        <p:spPr bwMode="auto">
          <a:xfrm>
            <a:off x="1247775" y="2292350"/>
            <a:ext cx="485775" cy="396875"/>
          </a:xfrm>
          <a:prstGeom prst="line">
            <a:avLst/>
          </a:prstGeom>
          <a:noFill/>
          <a:ln w="28575">
            <a:solidFill>
              <a:schemeClr val="tx1"/>
            </a:solidFill>
            <a:prstDash val="dash"/>
            <a:round/>
            <a:headEnd/>
            <a:tailEnd type="triangle" w="med" len="med"/>
          </a:ln>
        </p:spPr>
        <p:txBody>
          <a:bodyPr anchor="b">
            <a:prstTxWarp prst="textNoShape">
              <a:avLst/>
            </a:prstTxWarp>
          </a:bodyPr>
          <a:lstStyle/>
          <a:p>
            <a:endParaRPr lang="en-US"/>
          </a:p>
        </p:txBody>
      </p:sp>
      <p:sp>
        <p:nvSpPr>
          <p:cNvPr id="32" name="Freeform 44"/>
          <p:cNvSpPr>
            <a:spLocks/>
          </p:cNvSpPr>
          <p:nvPr/>
        </p:nvSpPr>
        <p:spPr bwMode="auto">
          <a:xfrm>
            <a:off x="2320925" y="3032125"/>
            <a:ext cx="498475" cy="320675"/>
          </a:xfrm>
          <a:custGeom>
            <a:avLst/>
            <a:gdLst>
              <a:gd name="T0" fmla="*/ 2147483647 w 360"/>
              <a:gd name="T1" fmla="*/ 0 h 204"/>
              <a:gd name="T2" fmla="*/ 0 w 360"/>
              <a:gd name="T3" fmla="*/ 2147483647 h 204"/>
              <a:gd name="T4" fmla="*/ 2147483647 w 360"/>
              <a:gd name="T5" fmla="*/ 2147483647 h 204"/>
              <a:gd name="T6" fmla="*/ 0 60000 65536"/>
              <a:gd name="T7" fmla="*/ 0 60000 65536"/>
              <a:gd name="T8" fmla="*/ 0 60000 65536"/>
              <a:gd name="T9" fmla="*/ 0 w 360"/>
              <a:gd name="T10" fmla="*/ 0 h 204"/>
              <a:gd name="T11" fmla="*/ 360 w 360"/>
              <a:gd name="T12" fmla="*/ 204 h 204"/>
            </a:gdLst>
            <a:ahLst/>
            <a:cxnLst>
              <a:cxn ang="T6">
                <a:pos x="T0" y="T1"/>
              </a:cxn>
              <a:cxn ang="T7">
                <a:pos x="T2" y="T3"/>
              </a:cxn>
              <a:cxn ang="T8">
                <a:pos x="T4" y="T5"/>
              </a:cxn>
            </a:cxnLst>
            <a:rect l="T9" t="T10" r="T11" b="T12"/>
            <a:pathLst>
              <a:path w="360" h="204">
                <a:moveTo>
                  <a:pt x="240" y="0"/>
                </a:moveTo>
                <a:lnTo>
                  <a:pt x="0" y="96"/>
                </a:lnTo>
                <a:lnTo>
                  <a:pt x="360" y="204"/>
                </a:lnTo>
              </a:path>
            </a:pathLst>
          </a:custGeom>
          <a:noFill/>
          <a:ln w="28575">
            <a:solidFill>
              <a:schemeClr val="tx1"/>
            </a:solidFill>
            <a:round/>
            <a:headEnd/>
            <a:tailEnd/>
          </a:ln>
        </p:spPr>
        <p:txBody>
          <a:bodyPr wrap="square" anchor="b">
            <a:prstTxWarp prst="textNoShape">
              <a:avLst/>
            </a:prstTxWarp>
            <a:spAutoFit/>
          </a:bodyPr>
          <a:lstStyle/>
          <a:p>
            <a:endParaRPr lang="en-US"/>
          </a:p>
        </p:txBody>
      </p:sp>
      <p:sp>
        <p:nvSpPr>
          <p:cNvPr id="33" name="Freeform 45"/>
          <p:cNvSpPr>
            <a:spLocks/>
          </p:cNvSpPr>
          <p:nvPr/>
        </p:nvSpPr>
        <p:spPr bwMode="auto">
          <a:xfrm>
            <a:off x="1452562" y="2238375"/>
            <a:ext cx="1071563" cy="692150"/>
          </a:xfrm>
          <a:custGeom>
            <a:avLst/>
            <a:gdLst>
              <a:gd name="T0" fmla="*/ 0 w 432"/>
              <a:gd name="T1" fmla="*/ 0 h 270"/>
              <a:gd name="T2" fmla="*/ 2147483647 w 432"/>
              <a:gd name="T3" fmla="*/ 2147483647 h 270"/>
              <a:gd name="T4" fmla="*/ 2147483647 w 432"/>
              <a:gd name="T5" fmla="*/ 2147483647 h 270"/>
              <a:gd name="T6" fmla="*/ 2147483647 w 432"/>
              <a:gd name="T7" fmla="*/ 2147483647 h 270"/>
              <a:gd name="T8" fmla="*/ 2147483647 w 432"/>
              <a:gd name="T9" fmla="*/ 2147483647 h 270"/>
              <a:gd name="T10" fmla="*/ 2147483647 w 432"/>
              <a:gd name="T11" fmla="*/ 2147483647 h 270"/>
              <a:gd name="T12" fmla="*/ 2147483647 w 432"/>
              <a:gd name="T13" fmla="*/ 2147483647 h 270"/>
              <a:gd name="T14" fmla="*/ 2147483647 w 432"/>
              <a:gd name="T15" fmla="*/ 2147483647 h 270"/>
              <a:gd name="T16" fmla="*/ 2147483647 w 432"/>
              <a:gd name="T17" fmla="*/ 2147483647 h 270"/>
              <a:gd name="T18" fmla="*/ 2147483647 w 432"/>
              <a:gd name="T19" fmla="*/ 2147483647 h 2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2"/>
              <a:gd name="T31" fmla="*/ 0 h 270"/>
              <a:gd name="T32" fmla="*/ 432 w 432"/>
              <a:gd name="T33" fmla="*/ 270 h 2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2" h="270">
                <a:moveTo>
                  <a:pt x="0" y="0"/>
                </a:moveTo>
                <a:cubicBezTo>
                  <a:pt x="20" y="13"/>
                  <a:pt x="25" y="28"/>
                  <a:pt x="48" y="36"/>
                </a:cubicBezTo>
                <a:cubicBezTo>
                  <a:pt x="68" y="76"/>
                  <a:pt x="116" y="106"/>
                  <a:pt x="156" y="126"/>
                </a:cubicBezTo>
                <a:cubicBezTo>
                  <a:pt x="164" y="130"/>
                  <a:pt x="172" y="135"/>
                  <a:pt x="180" y="138"/>
                </a:cubicBezTo>
                <a:cubicBezTo>
                  <a:pt x="192" y="143"/>
                  <a:pt x="216" y="150"/>
                  <a:pt x="216" y="150"/>
                </a:cubicBezTo>
                <a:cubicBezTo>
                  <a:pt x="240" y="142"/>
                  <a:pt x="258" y="132"/>
                  <a:pt x="222" y="120"/>
                </a:cubicBezTo>
                <a:cubicBezTo>
                  <a:pt x="218" y="126"/>
                  <a:pt x="211" y="131"/>
                  <a:pt x="210" y="138"/>
                </a:cubicBezTo>
                <a:cubicBezTo>
                  <a:pt x="202" y="205"/>
                  <a:pt x="322" y="203"/>
                  <a:pt x="360" y="228"/>
                </a:cubicBezTo>
                <a:cubicBezTo>
                  <a:pt x="378" y="240"/>
                  <a:pt x="393" y="257"/>
                  <a:pt x="414" y="264"/>
                </a:cubicBezTo>
                <a:cubicBezTo>
                  <a:pt x="420" y="266"/>
                  <a:pt x="432" y="270"/>
                  <a:pt x="432" y="270"/>
                </a:cubicBezTo>
              </a:path>
            </a:pathLst>
          </a:custGeom>
          <a:noFill/>
          <a:ln w="28575">
            <a:solidFill>
              <a:schemeClr val="tx1"/>
            </a:solidFill>
            <a:round/>
            <a:headEnd/>
            <a:tailEnd/>
          </a:ln>
        </p:spPr>
        <p:txBody>
          <a:bodyPr anchor="b">
            <a:prstTxWarp prst="textNoShape">
              <a:avLst/>
            </a:prstTxWarp>
            <a:spAutoFit/>
          </a:bodyPr>
          <a:lstStyle/>
          <a:p>
            <a:endParaRPr lang="en-US"/>
          </a:p>
        </p:txBody>
      </p:sp>
      <p:pic>
        <p:nvPicPr>
          <p:cNvPr id="36" name="Picture 48"/>
          <p:cNvPicPr>
            <a:picLocks noChangeArrowheads="1"/>
          </p:cNvPicPr>
          <p:nvPr/>
        </p:nvPicPr>
        <p:blipFill>
          <a:blip r:embed="rId5" cstate="print"/>
          <a:srcRect/>
          <a:stretch>
            <a:fillRect/>
          </a:stretch>
        </p:blipFill>
        <p:spPr bwMode="auto">
          <a:xfrm>
            <a:off x="6989762" y="3062288"/>
            <a:ext cx="395288" cy="277812"/>
          </a:xfrm>
          <a:prstGeom prst="rect">
            <a:avLst/>
          </a:prstGeom>
          <a:noFill/>
          <a:ln w="9525">
            <a:noFill/>
            <a:miter lim="800000"/>
            <a:headEnd/>
            <a:tailEnd/>
          </a:ln>
        </p:spPr>
      </p:pic>
      <p:pic>
        <p:nvPicPr>
          <p:cNvPr id="37" name="Picture 49"/>
          <p:cNvPicPr>
            <a:picLocks noChangeArrowheads="1"/>
          </p:cNvPicPr>
          <p:nvPr/>
        </p:nvPicPr>
        <p:blipFill>
          <a:blip r:embed="rId6" cstate="print"/>
          <a:srcRect/>
          <a:stretch>
            <a:fillRect/>
          </a:stretch>
        </p:blipFill>
        <p:spPr bwMode="auto">
          <a:xfrm>
            <a:off x="6430962" y="2782888"/>
            <a:ext cx="346075" cy="554037"/>
          </a:xfrm>
          <a:prstGeom prst="rect">
            <a:avLst/>
          </a:prstGeom>
          <a:noFill/>
          <a:ln w="9525">
            <a:noFill/>
            <a:miter lim="800000"/>
            <a:headEnd/>
            <a:tailEnd/>
          </a:ln>
        </p:spPr>
      </p:pic>
      <p:pic>
        <p:nvPicPr>
          <p:cNvPr id="38" name="Picture 51" descr="nacapp_mgr"/>
          <p:cNvPicPr>
            <a:picLocks noChangeAspect="1" noChangeArrowheads="1"/>
          </p:cNvPicPr>
          <p:nvPr/>
        </p:nvPicPr>
        <p:blipFill>
          <a:blip r:embed="rId7" cstate="print"/>
          <a:srcRect/>
          <a:stretch>
            <a:fillRect/>
          </a:stretch>
        </p:blipFill>
        <p:spPr bwMode="auto">
          <a:xfrm>
            <a:off x="5265737" y="3048000"/>
            <a:ext cx="706438" cy="515938"/>
          </a:xfrm>
          <a:prstGeom prst="rect">
            <a:avLst/>
          </a:prstGeom>
          <a:noFill/>
          <a:ln w="9525">
            <a:noFill/>
            <a:miter lim="800000"/>
            <a:headEnd/>
            <a:tailEnd/>
          </a:ln>
        </p:spPr>
      </p:pic>
      <p:grpSp>
        <p:nvGrpSpPr>
          <p:cNvPr id="41" name="Group 81"/>
          <p:cNvGrpSpPr>
            <a:grpSpLocks/>
          </p:cNvGrpSpPr>
          <p:nvPr/>
        </p:nvGrpSpPr>
        <p:grpSpPr bwMode="auto">
          <a:xfrm>
            <a:off x="2325687" y="1955800"/>
            <a:ext cx="549275" cy="555625"/>
            <a:chOff x="-384" y="2018"/>
            <a:chExt cx="346" cy="350"/>
          </a:xfrm>
        </p:grpSpPr>
        <p:sp>
          <p:nvSpPr>
            <p:cNvPr id="42" name="Oval 70"/>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43" name="Oval 71"/>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44" name="Oval 79"/>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45" name="Text Box 80"/>
            <p:cNvSpPr txBox="1">
              <a:spLocks noChangeArrowheads="1"/>
            </p:cNvSpPr>
            <p:nvPr/>
          </p:nvSpPr>
          <p:spPr bwMode="auto">
            <a:xfrm>
              <a:off x="-303" y="2090"/>
              <a:ext cx="184"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a:solidFill>
                    <a:schemeClr val="bg1"/>
                  </a:solidFill>
                </a:rPr>
                <a:t>1</a:t>
              </a:r>
            </a:p>
          </p:txBody>
        </p:sp>
      </p:grpSp>
      <p:grpSp>
        <p:nvGrpSpPr>
          <p:cNvPr id="46" name="Group 87"/>
          <p:cNvGrpSpPr>
            <a:grpSpLocks/>
          </p:cNvGrpSpPr>
          <p:nvPr/>
        </p:nvGrpSpPr>
        <p:grpSpPr bwMode="auto">
          <a:xfrm>
            <a:off x="577850" y="3894138"/>
            <a:ext cx="549275" cy="555625"/>
            <a:chOff x="-384" y="2018"/>
            <a:chExt cx="346" cy="350"/>
          </a:xfrm>
        </p:grpSpPr>
        <p:sp>
          <p:nvSpPr>
            <p:cNvPr id="47" name="Oval 88"/>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48" name="Oval 89"/>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49" name="Oval 90"/>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50" name="Text Box 91"/>
            <p:cNvSpPr txBox="1">
              <a:spLocks noChangeArrowheads="1"/>
            </p:cNvSpPr>
            <p:nvPr/>
          </p:nvSpPr>
          <p:spPr bwMode="auto">
            <a:xfrm>
              <a:off x="-303" y="2090"/>
              <a:ext cx="184"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a:solidFill>
                    <a:schemeClr val="bg1"/>
                  </a:solidFill>
                </a:rPr>
                <a:t>2</a:t>
              </a:r>
            </a:p>
          </p:txBody>
        </p:sp>
      </p:grpSp>
      <p:grpSp>
        <p:nvGrpSpPr>
          <p:cNvPr id="51" name="Group 97"/>
          <p:cNvGrpSpPr>
            <a:grpSpLocks/>
          </p:cNvGrpSpPr>
          <p:nvPr/>
        </p:nvGrpSpPr>
        <p:grpSpPr bwMode="auto">
          <a:xfrm>
            <a:off x="1363662" y="5227638"/>
            <a:ext cx="549275" cy="555625"/>
            <a:chOff x="-384" y="2018"/>
            <a:chExt cx="346" cy="350"/>
          </a:xfrm>
        </p:grpSpPr>
        <p:sp>
          <p:nvSpPr>
            <p:cNvPr id="52" name="Oval 98"/>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53" name="Oval 99"/>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54" name="Oval 100"/>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55" name="Text Box 101"/>
            <p:cNvSpPr txBox="1">
              <a:spLocks noChangeArrowheads="1"/>
            </p:cNvSpPr>
            <p:nvPr/>
          </p:nvSpPr>
          <p:spPr bwMode="auto">
            <a:xfrm>
              <a:off x="-343" y="2090"/>
              <a:ext cx="264"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dirty="0">
                  <a:solidFill>
                    <a:schemeClr val="bg1"/>
                  </a:solidFill>
                </a:rPr>
                <a:t>3a</a:t>
              </a:r>
            </a:p>
          </p:txBody>
        </p:sp>
      </p:grpSp>
      <p:grpSp>
        <p:nvGrpSpPr>
          <p:cNvPr id="56" name="Group 102"/>
          <p:cNvGrpSpPr>
            <a:grpSpLocks/>
          </p:cNvGrpSpPr>
          <p:nvPr/>
        </p:nvGrpSpPr>
        <p:grpSpPr bwMode="auto">
          <a:xfrm>
            <a:off x="5929312" y="5018088"/>
            <a:ext cx="549275" cy="555625"/>
            <a:chOff x="-384" y="2018"/>
            <a:chExt cx="346" cy="350"/>
          </a:xfrm>
        </p:grpSpPr>
        <p:sp>
          <p:nvSpPr>
            <p:cNvPr id="57" name="Oval 103"/>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58" name="Oval 104"/>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59" name="Oval 105"/>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60" name="Text Box 106"/>
            <p:cNvSpPr txBox="1">
              <a:spLocks noChangeArrowheads="1"/>
            </p:cNvSpPr>
            <p:nvPr/>
          </p:nvSpPr>
          <p:spPr bwMode="auto">
            <a:xfrm>
              <a:off x="-347" y="2090"/>
              <a:ext cx="272"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a:solidFill>
                    <a:schemeClr val="bg1"/>
                  </a:solidFill>
                </a:rPr>
                <a:t>3b</a:t>
              </a:r>
            </a:p>
          </p:txBody>
        </p:sp>
      </p:grpSp>
      <p:sp>
        <p:nvSpPr>
          <p:cNvPr id="62" name="Text Box 108"/>
          <p:cNvSpPr txBox="1">
            <a:spLocks noChangeArrowheads="1"/>
          </p:cNvSpPr>
          <p:nvPr/>
        </p:nvSpPr>
        <p:spPr bwMode="auto">
          <a:xfrm>
            <a:off x="4648200" y="5165725"/>
            <a:ext cx="1079500" cy="488950"/>
          </a:xfrm>
          <a:prstGeom prst="rect">
            <a:avLst/>
          </a:prstGeom>
          <a:noFill/>
          <a:ln w="9525">
            <a:noFill/>
            <a:miter lim="800000"/>
            <a:headEnd/>
            <a:tailEnd/>
          </a:ln>
        </p:spPr>
        <p:txBody>
          <a:bodyPr wrap="square">
            <a:prstTxWarp prst="textNoShape">
              <a:avLst/>
            </a:prstTxWarp>
            <a:spAutoFit/>
          </a:bodyPr>
          <a:lstStyle/>
          <a:p>
            <a:pPr algn="ctr" eaLnBrk="1" hangingPunct="1"/>
            <a:r>
              <a:rPr lang="en-US" sz="1300" b="0" dirty="0">
                <a:solidFill>
                  <a:schemeClr val="bg2">
                    <a:lumMod val="10000"/>
                  </a:schemeClr>
                </a:solidFill>
              </a:rPr>
              <a:t>Quarantine</a:t>
            </a:r>
          </a:p>
          <a:p>
            <a:pPr algn="ctr" eaLnBrk="1" hangingPunct="1"/>
            <a:r>
              <a:rPr lang="en-US" sz="1300" b="0" dirty="0">
                <a:solidFill>
                  <a:schemeClr val="bg2">
                    <a:lumMod val="10000"/>
                  </a:schemeClr>
                </a:solidFill>
              </a:rPr>
              <a:t>Role</a:t>
            </a:r>
          </a:p>
        </p:txBody>
      </p:sp>
      <p:sp>
        <p:nvSpPr>
          <p:cNvPr id="63" name="Text Box 5"/>
          <p:cNvSpPr txBox="1">
            <a:spLocks noChangeArrowheads="1"/>
          </p:cNvSpPr>
          <p:nvPr/>
        </p:nvSpPr>
        <p:spPr bwMode="auto">
          <a:xfrm>
            <a:off x="7467600" y="3962400"/>
            <a:ext cx="949325" cy="523220"/>
          </a:xfrm>
          <a:prstGeom prst="rect">
            <a:avLst/>
          </a:prstGeom>
          <a:noFill/>
          <a:ln w="9525">
            <a:noFill/>
            <a:miter lim="800000"/>
            <a:headEnd/>
            <a:tailEnd/>
          </a:ln>
        </p:spPr>
        <p:txBody>
          <a:bodyPr wrap="square">
            <a:prstTxWarp prst="textNoShape">
              <a:avLst/>
            </a:prstTxWarp>
            <a:spAutoFit/>
          </a:bodyPr>
          <a:lstStyle/>
          <a:p>
            <a:pPr eaLnBrk="1" hangingPunct="1"/>
            <a:r>
              <a:rPr lang="en-US" sz="1400" b="0" dirty="0">
                <a:solidFill>
                  <a:schemeClr val="bg2">
                    <a:lumMod val="10000"/>
                  </a:schemeClr>
                </a:solidFill>
              </a:rPr>
              <a:t>Intranet/</a:t>
            </a:r>
            <a:br>
              <a:rPr lang="en-US" sz="1400" b="0" dirty="0">
                <a:solidFill>
                  <a:schemeClr val="bg2">
                    <a:lumMod val="10000"/>
                  </a:schemeClr>
                </a:solidFill>
              </a:rPr>
            </a:br>
            <a:r>
              <a:rPr lang="en-US" sz="1400" b="0" dirty="0">
                <a:solidFill>
                  <a:schemeClr val="bg2">
                    <a:lumMod val="10000"/>
                  </a:schemeClr>
                </a:solidFill>
              </a:rPr>
              <a:t>Network</a:t>
            </a:r>
          </a:p>
        </p:txBody>
      </p:sp>
      <p:sp>
        <p:nvSpPr>
          <p:cNvPr id="64" name="Line 26"/>
          <p:cNvSpPr>
            <a:spLocks noChangeShapeType="1"/>
          </p:cNvSpPr>
          <p:nvPr/>
        </p:nvSpPr>
        <p:spPr bwMode="auto">
          <a:xfrm flipV="1">
            <a:off x="6130925" y="4368800"/>
            <a:ext cx="1274762" cy="425450"/>
          </a:xfrm>
          <a:prstGeom prst="line">
            <a:avLst/>
          </a:prstGeom>
          <a:noFill/>
          <a:ln w="101600">
            <a:solidFill>
              <a:srgbClr val="99CCCC"/>
            </a:solidFill>
            <a:round/>
            <a:headEnd/>
            <a:tailEnd type="triangle" w="sm" len="sm"/>
          </a:ln>
        </p:spPr>
        <p:txBody>
          <a:bodyPr anchor="b">
            <a:prstTxWarp prst="textNoShape">
              <a:avLst/>
            </a:prstTxWarp>
            <a:spAutoFit/>
          </a:bodyPr>
          <a:lstStyle/>
          <a:p>
            <a:endParaRPr lang="en-US"/>
          </a:p>
        </p:txBody>
      </p:sp>
      <p:sp>
        <p:nvSpPr>
          <p:cNvPr id="65" name="Line 28"/>
          <p:cNvSpPr>
            <a:spLocks noChangeShapeType="1"/>
          </p:cNvSpPr>
          <p:nvPr/>
        </p:nvSpPr>
        <p:spPr bwMode="auto">
          <a:xfrm flipV="1">
            <a:off x="6130925" y="4397375"/>
            <a:ext cx="1208087" cy="396875"/>
          </a:xfrm>
          <a:prstGeom prst="line">
            <a:avLst/>
          </a:prstGeom>
          <a:noFill/>
          <a:ln w="28575">
            <a:solidFill>
              <a:schemeClr val="tx1"/>
            </a:solidFill>
            <a:round/>
            <a:headEnd/>
            <a:tailEnd type="triangle" w="med" len="med"/>
          </a:ln>
        </p:spPr>
        <p:txBody>
          <a:bodyPr anchor="b">
            <a:prstTxWarp prst="textNoShape">
              <a:avLst/>
            </a:prstTxWarp>
            <a:spAutoFit/>
          </a:bodyPr>
          <a:lstStyle/>
          <a:p>
            <a:endParaRPr lang="en-US"/>
          </a:p>
        </p:txBody>
      </p:sp>
      <p:pic>
        <p:nvPicPr>
          <p:cNvPr id="66" name="Picture 30"/>
          <p:cNvPicPr>
            <a:picLocks noChangeArrowheads="1"/>
          </p:cNvPicPr>
          <p:nvPr/>
        </p:nvPicPr>
        <p:blipFill>
          <a:blip r:embed="rId8" cstate="print"/>
          <a:srcRect/>
          <a:stretch>
            <a:fillRect/>
          </a:stretch>
        </p:blipFill>
        <p:spPr bwMode="auto">
          <a:xfrm>
            <a:off x="5618162" y="4589463"/>
            <a:ext cx="663575" cy="388937"/>
          </a:xfrm>
          <a:prstGeom prst="rect">
            <a:avLst/>
          </a:prstGeom>
          <a:noFill/>
          <a:ln w="9525">
            <a:noFill/>
            <a:miter lim="800000"/>
            <a:headEnd/>
            <a:tailEnd/>
          </a:ln>
        </p:spPr>
      </p:pic>
      <p:pic>
        <p:nvPicPr>
          <p:cNvPr id="67" name="Picture 112" descr="hp"/>
          <p:cNvPicPr>
            <a:picLocks noChangeAspect="1" noChangeArrowheads="1"/>
          </p:cNvPicPr>
          <p:nvPr/>
        </p:nvPicPr>
        <p:blipFill>
          <a:blip r:embed="rId9" cstate="print"/>
          <a:srcRect/>
          <a:stretch>
            <a:fillRect/>
          </a:stretch>
        </p:blipFill>
        <p:spPr bwMode="auto">
          <a:xfrm>
            <a:off x="904875" y="1666875"/>
            <a:ext cx="879475" cy="709613"/>
          </a:xfrm>
          <a:prstGeom prst="rect">
            <a:avLst/>
          </a:prstGeom>
          <a:noFill/>
          <a:ln w="9525">
            <a:noFill/>
            <a:miter lim="800000"/>
            <a:headEnd/>
            <a:tailEnd/>
          </a:ln>
        </p:spPr>
      </p:pic>
      <p:sp>
        <p:nvSpPr>
          <p:cNvPr id="73" name="Line 39"/>
          <p:cNvSpPr>
            <a:spLocks noChangeShapeType="1"/>
          </p:cNvSpPr>
          <p:nvPr/>
        </p:nvSpPr>
        <p:spPr bwMode="auto">
          <a:xfrm>
            <a:off x="2895600" y="3352800"/>
            <a:ext cx="1143000" cy="457200"/>
          </a:xfrm>
          <a:prstGeom prst="line">
            <a:avLst/>
          </a:prstGeom>
          <a:noFill/>
          <a:ln w="28575">
            <a:solidFill>
              <a:schemeClr val="tx1"/>
            </a:solidFill>
            <a:round/>
            <a:headEnd/>
            <a:tailEnd/>
          </a:ln>
        </p:spPr>
        <p:txBody>
          <a:bodyPr wrap="square" anchor="b">
            <a:prstTxWarp prst="textNoShape">
              <a:avLst/>
            </a:prstTxWarp>
            <a:spAutoFit/>
          </a:bodyPr>
          <a:lstStyle/>
          <a:p>
            <a:endParaRPr lang="en-US"/>
          </a:p>
        </p:txBody>
      </p:sp>
      <p:pic>
        <p:nvPicPr>
          <p:cNvPr id="35" name="Picture 47"/>
          <p:cNvPicPr>
            <a:picLocks noChangeArrowheads="1"/>
          </p:cNvPicPr>
          <p:nvPr/>
        </p:nvPicPr>
        <p:blipFill>
          <a:blip r:embed="rId10" cstate="print"/>
          <a:srcRect/>
          <a:stretch>
            <a:fillRect/>
          </a:stretch>
        </p:blipFill>
        <p:spPr bwMode="auto">
          <a:xfrm>
            <a:off x="2433637" y="2827338"/>
            <a:ext cx="295275" cy="290512"/>
          </a:xfrm>
          <a:prstGeom prst="rect">
            <a:avLst/>
          </a:prstGeom>
          <a:noFill/>
          <a:ln w="9525">
            <a:noFill/>
            <a:miter lim="800000"/>
            <a:headEnd/>
            <a:tailEnd/>
          </a:ln>
        </p:spPr>
      </p:pic>
      <p:pic>
        <p:nvPicPr>
          <p:cNvPr id="34" name="Picture 46"/>
          <p:cNvPicPr>
            <a:picLocks noChangeArrowheads="1"/>
          </p:cNvPicPr>
          <p:nvPr/>
        </p:nvPicPr>
        <p:blipFill>
          <a:blip r:embed="rId10" cstate="print"/>
          <a:srcRect/>
          <a:stretch>
            <a:fillRect/>
          </a:stretch>
        </p:blipFill>
        <p:spPr bwMode="auto">
          <a:xfrm>
            <a:off x="2792412" y="3187700"/>
            <a:ext cx="430213" cy="423863"/>
          </a:xfrm>
          <a:prstGeom prst="rect">
            <a:avLst/>
          </a:prstGeom>
          <a:noFill/>
          <a:ln w="9525">
            <a:noFill/>
            <a:miter lim="800000"/>
            <a:headEnd/>
            <a:tailEnd/>
          </a:ln>
        </p:spPr>
      </p:pic>
      <p:pic>
        <p:nvPicPr>
          <p:cNvPr id="40" name="Picture 52" descr="nacapp_svr"/>
          <p:cNvPicPr>
            <a:picLocks noChangeAspect="1" noChangeArrowheads="1"/>
          </p:cNvPicPr>
          <p:nvPr/>
        </p:nvPicPr>
        <p:blipFill>
          <a:blip r:embed="rId11" cstate="print"/>
          <a:srcRect/>
          <a:stretch>
            <a:fillRect/>
          </a:stretch>
        </p:blipFill>
        <p:spPr bwMode="auto">
          <a:xfrm>
            <a:off x="3871912" y="3563938"/>
            <a:ext cx="812800" cy="601662"/>
          </a:xfrm>
          <a:prstGeom prst="rect">
            <a:avLst/>
          </a:prstGeom>
          <a:noFill/>
          <a:ln w="9525">
            <a:noFill/>
            <a:miter lim="800000"/>
            <a:headEnd/>
            <a:tailEnd/>
          </a:ln>
        </p:spPr>
      </p:pic>
      <p:sp>
        <p:nvSpPr>
          <p:cNvPr id="87" name="Down Arrow 86"/>
          <p:cNvSpPr/>
          <p:nvPr/>
        </p:nvSpPr>
        <p:spPr>
          <a:xfrm rot="18120000">
            <a:off x="4411648" y="4560548"/>
            <a:ext cx="212417" cy="638109"/>
          </a:xfrm>
          <a:prstGeom prst="downArrow">
            <a:avLst/>
          </a:prstGeom>
          <a:solidFill>
            <a:schemeClr val="accent2">
              <a:lumMod val="75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Line 19"/>
          <p:cNvSpPr>
            <a:spLocks noChangeShapeType="1"/>
          </p:cNvSpPr>
          <p:nvPr/>
        </p:nvSpPr>
        <p:spPr bwMode="auto">
          <a:xfrm>
            <a:off x="4260850" y="4722813"/>
            <a:ext cx="539750" cy="306387"/>
          </a:xfrm>
          <a:prstGeom prst="line">
            <a:avLst/>
          </a:prstGeom>
          <a:noFill/>
          <a:ln w="28575">
            <a:solidFill>
              <a:schemeClr val="tx1"/>
            </a:solidFill>
            <a:round/>
            <a:headEnd/>
            <a:tailEnd/>
          </a:ln>
        </p:spPr>
        <p:txBody>
          <a:bodyPr wrap="square" anchor="b">
            <a:prstTxWarp prst="textNoShape">
              <a:avLst/>
            </a:prstTxWarp>
            <a:spAutoFit/>
          </a:bodyPr>
          <a:lstStyle/>
          <a:p>
            <a:endParaRPr lang="en-US"/>
          </a:p>
        </p:txBody>
      </p:sp>
      <p:sp>
        <p:nvSpPr>
          <p:cNvPr id="12" name="Line 13"/>
          <p:cNvSpPr>
            <a:spLocks noChangeShapeType="1"/>
          </p:cNvSpPr>
          <p:nvPr/>
        </p:nvSpPr>
        <p:spPr bwMode="auto">
          <a:xfrm flipV="1">
            <a:off x="3963987" y="4475163"/>
            <a:ext cx="1055688" cy="352425"/>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15" name="Freeform 17"/>
          <p:cNvSpPr>
            <a:spLocks/>
          </p:cNvSpPr>
          <p:nvPr/>
        </p:nvSpPr>
        <p:spPr bwMode="auto">
          <a:xfrm>
            <a:off x="3733800" y="4724400"/>
            <a:ext cx="358775" cy="360362"/>
          </a:xfrm>
          <a:custGeom>
            <a:avLst/>
            <a:gdLst>
              <a:gd name="T0" fmla="*/ 2147483647 w 4467"/>
              <a:gd name="T1" fmla="*/ 2147483647 h 4477"/>
              <a:gd name="T2" fmla="*/ 2147483647 w 4467"/>
              <a:gd name="T3" fmla="*/ 2147483647 h 4477"/>
              <a:gd name="T4" fmla="*/ 2147483647 w 4467"/>
              <a:gd name="T5" fmla="*/ 2147483647 h 4477"/>
              <a:gd name="T6" fmla="*/ 2147483647 w 4467"/>
              <a:gd name="T7" fmla="*/ 2147483647 h 4477"/>
              <a:gd name="T8" fmla="*/ 2147483647 w 4467"/>
              <a:gd name="T9" fmla="*/ 2147483647 h 4477"/>
              <a:gd name="T10" fmla="*/ 2147483647 w 4467"/>
              <a:gd name="T11" fmla="*/ 2147483647 h 4477"/>
              <a:gd name="T12" fmla="*/ 2147483647 w 4467"/>
              <a:gd name="T13" fmla="*/ 2147483647 h 4477"/>
              <a:gd name="T14" fmla="*/ 2147483647 w 4467"/>
              <a:gd name="T15" fmla="*/ 2147483647 h 4477"/>
              <a:gd name="T16" fmla="*/ 2147483647 w 4467"/>
              <a:gd name="T17" fmla="*/ 2147483647 h 4477"/>
              <a:gd name="T18" fmla="*/ 2147483647 w 4467"/>
              <a:gd name="T19" fmla="*/ 2147483647 h 4477"/>
              <a:gd name="T20" fmla="*/ 2147483647 w 4467"/>
              <a:gd name="T21" fmla="*/ 2147483647 h 4477"/>
              <a:gd name="T22" fmla="*/ 2147483647 w 4467"/>
              <a:gd name="T23" fmla="*/ 2147483647 h 4477"/>
              <a:gd name="T24" fmla="*/ 2147483647 w 4467"/>
              <a:gd name="T25" fmla="*/ 2147483647 h 4477"/>
              <a:gd name="T26" fmla="*/ 2147483647 w 4467"/>
              <a:gd name="T27" fmla="*/ 2147483647 h 4477"/>
              <a:gd name="T28" fmla="*/ 2147483647 w 4467"/>
              <a:gd name="T29" fmla="*/ 2147483647 h 4477"/>
              <a:gd name="T30" fmla="*/ 2147483647 w 4467"/>
              <a:gd name="T31" fmla="*/ 2147483647 h 4477"/>
              <a:gd name="T32" fmla="*/ 2147483647 w 4467"/>
              <a:gd name="T33" fmla="*/ 2147483647 h 4477"/>
              <a:gd name="T34" fmla="*/ 2147483647 w 4467"/>
              <a:gd name="T35" fmla="*/ 2147483647 h 4477"/>
              <a:gd name="T36" fmla="*/ 2147483647 w 4467"/>
              <a:gd name="T37" fmla="*/ 2147483647 h 4477"/>
              <a:gd name="T38" fmla="*/ 2147483647 w 4467"/>
              <a:gd name="T39" fmla="*/ 2147483647 h 4477"/>
              <a:gd name="T40" fmla="*/ 2147483647 w 4467"/>
              <a:gd name="T41" fmla="*/ 2147483647 h 4477"/>
              <a:gd name="T42" fmla="*/ 2147483647 w 4467"/>
              <a:gd name="T43" fmla="*/ 2147483647 h 4477"/>
              <a:gd name="T44" fmla="*/ 2147483647 w 4467"/>
              <a:gd name="T45" fmla="*/ 2147483647 h 4477"/>
              <a:gd name="T46" fmla="*/ 2147483647 w 4467"/>
              <a:gd name="T47" fmla="*/ 2147483647 h 4477"/>
              <a:gd name="T48" fmla="*/ 2147483647 w 4467"/>
              <a:gd name="T49" fmla="*/ 2147483647 h 4477"/>
              <a:gd name="T50" fmla="*/ 2147483647 w 4467"/>
              <a:gd name="T51" fmla="*/ 2147483647 h 4477"/>
              <a:gd name="T52" fmla="*/ 2147483647 w 4467"/>
              <a:gd name="T53" fmla="*/ 2147483647 h 4477"/>
              <a:gd name="T54" fmla="*/ 2147483647 w 4467"/>
              <a:gd name="T55" fmla="*/ 2147483647 h 4477"/>
              <a:gd name="T56" fmla="*/ 2147483647 w 4467"/>
              <a:gd name="T57" fmla="*/ 2147483647 h 4477"/>
              <a:gd name="T58" fmla="*/ 2147483647 w 4467"/>
              <a:gd name="T59" fmla="*/ 2147483647 h 4477"/>
              <a:gd name="T60" fmla="*/ 2147483647 w 4467"/>
              <a:gd name="T61" fmla="*/ 2147483647 h 4477"/>
              <a:gd name="T62" fmla="*/ 2147483647 w 4467"/>
              <a:gd name="T63" fmla="*/ 2147483647 h 4477"/>
              <a:gd name="T64" fmla="*/ 2147483647 w 4467"/>
              <a:gd name="T65" fmla="*/ 2147483647 h 4477"/>
              <a:gd name="T66" fmla="*/ 2147483647 w 4467"/>
              <a:gd name="T67" fmla="*/ 2147483647 h 4477"/>
              <a:gd name="T68" fmla="*/ 2147483647 w 4467"/>
              <a:gd name="T69" fmla="*/ 2147483647 h 4477"/>
              <a:gd name="T70" fmla="*/ 2147483647 w 4467"/>
              <a:gd name="T71" fmla="*/ 2147483647 h 4477"/>
              <a:gd name="T72" fmla="*/ 2147483647 w 4467"/>
              <a:gd name="T73" fmla="*/ 2147483647 h 4477"/>
              <a:gd name="T74" fmla="*/ 2147483647 w 4467"/>
              <a:gd name="T75" fmla="*/ 2147483647 h 4477"/>
              <a:gd name="T76" fmla="*/ 2147483647 w 4467"/>
              <a:gd name="T77" fmla="*/ 2147483647 h 4477"/>
              <a:gd name="T78" fmla="*/ 2147483647 w 4467"/>
              <a:gd name="T79" fmla="*/ 2147483647 h 4477"/>
              <a:gd name="T80" fmla="*/ 2147483647 w 4467"/>
              <a:gd name="T81" fmla="*/ 2147483647 h 4477"/>
              <a:gd name="T82" fmla="*/ 2147483647 w 4467"/>
              <a:gd name="T83" fmla="*/ 2147483647 h 4477"/>
              <a:gd name="T84" fmla="*/ 2147483647 w 4467"/>
              <a:gd name="T85" fmla="*/ 0 h 44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467"/>
              <a:gd name="T130" fmla="*/ 0 h 4477"/>
              <a:gd name="T131" fmla="*/ 4467 w 4467"/>
              <a:gd name="T132" fmla="*/ 4477 h 44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467" h="4477">
                <a:moveTo>
                  <a:pt x="2237" y="0"/>
                </a:moveTo>
                <a:lnTo>
                  <a:pt x="2353" y="4"/>
                </a:lnTo>
                <a:lnTo>
                  <a:pt x="2465" y="13"/>
                </a:lnTo>
                <a:lnTo>
                  <a:pt x="2578" y="26"/>
                </a:lnTo>
                <a:lnTo>
                  <a:pt x="2687" y="46"/>
                </a:lnTo>
                <a:lnTo>
                  <a:pt x="2794" y="72"/>
                </a:lnTo>
                <a:lnTo>
                  <a:pt x="2900" y="101"/>
                </a:lnTo>
                <a:lnTo>
                  <a:pt x="3005" y="137"/>
                </a:lnTo>
                <a:lnTo>
                  <a:pt x="3106" y="178"/>
                </a:lnTo>
                <a:lnTo>
                  <a:pt x="3205" y="223"/>
                </a:lnTo>
                <a:lnTo>
                  <a:pt x="3301" y="272"/>
                </a:lnTo>
                <a:lnTo>
                  <a:pt x="3394" y="326"/>
                </a:lnTo>
                <a:lnTo>
                  <a:pt x="3484" y="384"/>
                </a:lnTo>
                <a:lnTo>
                  <a:pt x="3571" y="446"/>
                </a:lnTo>
                <a:lnTo>
                  <a:pt x="3657" y="514"/>
                </a:lnTo>
                <a:lnTo>
                  <a:pt x="3737" y="583"/>
                </a:lnTo>
                <a:lnTo>
                  <a:pt x="3815" y="659"/>
                </a:lnTo>
                <a:lnTo>
                  <a:pt x="3889" y="736"/>
                </a:lnTo>
                <a:lnTo>
                  <a:pt x="3957" y="816"/>
                </a:lnTo>
                <a:lnTo>
                  <a:pt x="4023" y="902"/>
                </a:lnTo>
                <a:lnTo>
                  <a:pt x="4088" y="990"/>
                </a:lnTo>
                <a:lnTo>
                  <a:pt x="4145" y="1081"/>
                </a:lnTo>
                <a:lnTo>
                  <a:pt x="4199" y="1175"/>
                </a:lnTo>
                <a:lnTo>
                  <a:pt x="4247" y="1272"/>
                </a:lnTo>
                <a:lnTo>
                  <a:pt x="4292" y="1371"/>
                </a:lnTo>
                <a:lnTo>
                  <a:pt x="4333" y="1474"/>
                </a:lnTo>
                <a:lnTo>
                  <a:pt x="4368" y="1577"/>
                </a:lnTo>
                <a:lnTo>
                  <a:pt x="4397" y="1685"/>
                </a:lnTo>
                <a:lnTo>
                  <a:pt x="4422" y="1793"/>
                </a:lnTo>
                <a:lnTo>
                  <a:pt x="4441" y="1905"/>
                </a:lnTo>
                <a:lnTo>
                  <a:pt x="4455" y="2016"/>
                </a:lnTo>
                <a:lnTo>
                  <a:pt x="4464" y="2131"/>
                </a:lnTo>
                <a:lnTo>
                  <a:pt x="4467" y="2246"/>
                </a:lnTo>
                <a:lnTo>
                  <a:pt x="4464" y="2360"/>
                </a:lnTo>
                <a:lnTo>
                  <a:pt x="4455" y="2474"/>
                </a:lnTo>
                <a:lnTo>
                  <a:pt x="4441" y="2585"/>
                </a:lnTo>
                <a:lnTo>
                  <a:pt x="4422" y="2693"/>
                </a:lnTo>
                <a:lnTo>
                  <a:pt x="4397" y="2801"/>
                </a:lnTo>
                <a:lnTo>
                  <a:pt x="4368" y="2906"/>
                </a:lnTo>
                <a:lnTo>
                  <a:pt x="4333" y="3011"/>
                </a:lnTo>
                <a:lnTo>
                  <a:pt x="4292" y="3112"/>
                </a:lnTo>
                <a:lnTo>
                  <a:pt x="4247" y="3210"/>
                </a:lnTo>
                <a:lnTo>
                  <a:pt x="4199" y="3306"/>
                </a:lnTo>
                <a:lnTo>
                  <a:pt x="4145" y="3400"/>
                </a:lnTo>
                <a:lnTo>
                  <a:pt x="4088" y="3491"/>
                </a:lnTo>
                <a:lnTo>
                  <a:pt x="4023" y="3578"/>
                </a:lnTo>
                <a:lnTo>
                  <a:pt x="3957" y="3663"/>
                </a:lnTo>
                <a:lnTo>
                  <a:pt x="3889" y="3744"/>
                </a:lnTo>
                <a:lnTo>
                  <a:pt x="3815" y="3823"/>
                </a:lnTo>
                <a:lnTo>
                  <a:pt x="3737" y="3895"/>
                </a:lnTo>
                <a:lnTo>
                  <a:pt x="3657" y="3966"/>
                </a:lnTo>
                <a:lnTo>
                  <a:pt x="3571" y="4033"/>
                </a:lnTo>
                <a:lnTo>
                  <a:pt x="3484" y="4096"/>
                </a:lnTo>
                <a:lnTo>
                  <a:pt x="3394" y="4154"/>
                </a:lnTo>
                <a:lnTo>
                  <a:pt x="3301" y="4208"/>
                </a:lnTo>
                <a:lnTo>
                  <a:pt x="3205" y="4258"/>
                </a:lnTo>
                <a:lnTo>
                  <a:pt x="3106" y="4303"/>
                </a:lnTo>
                <a:lnTo>
                  <a:pt x="3005" y="4342"/>
                </a:lnTo>
                <a:lnTo>
                  <a:pt x="2900" y="4376"/>
                </a:lnTo>
                <a:lnTo>
                  <a:pt x="2794" y="4407"/>
                </a:lnTo>
                <a:lnTo>
                  <a:pt x="2687" y="4433"/>
                </a:lnTo>
                <a:lnTo>
                  <a:pt x="2578" y="4452"/>
                </a:lnTo>
                <a:lnTo>
                  <a:pt x="2465" y="4466"/>
                </a:lnTo>
                <a:lnTo>
                  <a:pt x="2353" y="4475"/>
                </a:lnTo>
                <a:lnTo>
                  <a:pt x="2237" y="4477"/>
                </a:lnTo>
                <a:lnTo>
                  <a:pt x="2125" y="4475"/>
                </a:lnTo>
                <a:lnTo>
                  <a:pt x="2011" y="4466"/>
                </a:lnTo>
                <a:lnTo>
                  <a:pt x="1899" y="4452"/>
                </a:lnTo>
                <a:lnTo>
                  <a:pt x="1789" y="4433"/>
                </a:lnTo>
                <a:lnTo>
                  <a:pt x="1679" y="4407"/>
                </a:lnTo>
                <a:lnTo>
                  <a:pt x="1573" y="4376"/>
                </a:lnTo>
                <a:lnTo>
                  <a:pt x="1468" y="4342"/>
                </a:lnTo>
                <a:lnTo>
                  <a:pt x="1367" y="4303"/>
                </a:lnTo>
                <a:lnTo>
                  <a:pt x="1267" y="4258"/>
                </a:lnTo>
                <a:lnTo>
                  <a:pt x="1170" y="4208"/>
                </a:lnTo>
                <a:lnTo>
                  <a:pt x="1076" y="4154"/>
                </a:lnTo>
                <a:lnTo>
                  <a:pt x="986" y="4096"/>
                </a:lnTo>
                <a:lnTo>
                  <a:pt x="898" y="4033"/>
                </a:lnTo>
                <a:lnTo>
                  <a:pt x="814" y="3966"/>
                </a:lnTo>
                <a:lnTo>
                  <a:pt x="733" y="3895"/>
                </a:lnTo>
                <a:lnTo>
                  <a:pt x="655" y="3823"/>
                </a:lnTo>
                <a:lnTo>
                  <a:pt x="580" y="3744"/>
                </a:lnTo>
                <a:lnTo>
                  <a:pt x="511" y="3663"/>
                </a:lnTo>
                <a:lnTo>
                  <a:pt x="444" y="3578"/>
                </a:lnTo>
                <a:lnTo>
                  <a:pt x="382" y="3491"/>
                </a:lnTo>
                <a:lnTo>
                  <a:pt x="323" y="3400"/>
                </a:lnTo>
                <a:lnTo>
                  <a:pt x="271" y="3306"/>
                </a:lnTo>
                <a:lnTo>
                  <a:pt x="222" y="3210"/>
                </a:lnTo>
                <a:lnTo>
                  <a:pt x="176" y="3112"/>
                </a:lnTo>
                <a:lnTo>
                  <a:pt x="136" y="3011"/>
                </a:lnTo>
                <a:lnTo>
                  <a:pt x="100" y="2906"/>
                </a:lnTo>
                <a:lnTo>
                  <a:pt x="72" y="2801"/>
                </a:lnTo>
                <a:lnTo>
                  <a:pt x="46" y="2693"/>
                </a:lnTo>
                <a:lnTo>
                  <a:pt x="27" y="2585"/>
                </a:lnTo>
                <a:lnTo>
                  <a:pt x="13" y="2474"/>
                </a:lnTo>
                <a:lnTo>
                  <a:pt x="3" y="2360"/>
                </a:lnTo>
                <a:lnTo>
                  <a:pt x="0" y="2246"/>
                </a:lnTo>
                <a:lnTo>
                  <a:pt x="3" y="2131"/>
                </a:lnTo>
                <a:lnTo>
                  <a:pt x="13" y="2016"/>
                </a:lnTo>
                <a:lnTo>
                  <a:pt x="27" y="1905"/>
                </a:lnTo>
                <a:lnTo>
                  <a:pt x="46" y="1793"/>
                </a:lnTo>
                <a:lnTo>
                  <a:pt x="72" y="1685"/>
                </a:lnTo>
                <a:lnTo>
                  <a:pt x="100" y="1577"/>
                </a:lnTo>
                <a:lnTo>
                  <a:pt x="136" y="1474"/>
                </a:lnTo>
                <a:lnTo>
                  <a:pt x="176" y="1371"/>
                </a:lnTo>
                <a:lnTo>
                  <a:pt x="222" y="1272"/>
                </a:lnTo>
                <a:lnTo>
                  <a:pt x="271" y="1175"/>
                </a:lnTo>
                <a:lnTo>
                  <a:pt x="323" y="1081"/>
                </a:lnTo>
                <a:lnTo>
                  <a:pt x="382" y="990"/>
                </a:lnTo>
                <a:lnTo>
                  <a:pt x="444" y="902"/>
                </a:lnTo>
                <a:lnTo>
                  <a:pt x="511" y="816"/>
                </a:lnTo>
                <a:lnTo>
                  <a:pt x="580" y="736"/>
                </a:lnTo>
                <a:lnTo>
                  <a:pt x="655" y="659"/>
                </a:lnTo>
                <a:lnTo>
                  <a:pt x="733" y="583"/>
                </a:lnTo>
                <a:lnTo>
                  <a:pt x="814" y="514"/>
                </a:lnTo>
                <a:lnTo>
                  <a:pt x="898" y="446"/>
                </a:lnTo>
                <a:lnTo>
                  <a:pt x="986" y="384"/>
                </a:lnTo>
                <a:lnTo>
                  <a:pt x="1076" y="326"/>
                </a:lnTo>
                <a:lnTo>
                  <a:pt x="1170" y="272"/>
                </a:lnTo>
                <a:lnTo>
                  <a:pt x="1267" y="223"/>
                </a:lnTo>
                <a:lnTo>
                  <a:pt x="1367" y="178"/>
                </a:lnTo>
                <a:lnTo>
                  <a:pt x="1468" y="137"/>
                </a:lnTo>
                <a:lnTo>
                  <a:pt x="1573" y="101"/>
                </a:lnTo>
                <a:lnTo>
                  <a:pt x="1679" y="72"/>
                </a:lnTo>
                <a:lnTo>
                  <a:pt x="1789" y="46"/>
                </a:lnTo>
                <a:lnTo>
                  <a:pt x="1899" y="26"/>
                </a:lnTo>
                <a:lnTo>
                  <a:pt x="2011" y="13"/>
                </a:lnTo>
                <a:lnTo>
                  <a:pt x="2125" y="4"/>
                </a:lnTo>
                <a:lnTo>
                  <a:pt x="2237" y="0"/>
                </a:lnTo>
                <a:close/>
              </a:path>
            </a:pathLst>
          </a:custGeom>
          <a:solidFill>
            <a:schemeClr val="accent2"/>
          </a:solidFill>
          <a:ln w="9525">
            <a:noFill/>
            <a:round/>
            <a:headEnd/>
            <a:tailEnd/>
          </a:ln>
        </p:spPr>
        <p:txBody>
          <a:bodyPr>
            <a:prstTxWarp prst="textNoShape">
              <a:avLst/>
            </a:prstTxWarp>
          </a:bodyPr>
          <a:lstStyle/>
          <a:p>
            <a:endParaRPr lang="en-US"/>
          </a:p>
        </p:txBody>
      </p:sp>
      <p:sp>
        <p:nvSpPr>
          <p:cNvPr id="16" name="Rectangle 18"/>
          <p:cNvSpPr>
            <a:spLocks noChangeArrowheads="1"/>
          </p:cNvSpPr>
          <p:nvPr/>
        </p:nvSpPr>
        <p:spPr bwMode="auto">
          <a:xfrm>
            <a:off x="3810000" y="4876800"/>
            <a:ext cx="228600" cy="76200"/>
          </a:xfrm>
          <a:prstGeom prst="rect">
            <a:avLst/>
          </a:prstGeom>
          <a:solidFill>
            <a:srgbClr val="FFFFFF"/>
          </a:solidFill>
          <a:ln w="9525">
            <a:noFill/>
            <a:miter lim="800000"/>
            <a:headEnd/>
            <a:tailEn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1"/>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51"/>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82"/>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85"/>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2" grpId="1" animBg="1"/>
      <p:bldP spid="85" grpId="0" animBg="1"/>
      <p:bldP spid="85" grpId="1" animBg="1"/>
      <p:bldP spid="72" grpId="0" animBg="1"/>
      <p:bldP spid="6" grpId="0"/>
      <p:bldP spid="7" grpId="0" animBg="1"/>
      <p:bldP spid="8" grpId="0" animBg="1"/>
      <p:bldP spid="9" grpId="0" animBg="1"/>
      <p:bldP spid="10" grpId="0"/>
      <p:bldP spid="11" grpId="0"/>
      <p:bldP spid="11" grpId="1"/>
      <p:bldP spid="18" grpId="0"/>
      <p:bldP spid="19" grpId="0" animBg="1"/>
      <p:bldP spid="24" grpId="0"/>
      <p:bldP spid="27" grpId="0" animBg="1"/>
      <p:bldP spid="64" grpId="0" animBg="1"/>
      <p:bldP spid="87" grpId="0" animBg="1"/>
      <p:bldP spid="8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643188"/>
            <a:ext cx="7772400" cy="1500187"/>
          </a:xfrm>
        </p:spPr>
        <p:txBody>
          <a:bodyPr anchor="ctr"/>
          <a:lstStyle/>
          <a:p>
            <a:pPr algn="ctr" eaLnBrk="1" hangingPunct="1">
              <a:buFont typeface="Arial" pitchFamily="-123" charset="0"/>
              <a:buNone/>
              <a:defRPr/>
            </a:pPr>
            <a:r>
              <a:rPr lang="en-US" sz="4000" dirty="0" smtClean="0"/>
              <a:t>Recommended Solution</a:t>
            </a:r>
            <a:endParaRPr lang="en-US" sz="4000" dirty="0"/>
          </a:p>
        </p:txBody>
      </p:sp>
      <p:sp>
        <p:nvSpPr>
          <p:cNvPr id="4" name="Slide Number Placeholder 3"/>
          <p:cNvSpPr>
            <a:spLocks noGrp="1"/>
          </p:cNvSpPr>
          <p:nvPr>
            <p:ph type="sldNum" sz="quarter" idx="12"/>
          </p:nvPr>
        </p:nvSpPr>
        <p:spPr/>
        <p:txBody>
          <a:bodyPr/>
          <a:lstStyle/>
          <a:p>
            <a:pPr>
              <a:defRPr/>
            </a:pPr>
            <a:fld id="{932F4CBB-F7A6-4F12-BD6B-863F18B73D8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214313" y="274638"/>
            <a:ext cx="8643937" cy="1143000"/>
          </a:xfrm>
        </p:spPr>
        <p:txBody>
          <a:bodyPr/>
          <a:lstStyle/>
          <a:p>
            <a:pPr eaLnBrk="1" hangingPunct="1"/>
            <a:r>
              <a:rPr lang="en-US" sz="3600" smtClean="0">
                <a:ea typeface="ＭＳ Ｐゴシック" pitchFamily="1" charset="-128"/>
              </a:rPr>
              <a:t>Industry Analyst Viewpoint on NAC Vendors</a:t>
            </a:r>
          </a:p>
        </p:txBody>
      </p:sp>
      <p:pic>
        <p:nvPicPr>
          <p:cNvPr id="37890" name="Content Placeholder 4" descr="GartnerMagicQuadrant.png"/>
          <p:cNvPicPr>
            <a:picLocks noGrp="1" noChangeAspect="1"/>
          </p:cNvPicPr>
          <p:nvPr>
            <p:ph idx="1"/>
          </p:nvPr>
        </p:nvPicPr>
        <p:blipFill>
          <a:blip r:embed="rId3" cstate="print"/>
          <a:srcRect/>
          <a:stretch>
            <a:fillRect/>
          </a:stretch>
        </p:blipFill>
        <p:spPr>
          <a:xfrm>
            <a:off x="2057400" y="1295400"/>
            <a:ext cx="5181600" cy="5311775"/>
          </a:xfrm>
        </p:spPr>
      </p:pic>
      <p:sp>
        <p:nvSpPr>
          <p:cNvPr id="4" name="Slide Number Placeholder 3"/>
          <p:cNvSpPr>
            <a:spLocks noGrp="1"/>
          </p:cNvSpPr>
          <p:nvPr>
            <p:ph type="sldNum" sz="quarter" idx="12"/>
          </p:nvPr>
        </p:nvSpPr>
        <p:spPr/>
        <p:txBody>
          <a:bodyPr/>
          <a:lstStyle/>
          <a:p>
            <a:pPr>
              <a:defRPr/>
            </a:pPr>
            <a:fld id="{0B4E6DC2-18DD-40C6-8C52-811F17A034C5}" type="slidenum">
              <a:rPr lang="en-US" smtClean="0"/>
              <a:pPr>
                <a:defRPr/>
              </a:pPr>
              <a:t>17</a:t>
            </a:fld>
            <a:endParaRPr lang="en-US"/>
          </a:p>
        </p:txBody>
      </p:sp>
      <p:sp>
        <p:nvSpPr>
          <p:cNvPr id="6" name="Content Placeholder 2"/>
          <p:cNvSpPr txBox="1">
            <a:spLocks/>
          </p:cNvSpPr>
          <p:nvPr/>
        </p:nvSpPr>
        <p:spPr bwMode="auto">
          <a:xfrm>
            <a:off x="0" y="6553200"/>
            <a:ext cx="8229600" cy="304800"/>
          </a:xfrm>
          <a:prstGeom prst="rect">
            <a:avLst/>
          </a:prstGeom>
          <a:noFill/>
          <a:ln w="9525">
            <a:noFill/>
            <a:miter lim="800000"/>
            <a:headEnd/>
            <a:tailEnd/>
          </a:ln>
        </p:spPr>
        <p:txBody>
          <a:bodyPr/>
          <a:lstStyle/>
          <a:p>
            <a:pPr marL="342900" indent="-342900">
              <a:spcBef>
                <a:spcPct val="20000"/>
              </a:spcBef>
              <a:defRPr/>
            </a:pPr>
            <a:r>
              <a:rPr lang="en-US" sz="1400" dirty="0">
                <a:solidFill>
                  <a:srgbClr val="FFFFFF"/>
                </a:solidFill>
                <a:latin typeface="+mn-lt"/>
                <a:ea typeface="ＭＳ Ｐゴシック" pitchFamily="-123" charset="-128"/>
                <a:cs typeface="ＭＳ Ｐゴシック" pitchFamily="-123" charset="-128"/>
              </a:rPr>
              <a:t>Image Source:  Gartner</a:t>
            </a:r>
          </a:p>
          <a:p>
            <a:pPr marL="342900" indent="-342900">
              <a:spcBef>
                <a:spcPct val="20000"/>
              </a:spcBef>
              <a:buFont typeface="Arial" pitchFamily="-123" charset="0"/>
              <a:buNone/>
              <a:defRPr/>
            </a:pPr>
            <a:endParaRPr lang="en-US" sz="3200" dirty="0">
              <a:solidFill>
                <a:srgbClr val="FFFFFF"/>
              </a:solidFill>
              <a:latin typeface="+mn-lt"/>
              <a:ea typeface="ＭＳ Ｐゴシック" pitchFamily="-123" charset="-128"/>
              <a:cs typeface="ＭＳ Ｐゴシック" pitchFamily="-123"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solidFill>
                  <a:srgbClr val="FFFFFF"/>
                </a:solidFill>
                <a:ea typeface="ＭＳ Ｐゴシック" pitchFamily="1" charset="-128"/>
              </a:rPr>
              <a:t>NAC Vendor Comparison</a:t>
            </a:r>
          </a:p>
        </p:txBody>
      </p:sp>
      <p:sp>
        <p:nvSpPr>
          <p:cNvPr id="4" name="Slide Number Placeholder 3"/>
          <p:cNvSpPr>
            <a:spLocks noGrp="1"/>
          </p:cNvSpPr>
          <p:nvPr>
            <p:ph type="sldNum" sz="quarter" idx="12"/>
          </p:nvPr>
        </p:nvSpPr>
        <p:spPr/>
        <p:txBody>
          <a:bodyPr/>
          <a:lstStyle/>
          <a:p>
            <a:pPr>
              <a:defRPr/>
            </a:pPr>
            <a:fld id="{C82D7FB7-1299-4C52-B355-A2D53DC02428}" type="slidenum">
              <a:rPr lang="en-US" smtClean="0"/>
              <a:pPr>
                <a:defRPr/>
              </a:pPr>
              <a:t>18</a:t>
            </a:fld>
            <a:endParaRPr lang="en-US"/>
          </a:p>
        </p:txBody>
      </p:sp>
      <p:graphicFrame>
        <p:nvGraphicFramePr>
          <p:cNvPr id="6" name="Content Placeholder 5"/>
          <p:cNvGraphicFramePr>
            <a:graphicFrameLocks noGrp="1"/>
          </p:cNvGraphicFramePr>
          <p:nvPr>
            <p:ph idx="1"/>
          </p:nvPr>
        </p:nvGraphicFramePr>
        <p:xfrm>
          <a:off x="457200" y="1905000"/>
          <a:ext cx="8229600" cy="3840480"/>
        </p:xfrm>
        <a:graphic>
          <a:graphicData uri="http://schemas.openxmlformats.org/drawingml/2006/table">
            <a:tbl>
              <a:tblPr/>
              <a:tblGrid>
                <a:gridCol w="2057400"/>
                <a:gridCol w="2057400"/>
                <a:gridCol w="2057400"/>
                <a:gridCol w="2057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1E1C11"/>
                          </a:solidFill>
                          <a:effectLst/>
                          <a:latin typeface="Calibri" pitchFamily="34" charset="0"/>
                          <a:ea typeface="ＭＳ Ｐゴシック" pitchFamily="1" charset="-128"/>
                        </a:rPr>
                        <a:t>Cisco NAC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1E1C11"/>
                          </a:solidFill>
                          <a:effectLst/>
                          <a:latin typeface="Calibri" pitchFamily="34" charset="0"/>
                          <a:ea typeface="ＭＳ Ｐゴシック" pitchFamily="1" charset="-128"/>
                        </a:rPr>
                        <a:t>Juniper UAC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1E1C11"/>
                          </a:solidFill>
                          <a:effectLst/>
                          <a:latin typeface="Calibri" pitchFamily="34" charset="0"/>
                          <a:ea typeface="ＭＳ Ｐゴシック" pitchFamily="1" charset="-128"/>
                        </a:rPr>
                        <a:t>Microsoft NAP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User/Device Authentication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Zapf Dingbats"/>
                          <a:ea typeface="Zapf Dingbats"/>
                          <a:cs typeface="Zapf Dingbats"/>
                        </a:rPr>
                        <a:t>✔</a:t>
                      </a:r>
                      <a:endParaRPr kumimoji="0" lang="en-US" sz="2400" b="0" i="0" u="none" strike="noStrike" cap="none" normalizeH="0" baseline="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Zapf Dingbats"/>
                          <a:ea typeface="Zapf Dingbats"/>
                          <a:cs typeface="Zapf Dingbats"/>
                        </a:rPr>
                        <a:t>✔</a:t>
                      </a:r>
                      <a:endParaRPr kumimoji="0" lang="en-US" sz="2400" b="0" i="0" u="none" strike="noStrike" cap="none" normalizeH="0" baseline="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Zapf Dingbats"/>
                          <a:ea typeface="Zapf Dingbats"/>
                          <a:cs typeface="Zapf Dingbats"/>
                        </a:rPr>
                        <a:t>✔</a:t>
                      </a:r>
                      <a:endParaRPr kumimoji="0" lang="en-US" sz="2400" b="0" i="0" u="none" strike="noStrike" cap="none" normalizeH="0" baseline="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Device Posture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Zapf Dingbats"/>
                          <a:ea typeface="Zapf Dingbats"/>
                          <a:cs typeface="Zapf Dingbats"/>
                        </a:rPr>
                        <a:t>✔</a:t>
                      </a:r>
                      <a:endParaRPr kumimoji="0" lang="en-US" sz="2400" b="0" i="0" u="none" strike="noStrike" cap="none" normalizeH="0" baseline="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Zapf Dingbats"/>
                          <a:ea typeface="Zapf Dingbats"/>
                          <a:cs typeface="Zapf Dingbats"/>
                        </a:rPr>
                        <a:t>✔</a:t>
                      </a:r>
                      <a:endParaRPr kumimoji="0" lang="en-US" sz="2400" b="0" i="0" u="none" strike="noStrike" cap="none" normalizeH="0" baseline="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Zapf Dingbats"/>
                          <a:ea typeface="Zapf Dingbats"/>
                          <a:cs typeface="Zapf Dingbats"/>
                        </a:rPr>
                        <a:t>✔</a:t>
                      </a:r>
                      <a:endParaRPr kumimoji="0" lang="en-US" sz="2400" b="0" i="0" u="none" strike="noStrike" cap="none" normalizeH="0" baseline="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Remediation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Zapf Dingbats"/>
                          <a:cs typeface="Calibri" pitchFamily="34" charset="0"/>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Limited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Very Limited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Full OS Support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MS, Mac OSX</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Only MS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Only MS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Guest Access Portal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No temporary IDs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No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Content Placeholder 5"/>
          <p:cNvGraphicFramePr>
            <a:graphicFrameLocks/>
          </p:cNvGraphicFramePr>
          <p:nvPr/>
        </p:nvGraphicFramePr>
        <p:xfrm>
          <a:off x="381000" y="1371600"/>
          <a:ext cx="8458200" cy="4998720"/>
        </p:xfrm>
        <a:graphic>
          <a:graphicData uri="http://schemas.openxmlformats.org/drawingml/2006/table">
            <a:tbl>
              <a:tblPr/>
              <a:tblGrid>
                <a:gridCol w="2114550"/>
                <a:gridCol w="2114550"/>
                <a:gridCol w="2114550"/>
                <a:gridCol w="211455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1E1C11"/>
                        </a:solidFill>
                        <a:effectLst/>
                        <a:latin typeface="Calibri" pitchFamily="34" charset="0"/>
                        <a:ea typeface="ＭＳ Ｐゴシック" pitchFamily="1"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E1C11"/>
                          </a:solidFill>
                          <a:effectLst/>
                          <a:latin typeface="Calibri" pitchFamily="34" charset="0"/>
                          <a:ea typeface="ＭＳ Ｐゴシック" pitchFamily="1" charset="-128"/>
                        </a:rPr>
                        <a:t>Microsoft NAP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E1C11"/>
                          </a:solidFill>
                          <a:effectLst/>
                          <a:latin typeface="Calibri" pitchFamily="34" charset="0"/>
                          <a:ea typeface="ＭＳ Ｐゴシック" pitchFamily="1" charset="-128"/>
                        </a:rPr>
                        <a:t>Juniper UAC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E1C11"/>
                          </a:solidFill>
                          <a:effectLst/>
                          <a:latin typeface="Calibri" pitchFamily="34" charset="0"/>
                          <a:ea typeface="ＭＳ Ｐゴシック" pitchFamily="1" charset="-128"/>
                        </a:rPr>
                        <a:t>Cisco NAC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Device Posture 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User/Device Authentication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Requires MS RADIUS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E1C11"/>
                          </a:solidFill>
                          <a:effectLst/>
                          <a:latin typeface="Calibri" pitchFamily="34" charset="0"/>
                          <a:ea typeface="ＭＳ Ｐゴシック" pitchFamily="1" charset="-128"/>
                        </a:rPr>
                        <a:t>Requires group mapping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E1C11"/>
                          </a:solidFill>
                          <a:effectLst/>
                          <a:latin typeface="Calibri" pitchFamily="34" charset="0"/>
                          <a:ea typeface="ＭＳ Ｐゴシック" pitchFamily="1" charset="-128"/>
                        </a:rPr>
                        <a:t>Integrates </a:t>
                      </a:r>
                      <a:r>
                        <a:rPr kumimoji="0" lang="en-US" sz="2000" b="0" i="0" u="none" strike="noStrike" cap="none" normalizeH="0" baseline="0" dirty="0" err="1" smtClean="0">
                          <a:ln>
                            <a:noFill/>
                          </a:ln>
                          <a:solidFill>
                            <a:srgbClr val="1E1C11"/>
                          </a:solidFill>
                          <a:effectLst/>
                          <a:latin typeface="Calibri" pitchFamily="34" charset="0"/>
                          <a:ea typeface="ＭＳ Ｐゴシック" pitchFamily="1" charset="-128"/>
                        </a:rPr>
                        <a:t>w</a:t>
                      </a:r>
                      <a:r>
                        <a:rPr kumimoji="0" lang="en-US" sz="2000" b="0" i="0" u="none" strike="noStrike" cap="none" normalizeH="0" baseline="0" dirty="0" smtClean="0">
                          <a:ln>
                            <a:noFill/>
                          </a:ln>
                          <a:solidFill>
                            <a:srgbClr val="1E1C11"/>
                          </a:solidFill>
                          <a:effectLst/>
                          <a:latin typeface="Calibri" pitchFamily="34" charset="0"/>
                          <a:ea typeface="ＭＳ Ｐゴシック" pitchFamily="1" charset="-128"/>
                        </a:rPr>
                        <a:t>/ current infrastructure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Remediation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Very Limited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Zapf Dingbats"/>
                          <a:cs typeface="Calibri" pitchFamily="34" charset="0"/>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Full OS Support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Only MS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MS, Mac OSX</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MS, Mac OSX</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Guest Access Portal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Requires 3</a:t>
                      </a:r>
                      <a:r>
                        <a:rPr kumimoji="0" lang="en-US" sz="2400" b="0" i="0" u="none" strike="noStrike" cap="none" normalizeH="0" baseline="30000" dirty="0" smtClean="0">
                          <a:ln>
                            <a:noFill/>
                          </a:ln>
                          <a:solidFill>
                            <a:srgbClr val="1E1C11"/>
                          </a:solidFill>
                          <a:effectLst/>
                          <a:latin typeface="Calibri" pitchFamily="34" charset="0"/>
                          <a:ea typeface="ＭＳ Ｐゴシック" pitchFamily="1" charset="-128"/>
                        </a:rPr>
                        <a:t>rd</a:t>
                      </a: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 party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No temporary logins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Full support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Asset Management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None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Manual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E1C11"/>
                          </a:solidFill>
                          <a:effectLst/>
                          <a:latin typeface="Calibri" pitchFamily="34" charset="0"/>
                          <a:ea typeface="ＭＳ Ｐゴシック" pitchFamily="1" charset="-128"/>
                        </a:rPr>
                        <a:t>Automated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643188"/>
            <a:ext cx="7772400" cy="1500187"/>
          </a:xfrm>
        </p:spPr>
        <p:txBody>
          <a:bodyPr anchor="ctr"/>
          <a:lstStyle/>
          <a:p>
            <a:pPr algn="ctr" eaLnBrk="1" hangingPunct="1">
              <a:buFont typeface="Arial" pitchFamily="-123" charset="0"/>
              <a:buNone/>
              <a:defRPr/>
            </a:pPr>
            <a:r>
              <a:rPr lang="en-US" sz="4000" dirty="0" smtClean="0"/>
              <a:t>Solution Implementation</a:t>
            </a:r>
            <a:endParaRPr lang="en-US" sz="4000" dirty="0"/>
          </a:p>
        </p:txBody>
      </p:sp>
      <p:sp>
        <p:nvSpPr>
          <p:cNvPr id="4" name="Slide Number Placeholder 3"/>
          <p:cNvSpPr>
            <a:spLocks noGrp="1"/>
          </p:cNvSpPr>
          <p:nvPr>
            <p:ph type="sldNum" sz="quarter" idx="12"/>
          </p:nvPr>
        </p:nvSpPr>
        <p:spPr/>
        <p:txBody>
          <a:bodyPr/>
          <a:lstStyle/>
          <a:p>
            <a:pPr>
              <a:defRPr/>
            </a:pPr>
            <a:fld id="{54C11385-63E1-4D58-BF7D-65FF536B044B}"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ea typeface="ＭＳ Ｐゴシック" pitchFamily="1" charset="-128"/>
              </a:rPr>
              <a:t>Agenda</a:t>
            </a:r>
          </a:p>
        </p:txBody>
      </p:sp>
      <p:sp>
        <p:nvSpPr>
          <p:cNvPr id="15362" name="Content Placeholder 2"/>
          <p:cNvSpPr>
            <a:spLocks noGrp="1"/>
          </p:cNvSpPr>
          <p:nvPr>
            <p:ph idx="1"/>
          </p:nvPr>
        </p:nvSpPr>
        <p:spPr/>
        <p:txBody>
          <a:bodyPr/>
          <a:lstStyle/>
          <a:p>
            <a:pPr eaLnBrk="1" hangingPunct="1"/>
            <a:r>
              <a:rPr lang="en-US" dirty="0" smtClean="0">
                <a:ea typeface="ＭＳ Ｐゴシック" pitchFamily="1" charset="-128"/>
              </a:rPr>
              <a:t>Introduction of Problem</a:t>
            </a:r>
          </a:p>
          <a:p>
            <a:pPr eaLnBrk="1" hangingPunct="1"/>
            <a:r>
              <a:rPr lang="en-US" dirty="0" smtClean="0">
                <a:ea typeface="ＭＳ Ｐゴシック" pitchFamily="1" charset="-128"/>
              </a:rPr>
              <a:t>Pros and Cons of Existing Security Systems</a:t>
            </a:r>
          </a:p>
          <a:p>
            <a:pPr eaLnBrk="1" hangingPunct="1"/>
            <a:r>
              <a:rPr lang="en-US" dirty="0" smtClean="0">
                <a:ea typeface="ＭＳ Ｐゴシック" pitchFamily="1" charset="-128"/>
              </a:rPr>
              <a:t>Possible Solutions</a:t>
            </a:r>
          </a:p>
          <a:p>
            <a:pPr eaLnBrk="1" hangingPunct="1"/>
            <a:r>
              <a:rPr lang="en-US" dirty="0" smtClean="0">
                <a:ea typeface="ＭＳ Ｐゴシック" pitchFamily="1" charset="-128"/>
              </a:rPr>
              <a:t>Recommended Solution</a:t>
            </a:r>
          </a:p>
          <a:p>
            <a:pPr eaLnBrk="1" hangingPunct="1"/>
            <a:r>
              <a:rPr lang="en-US" dirty="0" smtClean="0">
                <a:ea typeface="ＭＳ Ｐゴシック" pitchFamily="1" charset="-128"/>
              </a:rPr>
              <a:t>Solution Implementation</a:t>
            </a:r>
          </a:p>
          <a:p>
            <a:pPr eaLnBrk="1" hangingPunct="1"/>
            <a:r>
              <a:rPr lang="en-US" dirty="0" smtClean="0">
                <a:ea typeface="ＭＳ Ｐゴシック" pitchFamily="1" charset="-128"/>
              </a:rPr>
              <a:t>Final Recommendation</a:t>
            </a:r>
          </a:p>
        </p:txBody>
      </p:sp>
      <p:sp>
        <p:nvSpPr>
          <p:cNvPr id="4" name="Slide Number Placeholder 3"/>
          <p:cNvSpPr>
            <a:spLocks noGrp="1"/>
          </p:cNvSpPr>
          <p:nvPr>
            <p:ph type="sldNum" sz="quarter" idx="12"/>
          </p:nvPr>
        </p:nvSpPr>
        <p:spPr/>
        <p:txBody>
          <a:bodyPr/>
          <a:lstStyle/>
          <a:p>
            <a:pPr>
              <a:defRPr/>
            </a:pPr>
            <a:fld id="{A76FDB27-CD5E-4BA3-814A-9A04F93CEB8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457200" y="304800"/>
            <a:ext cx="8229600" cy="1143000"/>
          </a:xfrm>
        </p:spPr>
        <p:txBody>
          <a:bodyPr/>
          <a:lstStyle/>
          <a:p>
            <a:pPr eaLnBrk="1" hangingPunct="1"/>
            <a:r>
              <a:rPr lang="en-US" smtClean="0">
                <a:solidFill>
                  <a:schemeClr val="bg1"/>
                </a:solidFill>
                <a:ea typeface="ＭＳ Ｐゴシック" pitchFamily="1" charset="-128"/>
              </a:rPr>
              <a:t>Total Cost of Ownership</a:t>
            </a:r>
            <a:endParaRPr lang="en-US" smtClean="0">
              <a:ea typeface="ＭＳ Ｐゴシック" pitchFamily="1" charset="-128"/>
            </a:endParaRPr>
          </a:p>
        </p:txBody>
      </p:sp>
      <p:sp>
        <p:nvSpPr>
          <p:cNvPr id="41986" name="Text Box 3"/>
          <p:cNvSpPr txBox="1">
            <a:spLocks noChangeArrowheads="1"/>
          </p:cNvSpPr>
          <p:nvPr/>
        </p:nvSpPr>
        <p:spPr bwMode="auto">
          <a:xfrm>
            <a:off x="533400" y="1828800"/>
            <a:ext cx="8077200" cy="366713"/>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41987" name="Rectangle 4"/>
          <p:cNvSpPr>
            <a:spLocks noChangeArrowheads="1"/>
          </p:cNvSpPr>
          <p:nvPr/>
        </p:nvSpPr>
        <p:spPr bwMode="auto">
          <a:xfrm>
            <a:off x="609600" y="1752600"/>
            <a:ext cx="7848600" cy="4021101"/>
          </a:xfrm>
          <a:prstGeom prst="rect">
            <a:avLst/>
          </a:prstGeom>
          <a:noFill/>
          <a:ln w="9525">
            <a:noFill/>
            <a:miter lim="800000"/>
            <a:headEnd/>
            <a:tailEnd/>
          </a:ln>
        </p:spPr>
        <p:txBody>
          <a:bodyPr>
            <a:spAutoFit/>
          </a:bodyPr>
          <a:lstStyle/>
          <a:p>
            <a:pPr marL="461963" indent="-461963"/>
            <a:r>
              <a:rPr lang="en-US" sz="2300" b="1" dirty="0">
                <a:solidFill>
                  <a:schemeClr val="bg1"/>
                </a:solidFill>
                <a:latin typeface="Calibri" pitchFamily="34" charset="0"/>
              </a:rPr>
              <a:t>Number of users supported</a:t>
            </a:r>
            <a:r>
              <a:rPr lang="en-US" sz="2300" dirty="0">
                <a:solidFill>
                  <a:schemeClr val="bg1"/>
                </a:solidFill>
                <a:latin typeface="Calibri" pitchFamily="34" charset="0"/>
              </a:rPr>
              <a:t>:  Up to 10,000, including guests</a:t>
            </a:r>
          </a:p>
          <a:p>
            <a:pPr marL="461963" indent="-461963"/>
            <a:endParaRPr lang="en-US" sz="2300" dirty="0">
              <a:solidFill>
                <a:schemeClr val="bg1"/>
              </a:solidFill>
              <a:latin typeface="Calibri" pitchFamily="34" charset="0"/>
            </a:endParaRPr>
          </a:p>
          <a:p>
            <a:pPr marL="461963" indent="-461963">
              <a:spcBef>
                <a:spcPct val="30000"/>
              </a:spcBef>
            </a:pPr>
            <a:r>
              <a:rPr lang="en-US" sz="2300" b="1" dirty="0">
                <a:solidFill>
                  <a:schemeClr val="bg1"/>
                </a:solidFill>
                <a:latin typeface="Calibri" pitchFamily="34" charset="0"/>
              </a:rPr>
              <a:t>Initial Hardware/Software Cost</a:t>
            </a:r>
            <a:r>
              <a:rPr lang="en-US" sz="2300" dirty="0">
                <a:solidFill>
                  <a:schemeClr val="bg1"/>
                </a:solidFill>
                <a:latin typeface="Calibri" pitchFamily="34" charset="0"/>
              </a:rPr>
              <a:t> = $125,000</a:t>
            </a:r>
          </a:p>
          <a:p>
            <a:pPr marL="461963" indent="-461963">
              <a:spcBef>
                <a:spcPct val="30000"/>
              </a:spcBef>
            </a:pPr>
            <a:r>
              <a:rPr lang="en-US" sz="2300" b="1" dirty="0">
                <a:solidFill>
                  <a:schemeClr val="bg1"/>
                </a:solidFill>
                <a:latin typeface="Calibri" pitchFamily="34" charset="0"/>
              </a:rPr>
              <a:t>Implementation Cost </a:t>
            </a:r>
            <a:r>
              <a:rPr lang="en-US" sz="2300" dirty="0">
                <a:solidFill>
                  <a:schemeClr val="bg1"/>
                </a:solidFill>
                <a:latin typeface="Calibri" pitchFamily="34" charset="0"/>
              </a:rPr>
              <a:t>= $25,000</a:t>
            </a:r>
          </a:p>
          <a:p>
            <a:pPr marL="461963" indent="-461963">
              <a:spcBef>
                <a:spcPct val="30000"/>
              </a:spcBef>
            </a:pPr>
            <a:r>
              <a:rPr lang="en-US" sz="2300" b="1" dirty="0">
                <a:solidFill>
                  <a:schemeClr val="bg1"/>
                </a:solidFill>
                <a:latin typeface="Calibri" pitchFamily="34" charset="0"/>
              </a:rPr>
              <a:t>Maintenance Cost</a:t>
            </a:r>
            <a:r>
              <a:rPr lang="en-US" sz="2300" dirty="0">
                <a:solidFill>
                  <a:schemeClr val="bg1"/>
                </a:solidFill>
                <a:latin typeface="Calibri" pitchFamily="34" charset="0"/>
              </a:rPr>
              <a:t> = $72,000 per year</a:t>
            </a:r>
          </a:p>
          <a:p>
            <a:pPr marL="461963" indent="-461963">
              <a:spcBef>
                <a:spcPct val="30000"/>
              </a:spcBef>
            </a:pPr>
            <a:r>
              <a:rPr lang="en-US" sz="2300" b="1" dirty="0">
                <a:solidFill>
                  <a:schemeClr val="bg1"/>
                </a:solidFill>
                <a:latin typeface="Calibri" pitchFamily="34" charset="0"/>
              </a:rPr>
              <a:t>Power &amp; Cooling Cost</a:t>
            </a:r>
            <a:r>
              <a:rPr lang="en-US" sz="2300" dirty="0">
                <a:solidFill>
                  <a:schemeClr val="bg1"/>
                </a:solidFill>
                <a:latin typeface="Calibri" pitchFamily="34" charset="0"/>
              </a:rPr>
              <a:t> = $3,000 per year</a:t>
            </a:r>
          </a:p>
          <a:p>
            <a:pPr marL="461963" indent="-461963">
              <a:spcBef>
                <a:spcPct val="30000"/>
              </a:spcBef>
            </a:pPr>
            <a:endParaRPr lang="en-US" sz="2300" dirty="0">
              <a:solidFill>
                <a:schemeClr val="bg1"/>
              </a:solidFill>
              <a:latin typeface="Calibri" pitchFamily="34" charset="0"/>
            </a:endParaRPr>
          </a:p>
          <a:p>
            <a:pPr marL="461963" indent="-461963">
              <a:spcBef>
                <a:spcPct val="30000"/>
              </a:spcBef>
            </a:pPr>
            <a:r>
              <a:rPr lang="en-US" sz="2300" dirty="0">
                <a:solidFill>
                  <a:schemeClr val="bg1"/>
                </a:solidFill>
                <a:latin typeface="Calibri" pitchFamily="34" charset="0"/>
              </a:rPr>
              <a:t>TCO = $150,000 + $75,000 per year = </a:t>
            </a:r>
            <a:r>
              <a:rPr lang="en-US" sz="2300" b="1" dirty="0">
                <a:solidFill>
                  <a:schemeClr val="bg1"/>
                </a:solidFill>
                <a:latin typeface="Calibri" pitchFamily="34" charset="0"/>
              </a:rPr>
              <a:t>$225,000 initial year cost</a:t>
            </a:r>
          </a:p>
          <a:p>
            <a:pPr marL="461963" indent="-461963">
              <a:spcBef>
                <a:spcPct val="30000"/>
              </a:spcBef>
            </a:pPr>
            <a:r>
              <a:rPr lang="en-US" sz="2300" dirty="0">
                <a:solidFill>
                  <a:schemeClr val="bg1"/>
                </a:solidFill>
                <a:latin typeface="Calibri" pitchFamily="34" charset="0"/>
              </a:rPr>
              <a:t>TCO ≈ </a:t>
            </a:r>
            <a:r>
              <a:rPr lang="en-US" sz="2300" b="1" dirty="0">
                <a:solidFill>
                  <a:schemeClr val="bg1"/>
                </a:solidFill>
                <a:latin typeface="Calibri" pitchFamily="34" charset="0"/>
              </a:rPr>
              <a:t>$500,000 after 5 years</a:t>
            </a:r>
          </a:p>
        </p:txBody>
      </p:sp>
      <p:sp>
        <p:nvSpPr>
          <p:cNvPr id="5" name="Slide Number Placeholder 4"/>
          <p:cNvSpPr>
            <a:spLocks noGrp="1"/>
          </p:cNvSpPr>
          <p:nvPr>
            <p:ph type="sldNum" sz="quarter" idx="12"/>
          </p:nvPr>
        </p:nvSpPr>
        <p:spPr/>
        <p:txBody>
          <a:bodyPr/>
          <a:lstStyle/>
          <a:p>
            <a:pPr>
              <a:defRPr/>
            </a:pPr>
            <a:fld id="{89A5E152-0409-4DF6-8DB0-1FFE11D7653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solidFill>
                  <a:srgbClr val="FFFFFF"/>
                </a:solidFill>
                <a:ea typeface="ＭＳ Ｐゴシック" pitchFamily="1" charset="-128"/>
              </a:rPr>
              <a:t>ROI Information</a:t>
            </a:r>
          </a:p>
        </p:txBody>
      </p:sp>
      <p:sp>
        <p:nvSpPr>
          <p:cNvPr id="4" name="Slide Number Placeholder 3"/>
          <p:cNvSpPr>
            <a:spLocks noGrp="1"/>
          </p:cNvSpPr>
          <p:nvPr>
            <p:ph type="sldNum" sz="quarter" idx="12"/>
          </p:nvPr>
        </p:nvSpPr>
        <p:spPr/>
        <p:txBody>
          <a:bodyPr/>
          <a:lstStyle/>
          <a:p>
            <a:pPr>
              <a:defRPr/>
            </a:pPr>
            <a:fld id="{57B855F6-ED6B-4FEE-AAB0-A69034148FC4}" type="slidenum">
              <a:rPr lang="en-US" smtClean="0"/>
              <a:pPr>
                <a:defRPr/>
              </a:pPr>
              <a:t>21</a:t>
            </a:fld>
            <a:endParaRPr lang="en-US"/>
          </a:p>
        </p:txBody>
      </p:sp>
      <p:sp>
        <p:nvSpPr>
          <p:cNvPr id="44035" name="Content Placeholder 2"/>
          <p:cNvSpPr>
            <a:spLocks noGrp="1"/>
          </p:cNvSpPr>
          <p:nvPr>
            <p:ph idx="1"/>
          </p:nvPr>
        </p:nvSpPr>
        <p:spPr>
          <a:xfrm>
            <a:off x="457200" y="1600200"/>
            <a:ext cx="8229600" cy="762000"/>
          </a:xfrm>
        </p:spPr>
        <p:txBody>
          <a:bodyPr/>
          <a:lstStyle/>
          <a:p>
            <a:pPr eaLnBrk="1" hangingPunct="1"/>
            <a:r>
              <a:rPr lang="en-US" sz="2800" smtClean="0">
                <a:solidFill>
                  <a:srgbClr val="FFFFFF"/>
                </a:solidFill>
                <a:ea typeface="ＭＳ Ｐゴシック" pitchFamily="1" charset="-128"/>
              </a:rPr>
              <a:t>Fewer infections result in fewer incidents and help desk calls</a:t>
            </a:r>
          </a:p>
          <a:p>
            <a:pPr eaLnBrk="1" hangingPunct="1">
              <a:buFont typeface="Arial" charset="0"/>
              <a:buNone/>
            </a:pPr>
            <a:endParaRPr lang="en-US" smtClean="0">
              <a:solidFill>
                <a:srgbClr val="FFFFFF"/>
              </a:solidFill>
              <a:ea typeface="ＭＳ Ｐゴシック" pitchFamily="1" charset="-128"/>
            </a:endParaRPr>
          </a:p>
        </p:txBody>
      </p:sp>
      <p:graphicFrame>
        <p:nvGraphicFramePr>
          <p:cNvPr id="8" name="Table 7"/>
          <p:cNvGraphicFramePr>
            <a:graphicFrameLocks noGrp="1"/>
          </p:cNvGraphicFramePr>
          <p:nvPr/>
        </p:nvGraphicFramePr>
        <p:xfrm>
          <a:off x="762000" y="2743200"/>
          <a:ext cx="7543800" cy="2560320"/>
        </p:xfrm>
        <a:graphic>
          <a:graphicData uri="http://schemas.openxmlformats.org/drawingml/2006/table">
            <a:tbl>
              <a:tblPr firstRow="1" bandRow="1">
                <a:tableStyleId>{5C22544A-7EE6-4342-B048-85BDC9FD1C3A}</a:tableStyleId>
              </a:tblPr>
              <a:tblGrid>
                <a:gridCol w="4343400"/>
                <a:gridCol w="1600200"/>
                <a:gridCol w="1600200"/>
              </a:tblGrid>
              <a:tr h="370840">
                <a:tc>
                  <a:txBody>
                    <a:bodyPr/>
                    <a:lstStyle/>
                    <a:p>
                      <a:endParaRPr lang="en-US" sz="2400" dirty="0">
                        <a:solidFill>
                          <a:schemeClr val="bg2">
                            <a:lumMod val="10000"/>
                          </a:schemeClr>
                        </a:solidFill>
                      </a:endParaRPr>
                    </a:p>
                  </a:txBody>
                  <a:tcPr/>
                </a:tc>
                <a:tc>
                  <a:txBody>
                    <a:bodyPr/>
                    <a:lstStyle/>
                    <a:p>
                      <a:r>
                        <a:rPr lang="en-US" sz="2400" dirty="0" smtClean="0">
                          <a:solidFill>
                            <a:schemeClr val="bg2">
                              <a:lumMod val="10000"/>
                            </a:schemeClr>
                          </a:solidFill>
                        </a:rPr>
                        <a:t>Man Hours</a:t>
                      </a:r>
                      <a:endParaRPr lang="en-US" sz="2400" dirty="0">
                        <a:solidFill>
                          <a:schemeClr val="bg2">
                            <a:lumMod val="10000"/>
                          </a:schemeClr>
                        </a:solidFill>
                      </a:endParaRPr>
                    </a:p>
                  </a:txBody>
                  <a:tcPr/>
                </a:tc>
                <a:tc>
                  <a:txBody>
                    <a:bodyPr/>
                    <a:lstStyle/>
                    <a:p>
                      <a:r>
                        <a:rPr lang="en-US" sz="2400" dirty="0" smtClean="0">
                          <a:solidFill>
                            <a:schemeClr val="bg2">
                              <a:lumMod val="10000"/>
                            </a:schemeClr>
                          </a:solidFill>
                        </a:rPr>
                        <a:t>Cost/hour</a:t>
                      </a:r>
                      <a:endParaRPr lang="en-US" sz="2400" dirty="0">
                        <a:solidFill>
                          <a:schemeClr val="bg2">
                            <a:lumMod val="10000"/>
                          </a:schemeClr>
                        </a:solidFill>
                      </a:endParaRPr>
                    </a:p>
                  </a:txBody>
                  <a:tcPr/>
                </a:tc>
              </a:tr>
              <a:tr h="370840">
                <a:tc>
                  <a:txBody>
                    <a:bodyPr/>
                    <a:lstStyle/>
                    <a:p>
                      <a:r>
                        <a:rPr lang="en-US" sz="2400" dirty="0" smtClean="0">
                          <a:solidFill>
                            <a:schemeClr val="bg2">
                              <a:lumMod val="10000"/>
                            </a:schemeClr>
                          </a:solidFill>
                        </a:rPr>
                        <a:t>Identifying and locating</a:t>
                      </a:r>
                      <a:r>
                        <a:rPr lang="en-US" sz="2400" baseline="0" dirty="0" smtClean="0">
                          <a:solidFill>
                            <a:schemeClr val="bg2">
                              <a:lumMod val="10000"/>
                            </a:schemeClr>
                          </a:solidFill>
                        </a:rPr>
                        <a:t> non-compliant machine</a:t>
                      </a:r>
                      <a:endParaRPr lang="en-US" sz="2400" dirty="0">
                        <a:solidFill>
                          <a:schemeClr val="bg2">
                            <a:lumMod val="10000"/>
                          </a:schemeClr>
                        </a:solidFill>
                      </a:endParaRPr>
                    </a:p>
                  </a:txBody>
                  <a:tcPr/>
                </a:tc>
                <a:tc>
                  <a:txBody>
                    <a:bodyPr/>
                    <a:lstStyle/>
                    <a:p>
                      <a:pPr algn="r"/>
                      <a:r>
                        <a:rPr lang="en-US" sz="2400" dirty="0" smtClean="0">
                          <a:solidFill>
                            <a:schemeClr val="bg2">
                              <a:lumMod val="10000"/>
                            </a:schemeClr>
                          </a:solidFill>
                        </a:rPr>
                        <a:t>.66</a:t>
                      </a:r>
                      <a:endParaRPr lang="en-US" sz="2400" dirty="0">
                        <a:solidFill>
                          <a:schemeClr val="bg2">
                            <a:lumMod val="10000"/>
                          </a:schemeClr>
                        </a:solidFill>
                      </a:endParaRPr>
                    </a:p>
                  </a:txBody>
                  <a:tcPr/>
                </a:tc>
                <a:tc>
                  <a:txBody>
                    <a:bodyPr/>
                    <a:lstStyle/>
                    <a:p>
                      <a:pPr algn="r"/>
                      <a:r>
                        <a:rPr lang="en-US" sz="2400" smtClean="0">
                          <a:solidFill>
                            <a:schemeClr val="bg2">
                              <a:lumMod val="10000"/>
                            </a:schemeClr>
                          </a:solidFill>
                        </a:rPr>
                        <a:t>$75/hr</a:t>
                      </a:r>
                      <a:endParaRPr lang="en-US" sz="2400" dirty="0">
                        <a:solidFill>
                          <a:schemeClr val="bg2">
                            <a:lumMod val="10000"/>
                          </a:schemeClr>
                        </a:solidFill>
                      </a:endParaRPr>
                    </a:p>
                  </a:txBody>
                  <a:tcPr/>
                </a:tc>
              </a:tr>
              <a:tr h="370840">
                <a:tc>
                  <a:txBody>
                    <a:bodyPr/>
                    <a:lstStyle/>
                    <a:p>
                      <a:r>
                        <a:rPr lang="en-US" sz="2400" dirty="0" smtClean="0">
                          <a:solidFill>
                            <a:schemeClr val="bg2">
                              <a:lumMod val="10000"/>
                            </a:schemeClr>
                          </a:solidFill>
                        </a:rPr>
                        <a:t>Bringing</a:t>
                      </a:r>
                      <a:r>
                        <a:rPr lang="en-US" sz="2400" baseline="0" dirty="0" smtClean="0">
                          <a:solidFill>
                            <a:schemeClr val="bg2">
                              <a:lumMod val="10000"/>
                            </a:schemeClr>
                          </a:solidFill>
                        </a:rPr>
                        <a:t> non-compliant machine into compliance</a:t>
                      </a:r>
                      <a:endParaRPr lang="en-US" sz="2400" dirty="0">
                        <a:solidFill>
                          <a:schemeClr val="bg2">
                            <a:lumMod val="10000"/>
                          </a:schemeClr>
                        </a:solidFill>
                      </a:endParaRPr>
                    </a:p>
                  </a:txBody>
                  <a:tcPr>
                    <a:lnB w="57150" cap="flat" cmpd="sng" algn="ctr">
                      <a:solidFill>
                        <a:scrgbClr r="0" g="0" b="0"/>
                      </a:solidFill>
                      <a:prstDash val="solid"/>
                      <a:round/>
                      <a:headEnd type="none" w="med" len="med"/>
                      <a:tailEnd type="none" w="med" len="med"/>
                    </a:lnB>
                  </a:tcPr>
                </a:tc>
                <a:tc>
                  <a:txBody>
                    <a:bodyPr/>
                    <a:lstStyle/>
                    <a:p>
                      <a:pPr algn="r"/>
                      <a:r>
                        <a:rPr lang="en-US" sz="2400" dirty="0" smtClean="0">
                          <a:solidFill>
                            <a:schemeClr val="bg2">
                              <a:lumMod val="10000"/>
                            </a:schemeClr>
                          </a:solidFill>
                        </a:rPr>
                        <a:t>1</a:t>
                      </a:r>
                      <a:endParaRPr lang="en-US" sz="2400" dirty="0">
                        <a:solidFill>
                          <a:schemeClr val="bg2">
                            <a:lumMod val="10000"/>
                          </a:schemeClr>
                        </a:solidFill>
                      </a:endParaRPr>
                    </a:p>
                  </a:txBody>
                  <a:tcPr>
                    <a:lnB w="57150" cap="flat" cmpd="sng" algn="ctr">
                      <a:solidFill>
                        <a:scrgbClr r="0" g="0" b="0"/>
                      </a:solidFill>
                      <a:prstDash val="solid"/>
                      <a:round/>
                      <a:headEnd type="none" w="med" len="med"/>
                      <a:tailEnd type="none" w="med" len="med"/>
                    </a:lnB>
                  </a:tcPr>
                </a:tc>
                <a:tc>
                  <a:txBody>
                    <a:bodyPr/>
                    <a:lstStyle/>
                    <a:p>
                      <a:pPr algn="r"/>
                      <a:r>
                        <a:rPr lang="en-US" sz="2400" dirty="0" smtClean="0">
                          <a:solidFill>
                            <a:schemeClr val="bg2">
                              <a:lumMod val="10000"/>
                            </a:schemeClr>
                          </a:solidFill>
                        </a:rPr>
                        <a:t>$75/hr</a:t>
                      </a:r>
                      <a:endParaRPr lang="en-US" sz="2400" dirty="0">
                        <a:solidFill>
                          <a:schemeClr val="bg2">
                            <a:lumMod val="10000"/>
                          </a:schemeClr>
                        </a:solidFill>
                      </a:endParaRPr>
                    </a:p>
                  </a:txBody>
                  <a:tcPr>
                    <a:lnB w="57150" cap="flat" cmpd="sng" algn="ctr">
                      <a:solidFill>
                        <a:scrgbClr r="0" g="0" b="0"/>
                      </a:solidFill>
                      <a:prstDash val="solid"/>
                      <a:round/>
                      <a:headEnd type="none" w="med" len="med"/>
                      <a:tailEnd type="none" w="med" len="med"/>
                    </a:lnB>
                  </a:tcPr>
                </a:tc>
              </a:tr>
              <a:tr h="370840">
                <a:tc gridSpan="2">
                  <a:txBody>
                    <a:bodyPr/>
                    <a:lstStyle/>
                    <a:p>
                      <a:r>
                        <a:rPr lang="en-US" sz="2400" dirty="0" smtClean="0">
                          <a:solidFill>
                            <a:schemeClr val="bg2">
                              <a:lumMod val="10000"/>
                            </a:schemeClr>
                          </a:solidFill>
                        </a:rPr>
                        <a:t>Potential</a:t>
                      </a:r>
                      <a:r>
                        <a:rPr lang="en-US" sz="2400" baseline="0" dirty="0" smtClean="0">
                          <a:solidFill>
                            <a:schemeClr val="bg2">
                              <a:lumMod val="10000"/>
                            </a:schemeClr>
                          </a:solidFill>
                        </a:rPr>
                        <a:t> cost savings per non-compliant user</a:t>
                      </a:r>
                      <a:endParaRPr lang="en-US" sz="2400" dirty="0">
                        <a:solidFill>
                          <a:schemeClr val="bg2">
                            <a:lumMod val="10000"/>
                          </a:schemeClr>
                        </a:solidFill>
                      </a:endParaRPr>
                    </a:p>
                  </a:txBody>
                  <a:tcPr>
                    <a:lnT w="57150" cap="flat" cmpd="sng" algn="ctr">
                      <a:solidFill>
                        <a:scrgbClr r="0" g="0" b="0"/>
                      </a:solidFill>
                      <a:prstDash val="solid"/>
                      <a:round/>
                      <a:headEnd type="none" w="med" len="med"/>
                      <a:tailEnd type="none" w="med" len="med"/>
                    </a:lnT>
                  </a:tcPr>
                </a:tc>
                <a:tc hMerge="1">
                  <a:txBody>
                    <a:bodyPr/>
                    <a:lstStyle/>
                    <a:p>
                      <a:pPr algn="r"/>
                      <a:endParaRPr lang="en-US" sz="2400" dirty="0"/>
                    </a:p>
                  </a:txBody>
                  <a:tcPr/>
                </a:tc>
                <a:tc>
                  <a:txBody>
                    <a:bodyPr/>
                    <a:lstStyle/>
                    <a:p>
                      <a:pPr algn="r"/>
                      <a:r>
                        <a:rPr lang="en-US" sz="2400" dirty="0" smtClean="0">
                          <a:solidFill>
                            <a:schemeClr val="bg2">
                              <a:lumMod val="10000"/>
                            </a:schemeClr>
                          </a:solidFill>
                        </a:rPr>
                        <a:t>$125</a:t>
                      </a:r>
                      <a:endParaRPr lang="en-US" sz="2400" dirty="0">
                        <a:solidFill>
                          <a:schemeClr val="bg2">
                            <a:lumMod val="10000"/>
                          </a:schemeClr>
                        </a:solidFill>
                      </a:endParaRPr>
                    </a:p>
                  </a:txBody>
                  <a:tcPr>
                    <a:lnT w="57150" cap="flat" cmpd="sng" algn="ctr">
                      <a:solidFill>
                        <a:scrgbClr r="0" g="0" b="0"/>
                      </a:solidFill>
                      <a:prstDash val="solid"/>
                      <a:round/>
                      <a:headEnd type="none" w="med" len="med"/>
                      <a:tailEnd type="none" w="med" len="med"/>
                    </a:lnT>
                  </a:tcPr>
                </a:tc>
              </a:tr>
            </a:tbl>
          </a:graphicData>
        </a:graphic>
      </p:graphicFrame>
      <p:sp>
        <p:nvSpPr>
          <p:cNvPr id="6" name="Content Placeholder 2"/>
          <p:cNvSpPr txBox="1">
            <a:spLocks/>
          </p:cNvSpPr>
          <p:nvPr/>
        </p:nvSpPr>
        <p:spPr bwMode="auto">
          <a:xfrm>
            <a:off x="457200" y="5562600"/>
            <a:ext cx="8229600" cy="762000"/>
          </a:xfrm>
          <a:prstGeom prst="rect">
            <a:avLst/>
          </a:prstGeom>
          <a:noFill/>
          <a:ln w="9525">
            <a:noFill/>
            <a:miter lim="800000"/>
            <a:headEnd/>
            <a:tailEnd/>
          </a:ln>
        </p:spPr>
        <p:txBody>
          <a:bodyPr/>
          <a:lstStyle/>
          <a:p>
            <a:pPr marL="342900" indent="-342900">
              <a:spcBef>
                <a:spcPct val="20000"/>
              </a:spcBef>
              <a:buFont typeface="Arial" pitchFamily="-123" charset="0"/>
              <a:buChar char="•"/>
              <a:defRPr/>
            </a:pPr>
            <a:r>
              <a:rPr lang="en-US" sz="2800" dirty="0">
                <a:solidFill>
                  <a:srgbClr val="FFFFFF"/>
                </a:solidFill>
                <a:latin typeface="+mn-lt"/>
                <a:ea typeface="ＭＳ Ｐゴシック" pitchFamily="-123" charset="-128"/>
                <a:cs typeface="ＭＳ Ｐゴシック" pitchFamily="-123" charset="-128"/>
              </a:rPr>
              <a:t>The break-even point is 4,000 incidents over 5 years.  </a:t>
            </a:r>
          </a:p>
          <a:p>
            <a:pPr marL="342900" indent="-342900">
              <a:spcBef>
                <a:spcPct val="20000"/>
              </a:spcBef>
              <a:buFont typeface="Arial" pitchFamily="-123" charset="0"/>
              <a:buNone/>
              <a:defRPr/>
            </a:pPr>
            <a:endParaRPr lang="en-US" sz="3200" dirty="0">
              <a:solidFill>
                <a:srgbClr val="FFFFFF"/>
              </a:solidFill>
              <a:latin typeface="+mn-lt"/>
              <a:ea typeface="ＭＳ Ｐゴシック" pitchFamily="-123" charset="-128"/>
              <a:cs typeface="ＭＳ Ｐゴシック" pitchFamily="-123"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solidFill>
                  <a:srgbClr val="FFFFFF"/>
                </a:solidFill>
                <a:ea typeface="ＭＳ Ｐゴシック" pitchFamily="1" charset="-128"/>
              </a:rPr>
              <a:t>Potential Loss by Industry</a:t>
            </a:r>
          </a:p>
        </p:txBody>
      </p:sp>
      <p:sp>
        <p:nvSpPr>
          <p:cNvPr id="4" name="Slide Number Placeholder 3"/>
          <p:cNvSpPr>
            <a:spLocks noGrp="1"/>
          </p:cNvSpPr>
          <p:nvPr>
            <p:ph type="sldNum" sz="quarter" idx="12"/>
          </p:nvPr>
        </p:nvSpPr>
        <p:spPr/>
        <p:txBody>
          <a:bodyPr/>
          <a:lstStyle/>
          <a:p>
            <a:pPr>
              <a:defRPr/>
            </a:pPr>
            <a:fld id="{A06C40AD-78EE-4CA6-9A80-DD3267E47CDC}" type="slidenum">
              <a:rPr lang="en-US" smtClean="0"/>
              <a:pPr>
                <a:defRPr/>
              </a:pPr>
              <a:t>22</a:t>
            </a:fld>
            <a:endParaRPr lang="en-US"/>
          </a:p>
        </p:txBody>
      </p:sp>
      <p:graphicFrame>
        <p:nvGraphicFramePr>
          <p:cNvPr id="45087" name="Group 31"/>
          <p:cNvGraphicFramePr>
            <a:graphicFrameLocks noGrp="1"/>
          </p:cNvGraphicFramePr>
          <p:nvPr>
            <p:ph idx="1"/>
          </p:nvPr>
        </p:nvGraphicFramePr>
        <p:xfrm>
          <a:off x="900113" y="2209800"/>
          <a:ext cx="7127875" cy="3200400"/>
        </p:xfrm>
        <a:graphic>
          <a:graphicData uri="http://schemas.openxmlformats.org/drawingml/2006/table">
            <a:tbl>
              <a:tblPr/>
              <a:tblGrid>
                <a:gridCol w="3557587"/>
                <a:gridCol w="3570288"/>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1E1C11"/>
                          </a:solidFill>
                          <a:effectLst/>
                          <a:latin typeface="Calibri" pitchFamily="34" charset="0"/>
                          <a:ea typeface="ＭＳ Ｐゴシック" pitchFamily="1" charset="-128"/>
                        </a:rPr>
                        <a:t>Industry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1E1C11"/>
                          </a:solidFill>
                          <a:effectLst/>
                          <a:latin typeface="Calibri" pitchFamily="34" charset="0"/>
                          <a:ea typeface="ＭＳ Ｐゴシック" pitchFamily="1" charset="-128"/>
                        </a:rPr>
                        <a:t>Revenue/Employee Hour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Energy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$569.20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Manufacturing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$134.20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Retail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$244.37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Banking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$130.52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Media</a:t>
                      </a:r>
                    </a:p>
                  </a:txBody>
                  <a:tcPr horzOverflow="overflow">
                    <a:lnL>
                      <a:noFill/>
                    </a:lnL>
                    <a:lnR>
                      <a:noFill/>
                    </a:lnR>
                    <a:lnT>
                      <a:noFill/>
                    </a:lnT>
                    <a:lnB>
                      <a:noFill/>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$119.74</a:t>
                      </a:r>
                    </a:p>
                  </a:txBody>
                  <a:tcPr horzOverflow="overflow">
                    <a:lnL>
                      <a:noFill/>
                    </a:lnL>
                    <a:lnR>
                      <a:noFill/>
                    </a:lnR>
                    <a:lnT>
                      <a:noFill/>
                    </a:lnT>
                    <a:lnB>
                      <a:noFill/>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Total Industry Average</a:t>
                      </a:r>
                    </a:p>
                  </a:txBody>
                  <a:tcPr horzOverflow="overflow">
                    <a:lnL>
                      <a:noFill/>
                    </a:lnL>
                    <a:lnR>
                      <a:noFill/>
                    </a:lnR>
                    <a:lnT>
                      <a:noFill/>
                    </a:lnT>
                    <a:lnB>
                      <a:noFill/>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E1C11"/>
                          </a:solidFill>
                          <a:effectLst/>
                          <a:latin typeface="Calibri" pitchFamily="34" charset="0"/>
                          <a:ea typeface="ＭＳ Ｐゴシック" pitchFamily="1" charset="-128"/>
                        </a:rPr>
                        <a:t>$205.55</a:t>
                      </a:r>
                    </a:p>
                  </a:txBody>
                  <a:tcPr horzOverflow="overflow">
                    <a:lnL>
                      <a:noFill/>
                    </a:lnL>
                    <a:lnR>
                      <a:noFill/>
                    </a:lnR>
                    <a:lnT>
                      <a:noFill/>
                    </a:lnT>
                    <a:lnB>
                      <a:noFill/>
                    </a:lnB>
                    <a:lnTlToBr>
                      <a:noFill/>
                    </a:lnTlToBr>
                    <a:lnBlToTr>
                      <a:noFill/>
                    </a:lnBlToTr>
                    <a:solidFill>
                      <a:srgbClr val="E9EDF4"/>
                    </a:solidFill>
                  </a:tcPr>
                </a:tc>
              </a:tr>
            </a:tbl>
          </a:graphicData>
        </a:graphic>
      </p:graphicFrame>
      <p:sp>
        <p:nvSpPr>
          <p:cNvPr id="6" name="Content Placeholder 2"/>
          <p:cNvSpPr txBox="1">
            <a:spLocks/>
          </p:cNvSpPr>
          <p:nvPr/>
        </p:nvSpPr>
        <p:spPr bwMode="auto">
          <a:xfrm>
            <a:off x="609600" y="6248400"/>
            <a:ext cx="8229600" cy="304800"/>
          </a:xfrm>
          <a:prstGeom prst="rect">
            <a:avLst/>
          </a:prstGeom>
          <a:noFill/>
          <a:ln w="9525">
            <a:noFill/>
            <a:miter lim="800000"/>
            <a:headEnd/>
            <a:tailEnd/>
          </a:ln>
        </p:spPr>
        <p:txBody>
          <a:bodyPr/>
          <a:lstStyle/>
          <a:p>
            <a:pPr marL="342900" indent="-342900">
              <a:spcBef>
                <a:spcPct val="20000"/>
              </a:spcBef>
              <a:defRPr/>
            </a:pPr>
            <a:r>
              <a:rPr lang="en-US" sz="1400" dirty="0">
                <a:solidFill>
                  <a:srgbClr val="FFFFFF"/>
                </a:solidFill>
                <a:latin typeface="+mn-lt"/>
                <a:ea typeface="ＭＳ Ｐゴシック" pitchFamily="-123" charset="-128"/>
                <a:cs typeface="ＭＳ Ｐゴシック" pitchFamily="-123" charset="-128"/>
              </a:rPr>
              <a:t>Source:  http://</a:t>
            </a:r>
            <a:r>
              <a:rPr lang="en-US" sz="1400" dirty="0" err="1">
                <a:solidFill>
                  <a:srgbClr val="FFFFFF"/>
                </a:solidFill>
                <a:latin typeface="+mn-lt"/>
                <a:ea typeface="ＭＳ Ｐゴシック" pitchFamily="-123" charset="-128"/>
                <a:cs typeface="ＭＳ Ｐゴシック" pitchFamily="-123" charset="-128"/>
              </a:rPr>
              <a:t>www.competitivereviews.com/metasecurity.pdf</a:t>
            </a:r>
            <a:endParaRPr lang="en-US" sz="1400" dirty="0">
              <a:solidFill>
                <a:srgbClr val="FFFFFF"/>
              </a:solidFill>
              <a:latin typeface="+mn-lt"/>
              <a:ea typeface="ＭＳ Ｐゴシック" pitchFamily="-123" charset="-128"/>
              <a:cs typeface="ＭＳ Ｐゴシック" pitchFamily="-123" charset="-128"/>
            </a:endParaRPr>
          </a:p>
          <a:p>
            <a:pPr marL="342900" indent="-342900">
              <a:spcBef>
                <a:spcPct val="20000"/>
              </a:spcBef>
              <a:buFont typeface="Arial" pitchFamily="-123" charset="0"/>
              <a:buNone/>
              <a:defRPr/>
            </a:pPr>
            <a:endParaRPr lang="en-US" sz="3200" dirty="0">
              <a:solidFill>
                <a:srgbClr val="FFFFFF"/>
              </a:solidFill>
              <a:latin typeface="+mn-lt"/>
              <a:ea typeface="ＭＳ Ｐゴシック" pitchFamily="-123" charset="-128"/>
              <a:cs typeface="ＭＳ Ｐゴシック" pitchFamily="-123"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solidFill>
                  <a:srgbClr val="FFFFFF"/>
                </a:solidFill>
                <a:ea typeface="ＭＳ Ｐゴシック" pitchFamily="1" charset="-128"/>
              </a:rPr>
              <a:t>Feasibility Analysis</a:t>
            </a:r>
          </a:p>
        </p:txBody>
      </p:sp>
      <p:sp>
        <p:nvSpPr>
          <p:cNvPr id="4" name="Slide Number Placeholder 3"/>
          <p:cNvSpPr>
            <a:spLocks noGrp="1"/>
          </p:cNvSpPr>
          <p:nvPr>
            <p:ph type="sldNum" sz="quarter" idx="12"/>
          </p:nvPr>
        </p:nvSpPr>
        <p:spPr/>
        <p:txBody>
          <a:bodyPr/>
          <a:lstStyle/>
          <a:p>
            <a:pPr>
              <a:defRPr/>
            </a:pPr>
            <a:fld id="{862D2BC3-1259-477E-9EFA-AEDD991A151A}" type="slidenum">
              <a:rPr lang="en-US" smtClean="0"/>
              <a:pPr>
                <a:defRPr/>
              </a:pPr>
              <a:t>23</a:t>
            </a:fld>
            <a:endParaRPr lang="en-US"/>
          </a:p>
        </p:txBody>
      </p:sp>
      <p:sp>
        <p:nvSpPr>
          <p:cNvPr id="48131" name="Content Placeholder 2"/>
          <p:cNvSpPr>
            <a:spLocks noGrp="1"/>
          </p:cNvSpPr>
          <p:nvPr>
            <p:ph idx="1"/>
          </p:nvPr>
        </p:nvSpPr>
        <p:spPr/>
        <p:txBody>
          <a:bodyPr/>
          <a:lstStyle/>
          <a:p>
            <a:pPr eaLnBrk="1" hangingPunct="1"/>
            <a:r>
              <a:rPr lang="en-US" smtClean="0">
                <a:solidFill>
                  <a:srgbClr val="FFFFFF"/>
                </a:solidFill>
                <a:ea typeface="ＭＳ Ｐゴシック" pitchFamily="1" charset="-128"/>
              </a:rPr>
              <a:t>Already a Cisco network, so NAC would simply be an add-on to current network  </a:t>
            </a:r>
          </a:p>
          <a:p>
            <a:pPr eaLnBrk="1" hangingPunct="1"/>
            <a:r>
              <a:rPr lang="en-US" smtClean="0">
                <a:solidFill>
                  <a:srgbClr val="FFFFFF"/>
                </a:solidFill>
                <a:ea typeface="ＭＳ Ｐゴシック" pitchFamily="1" charset="-128"/>
              </a:rPr>
              <a:t>Entry points can easily be identified</a:t>
            </a:r>
          </a:p>
          <a:p>
            <a:pPr eaLnBrk="1" hangingPunct="1"/>
            <a:r>
              <a:rPr lang="en-US" smtClean="0">
                <a:solidFill>
                  <a:srgbClr val="FFFFFF"/>
                </a:solidFill>
                <a:ea typeface="ＭＳ Ｐゴシック" pitchFamily="1" charset="-128"/>
              </a:rPr>
              <a:t>Anti-virus and other end-point protections already deployed to users</a:t>
            </a:r>
          </a:p>
          <a:p>
            <a:pPr eaLnBrk="1" hangingPunct="1"/>
            <a:r>
              <a:rPr lang="en-US" smtClean="0">
                <a:solidFill>
                  <a:srgbClr val="FFFFFF"/>
                </a:solidFill>
                <a:ea typeface="ＭＳ Ｐゴシック" pitchFamily="1" charset="-128"/>
              </a:rPr>
              <a:t>Non-compliance problems currently occur at a rate of 6 per day, indicating a positive ROI on a potential NAC investment</a:t>
            </a:r>
          </a:p>
          <a:p>
            <a:pPr eaLnBrk="1" hangingPunct="1"/>
            <a:endParaRPr lang="en-US" smtClean="0">
              <a:solidFill>
                <a:srgbClr val="FFFFFF"/>
              </a:solidFill>
              <a:ea typeface="ＭＳ Ｐゴシック" pitchFamily="1" charset="-128"/>
            </a:endParaRPr>
          </a:p>
          <a:p>
            <a:pPr eaLnBrk="1" hangingPunct="1">
              <a:buFont typeface="Arial" charset="0"/>
              <a:buNone/>
            </a:pPr>
            <a:endParaRPr lang="en-US" smtClean="0">
              <a:solidFill>
                <a:srgbClr val="FFFFFF"/>
              </a:solidFill>
              <a:ea typeface="ＭＳ Ｐゴシック" pitchFamily="1"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mtClean="0">
                <a:solidFill>
                  <a:srgbClr val="FFFFFF"/>
                </a:solidFill>
                <a:ea typeface="ＭＳ Ｐゴシック" pitchFamily="1" charset="-128"/>
              </a:rPr>
              <a:t>Final Recommendation</a:t>
            </a:r>
          </a:p>
        </p:txBody>
      </p:sp>
      <p:sp>
        <p:nvSpPr>
          <p:cNvPr id="4" name="Slide Number Placeholder 3"/>
          <p:cNvSpPr>
            <a:spLocks noGrp="1"/>
          </p:cNvSpPr>
          <p:nvPr>
            <p:ph type="sldNum" sz="quarter" idx="12"/>
          </p:nvPr>
        </p:nvSpPr>
        <p:spPr/>
        <p:txBody>
          <a:bodyPr/>
          <a:lstStyle/>
          <a:p>
            <a:pPr>
              <a:defRPr/>
            </a:pPr>
            <a:fld id="{E2667CD7-FBBC-486D-AAB7-F86FC887BBA8}" type="slidenum">
              <a:rPr lang="en-US" smtClean="0"/>
              <a:pPr>
                <a:defRPr/>
              </a:pPr>
              <a:t>24</a:t>
            </a:fld>
            <a:endParaRPr lang="en-US"/>
          </a:p>
        </p:txBody>
      </p:sp>
      <p:sp>
        <p:nvSpPr>
          <p:cNvPr id="50179" name="Content Placeholder 2"/>
          <p:cNvSpPr>
            <a:spLocks noGrp="1"/>
          </p:cNvSpPr>
          <p:nvPr>
            <p:ph idx="1"/>
          </p:nvPr>
        </p:nvSpPr>
        <p:spPr/>
        <p:txBody>
          <a:bodyPr/>
          <a:lstStyle/>
          <a:p>
            <a:pPr algn="ctr" eaLnBrk="1" hangingPunct="1">
              <a:buFont typeface="Arial" charset="0"/>
              <a:buNone/>
            </a:pPr>
            <a:endParaRPr lang="en-US" i="1" smtClean="0">
              <a:solidFill>
                <a:srgbClr val="FFFFFF"/>
              </a:solidFill>
              <a:ea typeface="ＭＳ Ｐゴシック" pitchFamily="1" charset="-128"/>
            </a:endParaRPr>
          </a:p>
          <a:p>
            <a:pPr algn="ctr" eaLnBrk="1" hangingPunct="1">
              <a:buFont typeface="Arial" charset="0"/>
              <a:buNone/>
            </a:pPr>
            <a:r>
              <a:rPr lang="en-US" i="1" smtClean="0">
                <a:solidFill>
                  <a:srgbClr val="FFFFFF"/>
                </a:solidFill>
                <a:ea typeface="ＭＳ Ｐゴシック" pitchFamily="1" charset="-128"/>
              </a:rPr>
              <a:t>We conclude that a comprehensive NAC system such as Cisco’s Network Admission Control would be a better investment than piecemeal improvements to the company’s current network security systems. </a:t>
            </a:r>
          </a:p>
          <a:p>
            <a:pPr algn="ctr" eaLnBrk="1" hangingPunct="1">
              <a:buFont typeface="Arial" charset="0"/>
              <a:buNone/>
            </a:pPr>
            <a:endParaRPr lang="en-US" i="1" smtClean="0">
              <a:solidFill>
                <a:srgbClr val="FFFFFF"/>
              </a:solidFill>
              <a:ea typeface="ＭＳ Ｐゴシック" pitchFamily="1"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643188"/>
            <a:ext cx="7772400" cy="1500187"/>
          </a:xfrm>
        </p:spPr>
        <p:txBody>
          <a:bodyPr anchor="ctr"/>
          <a:lstStyle/>
          <a:p>
            <a:pPr algn="ctr" eaLnBrk="1" hangingPunct="1">
              <a:buFont typeface="Arial" pitchFamily="-123" charset="0"/>
              <a:buNone/>
              <a:defRPr/>
            </a:pPr>
            <a:r>
              <a:rPr lang="en-US" sz="4000" dirty="0" smtClean="0"/>
              <a:t>Questions?</a:t>
            </a:r>
            <a:endParaRPr lang="en-US" sz="4000" dirty="0"/>
          </a:p>
        </p:txBody>
      </p:sp>
      <p:sp>
        <p:nvSpPr>
          <p:cNvPr id="4" name="Slide Number Placeholder 3"/>
          <p:cNvSpPr>
            <a:spLocks noGrp="1"/>
          </p:cNvSpPr>
          <p:nvPr>
            <p:ph type="sldNum" sz="quarter" idx="12"/>
          </p:nvPr>
        </p:nvSpPr>
        <p:spPr/>
        <p:txBody>
          <a:bodyPr/>
          <a:lstStyle/>
          <a:p>
            <a:pPr>
              <a:defRPr/>
            </a:pPr>
            <a:fld id="{820670F5-E906-4B04-9AAE-F25C23D95332}"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643188"/>
            <a:ext cx="7772400" cy="1500187"/>
          </a:xfrm>
        </p:spPr>
        <p:txBody>
          <a:bodyPr anchor="ctr"/>
          <a:lstStyle/>
          <a:p>
            <a:pPr algn="ctr" eaLnBrk="1" hangingPunct="1">
              <a:buFont typeface="Arial" pitchFamily="-123" charset="0"/>
              <a:buNone/>
              <a:defRPr/>
            </a:pPr>
            <a:r>
              <a:rPr lang="en-US" sz="4000" dirty="0" smtClean="0"/>
              <a:t>Introduction of Problem</a:t>
            </a:r>
            <a:endParaRPr lang="en-US" sz="4000" dirty="0"/>
          </a:p>
        </p:txBody>
      </p:sp>
      <p:sp>
        <p:nvSpPr>
          <p:cNvPr id="4" name="Slide Number Placeholder 3"/>
          <p:cNvSpPr>
            <a:spLocks noGrp="1"/>
          </p:cNvSpPr>
          <p:nvPr>
            <p:ph type="sldNum" sz="quarter" idx="12"/>
          </p:nvPr>
        </p:nvSpPr>
        <p:spPr/>
        <p:txBody>
          <a:bodyPr/>
          <a:lstStyle/>
          <a:p>
            <a:pPr>
              <a:defRPr/>
            </a:pPr>
            <a:fld id="{9E091888-E2E4-4F49-8794-AEAEB733E7B3}"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4"/>
          <p:cNvSpPr>
            <a:spLocks noGrp="1"/>
          </p:cNvSpPr>
          <p:nvPr>
            <p:ph type="title"/>
          </p:nvPr>
        </p:nvSpPr>
        <p:spPr/>
        <p:txBody>
          <a:bodyPr/>
          <a:lstStyle/>
          <a:p>
            <a:pPr eaLnBrk="1" hangingPunct="1"/>
            <a:r>
              <a:rPr lang="en-US" sz="4000" smtClean="0">
                <a:solidFill>
                  <a:schemeClr val="bg1"/>
                </a:solidFill>
                <a:ea typeface="ＭＳ Ｐゴシック" pitchFamily="1" charset="-128"/>
              </a:rPr>
              <a:t>The Problem</a:t>
            </a:r>
          </a:p>
        </p:txBody>
      </p:sp>
      <p:sp>
        <p:nvSpPr>
          <p:cNvPr id="17410" name="Content Placeholder 2"/>
          <p:cNvSpPr>
            <a:spLocks noGrp="1"/>
          </p:cNvSpPr>
          <p:nvPr>
            <p:ph idx="1"/>
          </p:nvPr>
        </p:nvSpPr>
        <p:spPr>
          <a:xfrm>
            <a:off x="381000" y="1219200"/>
            <a:ext cx="8534400" cy="5486400"/>
          </a:xfrm>
        </p:spPr>
        <p:txBody>
          <a:bodyPr/>
          <a:lstStyle/>
          <a:p>
            <a:pPr marL="0" indent="0" algn="ctr" eaLnBrk="1" hangingPunct="1">
              <a:buFont typeface="Arial" charset="0"/>
              <a:buNone/>
            </a:pPr>
            <a:r>
              <a:rPr lang="en-US" sz="2400" smtClean="0">
                <a:solidFill>
                  <a:schemeClr val="bg1"/>
                </a:solidFill>
                <a:ea typeface="ＭＳ Ｐゴシック" pitchFamily="1" charset="-128"/>
              </a:rPr>
              <a:t>Viruses, worms, and botnets are often spread by unknowing victims.  These victims may be your own network users. </a:t>
            </a: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endParaRPr lang="en-US" sz="2400" smtClean="0">
              <a:solidFill>
                <a:schemeClr val="bg1"/>
              </a:solidFill>
              <a:ea typeface="ＭＳ Ｐゴシック" pitchFamily="1" charset="-128"/>
            </a:endParaRPr>
          </a:p>
          <a:p>
            <a:pPr marL="0" indent="0" algn="ctr" eaLnBrk="1" hangingPunct="1">
              <a:buFont typeface="Arial" charset="0"/>
              <a:buNone/>
            </a:pPr>
            <a:r>
              <a:rPr lang="en-US" sz="2400" smtClean="0">
                <a:solidFill>
                  <a:schemeClr val="bg1"/>
                </a:solidFill>
                <a:ea typeface="ＭＳ Ｐゴシック" pitchFamily="1" charset="-128"/>
              </a:rPr>
              <a:t>How can the network be protected from your own users?</a:t>
            </a:r>
          </a:p>
          <a:p>
            <a:pPr marL="0" indent="0" algn="ctr" eaLnBrk="1" hangingPunct="1">
              <a:buFont typeface="Arial" charset="0"/>
              <a:buNone/>
            </a:pPr>
            <a:endParaRPr lang="en-US" sz="2400" smtClean="0">
              <a:solidFill>
                <a:schemeClr val="bg1"/>
              </a:solidFill>
              <a:ea typeface="ＭＳ Ｐゴシック" pitchFamily="1" charset="-128"/>
            </a:endParaRPr>
          </a:p>
        </p:txBody>
      </p:sp>
      <p:sp>
        <p:nvSpPr>
          <p:cNvPr id="4" name="Slide Number Placeholder 3"/>
          <p:cNvSpPr>
            <a:spLocks noGrp="1"/>
          </p:cNvSpPr>
          <p:nvPr>
            <p:ph type="sldNum" sz="quarter" idx="12"/>
          </p:nvPr>
        </p:nvSpPr>
        <p:spPr/>
        <p:txBody>
          <a:bodyPr/>
          <a:lstStyle/>
          <a:p>
            <a:pPr>
              <a:defRPr/>
            </a:pPr>
            <a:fld id="{7E1AB4B0-7F19-4E6F-9B81-0D5B93AAFB72}" type="slidenum">
              <a:rPr lang="en-US" smtClean="0">
                <a:solidFill>
                  <a:schemeClr val="bg1"/>
                </a:solidFill>
              </a:rPr>
              <a:pPr>
                <a:defRPr/>
              </a:pPr>
              <a:t>4</a:t>
            </a:fld>
            <a:endParaRPr lang="en-US" dirty="0">
              <a:solidFill>
                <a:schemeClr val="bg1"/>
              </a:solidFill>
            </a:endParaRPr>
          </a:p>
        </p:txBody>
      </p:sp>
      <p:pic>
        <p:nvPicPr>
          <p:cNvPr id="17412" name="Picture 5" descr="Screen shot 2010-03-05 at 10.30.45 PM.png"/>
          <p:cNvPicPr>
            <a:picLocks noChangeAspect="1"/>
          </p:cNvPicPr>
          <p:nvPr/>
        </p:nvPicPr>
        <p:blipFill>
          <a:blip r:embed="rId3" cstate="print"/>
          <a:srcRect/>
          <a:stretch>
            <a:fillRect/>
          </a:stretch>
        </p:blipFill>
        <p:spPr bwMode="auto">
          <a:xfrm>
            <a:off x="1371600" y="2209800"/>
            <a:ext cx="6477000" cy="373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4000" smtClean="0">
                <a:solidFill>
                  <a:schemeClr val="bg1"/>
                </a:solidFill>
                <a:ea typeface="ＭＳ Ｐゴシック" pitchFamily="1" charset="-128"/>
              </a:rPr>
              <a:t>The Problem</a:t>
            </a:r>
          </a:p>
        </p:txBody>
      </p:sp>
      <p:sp>
        <p:nvSpPr>
          <p:cNvPr id="4" name="Slide Number Placeholder 3"/>
          <p:cNvSpPr>
            <a:spLocks noGrp="1"/>
          </p:cNvSpPr>
          <p:nvPr>
            <p:ph type="sldNum" sz="quarter" idx="12"/>
          </p:nvPr>
        </p:nvSpPr>
        <p:spPr/>
        <p:txBody>
          <a:bodyPr/>
          <a:lstStyle/>
          <a:p>
            <a:pPr>
              <a:defRPr/>
            </a:pPr>
            <a:fld id="{C9B3E6FB-6F30-4E1B-B32A-998381428396}" type="slidenum">
              <a:rPr lang="en-US" smtClean="0">
                <a:solidFill>
                  <a:schemeClr val="bg1"/>
                </a:solidFill>
              </a:rPr>
              <a:pPr>
                <a:defRPr/>
              </a:pPr>
              <a:t>5</a:t>
            </a:fld>
            <a:endParaRPr lang="en-US">
              <a:solidFill>
                <a:schemeClr val="bg1"/>
              </a:solidFill>
            </a:endParaRPr>
          </a:p>
        </p:txBody>
      </p:sp>
      <p:pic>
        <p:nvPicPr>
          <p:cNvPr id="18435" name="Picture 4" descr="Screen shot 2010-02-01 at 1.24.19 AM.png"/>
          <p:cNvPicPr>
            <a:picLocks noChangeAspect="1"/>
          </p:cNvPicPr>
          <p:nvPr/>
        </p:nvPicPr>
        <p:blipFill>
          <a:blip r:embed="rId3" cstate="print"/>
          <a:srcRect/>
          <a:stretch>
            <a:fillRect/>
          </a:stretch>
        </p:blipFill>
        <p:spPr bwMode="auto">
          <a:xfrm>
            <a:off x="0" y="1447800"/>
            <a:ext cx="9144000" cy="490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643188"/>
            <a:ext cx="7772400" cy="1500187"/>
          </a:xfrm>
        </p:spPr>
        <p:txBody>
          <a:bodyPr anchor="ctr"/>
          <a:lstStyle/>
          <a:p>
            <a:pPr algn="ctr" eaLnBrk="1" hangingPunct="1">
              <a:buFont typeface="Arial" pitchFamily="-123" charset="0"/>
              <a:buNone/>
              <a:defRPr/>
            </a:pPr>
            <a:r>
              <a:rPr lang="en-US" sz="4000" dirty="0" smtClean="0"/>
              <a:t>Pros and Cons of Existing Security Systems</a:t>
            </a:r>
            <a:endParaRPr lang="en-US" sz="4000" dirty="0"/>
          </a:p>
        </p:txBody>
      </p:sp>
      <p:sp>
        <p:nvSpPr>
          <p:cNvPr id="4" name="Slide Number Placeholder 3"/>
          <p:cNvSpPr>
            <a:spLocks noGrp="1"/>
          </p:cNvSpPr>
          <p:nvPr>
            <p:ph type="sldNum" sz="quarter" idx="12"/>
          </p:nvPr>
        </p:nvSpPr>
        <p:spPr/>
        <p:txBody>
          <a:bodyPr/>
          <a:lstStyle/>
          <a:p>
            <a:pPr>
              <a:defRPr/>
            </a:pPr>
            <a:fld id="{3AE9F4F1-C74A-4E53-AC06-B28F28E4CF4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152400"/>
            <a:ext cx="8229600" cy="1143000"/>
          </a:xfrm>
        </p:spPr>
        <p:txBody>
          <a:bodyPr/>
          <a:lstStyle/>
          <a:p>
            <a:pPr eaLnBrk="1" hangingPunct="1"/>
            <a:r>
              <a:rPr lang="en-US" sz="4000" dirty="0" smtClean="0">
                <a:solidFill>
                  <a:srgbClr val="FFFFFF"/>
                </a:solidFill>
                <a:ea typeface="ＭＳ Ｐゴシック" pitchFamily="1" charset="-128"/>
              </a:rPr>
              <a:t>Endpoint Security</a:t>
            </a:r>
          </a:p>
        </p:txBody>
      </p:sp>
      <p:sp>
        <p:nvSpPr>
          <p:cNvPr id="3" name="Content Placeholder 2"/>
          <p:cNvSpPr>
            <a:spLocks noGrp="1"/>
          </p:cNvSpPr>
          <p:nvPr>
            <p:ph idx="1"/>
          </p:nvPr>
        </p:nvSpPr>
        <p:spPr>
          <a:xfrm>
            <a:off x="457200" y="1066800"/>
            <a:ext cx="8229600" cy="5072062"/>
          </a:xfrm>
        </p:spPr>
        <p:txBody>
          <a:bodyPr/>
          <a:lstStyle/>
          <a:p>
            <a:pPr eaLnBrk="1" hangingPunct="1">
              <a:buFont typeface="Arial" pitchFamily="-123" charset="0"/>
              <a:buChar char="•"/>
              <a:defRPr/>
            </a:pPr>
            <a:endParaRPr lang="en-US" sz="1800" dirty="0" smtClean="0">
              <a:solidFill>
                <a:srgbClr val="FFFFFF"/>
              </a:solidFill>
            </a:endParaRPr>
          </a:p>
          <a:p>
            <a:pPr eaLnBrk="1" hangingPunct="1">
              <a:buFont typeface="Arial" pitchFamily="-123" charset="0"/>
              <a:buChar char="•"/>
              <a:defRPr/>
            </a:pPr>
            <a:endParaRPr lang="en-US" sz="1800" dirty="0" smtClean="0">
              <a:solidFill>
                <a:srgbClr val="FFFFFF"/>
              </a:solidFill>
            </a:endParaRPr>
          </a:p>
          <a:p>
            <a:pPr eaLnBrk="1" hangingPunct="1">
              <a:buFont typeface="Arial" pitchFamily="-123" charset="0"/>
              <a:buChar char="•"/>
              <a:defRPr/>
            </a:pPr>
            <a:endParaRPr lang="en-US" sz="1800" dirty="0" smtClean="0">
              <a:solidFill>
                <a:srgbClr val="FFFFFF"/>
              </a:solidFill>
            </a:endParaRPr>
          </a:p>
          <a:p>
            <a:pPr eaLnBrk="1" hangingPunct="1">
              <a:buFont typeface="Arial" pitchFamily="-123" charset="0"/>
              <a:buChar char="•"/>
              <a:defRPr/>
            </a:pPr>
            <a:endParaRPr lang="en-US" sz="1800" dirty="0" smtClean="0">
              <a:solidFill>
                <a:srgbClr val="FFFFFF"/>
              </a:solidFill>
            </a:endParaRPr>
          </a:p>
          <a:p>
            <a:pPr eaLnBrk="1" hangingPunct="1">
              <a:buFont typeface="Arial" pitchFamily="-123" charset="0"/>
              <a:buChar char="•"/>
              <a:defRPr/>
            </a:pPr>
            <a:endParaRPr lang="en-US" sz="1800" dirty="0" smtClean="0">
              <a:solidFill>
                <a:srgbClr val="FFFFFF"/>
              </a:solidFill>
            </a:endParaRPr>
          </a:p>
          <a:p>
            <a:pPr eaLnBrk="1" hangingPunct="1">
              <a:buFont typeface="Arial" pitchFamily="-123" charset="0"/>
              <a:buNone/>
              <a:defRPr/>
            </a:pPr>
            <a:r>
              <a:rPr lang="en-US" sz="2200" b="1" dirty="0" smtClean="0">
                <a:solidFill>
                  <a:srgbClr val="FFFFFF"/>
                </a:solidFill>
              </a:rPr>
              <a:t>Pros</a:t>
            </a:r>
            <a:endParaRPr lang="en-US" sz="2200" dirty="0" smtClean="0"/>
          </a:p>
          <a:p>
            <a:pPr marL="381000" indent="-381000" eaLnBrk="1" hangingPunct="1">
              <a:lnSpc>
                <a:spcPct val="80000"/>
              </a:lnSpc>
              <a:buFont typeface="Arial" charset="0"/>
              <a:buBlip>
                <a:blip r:embed="rId3"/>
              </a:buBlip>
              <a:defRPr/>
            </a:pPr>
            <a:r>
              <a:rPr lang="en-US" sz="2200" dirty="0" smtClean="0">
                <a:solidFill>
                  <a:schemeClr val="bg1"/>
                </a:solidFill>
                <a:ea typeface="ＭＳ Ｐゴシック"/>
                <a:cs typeface="ＭＳ Ｐゴシック"/>
              </a:rPr>
              <a:t>Centrally managed anti-virus can identify workstations without updated virus definitions.</a:t>
            </a:r>
          </a:p>
          <a:p>
            <a:pPr marL="381000" indent="-381000" eaLnBrk="1" hangingPunct="1">
              <a:lnSpc>
                <a:spcPct val="80000"/>
              </a:lnSpc>
              <a:buFont typeface="Arial" charset="0"/>
              <a:buBlip>
                <a:blip r:embed="rId3"/>
              </a:buBlip>
              <a:defRPr/>
            </a:pPr>
            <a:r>
              <a:rPr lang="en-US" sz="2200" dirty="0" smtClean="0">
                <a:solidFill>
                  <a:schemeClr val="bg1"/>
                </a:solidFill>
                <a:ea typeface="ＭＳ Ｐゴシック"/>
                <a:cs typeface="ＭＳ Ｐゴシック"/>
              </a:rPr>
              <a:t>Local firewall policy enforcement cannot be disabled by end users.</a:t>
            </a:r>
          </a:p>
          <a:p>
            <a:pPr marL="381000" indent="-381000" eaLnBrk="1" hangingPunct="1">
              <a:lnSpc>
                <a:spcPct val="80000"/>
              </a:lnSpc>
              <a:buFont typeface="Arial" pitchFamily="-123" charset="0"/>
              <a:buNone/>
              <a:defRPr/>
            </a:pPr>
            <a:endParaRPr lang="en-US" sz="2200" dirty="0" smtClean="0">
              <a:solidFill>
                <a:schemeClr val="bg1"/>
              </a:solidFill>
              <a:ea typeface="ＭＳ Ｐゴシック"/>
              <a:cs typeface="ＭＳ Ｐゴシック"/>
            </a:endParaRPr>
          </a:p>
          <a:p>
            <a:pPr marL="381000" indent="-381000" eaLnBrk="1" hangingPunct="1">
              <a:lnSpc>
                <a:spcPct val="80000"/>
              </a:lnSpc>
              <a:buFont typeface="Arial" charset="0"/>
              <a:buNone/>
              <a:defRPr/>
            </a:pPr>
            <a:r>
              <a:rPr lang="en-US" sz="2200" b="1" dirty="0" smtClean="0">
                <a:solidFill>
                  <a:schemeClr val="bg1"/>
                </a:solidFill>
                <a:ea typeface="ＭＳ Ｐゴシック"/>
                <a:cs typeface="ＭＳ Ｐゴシック"/>
              </a:rPr>
              <a:t>Cons</a:t>
            </a:r>
          </a:p>
          <a:p>
            <a:pPr marL="381000" indent="-381000" eaLnBrk="1" hangingPunct="1">
              <a:lnSpc>
                <a:spcPct val="80000"/>
              </a:lnSpc>
              <a:buFont typeface="Arial" charset="0"/>
              <a:buBlip>
                <a:blip r:embed="rId4"/>
              </a:buBlip>
              <a:defRPr/>
            </a:pPr>
            <a:r>
              <a:rPr lang="en-US" sz="2200" dirty="0" smtClean="0">
                <a:solidFill>
                  <a:schemeClr val="bg1"/>
                </a:solidFill>
                <a:ea typeface="ＭＳ Ｐゴシック"/>
                <a:cs typeface="ＭＳ Ｐゴシック"/>
              </a:rPr>
              <a:t>Anti-virus software slows machine performance to the point where users disable automatic updates and stop scans.  There is no way to prevent users from altering the anti-virus software. </a:t>
            </a:r>
          </a:p>
          <a:p>
            <a:pPr marL="381000" indent="-381000" eaLnBrk="1" hangingPunct="1">
              <a:lnSpc>
                <a:spcPct val="80000"/>
              </a:lnSpc>
              <a:buFont typeface="Arial" charset="0"/>
              <a:buBlip>
                <a:blip r:embed="rId4"/>
              </a:buBlip>
              <a:defRPr/>
            </a:pPr>
            <a:r>
              <a:rPr lang="en-US" sz="2200" dirty="0" smtClean="0">
                <a:solidFill>
                  <a:schemeClr val="bg1"/>
                </a:solidFill>
                <a:ea typeface="ＭＳ Ｐゴシック"/>
                <a:cs typeface="ＭＳ Ｐゴシック"/>
              </a:rPr>
              <a:t>Only users with VPN access have the protection provided by local firewall policy enforcement.</a:t>
            </a:r>
          </a:p>
          <a:p>
            <a:pPr marL="381000" indent="-381000" eaLnBrk="1" hangingPunct="1">
              <a:lnSpc>
                <a:spcPct val="80000"/>
              </a:lnSpc>
              <a:buFont typeface="Arial" charset="0"/>
              <a:buBlip>
                <a:blip r:embed="rId4"/>
              </a:buBlip>
              <a:defRPr/>
            </a:pPr>
            <a:r>
              <a:rPr lang="en-US" sz="2200" dirty="0" smtClean="0">
                <a:solidFill>
                  <a:schemeClr val="bg1"/>
                </a:solidFill>
                <a:ea typeface="ＭＳ Ｐゴシック"/>
                <a:cs typeface="ＭＳ Ｐゴシック"/>
              </a:rPr>
              <a:t>There is no anti-spyware or host intrusion prevention solution deployed.</a:t>
            </a:r>
            <a:endParaRPr lang="en-US" sz="2200" dirty="0"/>
          </a:p>
        </p:txBody>
      </p:sp>
      <p:sp>
        <p:nvSpPr>
          <p:cNvPr id="4" name="Slide Number Placeholder 3"/>
          <p:cNvSpPr>
            <a:spLocks noGrp="1"/>
          </p:cNvSpPr>
          <p:nvPr>
            <p:ph type="sldNum" sz="quarter" idx="12"/>
          </p:nvPr>
        </p:nvSpPr>
        <p:spPr/>
        <p:txBody>
          <a:bodyPr/>
          <a:lstStyle/>
          <a:p>
            <a:pPr>
              <a:defRPr/>
            </a:pPr>
            <a:fld id="{4DF77D32-6B83-4FF7-BB95-49E017DD954B}" type="slidenum">
              <a:rPr lang="en-US" smtClean="0"/>
              <a:pPr>
                <a:defRPr/>
              </a:pPr>
              <a:t>7</a:t>
            </a:fld>
            <a:endParaRPr lang="en-US"/>
          </a:p>
        </p:txBody>
      </p:sp>
      <p:pic>
        <p:nvPicPr>
          <p:cNvPr id="20484" name="Picture 4" descr="cisco.gif"/>
          <p:cNvPicPr>
            <a:picLocks noChangeAspect="1"/>
          </p:cNvPicPr>
          <p:nvPr/>
        </p:nvPicPr>
        <p:blipFill>
          <a:blip r:embed="rId5" cstate="print"/>
          <a:srcRect/>
          <a:stretch>
            <a:fillRect/>
          </a:stretch>
        </p:blipFill>
        <p:spPr bwMode="auto">
          <a:xfrm>
            <a:off x="1295400" y="2133600"/>
            <a:ext cx="1033463" cy="685800"/>
          </a:xfrm>
          <a:prstGeom prst="rect">
            <a:avLst/>
          </a:prstGeom>
          <a:noFill/>
          <a:ln w="9525">
            <a:noFill/>
            <a:miter lim="800000"/>
            <a:headEnd/>
            <a:tailEnd/>
          </a:ln>
        </p:spPr>
      </p:pic>
      <p:pic>
        <p:nvPicPr>
          <p:cNvPr id="20485" name="Picture 6" descr="symantec.jpg"/>
          <p:cNvPicPr>
            <a:picLocks noChangeAspect="1"/>
          </p:cNvPicPr>
          <p:nvPr/>
        </p:nvPicPr>
        <p:blipFill>
          <a:blip r:embed="rId6" cstate="print"/>
          <a:srcRect/>
          <a:stretch>
            <a:fillRect/>
          </a:stretch>
        </p:blipFill>
        <p:spPr bwMode="auto">
          <a:xfrm>
            <a:off x="762000" y="1524000"/>
            <a:ext cx="1600200" cy="425450"/>
          </a:xfrm>
          <a:prstGeom prst="rect">
            <a:avLst/>
          </a:prstGeom>
          <a:noFill/>
          <a:ln w="9525">
            <a:noFill/>
            <a:miter lim="800000"/>
            <a:headEnd/>
            <a:tailEnd/>
          </a:ln>
        </p:spPr>
      </p:pic>
      <p:graphicFrame>
        <p:nvGraphicFramePr>
          <p:cNvPr id="8" name="Table 7"/>
          <p:cNvGraphicFramePr>
            <a:graphicFrameLocks noGrp="1"/>
          </p:cNvGraphicFramePr>
          <p:nvPr/>
        </p:nvGraphicFramePr>
        <p:xfrm>
          <a:off x="152400" y="1295400"/>
          <a:ext cx="8839200" cy="1524000"/>
        </p:xfrm>
        <a:graphic>
          <a:graphicData uri="http://schemas.openxmlformats.org/drawingml/2006/table">
            <a:tbl>
              <a:tblPr firstRow="1" bandRow="1">
                <a:tableStyleId>{5C22544A-7EE6-4342-B048-85BDC9FD1C3A}</a:tableStyleId>
              </a:tblPr>
              <a:tblGrid>
                <a:gridCol w="2209800"/>
                <a:gridCol w="6629400"/>
              </a:tblGrid>
              <a:tr h="487679">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FFFFFF"/>
                          </a:solidFill>
                        </a:rPr>
                        <a:t>Symantec anti-virus deployed to individual workstations and servers in the data center</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51821">
                <a:tc>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2200" dirty="0" smtClean="0">
                          <a:solidFill>
                            <a:srgbClr val="FFFFFF"/>
                          </a:solidFill>
                        </a:rPr>
                        <a:t>Cisco personal firewall software installed on laptops with remote access enabled</a:t>
                      </a:r>
                      <a:endParaRPr lang="en-US" sz="2200" dirty="0" smtClean="0">
                        <a:solidFill>
                          <a:schemeClr val="dk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4"/>
          <p:cNvSpPr>
            <a:spLocks noGrp="1"/>
          </p:cNvSpPr>
          <p:nvPr>
            <p:ph type="title"/>
          </p:nvPr>
        </p:nvSpPr>
        <p:spPr>
          <a:xfrm>
            <a:off x="457200" y="-152400"/>
            <a:ext cx="8229600" cy="1143000"/>
          </a:xfrm>
        </p:spPr>
        <p:txBody>
          <a:bodyPr/>
          <a:lstStyle/>
          <a:p>
            <a:pPr eaLnBrk="1" hangingPunct="1"/>
            <a:r>
              <a:rPr lang="en-US" sz="4000" dirty="0" smtClean="0">
                <a:solidFill>
                  <a:schemeClr val="bg1"/>
                </a:solidFill>
                <a:ea typeface="ＭＳ Ｐゴシック" pitchFamily="1" charset="-128"/>
              </a:rPr>
              <a:t>Identity</a:t>
            </a:r>
            <a:endParaRPr lang="en-US" sz="3600" dirty="0" smtClean="0">
              <a:solidFill>
                <a:schemeClr val="bg1"/>
              </a:solidFill>
              <a:ea typeface="ＭＳ Ｐゴシック" pitchFamily="1" charset="-128"/>
            </a:endParaRPr>
          </a:p>
        </p:txBody>
      </p:sp>
      <p:sp>
        <p:nvSpPr>
          <p:cNvPr id="14338" name="Rectangle 7"/>
          <p:cNvSpPr>
            <a:spLocks noGrp="1"/>
          </p:cNvSpPr>
          <p:nvPr>
            <p:ph type="body" idx="4294967295"/>
          </p:nvPr>
        </p:nvSpPr>
        <p:spPr>
          <a:xfrm>
            <a:off x="71406" y="714356"/>
            <a:ext cx="8929718" cy="5434032"/>
          </a:xfrm>
        </p:spPr>
        <p:txBody>
          <a:bodyPr/>
          <a:lstStyle/>
          <a:p>
            <a:pPr marL="381000" indent="-381000" eaLnBrk="1" hangingPunct="1">
              <a:lnSpc>
                <a:spcPct val="80000"/>
              </a:lnSpc>
              <a:buFont typeface="Arial" pitchFamily="-123" charset="0"/>
              <a:buNone/>
              <a:defRPr/>
            </a:pPr>
            <a:r>
              <a:rPr lang="en-US" sz="2400" b="1" dirty="0" smtClean="0">
                <a:solidFill>
                  <a:schemeClr val="bg1"/>
                </a:solidFill>
                <a:ea typeface="ＭＳ Ｐゴシック"/>
                <a:cs typeface="ＭＳ Ｐゴシック"/>
              </a:rPr>
              <a:t>Four </a:t>
            </a:r>
            <a:r>
              <a:rPr lang="en-US" sz="2400" b="1" dirty="0" smtClean="0">
                <a:solidFill>
                  <a:schemeClr val="bg1"/>
                </a:solidFill>
                <a:ea typeface="ＭＳ Ｐゴシック"/>
                <a:cs typeface="ＭＳ Ｐゴシック"/>
              </a:rPr>
              <a:t>distinct user </a:t>
            </a:r>
            <a:r>
              <a:rPr lang="en-US" sz="2400" b="1" dirty="0" smtClean="0">
                <a:solidFill>
                  <a:schemeClr val="bg1"/>
                </a:solidFill>
                <a:ea typeface="ＭＳ Ｐゴシック"/>
                <a:cs typeface="ＭＳ Ｐゴシック"/>
              </a:rPr>
              <a:t>directories:</a:t>
            </a:r>
            <a:endParaRPr lang="en-US" sz="2400" b="1" dirty="0" smtClean="0">
              <a:solidFill>
                <a:schemeClr val="bg1"/>
              </a:solidFill>
              <a:ea typeface="ＭＳ Ｐゴシック"/>
              <a:cs typeface="ＭＳ Ｐゴシック"/>
            </a:endParaRPr>
          </a:p>
          <a:p>
            <a:pPr marL="381000" indent="-381000" eaLnBrk="1" hangingPunct="1">
              <a:lnSpc>
                <a:spcPct val="80000"/>
              </a:lnSpc>
              <a:buFont typeface="Arial" pitchFamily="-123" charset="0"/>
              <a:buChar char="•"/>
              <a:defRPr/>
            </a:pPr>
            <a:endParaRPr lang="en-US" sz="2000" dirty="0" smtClean="0">
              <a:solidFill>
                <a:schemeClr val="bg1"/>
              </a:solidFill>
              <a:ea typeface="ＭＳ Ｐゴシック"/>
              <a:cs typeface="ＭＳ Ｐゴシック"/>
            </a:endParaRPr>
          </a:p>
          <a:p>
            <a:pPr marL="800100" lvl="1" indent="-342900" eaLnBrk="1" hangingPunct="1">
              <a:lnSpc>
                <a:spcPct val="80000"/>
              </a:lnSpc>
              <a:buFont typeface="Arial" charset="0"/>
              <a:buNone/>
              <a:defRPr/>
            </a:pPr>
            <a:endParaRPr lang="en-US" sz="2000" dirty="0" smtClean="0">
              <a:solidFill>
                <a:schemeClr val="bg1"/>
              </a:solidFill>
              <a:ea typeface="ＭＳ Ｐゴシック"/>
            </a:endParaRPr>
          </a:p>
          <a:p>
            <a:pPr marL="381000" indent="-381000" eaLnBrk="1" hangingPunct="1">
              <a:lnSpc>
                <a:spcPct val="80000"/>
              </a:lnSpc>
              <a:spcBef>
                <a:spcPts val="650"/>
              </a:spcBef>
              <a:buFont typeface="Arial" pitchFamily="-123" charset="0"/>
              <a:buNone/>
              <a:defRPr/>
            </a:pPr>
            <a:r>
              <a:rPr lang="en-US" sz="2100" dirty="0" smtClean="0">
                <a:solidFill>
                  <a:schemeClr val="bg1"/>
                </a:solidFill>
                <a:ea typeface="ＭＳ Ｐゴシック"/>
                <a:cs typeface="ＭＳ Ｐゴシック"/>
              </a:rPr>
              <a:t>Authentication</a:t>
            </a:r>
          </a:p>
          <a:p>
            <a:pPr marL="400050" eaLnBrk="1" hangingPunct="1">
              <a:lnSpc>
                <a:spcPct val="80000"/>
              </a:lnSpc>
              <a:buFont typeface="Arial" pitchFamily="-123" charset="0"/>
              <a:buChar char="•"/>
              <a:defRPr/>
            </a:pPr>
            <a:r>
              <a:rPr lang="en-US" sz="2100" dirty="0" smtClean="0">
                <a:solidFill>
                  <a:schemeClr val="bg1"/>
                </a:solidFill>
                <a:ea typeface="ＭＳ Ｐゴシック"/>
              </a:rPr>
              <a:t>Access request forms required for creation of user accounts in each directory</a:t>
            </a:r>
          </a:p>
          <a:p>
            <a:pPr marL="400050" eaLnBrk="1" hangingPunct="1">
              <a:lnSpc>
                <a:spcPct val="80000"/>
              </a:lnSpc>
              <a:buFont typeface="Arial" pitchFamily="-123" charset="0"/>
              <a:buChar char="•"/>
              <a:defRPr/>
            </a:pPr>
            <a:r>
              <a:rPr lang="en-US" sz="2100" dirty="0" smtClean="0">
                <a:solidFill>
                  <a:schemeClr val="bg1"/>
                </a:solidFill>
                <a:ea typeface="ＭＳ Ｐゴシック"/>
              </a:rPr>
              <a:t>Written password policy requires strong passwords and password expiration maintained/enforced separately in each directory </a:t>
            </a:r>
          </a:p>
          <a:p>
            <a:pPr marL="381000" indent="-381000" eaLnBrk="1" hangingPunct="1">
              <a:lnSpc>
                <a:spcPct val="80000"/>
              </a:lnSpc>
              <a:buFont typeface="Arial" pitchFamily="-123" charset="0"/>
              <a:buNone/>
              <a:defRPr/>
            </a:pPr>
            <a:r>
              <a:rPr lang="en-US" sz="2100" dirty="0" smtClean="0">
                <a:solidFill>
                  <a:schemeClr val="bg1"/>
                </a:solidFill>
                <a:ea typeface="ＭＳ Ｐゴシック"/>
                <a:cs typeface="ＭＳ Ｐゴシック"/>
              </a:rPr>
              <a:t>Authorization</a:t>
            </a:r>
          </a:p>
          <a:p>
            <a:pPr marL="400050" eaLnBrk="1" hangingPunct="1">
              <a:lnSpc>
                <a:spcPct val="80000"/>
              </a:lnSpc>
              <a:buFont typeface="Arial" pitchFamily="-123" charset="0"/>
              <a:buChar char="•"/>
              <a:defRPr/>
            </a:pPr>
            <a:r>
              <a:rPr lang="en-US" sz="2100" dirty="0" smtClean="0">
                <a:solidFill>
                  <a:schemeClr val="bg1"/>
                </a:solidFill>
                <a:ea typeface="ＭＳ Ｐゴシック"/>
              </a:rPr>
              <a:t>Authorization policies maintained in each directory by local administrators</a:t>
            </a:r>
          </a:p>
          <a:p>
            <a:pPr marL="400050" eaLnBrk="1" hangingPunct="1">
              <a:lnSpc>
                <a:spcPct val="80000"/>
              </a:lnSpc>
              <a:buFont typeface="Arial" pitchFamily="-123" charset="0"/>
              <a:buChar char="•"/>
              <a:defRPr/>
            </a:pPr>
            <a:r>
              <a:rPr lang="en-US" sz="2100" dirty="0" smtClean="0">
                <a:solidFill>
                  <a:schemeClr val="bg1"/>
                </a:solidFill>
                <a:ea typeface="ＭＳ Ｐゴシック"/>
              </a:rPr>
              <a:t>Manual process for account termination, user access must be removed from each directory</a:t>
            </a:r>
          </a:p>
          <a:p>
            <a:pPr marL="381000" indent="-381000" eaLnBrk="1" hangingPunct="1">
              <a:lnSpc>
                <a:spcPct val="80000"/>
              </a:lnSpc>
              <a:buFont typeface="Arial" pitchFamily="-123" charset="0"/>
              <a:buNone/>
              <a:defRPr/>
            </a:pPr>
            <a:r>
              <a:rPr lang="en-US" sz="2100" dirty="0" smtClean="0">
                <a:solidFill>
                  <a:schemeClr val="bg1"/>
                </a:solidFill>
                <a:ea typeface="ＭＳ Ｐゴシック"/>
                <a:cs typeface="ＭＳ Ｐゴシック"/>
              </a:rPr>
              <a:t>Accounting </a:t>
            </a:r>
          </a:p>
          <a:p>
            <a:pPr marL="400050" eaLnBrk="1" hangingPunct="1">
              <a:lnSpc>
                <a:spcPct val="80000"/>
              </a:lnSpc>
              <a:buFont typeface="Arial" pitchFamily="-123" charset="0"/>
              <a:buChar char="•"/>
              <a:defRPr/>
            </a:pPr>
            <a:r>
              <a:rPr lang="en-US" sz="2100" dirty="0" smtClean="0">
                <a:solidFill>
                  <a:schemeClr val="bg1"/>
                </a:solidFill>
                <a:ea typeface="ＭＳ Ｐゴシック"/>
              </a:rPr>
              <a:t>Weekly directory access reviews compared against termination reports</a:t>
            </a:r>
          </a:p>
          <a:p>
            <a:pPr marL="381000" indent="-381000" eaLnBrk="1" hangingPunct="1">
              <a:lnSpc>
                <a:spcPct val="80000"/>
              </a:lnSpc>
              <a:buFont typeface="Arial" charset="0"/>
              <a:buNone/>
              <a:defRPr/>
            </a:pPr>
            <a:r>
              <a:rPr lang="en-US" sz="2100" b="1" dirty="0" smtClean="0">
                <a:solidFill>
                  <a:schemeClr val="bg1"/>
                </a:solidFill>
                <a:ea typeface="ＭＳ Ｐゴシック"/>
                <a:cs typeface="ＭＳ Ｐゴシック"/>
              </a:rPr>
              <a:t>Pros</a:t>
            </a:r>
          </a:p>
          <a:p>
            <a:pPr marL="381000" indent="-381000" eaLnBrk="1" hangingPunct="1">
              <a:lnSpc>
                <a:spcPct val="80000"/>
              </a:lnSpc>
              <a:buFont typeface="Arial" charset="0"/>
              <a:buBlip>
                <a:blip r:embed="rId3"/>
              </a:buBlip>
              <a:defRPr/>
            </a:pPr>
            <a:r>
              <a:rPr lang="en-US" sz="2100" dirty="0" smtClean="0">
                <a:solidFill>
                  <a:schemeClr val="bg1"/>
                </a:solidFill>
                <a:ea typeface="ＭＳ Ｐゴシック"/>
                <a:cs typeface="ＭＳ Ｐゴシック"/>
              </a:rPr>
              <a:t>Reduced risk when an account in one directory is compromised</a:t>
            </a:r>
          </a:p>
          <a:p>
            <a:pPr marL="381000" indent="-381000" eaLnBrk="1" hangingPunct="1">
              <a:lnSpc>
                <a:spcPct val="80000"/>
              </a:lnSpc>
              <a:buFont typeface="Arial" charset="0"/>
              <a:buNone/>
              <a:defRPr/>
            </a:pPr>
            <a:r>
              <a:rPr lang="en-US" sz="2100" b="1" dirty="0" smtClean="0">
                <a:solidFill>
                  <a:schemeClr val="bg1"/>
                </a:solidFill>
                <a:ea typeface="ＭＳ Ｐゴシック"/>
                <a:cs typeface="ＭＳ Ｐゴシック"/>
              </a:rPr>
              <a:t>Cons</a:t>
            </a:r>
          </a:p>
          <a:p>
            <a:pPr marL="381000" indent="-381000" eaLnBrk="1" hangingPunct="1">
              <a:lnSpc>
                <a:spcPct val="80000"/>
              </a:lnSpc>
              <a:buFont typeface="Arial" charset="0"/>
              <a:buBlip>
                <a:blip r:embed="rId4"/>
              </a:buBlip>
              <a:defRPr/>
            </a:pPr>
            <a:r>
              <a:rPr lang="en-US" sz="2100" dirty="0" smtClean="0">
                <a:solidFill>
                  <a:schemeClr val="bg1"/>
                </a:solidFill>
                <a:ea typeface="ＭＳ Ｐゴシック"/>
                <a:cs typeface="ＭＳ Ｐゴシック"/>
              </a:rPr>
              <a:t>Policies cannot be maintained or enforced centrally</a:t>
            </a:r>
          </a:p>
          <a:p>
            <a:pPr marL="381000" indent="-381000" eaLnBrk="1" hangingPunct="1">
              <a:lnSpc>
                <a:spcPct val="80000"/>
              </a:lnSpc>
              <a:buFont typeface="Arial" charset="0"/>
              <a:buBlip>
                <a:blip r:embed="rId4"/>
              </a:buBlip>
              <a:defRPr/>
            </a:pPr>
            <a:r>
              <a:rPr lang="en-US" sz="2100" dirty="0" smtClean="0">
                <a:solidFill>
                  <a:schemeClr val="bg1"/>
                </a:solidFill>
                <a:ea typeface="ＭＳ Ｐゴシック"/>
                <a:cs typeface="ＭＳ Ｐゴシック"/>
              </a:rPr>
              <a:t>Lots of passwords to keep track of → “loose” password management</a:t>
            </a:r>
          </a:p>
          <a:p>
            <a:pPr marL="381000" indent="-381000" eaLnBrk="1" hangingPunct="1">
              <a:lnSpc>
                <a:spcPct val="80000"/>
              </a:lnSpc>
              <a:buFont typeface="Arial" charset="0"/>
              <a:buBlip>
                <a:blip r:embed="rId4"/>
              </a:buBlip>
              <a:defRPr/>
            </a:pPr>
            <a:r>
              <a:rPr lang="en-US" sz="2100" dirty="0" smtClean="0">
                <a:solidFill>
                  <a:schemeClr val="bg1"/>
                </a:solidFill>
                <a:ea typeface="ＭＳ Ｐゴシック"/>
                <a:cs typeface="ＭＳ Ｐゴシック"/>
              </a:rPr>
              <a:t>Maintenance and SOX </a:t>
            </a:r>
            <a:r>
              <a:rPr lang="en-US" sz="2100" dirty="0" smtClean="0">
                <a:solidFill>
                  <a:schemeClr val="bg1"/>
                </a:solidFill>
                <a:ea typeface="ＭＳ Ｐゴシック"/>
                <a:cs typeface="ＭＳ Ｐゴシック"/>
              </a:rPr>
              <a:t>compliance nightmare</a:t>
            </a:r>
            <a:endParaRPr lang="en-US" sz="2100" dirty="0" smtClean="0">
              <a:solidFill>
                <a:schemeClr val="bg1"/>
              </a:solidFill>
              <a:ea typeface="ＭＳ Ｐゴシック"/>
              <a:cs typeface="ＭＳ Ｐゴシック"/>
            </a:endParaRPr>
          </a:p>
          <a:p>
            <a:pPr marL="800100" lvl="1" indent="-342900" eaLnBrk="1" hangingPunct="1">
              <a:lnSpc>
                <a:spcPct val="80000"/>
              </a:lnSpc>
              <a:buFont typeface="Arial" pitchFamily="-123" charset="0"/>
              <a:buChar char="–"/>
              <a:defRPr/>
            </a:pPr>
            <a:endParaRPr lang="en-US" sz="1400" dirty="0" smtClean="0">
              <a:solidFill>
                <a:schemeClr val="bg1"/>
              </a:solidFill>
              <a:ea typeface="ＭＳ Ｐゴシック"/>
            </a:endParaRPr>
          </a:p>
        </p:txBody>
      </p:sp>
      <p:sp>
        <p:nvSpPr>
          <p:cNvPr id="4" name="Slide Number Placeholder 3"/>
          <p:cNvSpPr>
            <a:spLocks noGrp="1"/>
          </p:cNvSpPr>
          <p:nvPr>
            <p:ph type="sldNum" sz="quarter" idx="12"/>
          </p:nvPr>
        </p:nvSpPr>
        <p:spPr/>
        <p:txBody>
          <a:bodyPr/>
          <a:lstStyle/>
          <a:p>
            <a:pPr>
              <a:defRPr/>
            </a:pPr>
            <a:fld id="{5F0BF761-BDC7-49C8-803D-A5F05303418C}" type="slidenum">
              <a:rPr lang="en-US" smtClean="0">
                <a:solidFill>
                  <a:schemeClr val="bg1"/>
                </a:solidFill>
              </a:rPr>
              <a:pPr>
                <a:defRPr/>
              </a:pPr>
              <a:t>8</a:t>
            </a:fld>
            <a:endParaRPr lang="en-US" dirty="0">
              <a:solidFill>
                <a:schemeClr val="bg1"/>
              </a:solidFill>
            </a:endParaRPr>
          </a:p>
        </p:txBody>
      </p:sp>
      <p:pic>
        <p:nvPicPr>
          <p:cNvPr id="22532" name="Picture 3"/>
          <p:cNvPicPr>
            <a:picLocks noChangeAspect="1" noChangeArrowheads="1"/>
          </p:cNvPicPr>
          <p:nvPr/>
        </p:nvPicPr>
        <p:blipFill>
          <a:blip r:embed="rId5" cstate="print"/>
          <a:srcRect/>
          <a:stretch>
            <a:fillRect/>
          </a:stretch>
        </p:blipFill>
        <p:spPr bwMode="auto">
          <a:xfrm>
            <a:off x="1857356" y="1042977"/>
            <a:ext cx="1682750" cy="500062"/>
          </a:xfrm>
          <a:prstGeom prst="rect">
            <a:avLst/>
          </a:prstGeom>
          <a:noFill/>
          <a:ln w="9525">
            <a:noFill/>
            <a:miter lim="800000"/>
            <a:headEnd/>
            <a:tailEnd/>
          </a:ln>
        </p:spPr>
      </p:pic>
      <p:pic>
        <p:nvPicPr>
          <p:cNvPr id="22533" name="Picture 5"/>
          <p:cNvPicPr>
            <a:picLocks noChangeAspect="1" noChangeArrowheads="1"/>
          </p:cNvPicPr>
          <p:nvPr/>
        </p:nvPicPr>
        <p:blipFill>
          <a:blip r:embed="rId6" cstate="print"/>
          <a:srcRect/>
          <a:stretch>
            <a:fillRect/>
          </a:stretch>
        </p:blipFill>
        <p:spPr bwMode="auto">
          <a:xfrm>
            <a:off x="357158" y="1042977"/>
            <a:ext cx="1314450" cy="609600"/>
          </a:xfrm>
          <a:prstGeom prst="rect">
            <a:avLst/>
          </a:prstGeom>
          <a:noFill/>
          <a:ln w="9525">
            <a:noFill/>
            <a:miter lim="800000"/>
            <a:headEnd/>
            <a:tailEnd/>
          </a:ln>
        </p:spPr>
      </p:pic>
      <p:pic>
        <p:nvPicPr>
          <p:cNvPr id="22534" name="Picture 6"/>
          <p:cNvPicPr>
            <a:picLocks noChangeAspect="1" noChangeArrowheads="1"/>
          </p:cNvPicPr>
          <p:nvPr/>
        </p:nvPicPr>
        <p:blipFill>
          <a:blip r:embed="rId7" cstate="print"/>
          <a:srcRect/>
          <a:stretch>
            <a:fillRect/>
          </a:stretch>
        </p:blipFill>
        <p:spPr bwMode="auto">
          <a:xfrm>
            <a:off x="3763960" y="1042977"/>
            <a:ext cx="1123950" cy="885825"/>
          </a:xfrm>
          <a:prstGeom prst="rect">
            <a:avLst/>
          </a:prstGeom>
          <a:noFill/>
          <a:ln w="9525">
            <a:noFill/>
            <a:miter lim="800000"/>
            <a:headEnd/>
            <a:tailEnd/>
          </a:ln>
        </p:spPr>
      </p:pic>
      <p:pic>
        <p:nvPicPr>
          <p:cNvPr id="22535" name="Picture 7"/>
          <p:cNvPicPr>
            <a:picLocks noChangeAspect="1" noChangeArrowheads="1"/>
          </p:cNvPicPr>
          <p:nvPr/>
        </p:nvPicPr>
        <p:blipFill>
          <a:blip r:embed="rId8" cstate="print"/>
          <a:srcRect/>
          <a:stretch>
            <a:fillRect/>
          </a:stretch>
        </p:blipFill>
        <p:spPr bwMode="auto">
          <a:xfrm>
            <a:off x="5091110" y="1042977"/>
            <a:ext cx="981075" cy="733425"/>
          </a:xfrm>
          <a:prstGeom prst="rect">
            <a:avLst/>
          </a:prstGeom>
          <a:noFill/>
          <a:ln w="9525">
            <a:noFill/>
            <a:miter lim="800000"/>
            <a:headEnd/>
            <a:tailEnd/>
          </a:ln>
        </p:spPr>
      </p:pic>
      <p:grpSp>
        <p:nvGrpSpPr>
          <p:cNvPr id="11" name="Group 10"/>
          <p:cNvGrpSpPr/>
          <p:nvPr/>
        </p:nvGrpSpPr>
        <p:grpSpPr>
          <a:xfrm>
            <a:off x="7429520" y="4786322"/>
            <a:ext cx="1517112" cy="1264938"/>
            <a:chOff x="7626888" y="5000636"/>
            <a:chExt cx="1517112" cy="1264938"/>
          </a:xfrm>
        </p:grpSpPr>
        <p:pic>
          <p:nvPicPr>
            <p:cNvPr id="1026" name="Picture 2" descr="C:\Users\angela\AppData\Local\Microsoft\Windows\Temporary Internet Files\Content.IE5\YILJHX7J\MCj02909260000[1].wmf"/>
            <p:cNvPicPr>
              <a:picLocks noChangeAspect="1" noChangeArrowheads="1"/>
            </p:cNvPicPr>
            <p:nvPr/>
          </p:nvPicPr>
          <p:blipFill>
            <a:blip r:embed="rId9" cstate="print"/>
            <a:srcRect/>
            <a:stretch>
              <a:fillRect/>
            </a:stretch>
          </p:blipFill>
          <p:spPr bwMode="auto">
            <a:xfrm>
              <a:off x="7626888" y="5000636"/>
              <a:ext cx="1517112" cy="1264938"/>
            </a:xfrm>
            <a:prstGeom prst="rect">
              <a:avLst/>
            </a:prstGeom>
            <a:noFill/>
          </p:spPr>
        </p:pic>
        <p:sp>
          <p:nvSpPr>
            <p:cNvPr id="10" name="TextBox 9"/>
            <p:cNvSpPr txBox="1"/>
            <p:nvPr/>
          </p:nvSpPr>
          <p:spPr>
            <a:xfrm rot="20560913">
              <a:off x="7747174" y="5214950"/>
              <a:ext cx="1285852" cy="461665"/>
            </a:xfrm>
            <a:prstGeom prst="rect">
              <a:avLst/>
            </a:prstGeom>
            <a:noFill/>
          </p:spPr>
          <p:txBody>
            <a:bodyPr wrap="square" rtlCol="0">
              <a:spAutoFit/>
            </a:bodyPr>
            <a:lstStyle/>
            <a:p>
              <a:pPr algn="ctr"/>
              <a:r>
                <a:rPr lang="en-US" sz="1200" dirty="0" smtClean="0">
                  <a:solidFill>
                    <a:srgbClr val="FF0000"/>
                  </a:solidFill>
                </a:rPr>
                <a:t>My</a:t>
              </a:r>
            </a:p>
            <a:p>
              <a:pPr algn="ctr"/>
              <a:r>
                <a:rPr lang="en-US" sz="1200" dirty="0" smtClean="0">
                  <a:solidFill>
                    <a:srgbClr val="FF0000"/>
                  </a:solidFill>
                </a:rPr>
                <a:t>Passwords</a:t>
              </a:r>
              <a:endParaRPr lang="en-US" sz="1200" dirty="0">
                <a:solidFill>
                  <a:srgbClr val="FF0000"/>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4"/>
          <p:cNvSpPr>
            <a:spLocks noGrp="1"/>
          </p:cNvSpPr>
          <p:nvPr>
            <p:ph type="title"/>
          </p:nvPr>
        </p:nvSpPr>
        <p:spPr>
          <a:xfrm>
            <a:off x="457200" y="-152400"/>
            <a:ext cx="8229600" cy="1143000"/>
          </a:xfrm>
        </p:spPr>
        <p:txBody>
          <a:bodyPr/>
          <a:lstStyle/>
          <a:p>
            <a:pPr eaLnBrk="1" hangingPunct="1"/>
            <a:r>
              <a:rPr lang="en-US" sz="4000" dirty="0" smtClean="0">
                <a:solidFill>
                  <a:schemeClr val="bg1"/>
                </a:solidFill>
                <a:ea typeface="ＭＳ Ｐゴシック" pitchFamily="1" charset="-128"/>
              </a:rPr>
              <a:t>Network Security</a:t>
            </a:r>
          </a:p>
        </p:txBody>
      </p:sp>
      <p:sp>
        <p:nvSpPr>
          <p:cNvPr id="3" name="Content Placeholder 2"/>
          <p:cNvSpPr>
            <a:spLocks noGrp="1"/>
          </p:cNvSpPr>
          <p:nvPr>
            <p:ph idx="1"/>
          </p:nvPr>
        </p:nvSpPr>
        <p:spPr>
          <a:xfrm>
            <a:off x="304800" y="838200"/>
            <a:ext cx="8501062" cy="5276850"/>
          </a:xfrm>
        </p:spPr>
        <p:txBody>
          <a:bodyPr/>
          <a:lstStyle/>
          <a:p>
            <a:pPr marL="0" indent="0" eaLnBrk="1" hangingPunct="1">
              <a:buFont typeface="Arial" pitchFamily="-123" charset="0"/>
              <a:buNone/>
              <a:defRPr/>
            </a:pPr>
            <a:r>
              <a:rPr lang="en-US" sz="2400" dirty="0" smtClean="0">
                <a:solidFill>
                  <a:schemeClr val="bg1"/>
                </a:solidFill>
              </a:rPr>
              <a:t>Port-based 802.1Q virtual local area networks</a:t>
            </a:r>
          </a:p>
          <a:p>
            <a:pPr marL="0" indent="0" eaLnBrk="1" hangingPunct="1">
              <a:buFont typeface="Arial" pitchFamily="-123" charset="0"/>
              <a:buNone/>
              <a:defRPr/>
            </a:pPr>
            <a:r>
              <a:rPr lang="en-US" sz="2400" dirty="0" smtClean="0">
                <a:solidFill>
                  <a:schemeClr val="bg1"/>
                </a:solidFill>
              </a:rPr>
              <a:t>(VLANs) for network and user segregation</a:t>
            </a:r>
          </a:p>
          <a:p>
            <a:pPr marL="0" indent="0" eaLnBrk="1" hangingPunct="1">
              <a:buFont typeface="Arial" pitchFamily="-123" charset="0"/>
              <a:buNone/>
              <a:defRPr/>
            </a:pPr>
            <a:r>
              <a:rPr lang="en-US" sz="2200" b="1" dirty="0" smtClean="0">
                <a:solidFill>
                  <a:schemeClr val="bg1"/>
                </a:solidFill>
              </a:rPr>
              <a:t>Pros</a:t>
            </a:r>
          </a:p>
          <a:p>
            <a:pPr marL="228600" indent="-228600" eaLnBrk="1" hangingPunct="1">
              <a:buFont typeface="Arial" pitchFamily="-123" charset="0"/>
              <a:buBlip>
                <a:blip r:embed="rId3"/>
              </a:buBlip>
              <a:defRPr/>
            </a:pPr>
            <a:r>
              <a:rPr lang="en-US" sz="2200" dirty="0" smtClean="0">
                <a:solidFill>
                  <a:schemeClr val="bg1"/>
                </a:solidFill>
              </a:rPr>
              <a:t>Separate broadcast domains for trusted internal users and</a:t>
            </a:r>
          </a:p>
          <a:p>
            <a:pPr marL="228600" indent="-228600" eaLnBrk="1" hangingPunct="1">
              <a:buFont typeface="Arial" pitchFamily="-123" charset="0"/>
              <a:buNone/>
              <a:defRPr/>
            </a:pPr>
            <a:r>
              <a:rPr lang="en-US" sz="2200" dirty="0" err="1" smtClean="0">
                <a:solidFill>
                  <a:schemeClr val="bg1"/>
                </a:solidFill>
              </a:rPr>
              <a:t>untrusted</a:t>
            </a:r>
            <a:r>
              <a:rPr lang="en-US" sz="2200" dirty="0" smtClean="0">
                <a:solidFill>
                  <a:schemeClr val="bg1"/>
                </a:solidFill>
              </a:rPr>
              <a:t> guest users – groups unable to communicate directly</a:t>
            </a:r>
          </a:p>
          <a:p>
            <a:pPr marL="228600" indent="-228600" eaLnBrk="1" hangingPunct="1">
              <a:buFont typeface="Arial" pitchFamily="-123" charset="0"/>
              <a:buBlip>
                <a:blip r:embed="rId3"/>
              </a:buBlip>
              <a:defRPr/>
            </a:pPr>
            <a:r>
              <a:rPr lang="en-US" sz="2200" dirty="0" smtClean="0">
                <a:solidFill>
                  <a:schemeClr val="bg1"/>
                </a:solidFill>
              </a:rPr>
              <a:t>Trusted internal PCs cannot contract viruses from </a:t>
            </a:r>
            <a:r>
              <a:rPr lang="en-US" sz="2200" dirty="0" err="1" smtClean="0">
                <a:solidFill>
                  <a:schemeClr val="bg1"/>
                </a:solidFill>
              </a:rPr>
              <a:t>untrusted</a:t>
            </a:r>
            <a:r>
              <a:rPr lang="en-US" sz="2200" dirty="0" smtClean="0">
                <a:solidFill>
                  <a:schemeClr val="bg1"/>
                </a:solidFill>
              </a:rPr>
              <a:t> guest PCs</a:t>
            </a:r>
          </a:p>
          <a:p>
            <a:pPr marL="228600" indent="-228600" eaLnBrk="1" hangingPunct="1">
              <a:buFont typeface="Arial" pitchFamily="-123" charset="0"/>
              <a:buBlip>
                <a:blip r:embed="rId3"/>
              </a:buBlip>
              <a:defRPr/>
            </a:pPr>
            <a:r>
              <a:rPr lang="en-US" sz="2200" dirty="0" err="1" smtClean="0">
                <a:solidFill>
                  <a:schemeClr val="bg1"/>
                </a:solidFill>
              </a:rPr>
              <a:t>Untrusted</a:t>
            </a:r>
            <a:r>
              <a:rPr lang="en-US" sz="2200" dirty="0" smtClean="0">
                <a:solidFill>
                  <a:schemeClr val="bg1"/>
                </a:solidFill>
              </a:rPr>
              <a:t> guest users are unable to access private internal servers</a:t>
            </a:r>
          </a:p>
          <a:p>
            <a:pPr marL="228600" indent="-228600" eaLnBrk="1" hangingPunct="1">
              <a:buFont typeface="Arial" pitchFamily="-123" charset="0"/>
              <a:buBlip>
                <a:blip r:embed="rId3"/>
              </a:buBlip>
              <a:defRPr/>
            </a:pPr>
            <a:r>
              <a:rPr lang="en-US" sz="2200" dirty="0" smtClean="0">
                <a:solidFill>
                  <a:schemeClr val="bg1"/>
                </a:solidFill>
              </a:rPr>
              <a:t>Use of VLAN </a:t>
            </a:r>
            <a:r>
              <a:rPr lang="en-US" sz="2200" dirty="0" err="1" smtClean="0">
                <a:solidFill>
                  <a:schemeClr val="bg1"/>
                </a:solidFill>
              </a:rPr>
              <a:t>Trunking</a:t>
            </a:r>
            <a:r>
              <a:rPr lang="en-US" sz="2200" dirty="0" smtClean="0">
                <a:solidFill>
                  <a:schemeClr val="bg1"/>
                </a:solidFill>
              </a:rPr>
              <a:t> Protocol eases VLAN management</a:t>
            </a:r>
          </a:p>
          <a:p>
            <a:pPr marL="0" indent="0" eaLnBrk="1" hangingPunct="1">
              <a:buFont typeface="Arial" pitchFamily="-123" charset="0"/>
              <a:buNone/>
              <a:defRPr/>
            </a:pPr>
            <a:r>
              <a:rPr lang="en-US" sz="2200" b="1" dirty="0" smtClean="0">
                <a:solidFill>
                  <a:schemeClr val="bg1"/>
                </a:solidFill>
              </a:rPr>
              <a:t>Cons</a:t>
            </a:r>
          </a:p>
          <a:p>
            <a:pPr marL="228600" indent="-228600" eaLnBrk="1" hangingPunct="1">
              <a:buFont typeface="Arial" pitchFamily="-123" charset="0"/>
              <a:buBlip>
                <a:blip r:embed="rId4"/>
              </a:buBlip>
              <a:defRPr/>
            </a:pPr>
            <a:r>
              <a:rPr lang="en-US" sz="2200" dirty="0" smtClean="0">
                <a:solidFill>
                  <a:schemeClr val="bg1"/>
                </a:solidFill>
              </a:rPr>
              <a:t>No measure to prevent </a:t>
            </a:r>
            <a:r>
              <a:rPr lang="en-US" sz="2200" dirty="0" err="1" smtClean="0">
                <a:solidFill>
                  <a:schemeClr val="bg1"/>
                </a:solidFill>
              </a:rPr>
              <a:t>untrusted</a:t>
            </a:r>
            <a:r>
              <a:rPr lang="en-US" sz="2200" dirty="0" smtClean="0">
                <a:solidFill>
                  <a:schemeClr val="bg1"/>
                </a:solidFill>
              </a:rPr>
              <a:t> guests from connecting to private ports</a:t>
            </a:r>
          </a:p>
          <a:p>
            <a:pPr marL="228600" indent="-228600" eaLnBrk="1" hangingPunct="1">
              <a:buFont typeface="Arial" pitchFamily="-123" charset="0"/>
              <a:buBlip>
                <a:blip r:embed="rId4"/>
              </a:buBlip>
              <a:defRPr/>
            </a:pPr>
            <a:r>
              <a:rPr lang="en-US" sz="2200" dirty="0" err="1" smtClean="0">
                <a:solidFill>
                  <a:schemeClr val="bg1"/>
                </a:solidFill>
              </a:rPr>
              <a:t>Misconfiguration</a:t>
            </a:r>
            <a:r>
              <a:rPr lang="en-US" sz="2200" dirty="0" smtClean="0">
                <a:solidFill>
                  <a:schemeClr val="bg1"/>
                </a:solidFill>
              </a:rPr>
              <a:t> of a port will provide trusted network access</a:t>
            </a:r>
          </a:p>
          <a:p>
            <a:pPr marL="228600" indent="-228600" eaLnBrk="1" hangingPunct="1">
              <a:buFont typeface="Arial" pitchFamily="-123" charset="0"/>
              <a:buBlip>
                <a:blip r:embed="rId4"/>
              </a:buBlip>
              <a:defRPr/>
            </a:pPr>
            <a:r>
              <a:rPr lang="en-US" sz="2200" dirty="0" smtClean="0">
                <a:solidFill>
                  <a:schemeClr val="bg1"/>
                </a:solidFill>
              </a:rPr>
              <a:t>Use of separate subnets leads to inefficient use IP address space</a:t>
            </a:r>
          </a:p>
          <a:p>
            <a:pPr marL="228600" indent="-228600" eaLnBrk="1" hangingPunct="1">
              <a:buFont typeface="Arial" pitchFamily="-123" charset="0"/>
              <a:buBlip>
                <a:blip r:embed="rId4"/>
              </a:buBlip>
              <a:defRPr/>
            </a:pPr>
            <a:r>
              <a:rPr lang="en-US" sz="2200" dirty="0" smtClean="0">
                <a:solidFill>
                  <a:schemeClr val="bg1"/>
                </a:solidFill>
              </a:rPr>
              <a:t>Switches may be vulnerable to attacks related to MAC flooding, tagging, multicast brute force, etc.</a:t>
            </a:r>
          </a:p>
        </p:txBody>
      </p:sp>
      <p:sp>
        <p:nvSpPr>
          <p:cNvPr id="4" name="Slide Number Placeholder 3"/>
          <p:cNvSpPr>
            <a:spLocks noGrp="1"/>
          </p:cNvSpPr>
          <p:nvPr>
            <p:ph type="sldNum" sz="quarter" idx="12"/>
          </p:nvPr>
        </p:nvSpPr>
        <p:spPr/>
        <p:txBody>
          <a:bodyPr/>
          <a:lstStyle/>
          <a:p>
            <a:pPr>
              <a:defRPr/>
            </a:pPr>
            <a:fld id="{A246B651-83EB-423D-B1A1-40A15D29D5E2}" type="slidenum">
              <a:rPr lang="en-US" smtClean="0">
                <a:solidFill>
                  <a:schemeClr val="bg1"/>
                </a:solidFill>
              </a:rPr>
              <a:pPr>
                <a:defRPr/>
              </a:pPr>
              <a:t>9</a:t>
            </a:fld>
            <a:endParaRPr lang="en-US" dirty="0">
              <a:solidFill>
                <a:schemeClr val="bg1"/>
              </a:solidFill>
            </a:endParaRPr>
          </a:p>
        </p:txBody>
      </p:sp>
      <p:pic>
        <p:nvPicPr>
          <p:cNvPr id="24580" name="Picture 2"/>
          <p:cNvPicPr>
            <a:picLocks noChangeAspect="1" noChangeArrowheads="1"/>
          </p:cNvPicPr>
          <p:nvPr/>
        </p:nvPicPr>
        <p:blipFill>
          <a:blip r:embed="rId5" cstate="print"/>
          <a:srcRect/>
          <a:stretch>
            <a:fillRect/>
          </a:stretch>
        </p:blipFill>
        <p:spPr bwMode="auto">
          <a:xfrm>
            <a:off x="7508166" y="76200"/>
            <a:ext cx="1483433"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FF"/>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2994</TotalTime>
  <Words>3297</Words>
  <Application>Microsoft Office PowerPoint</Application>
  <PresentationFormat>On-screen Show (4:3)</PresentationFormat>
  <Paragraphs>352</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Network Access Control</vt:lpstr>
      <vt:lpstr>Agenda</vt:lpstr>
      <vt:lpstr>Slide 3</vt:lpstr>
      <vt:lpstr>The Problem</vt:lpstr>
      <vt:lpstr>The Problem</vt:lpstr>
      <vt:lpstr>Slide 6</vt:lpstr>
      <vt:lpstr>Endpoint Security</vt:lpstr>
      <vt:lpstr>Identity</vt:lpstr>
      <vt:lpstr>Network Security</vt:lpstr>
      <vt:lpstr>Gap Analysis in Current Solution</vt:lpstr>
      <vt:lpstr>Slide 11</vt:lpstr>
      <vt:lpstr>Improve Endpoint Security</vt:lpstr>
      <vt:lpstr>Improve Identity</vt:lpstr>
      <vt:lpstr>Improve Network Security</vt:lpstr>
      <vt:lpstr>Comprehensive Solution</vt:lpstr>
      <vt:lpstr>Slide 16</vt:lpstr>
      <vt:lpstr>Industry Analyst Viewpoint on NAC Vendors</vt:lpstr>
      <vt:lpstr>NAC Vendor Comparison</vt:lpstr>
      <vt:lpstr>Slide 19</vt:lpstr>
      <vt:lpstr>Total Cost of Ownership</vt:lpstr>
      <vt:lpstr>ROI Information</vt:lpstr>
      <vt:lpstr>Potential Loss by Industry</vt:lpstr>
      <vt:lpstr>Feasibility Analysis</vt:lpstr>
      <vt:lpstr>Final Recommendation</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R. Yriart</dc:creator>
  <cp:lastModifiedBy>Angela K</cp:lastModifiedBy>
  <cp:revision>210</cp:revision>
  <dcterms:created xsi:type="dcterms:W3CDTF">2010-03-13T03:03:51Z</dcterms:created>
  <dcterms:modified xsi:type="dcterms:W3CDTF">2010-03-13T05:05:53Z</dcterms:modified>
</cp:coreProperties>
</file>