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37"/>
  </p:notesMasterIdLst>
  <p:handoutMasterIdLst>
    <p:handoutMasterId r:id="rId38"/>
  </p:handoutMasterIdLst>
  <p:sldIdLst>
    <p:sldId id="256" r:id="rId2"/>
    <p:sldId id="285" r:id="rId3"/>
    <p:sldId id="290" r:id="rId4"/>
    <p:sldId id="291" r:id="rId5"/>
    <p:sldId id="292" r:id="rId6"/>
    <p:sldId id="287" r:id="rId7"/>
    <p:sldId id="289" r:id="rId8"/>
    <p:sldId id="288" r:id="rId9"/>
    <p:sldId id="281" r:id="rId10"/>
    <p:sldId id="293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57" r:id="rId27"/>
    <p:sldId id="259" r:id="rId28"/>
    <p:sldId id="258" r:id="rId29"/>
    <p:sldId id="260" r:id="rId30"/>
    <p:sldId id="282" r:id="rId31"/>
    <p:sldId id="261" r:id="rId32"/>
    <p:sldId id="262" r:id="rId33"/>
    <p:sldId id="283" r:id="rId34"/>
    <p:sldId id="263" r:id="rId35"/>
    <p:sldId id="264" r:id="rId36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36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AEB8B-923E-4905-A3FE-067BC092FD32}" type="datetimeFigureOut">
              <a:rPr lang="en-US" smtClean="0"/>
              <a:t>2/10/2010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C6434-9D14-4406-B70A-42D02F8CF15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88939-823E-4AB4-AAD7-FEFEAB1A4561}" type="datetimeFigureOut">
              <a:rPr lang="en-US" smtClean="0"/>
              <a:pPr/>
              <a:t>2/10/2010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39CE2-FD0E-4262-B6F0-76D01AD6078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39CE2-FD0E-4262-B6F0-76D01AD60788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50192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0193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44AE49C-479E-4894-9EFC-2294C2DFD1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563E8-1532-4DA5-B69D-7DB89D971D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06590-3DC7-43D3-B519-A724A50578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2DF80-527E-4CF5-B799-2E184047D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52B7F-42FB-4363-AF0C-CAD13CE25C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55E35-06BD-46D6-8244-B3229C83F5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3FC7A8-ACE1-4FF2-9065-257452D384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4481D-BF5A-44DC-BE0E-2600A144BE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15F1B-3ACD-4F77-8BF3-6F4D473E6B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CB47F-0BA4-4686-8392-7087B2AED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28A67-CF27-4F85-AD30-CB1E9E5A6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49155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156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49158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59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0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1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2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3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4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5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166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4916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9168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9169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70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smtClean="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71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fld id="{FFF86142-12F4-4BBA-A0E6-39CC8BA740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Mike\My%20Documents\School\10%20Winter\Security\Codec.exe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y-per-install.org/pay-per-install/380-guide-getting-started-ppi-start-2-finish.html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Web Based Attacks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352800"/>
            <a:ext cx="3124200" cy="20574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Symantec</a:t>
            </a:r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r>
              <a:rPr lang="en-US" b="1" smtClean="0"/>
              <a:t>Defense</a:t>
            </a:r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572000" y="4495800"/>
            <a:ext cx="4267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Fantastic Four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Casey Ford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Mike Lombardo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Ragnar Olson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Maninder Singh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Agenda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543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b="1" smtClean="0"/>
              <a:t>Introduction: Anatomy of Web Attacks </a:t>
            </a:r>
          </a:p>
          <a:p>
            <a:pPr eaLnBrk="1" hangingPunct="1">
              <a:defRPr/>
            </a:pPr>
            <a:r>
              <a:rPr lang="en-US" sz="2400" b="1" smtClean="0"/>
              <a:t>How do websites get infected? </a:t>
            </a:r>
          </a:p>
          <a:p>
            <a:pPr eaLnBrk="1" hangingPunct="1">
              <a:defRPr/>
            </a:pPr>
            <a:r>
              <a:rPr lang="en-US" sz="2400" b="1" smtClean="0"/>
              <a:t>Getting onto a user’s computer </a:t>
            </a:r>
            <a:br>
              <a:rPr lang="en-US" sz="2400" b="1" smtClean="0"/>
            </a:br>
            <a:r>
              <a:rPr lang="en-US" sz="2400" b="1" smtClean="0"/>
              <a:t>	(automatically)</a:t>
            </a:r>
          </a:p>
          <a:p>
            <a:pPr eaLnBrk="1" hangingPunct="1">
              <a:defRPr/>
            </a:pPr>
            <a:r>
              <a:rPr lang="en-US" sz="2400" b="1" smtClean="0"/>
              <a:t>Getting onto a user’s computer</a:t>
            </a:r>
            <a:br>
              <a:rPr lang="en-US" sz="2400" b="1" smtClean="0"/>
            </a:br>
            <a:r>
              <a:rPr lang="en-US" sz="2400" b="1" smtClean="0"/>
              <a:t>	(with a little help from the user)</a:t>
            </a:r>
          </a:p>
          <a:p>
            <a:pPr eaLnBrk="1" hangingPunct="1">
              <a:defRPr/>
            </a:pPr>
            <a:r>
              <a:rPr lang="en-US" sz="2400" b="1" smtClean="0"/>
              <a:t>What happens on the computer? </a:t>
            </a:r>
          </a:p>
          <a:p>
            <a:pPr eaLnBrk="1" hangingPunct="1">
              <a:defRPr/>
            </a:pPr>
            <a:r>
              <a:rPr lang="en-US" sz="2400" b="1" smtClean="0"/>
              <a:t>What you can do to protect yourself</a:t>
            </a:r>
          </a:p>
          <a:p>
            <a:pPr eaLnBrk="1" hangingPunct="1">
              <a:defRPr/>
            </a:pPr>
            <a:r>
              <a:rPr lang="en-US" sz="2400" b="1" smtClean="0"/>
              <a:t>Conclusion</a:t>
            </a:r>
          </a:p>
          <a:p>
            <a:pPr eaLnBrk="1" hangingPunct="1">
              <a:defRPr/>
            </a:pPr>
            <a:r>
              <a:rPr lang="en-US" sz="2400" b="1" smtClean="0"/>
              <a:t>Questions	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/>
          <p:cNvSpPr txBox="1">
            <a:spLocks/>
          </p:cNvSpPr>
          <p:nvPr/>
        </p:nvSpPr>
        <p:spPr bwMode="auto">
          <a:xfrm>
            <a:off x="990600" y="4572000"/>
            <a:ext cx="77724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Anatomy</a:t>
            </a:r>
            <a:r>
              <a:rPr kumimoji="0" lang="en-US" sz="28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Web Attacks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baseline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(How websites </a:t>
            </a:r>
            <a:r>
              <a:rPr lang="en-US" sz="2800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  <a:r>
              <a:rPr lang="en-US" sz="2800" kern="0" baseline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et </a:t>
            </a:r>
            <a:r>
              <a:rPr lang="en-US" sz="2800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  <a:r>
              <a:rPr lang="en-US" sz="2800" kern="0" baseline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ttacked)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62050"/>
          </a:xfrm>
        </p:spPr>
        <p:txBody>
          <a:bodyPr anchor="ctr" anchorCtr="0"/>
          <a:lstStyle/>
          <a:p>
            <a:r>
              <a:rPr lang="en-US" sz="4400" dirty="0" smtClean="0"/>
              <a:t>Anatomy of Web Attacks</a:t>
            </a:r>
            <a:endParaRPr lang="en-US" sz="44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457200" y="1828800"/>
            <a:ext cx="8382000" cy="4572000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800" b="1" dirty="0" smtClean="0"/>
              <a:t>Attacker breaks into a legitimate website and posts malware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800" dirty="0" smtClean="0"/>
              <a:t>Malware is no longer exclusive to malicious Web sites.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800" dirty="0" smtClean="0"/>
              <a:t>Today it is common place for legitimate mainstream Web sites to act as parasitic hosts that serve up malware to their unsuspecting visitors.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800" b="1" dirty="0" smtClean="0"/>
              <a:t>Attacking end-user machines.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800" dirty="0" smtClean="0"/>
              <a:t>Malware on a Web site makes its way down on to a user’s machine when that user visits the host Web site.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800" dirty="0" smtClean="0"/>
              <a:t>“Drive-by-download” – happens automatically with no user interaction required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800" dirty="0" smtClean="0"/>
              <a:t>Additional techniques which do require some input from the user, but in practice are equally, if not more so, effective.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800" b="1" dirty="0" smtClean="0"/>
              <a:t>Leveraging end user machines for malicious activity.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800" dirty="0" smtClean="0"/>
              <a:t>The most malicious activities begin once new malware has established a presence on a user’s machine. 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62050"/>
          </a:xfrm>
        </p:spPr>
        <p:txBody>
          <a:bodyPr anchor="ctr" anchorCtr="0"/>
          <a:lstStyle/>
          <a:p>
            <a:r>
              <a:rPr lang="en-US" sz="4400" dirty="0" smtClean="0"/>
              <a:t>Anatomy of Web Attacks</a:t>
            </a:r>
            <a:endParaRPr lang="en-US" sz="44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524000"/>
            <a:ext cx="801460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Placeholder 5"/>
          <p:cNvSpPr>
            <a:spLocks noGrp="1"/>
          </p:cNvSpPr>
          <p:nvPr>
            <p:ph type="body" sz="half" idx="4294967295"/>
          </p:nvPr>
        </p:nvSpPr>
        <p:spPr>
          <a:xfrm>
            <a:off x="914400" y="6248400"/>
            <a:ext cx="7696200" cy="30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1100" dirty="0" smtClean="0"/>
              <a:t>Source: Web Based Attacks, Symantec 2009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Websites Get Infected?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981200"/>
            <a:ext cx="7543800" cy="42672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It used to be malware was only on illicit sites such as adult material and pirated software</a:t>
            </a:r>
          </a:p>
          <a:p>
            <a:pPr lvl="1"/>
            <a:r>
              <a:rPr lang="en-US" dirty="0" smtClean="0"/>
              <a:t>Targeted users looking with short-term needs</a:t>
            </a:r>
          </a:p>
          <a:p>
            <a:r>
              <a:rPr lang="en-US" dirty="0" smtClean="0"/>
              <a:t>Today legitimate and mainstream websites are targets</a:t>
            </a:r>
          </a:p>
          <a:p>
            <a:pPr lvl="1"/>
            <a:r>
              <a:rPr lang="en-US" dirty="0" smtClean="0"/>
              <a:t>Complexity of websites - combination of many different Web content sources, dynamically constructed using many different scripting technologies, plug-in components, and databases</a:t>
            </a:r>
          </a:p>
          <a:p>
            <a:r>
              <a:rPr lang="en-US" dirty="0" smtClean="0"/>
              <a:t>Web advertisements</a:t>
            </a:r>
          </a:p>
          <a:p>
            <a:pPr lvl="1"/>
            <a:r>
              <a:rPr lang="en-US" dirty="0" smtClean="0"/>
              <a:t>Usually third party</a:t>
            </a:r>
          </a:p>
          <a:p>
            <a:pPr lvl="1"/>
            <a:r>
              <a:rPr lang="en-US" dirty="0" smtClean="0"/>
              <a:t>A webpage can have content coming from 10-20 different domains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05000" y="152400"/>
            <a:ext cx="5486400" cy="566738"/>
          </a:xfrm>
        </p:spPr>
        <p:txBody>
          <a:bodyPr/>
          <a:lstStyle/>
          <a:p>
            <a:pPr algn="ctr"/>
            <a:r>
              <a:rPr lang="en-US" dirty="0" smtClean="0"/>
              <a:t>Chicago Tribune Home Page</a:t>
            </a:r>
            <a:endParaRPr lang="en-US" sz="1200" dirty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2" name="Picture Placeholder 11" descr="chitrib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1018" r="1018"/>
          <a:stretch>
            <a:fillRect/>
          </a:stretch>
        </p:blipFill>
        <p:spPr>
          <a:xfrm>
            <a:off x="914399" y="990600"/>
            <a:ext cx="7801833" cy="54102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How are legitimate Web sites compromised?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458200" cy="495300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SQL Injection Attacks</a:t>
            </a:r>
          </a:p>
          <a:p>
            <a:pPr marL="914400" lvl="1" indent="-514350"/>
            <a:r>
              <a:rPr lang="en-US" dirty="0" smtClean="0"/>
              <a:t>Finding flaws in Web sites that have databases running behind them.</a:t>
            </a:r>
          </a:p>
          <a:p>
            <a:pPr marL="914400" lvl="1" indent="-514350"/>
            <a:r>
              <a:rPr lang="en-US" dirty="0" smtClean="0"/>
              <a:t>A poorly validated input field in a Web input form may allow an attacker to insert additional SQL instructions which may then be passed directly into the backend database</a:t>
            </a:r>
          </a:p>
          <a:p>
            <a:pPr marL="914400" lvl="1" indent="-514350"/>
            <a:r>
              <a:rPr lang="en-US" dirty="0" err="1" smtClean="0"/>
              <a:t>Trojan.Asprox</a:t>
            </a:r>
            <a:r>
              <a:rPr lang="en-US" dirty="0" smtClean="0"/>
              <a:t> and IFRAME Tag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Malicious Advertisements</a:t>
            </a:r>
          </a:p>
          <a:p>
            <a:pPr marL="914400" lvl="1" indent="-514350"/>
            <a:r>
              <a:rPr lang="en-US" dirty="0" smtClean="0"/>
              <a:t>Many Web sites today display advertisements hosted by third-party advertising sites</a:t>
            </a:r>
          </a:p>
          <a:p>
            <a:pPr marL="914400" lvl="1" indent="-514350"/>
            <a:r>
              <a:rPr lang="en-US" dirty="0" smtClean="0"/>
              <a:t>Volume of ads published automatically makes detection difficult</a:t>
            </a:r>
          </a:p>
          <a:p>
            <a:pPr marL="914400" lvl="1" indent="-514350"/>
            <a:r>
              <a:rPr lang="en-US" dirty="0" smtClean="0"/>
              <a:t>Random appearances further compounds the detection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Search Engine Result Redirection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Attacks on the backend virtual hosting companies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Vulnerabilities in the Web server or forum hosting software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Cross-site scripting (XSS) attacks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 txBox="1">
            <a:spLocks/>
          </p:cNvSpPr>
          <p:nvPr/>
        </p:nvSpPr>
        <p:spPr bwMode="auto">
          <a:xfrm>
            <a:off x="1066800" y="4572000"/>
            <a:ext cx="77724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GETTING ONTO A USER’S COMPUTER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(AUTOMATICALLY)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143000" y="457200"/>
            <a:ext cx="7696200" cy="1133475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2800" b="0" dirty="0" smtClean="0"/>
              <a:t>GETTING ONTO A USER’S COMPUTER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1309688" y="3168650"/>
            <a:ext cx="7124700" cy="1365250"/>
          </a:xfrm>
        </p:spPr>
        <p:txBody>
          <a:bodyPr anchor="b"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endParaRPr lang="en-US" sz="2000" dirty="0" smtClean="0">
              <a:solidFill>
                <a:srgbClr val="89898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2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5800" y="1143000"/>
            <a:ext cx="8192670" cy="4800600"/>
          </a:xfrm>
          <a:noFill/>
        </p:spPr>
      </p:pic>
      <p:sp>
        <p:nvSpPr>
          <p:cNvPr id="6" name="Text Placeholder 5"/>
          <p:cNvSpPr txBox="1">
            <a:spLocks/>
          </p:cNvSpPr>
          <p:nvPr/>
        </p:nvSpPr>
        <p:spPr bwMode="auto">
          <a:xfrm>
            <a:off x="914400" y="6172200"/>
            <a:ext cx="7696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Source: Web Based Attacks, Symantec 2009</a:t>
            </a:r>
            <a:endParaRPr kumimoji="0" lang="en-US" sz="1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Automatic Attack Exposure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Techniques used to deliver malware from Websites to a users computer.</a:t>
            </a:r>
          </a:p>
          <a:p>
            <a:pPr eaLnBrk="1" hangingPunct="1">
              <a:defRPr/>
            </a:pPr>
            <a:r>
              <a:rPr lang="en-US" smtClean="0"/>
              <a:t>Exposure</a:t>
            </a:r>
          </a:p>
          <a:p>
            <a:pPr lvl="1" eaLnBrk="1" hangingPunct="1">
              <a:defRPr/>
            </a:pPr>
            <a:r>
              <a:rPr lang="en-US" smtClean="0"/>
              <a:t>Browsing a website</a:t>
            </a:r>
          </a:p>
          <a:p>
            <a:pPr lvl="1" eaLnBrk="1" hangingPunct="1">
              <a:defRPr/>
            </a:pPr>
            <a:r>
              <a:rPr lang="en-US" smtClean="0"/>
              <a:t>No user interaction is required</a:t>
            </a:r>
          </a:p>
          <a:p>
            <a:pPr lvl="1" eaLnBrk="1" hangingPunct="1">
              <a:defRPr/>
            </a:pPr>
            <a:r>
              <a:rPr lang="en-US" smtClean="0"/>
              <a:t>Executable content is automatically downloaded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Typical Sequence of Events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Attacker compromises a good website</a:t>
            </a:r>
          </a:p>
          <a:p>
            <a:pPr eaLnBrk="1" hangingPunct="1">
              <a:defRPr/>
            </a:pPr>
            <a:r>
              <a:rPr lang="en-US" smtClean="0"/>
              <a:t>Visit website</a:t>
            </a:r>
          </a:p>
          <a:p>
            <a:pPr eaLnBrk="1" hangingPunct="1">
              <a:defRPr/>
            </a:pPr>
            <a:r>
              <a:rPr lang="en-US" smtClean="0"/>
              <a:t>Redirected to a bad website</a:t>
            </a:r>
          </a:p>
          <a:p>
            <a:pPr eaLnBrk="1" hangingPunct="1">
              <a:defRPr/>
            </a:pPr>
            <a:r>
              <a:rPr lang="en-US" smtClean="0"/>
              <a:t>Corrupt code is downloaded </a:t>
            </a:r>
          </a:p>
          <a:p>
            <a:pPr eaLnBrk="1" hangingPunct="1">
              <a:defRPr/>
            </a:pPr>
            <a:r>
              <a:rPr lang="en-US" smtClean="0"/>
              <a:t>Installed on the computer</a:t>
            </a:r>
          </a:p>
          <a:p>
            <a:pPr eaLnBrk="1" hangingPunct="1">
              <a:defRPr/>
            </a:pPr>
            <a:r>
              <a:rPr lang="en-US" smtClean="0"/>
              <a:t>Corrupt software takes control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 idx="4294967295"/>
          </p:nvPr>
        </p:nvSpPr>
        <p:spPr>
          <a:xfrm>
            <a:off x="1066800" y="304801"/>
            <a:ext cx="7543800" cy="1219199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Attack Toolkits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4294967295"/>
          </p:nvPr>
        </p:nvSpPr>
        <p:spPr>
          <a:xfrm>
            <a:off x="1066800" y="1905000"/>
            <a:ext cx="7543800" cy="44958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dirty="0" smtClean="0"/>
              <a:t>Profiling the victim</a:t>
            </a:r>
          </a:p>
          <a:p>
            <a:pPr lvl="3" eaLnBrk="1" hangingPunct="1">
              <a:defRPr/>
            </a:pPr>
            <a:r>
              <a:rPr lang="en-US" dirty="0" smtClean="0"/>
              <a:t>Based on the Specific Operating System</a:t>
            </a:r>
          </a:p>
          <a:p>
            <a:pPr lvl="3" eaLnBrk="1" hangingPunct="1">
              <a:defRPr/>
            </a:pPr>
            <a:r>
              <a:rPr lang="en-US" dirty="0" smtClean="0"/>
              <a:t>Browser Type</a:t>
            </a:r>
          </a:p>
          <a:p>
            <a:pPr eaLnBrk="1" hangingPunct="1">
              <a:defRPr/>
            </a:pPr>
            <a:r>
              <a:rPr lang="en-US" sz="2400" dirty="0" smtClean="0"/>
              <a:t>Timing the attack</a:t>
            </a:r>
          </a:p>
          <a:p>
            <a:pPr lvl="3" eaLnBrk="1" hangingPunct="1">
              <a:defRPr/>
            </a:pPr>
            <a:r>
              <a:rPr lang="en-US" dirty="0" smtClean="0"/>
              <a:t>Attack only once every hour</a:t>
            </a:r>
          </a:p>
          <a:p>
            <a:pPr eaLnBrk="1" hangingPunct="1">
              <a:defRPr/>
            </a:pPr>
            <a:r>
              <a:rPr lang="en-US" sz="2400" dirty="0" smtClean="0"/>
              <a:t>Geographical variances</a:t>
            </a:r>
          </a:p>
          <a:p>
            <a:pPr lvl="3" eaLnBrk="1" hangingPunct="1">
              <a:defRPr/>
            </a:pPr>
            <a:r>
              <a:rPr lang="en-US" dirty="0" smtClean="0"/>
              <a:t>Regional attacks on users</a:t>
            </a:r>
          </a:p>
          <a:p>
            <a:pPr eaLnBrk="1" hangingPunct="1">
              <a:defRPr/>
            </a:pPr>
            <a:r>
              <a:rPr lang="en-US" sz="2400" dirty="0" smtClean="0"/>
              <a:t>Selective use of vulnerabilities</a:t>
            </a:r>
          </a:p>
          <a:p>
            <a:pPr lvl="3" eaLnBrk="1" hangingPunct="1">
              <a:defRPr/>
            </a:pPr>
            <a:r>
              <a:rPr lang="en-US" dirty="0" smtClean="0"/>
              <a:t>Based on the protection of the users</a:t>
            </a:r>
          </a:p>
          <a:p>
            <a:pPr eaLnBrk="1" hangingPunct="1">
              <a:defRPr/>
            </a:pPr>
            <a:r>
              <a:rPr lang="en-US" sz="2400" dirty="0" smtClean="0"/>
              <a:t>Random attacks</a:t>
            </a:r>
          </a:p>
          <a:p>
            <a:pPr lvl="3" eaLnBrk="1" hangingPunct="1">
              <a:defRPr/>
            </a:pPr>
            <a:r>
              <a:rPr lang="en-US" dirty="0" smtClean="0"/>
              <a:t>No pattern, no reason, unpredictable</a:t>
            </a:r>
          </a:p>
          <a:p>
            <a:pPr lvl="3" eaLnBrk="1" hangingPunct="1">
              <a:defRPr/>
            </a:pPr>
            <a:endParaRPr lang="en-US" sz="12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“Click Jacking”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The click of link executes the attacker’s code </a:t>
            </a:r>
          </a:p>
          <a:p>
            <a:pPr eaLnBrk="1" hangingPunct="1">
              <a:defRPr/>
            </a:pPr>
            <a:r>
              <a:rPr lang="en-US" smtClean="0"/>
              <a:t>Often leading the person to a malicious website.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Frequency of Attacks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Thousands of times every day </a:t>
            </a:r>
          </a:p>
          <a:p>
            <a:pPr eaLnBrk="1" hangingPunct="1">
              <a:defRPr/>
            </a:pPr>
            <a:r>
              <a:rPr lang="en-US" smtClean="0"/>
              <a:t>In 2008  </a:t>
            </a:r>
          </a:p>
          <a:p>
            <a:pPr lvl="1" eaLnBrk="1" hangingPunct="1">
              <a:defRPr/>
            </a:pPr>
            <a:r>
              <a:rPr lang="en-US" smtClean="0"/>
              <a:t>18 million infection attempts</a:t>
            </a:r>
          </a:p>
          <a:p>
            <a:pPr lvl="1" eaLnBrk="1" hangingPunct="1">
              <a:defRPr/>
            </a:pPr>
            <a:r>
              <a:rPr lang="en-US" smtClean="0"/>
              <a:t>Continues to increase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066800" y="4505325"/>
            <a:ext cx="7772400" cy="1362075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2800" b="0" dirty="0" smtClean="0"/>
              <a:t>GETTING ONTO A USER’S COMPUTER</a:t>
            </a:r>
            <a:br>
              <a:rPr lang="en-US" sz="2800" b="0" dirty="0" smtClean="0"/>
            </a:br>
            <a:r>
              <a:rPr lang="en-US" sz="2800" b="0" dirty="0" smtClean="0"/>
              <a:t>(WITH A LITTLE HELP FROM THE USER)	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1309688" y="3168650"/>
            <a:ext cx="7124700" cy="1365250"/>
          </a:xfrm>
        </p:spPr>
        <p:txBody>
          <a:bodyPr anchor="b"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endParaRPr lang="en-US" sz="2000" smtClean="0">
              <a:solidFill>
                <a:srgbClr val="89898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6"/>
          <p:cNvSpPr>
            <a:spLocks noGrp="1"/>
          </p:cNvSpPr>
          <p:nvPr>
            <p:ph type="title" idx="4294967295"/>
          </p:nvPr>
        </p:nvSpPr>
        <p:spPr>
          <a:xfrm>
            <a:off x="1066800" y="92075"/>
            <a:ext cx="7543800" cy="120332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Social Engineering</a:t>
            </a:r>
          </a:p>
        </p:txBody>
      </p:sp>
      <p:pic>
        <p:nvPicPr>
          <p:cNvPr id="13315" name="Content Placeholder 3" descr="sEngineering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24000" y="1981200"/>
            <a:ext cx="6779265" cy="4301085"/>
          </a:xfrm>
        </p:spPr>
      </p:pic>
      <p:sp>
        <p:nvSpPr>
          <p:cNvPr id="19460" name="Text Placeholder 5"/>
          <p:cNvSpPr>
            <a:spLocks noGrp="1"/>
          </p:cNvSpPr>
          <p:nvPr>
            <p:ph type="body" sz="half" idx="4294967295"/>
          </p:nvPr>
        </p:nvSpPr>
        <p:spPr>
          <a:xfrm>
            <a:off x="838200" y="6400800"/>
            <a:ext cx="7696200" cy="30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1100" dirty="0" smtClean="0"/>
              <a:t>Source: Web Based Attacks, Symantec 2009</a:t>
            </a:r>
          </a:p>
        </p:txBody>
      </p:sp>
      <p:sp>
        <p:nvSpPr>
          <p:cNvPr id="13317" name="TextBox 7"/>
          <p:cNvSpPr txBox="1">
            <a:spLocks noChangeArrowheads="1"/>
          </p:cNvSpPr>
          <p:nvPr/>
        </p:nvSpPr>
        <p:spPr bwMode="auto">
          <a:xfrm>
            <a:off x="792162" y="1143000"/>
            <a:ext cx="82756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Char char="•"/>
            </a:pPr>
            <a:r>
              <a:rPr lang="en-US" dirty="0">
                <a:latin typeface="Calibri" pitchFamily="34" charset="0"/>
              </a:rPr>
              <a:t> People are tricked into performing actions they would not otherwise want to perform</a:t>
            </a:r>
          </a:p>
          <a:p>
            <a:pPr eaLnBrk="1" hangingPunct="1"/>
            <a:endParaRPr lang="en-US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Types of Social Engineering Attacks</a:t>
            </a:r>
          </a:p>
        </p:txBody>
      </p:sp>
      <p:sp>
        <p:nvSpPr>
          <p:cNvPr id="20483" name="Content Placeholder 4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Fake Codec</a:t>
            </a:r>
          </a:p>
          <a:p>
            <a:pPr eaLnBrk="1" hangingPunct="1">
              <a:defRPr/>
            </a:pPr>
            <a:r>
              <a:rPr lang="en-US" smtClean="0"/>
              <a:t>Malicious Peer-to-Peer (P2P) Files</a:t>
            </a:r>
          </a:p>
          <a:p>
            <a:pPr eaLnBrk="1" hangingPunct="1">
              <a:defRPr/>
            </a:pPr>
            <a:r>
              <a:rPr lang="en-US" smtClean="0"/>
              <a:t>Malicious Advertisements</a:t>
            </a:r>
          </a:p>
          <a:p>
            <a:pPr eaLnBrk="1" hangingPunct="1">
              <a:defRPr/>
            </a:pPr>
            <a:r>
              <a:rPr lang="en-US" smtClean="0"/>
              <a:t>Fake Scanner Web Page</a:t>
            </a:r>
          </a:p>
          <a:p>
            <a:pPr eaLnBrk="1" hangingPunct="1">
              <a:defRPr/>
            </a:pPr>
            <a:r>
              <a:rPr lang="en-US" smtClean="0"/>
              <a:t>Blog Spam</a:t>
            </a:r>
          </a:p>
          <a:p>
            <a:pPr eaLnBrk="1" hangingPunct="1">
              <a:defRPr/>
            </a:pPr>
            <a:r>
              <a:rPr lang="en-US" smtClean="0"/>
              <a:t>Other Attack Vectors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Fake Codec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r>
              <a:rPr lang="en-US" smtClean="0"/>
              <a:t>User is prompted to install a missing codec</a:t>
            </a:r>
          </a:p>
          <a:p>
            <a:pPr eaLnBrk="1" hangingPunct="1">
              <a:defRPr/>
            </a:pPr>
            <a:r>
              <a:rPr lang="en-US" smtClean="0"/>
              <a:t>Codec is actually malware code</a:t>
            </a:r>
          </a:p>
          <a:p>
            <a:pPr lvl="1" eaLnBrk="1" hangingPunct="1">
              <a:defRPr/>
            </a:pPr>
            <a:r>
              <a:rPr lang="en-US" smtClean="0"/>
              <a:t>Usually a trojan horse</a:t>
            </a:r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</p:txBody>
      </p:sp>
      <p:pic>
        <p:nvPicPr>
          <p:cNvPr id="15364" name="Picture 6" descr="vimeo.JPG">
            <a:hlinkClick r:id="rId3" action="ppaction://program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2057400"/>
            <a:ext cx="3505200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Malicious Peer-to-Peer (P2P) Files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/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Malware authors bind content into popular applications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mtClean="0"/>
              <a:t>Files named after celebrities, popular bands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mtClean="0"/>
              <a:t>Uploaded to popular P2P sites where they are downloaded by unsuspecting users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Openly available how-to materials on the internet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mtClean="0"/>
              <a:t>Details how to build and distribute malware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mtClean="0"/>
              <a:t>Pay-Per-Install malware (</a:t>
            </a:r>
            <a:r>
              <a:rPr lang="en-US" smtClean="0">
                <a:hlinkClick r:id="rId3"/>
              </a:rPr>
              <a:t>Guide</a:t>
            </a:r>
            <a:r>
              <a:rPr lang="en-US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Malicious Advertisements</a:t>
            </a:r>
          </a:p>
        </p:txBody>
      </p:sp>
      <p:sp>
        <p:nvSpPr>
          <p:cNvPr id="23555" name="Content Placeholder 4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Malware authors advertise their fake codecs to unsuspecting users</a:t>
            </a:r>
          </a:p>
          <a:p>
            <a:pPr lvl="1" eaLnBrk="1" hangingPunct="1">
              <a:defRPr/>
            </a:pPr>
            <a:r>
              <a:rPr lang="en-US" smtClean="0"/>
              <a:t>Use legitimate advertising channels</a:t>
            </a:r>
          </a:p>
          <a:p>
            <a:pPr lvl="1" eaLnBrk="1" hangingPunct="1">
              <a:defRPr/>
            </a:pPr>
            <a:r>
              <a:rPr lang="en-US" smtClean="0"/>
              <a:t>Sponsored links pointed to pages masked as legitimate downloads for official versions of software</a:t>
            </a:r>
          </a:p>
          <a:p>
            <a:pPr eaLnBrk="1" hangingPunct="1">
              <a:defRPr/>
            </a:pPr>
            <a:r>
              <a:rPr lang="en-US" smtClean="0"/>
              <a:t>Advertising providers have taken notice, but this is difficult to mitigate owing to volume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Fake Scanner Web Page</a:t>
            </a:r>
          </a:p>
        </p:txBody>
      </p:sp>
      <p:sp>
        <p:nvSpPr>
          <p:cNvPr id="24579" name="Content Placeholder 4"/>
          <p:cNvSpPr>
            <a:spLocks noGrp="1"/>
          </p:cNvSpPr>
          <p:nvPr>
            <p:ph idx="4294967295"/>
          </p:nvPr>
        </p:nvSpPr>
        <p:spPr>
          <a:xfrm>
            <a:off x="914400" y="1981200"/>
            <a:ext cx="7086600" cy="27432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Create a web site or product that misrepresents the truth</a:t>
            </a:r>
          </a:p>
          <a:p>
            <a:pPr lvl="1" eaLnBrk="1" hangingPunct="1">
              <a:defRPr/>
            </a:pPr>
            <a:r>
              <a:rPr lang="en-US" smtClean="0"/>
              <a:t>JavaScript pop-ups notifying of false need to install operating system updates</a:t>
            </a:r>
          </a:p>
          <a:p>
            <a:pPr eaLnBrk="1" hangingPunct="1">
              <a:defRPr/>
            </a:pPr>
            <a:endParaRPr lang="en-US" smtClean="0"/>
          </a:p>
        </p:txBody>
      </p:sp>
      <p:pic>
        <p:nvPicPr>
          <p:cNvPr id="18436" name="Picture 5" descr="fakeScann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4267200"/>
            <a:ext cx="4114800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Placeholder 5"/>
          <p:cNvSpPr txBox="1">
            <a:spLocks/>
          </p:cNvSpPr>
          <p:nvPr/>
        </p:nvSpPr>
        <p:spPr bwMode="auto">
          <a:xfrm>
            <a:off x="1447800" y="6324600"/>
            <a:ext cx="7696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US" sz="1100">
                <a:latin typeface="Calibri" pitchFamily="34" charset="0"/>
              </a:rPr>
              <a:t>Source: Web Based Attacks, Symantec 2009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914400" y="4402138"/>
            <a:ext cx="36576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eaLnBrk="1" hangingPunct="1">
              <a:spcBef>
                <a:spcPct val="20000"/>
              </a:spcBef>
              <a:buClr>
                <a:schemeClr val="tx1"/>
              </a:buClr>
              <a:buFontTx/>
              <a:buChar char="–"/>
              <a:defRPr/>
            </a:pP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Tools that claim to scan for and remove adult images, etc.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Blog Spam</a:t>
            </a:r>
          </a:p>
        </p:txBody>
      </p:sp>
      <p:sp>
        <p:nvSpPr>
          <p:cNvPr id="25603" name="Content Placeholder 4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Alluring links posted on blogs </a:t>
            </a:r>
          </a:p>
          <a:p>
            <a:pPr lvl="1" eaLnBrk="1" hangingPunct="1">
              <a:defRPr/>
            </a:pPr>
            <a:r>
              <a:rPr lang="en-US" smtClean="0"/>
              <a:t>Links embedded in blog comments</a:t>
            </a:r>
          </a:p>
          <a:p>
            <a:pPr lvl="1" eaLnBrk="1" hangingPunct="1">
              <a:defRPr/>
            </a:pPr>
            <a:r>
              <a:rPr lang="en-US" smtClean="0"/>
              <a:t>Direct users to sites that leverage social engineering tricks or browser exploits to spread malware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Other Attack Vectors</a:t>
            </a:r>
          </a:p>
        </p:txBody>
      </p:sp>
      <p:sp>
        <p:nvSpPr>
          <p:cNvPr id="26627" name="Content Placeholder 4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Spam</a:t>
            </a:r>
          </a:p>
          <a:p>
            <a:pPr lvl="1" eaLnBrk="1" hangingPunct="1">
              <a:defRPr/>
            </a:pPr>
            <a:r>
              <a:rPr lang="en-US" smtClean="0"/>
              <a:t>Emails contain links directing people to drive by download, fake scanner/codec, and malware sites</a:t>
            </a:r>
          </a:p>
          <a:p>
            <a:pPr eaLnBrk="1" hangingPunct="1">
              <a:defRPr/>
            </a:pPr>
            <a:r>
              <a:rPr lang="en-US" smtClean="0"/>
              <a:t>Pirated software sites</a:t>
            </a:r>
          </a:p>
          <a:p>
            <a:pPr lvl="1" eaLnBrk="1" hangingPunct="1">
              <a:defRPr/>
            </a:pPr>
            <a:r>
              <a:rPr lang="en-US" smtClean="0"/>
              <a:t>Pirated versions of software are bundled with or comprised solely of trojan horses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066800" y="4505325"/>
            <a:ext cx="7772400" cy="1362075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2800" b="0" dirty="0" smtClean="0"/>
              <a:t>WHAT HAPPENS TO YOUR COMPUTER?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1309688" y="3168650"/>
            <a:ext cx="7124700" cy="1365250"/>
          </a:xfrm>
        </p:spPr>
        <p:txBody>
          <a:bodyPr anchor="b"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endParaRPr lang="en-US" sz="2000" smtClean="0">
              <a:solidFill>
                <a:srgbClr val="89898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What happens to your computer?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Leading Malware: Misleading Applications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Also referred to as rogueware, scareware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Intentionally misrepresent security issues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Social engineering to entice product purchase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/>
              <a:t>Malware activities: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Prevent users from navigating to legitimate antivirus vendors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Prevents itself from being uninstalled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smtClean="0"/>
              <a:t>Pops up warnings that the system is infected and that the software needs to be purchased in order to clean system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68275"/>
            <a:ext cx="8077200" cy="143192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Top 10 Misleading Software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5257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Thousands of individuals defrauded</a:t>
            </a:r>
          </a:p>
          <a:p>
            <a:pPr eaLnBrk="1" hangingPunct="1">
              <a:defRPr/>
            </a:pPr>
            <a:r>
              <a:rPr lang="en-US" smtClean="0"/>
              <a:t>23 M attempts in last 6 months of 2008 </a:t>
            </a:r>
          </a:p>
          <a:p>
            <a:pPr eaLnBrk="1" hangingPunct="1">
              <a:defRPr/>
            </a:pPr>
            <a:r>
              <a:rPr lang="en-US" smtClean="0"/>
              <a:t>1% =&gt; $11M revenue</a:t>
            </a:r>
          </a:p>
          <a:p>
            <a:pPr eaLnBrk="1" hangingPunct="1">
              <a:defRPr/>
            </a:pPr>
            <a:r>
              <a:rPr lang="en-US" smtClean="0"/>
              <a:t>Polymorphing tools </a:t>
            </a:r>
          </a:p>
          <a:p>
            <a:pPr lvl="1" eaLnBrk="1" hangingPunct="1">
              <a:defRPr/>
            </a:pPr>
            <a:r>
              <a:rPr lang="en-US" smtClean="0"/>
              <a:t>Repackages itself</a:t>
            </a:r>
          </a:p>
          <a:p>
            <a:pPr lvl="1" eaLnBrk="1" hangingPunct="1">
              <a:defRPr/>
            </a:pPr>
            <a:r>
              <a:rPr lang="en-US" smtClean="0"/>
              <a:t>Hard to detect</a:t>
            </a:r>
          </a:p>
          <a:p>
            <a:pPr eaLnBrk="1" hangingPunct="1">
              <a:defRPr/>
            </a:pPr>
            <a:endParaRPr lang="en-US" smtClean="0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1981200"/>
            <a:ext cx="2438400" cy="458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Placeholder 5"/>
          <p:cNvSpPr>
            <a:spLocks/>
          </p:cNvSpPr>
          <p:nvPr/>
        </p:nvSpPr>
        <p:spPr bwMode="auto">
          <a:xfrm>
            <a:off x="990600" y="6400800"/>
            <a:ext cx="7696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1100">
                <a:effectLst>
                  <a:outerShdw blurRad="38100" dist="38100" dir="2700000" algn="tl">
                    <a:srgbClr val="FFFFFF"/>
                  </a:outerShdw>
                </a:effectLst>
              </a:rPr>
              <a:t>Source: Web Based Attacks, Symantec 2009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57150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 smtClean="0"/>
              <a:t>Misleading Software Example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 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958850"/>
            <a:ext cx="7315200" cy="544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Placeholder 5"/>
          <p:cNvSpPr>
            <a:spLocks/>
          </p:cNvSpPr>
          <p:nvPr/>
        </p:nvSpPr>
        <p:spPr bwMode="auto">
          <a:xfrm>
            <a:off x="914400" y="6400800"/>
            <a:ext cx="7696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 sz="1100">
                <a:effectLst>
                  <a:outerShdw blurRad="38100" dist="38100" dir="2700000" algn="tl">
                    <a:srgbClr val="FFFFFF"/>
                  </a:outerShdw>
                </a:effectLst>
              </a:rPr>
              <a:t>Source: Web Based Attacks, Symantec 2009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Other Malware Activities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Stealing personal information</a:t>
            </a:r>
          </a:p>
          <a:p>
            <a:pPr lvl="1" eaLnBrk="1" hangingPunct="1">
              <a:defRPr/>
            </a:pPr>
            <a:r>
              <a:rPr lang="en-US" smtClean="0"/>
              <a:t>Keyloggers </a:t>
            </a:r>
          </a:p>
          <a:p>
            <a:pPr lvl="2" eaLnBrk="1" hangingPunct="1">
              <a:defRPr/>
            </a:pPr>
            <a:r>
              <a:rPr lang="en-US" smtClean="0"/>
              <a:t>capture username, passwords for various sites</a:t>
            </a:r>
          </a:p>
          <a:p>
            <a:pPr lvl="3" eaLnBrk="1" hangingPunct="1">
              <a:defRPr/>
            </a:pPr>
            <a:r>
              <a:rPr lang="en-US" smtClean="0"/>
              <a:t>Banking, Shopping, Gaming and email accounts</a:t>
            </a:r>
          </a:p>
          <a:p>
            <a:pPr lvl="2" eaLnBrk="1" hangingPunct="1">
              <a:defRPr/>
            </a:pPr>
            <a:r>
              <a:rPr lang="en-US" smtClean="0"/>
              <a:t>Capture credit card numbers</a:t>
            </a:r>
          </a:p>
          <a:p>
            <a:pPr eaLnBrk="1" hangingPunct="1">
              <a:defRPr/>
            </a:pPr>
            <a:r>
              <a:rPr lang="en-US" smtClean="0"/>
              <a:t>Botnet proliferation</a:t>
            </a:r>
          </a:p>
          <a:p>
            <a:pPr lvl="1" eaLnBrk="1" hangingPunct="1">
              <a:defRPr/>
            </a:pPr>
            <a:r>
              <a:rPr lang="en-US" smtClean="0"/>
              <a:t>Remote control to coordinate large scale attacks</a:t>
            </a:r>
          </a:p>
          <a:p>
            <a:pPr lvl="1" eaLnBrk="1" hangingPunct="1">
              <a:defRPr/>
            </a:pPr>
            <a:endParaRPr lang="en-US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066800" y="4505325"/>
            <a:ext cx="7772400" cy="1362075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2800" b="0" dirty="0" smtClean="0"/>
              <a:t>WHAT CAN YOU DO TO PROTECT YOURSELF?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1309688" y="3168650"/>
            <a:ext cx="7124700" cy="1365250"/>
          </a:xfrm>
        </p:spPr>
        <p:txBody>
          <a:bodyPr anchor="b"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endParaRPr lang="en-US" sz="2000" dirty="0" smtClean="0">
              <a:solidFill>
                <a:srgbClr val="89898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Software Protection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Update and Patch Software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Get latest OS, Browser, Application patches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err="1" smtClean="0"/>
              <a:t>Browswer</a:t>
            </a:r>
            <a:r>
              <a:rPr lang="en-US" sz="2400" dirty="0" smtClean="0"/>
              <a:t> Plug-in updates often forgotten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Endpoint Protection Software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Heuristic File Protection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Intrusion prevention system – prevent drive by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Behavioral monitoring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Update Protection Software Subscription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70000 virus variants possible in a week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Behavioral Protection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Be Suspicious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Avoid things that seem too good to be true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Use safe search functionality in browsers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Adopt Strong Password Policy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Use mixture of letters, number, and symbols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Change passwords frequently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Use unique passwords for different sites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Prevention is the key</a:t>
            </a:r>
          </a:p>
          <a:p>
            <a:pPr lvl="1" eaLnBrk="1" hangingPunct="1">
              <a:defRPr/>
            </a:pPr>
            <a:r>
              <a:rPr lang="en-US" sz="2000" dirty="0" smtClean="0"/>
              <a:t>Reduce or Eliminate the Vulnerability</a:t>
            </a:r>
          </a:p>
          <a:p>
            <a:pPr lvl="1" eaLnBrk="1" hangingPunct="1">
              <a:defRPr/>
            </a:pPr>
            <a:r>
              <a:rPr lang="en-US" sz="2000" dirty="0" smtClean="0"/>
              <a:t>Adaptive experienced based techniques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Be proactive in protecting systems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/>
              <a:t>Cheaper to prevent than the repair infected systems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990600" y="4572000"/>
            <a:ext cx="7772400" cy="1362075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en-US" sz="2800" b="0" dirty="0" smtClean="0"/>
              <a:t>FINAL THOUGHTS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1309688" y="3168650"/>
            <a:ext cx="7124700" cy="1365250"/>
          </a:xfrm>
        </p:spPr>
        <p:txBody>
          <a:bodyPr anchor="b"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endParaRPr lang="en-US" sz="2000" smtClean="0">
              <a:solidFill>
                <a:srgbClr val="89898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Conclusion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IT Managers and end users must be Vigilant</a:t>
            </a:r>
          </a:p>
          <a:p>
            <a:pPr eaLnBrk="1" hangingPunct="1">
              <a:defRPr/>
            </a:pPr>
            <a:r>
              <a:rPr lang="en-US" smtClean="0"/>
              <a:t>Signature based protection software alone are not enough to protect systems</a:t>
            </a:r>
          </a:p>
          <a:p>
            <a:pPr eaLnBrk="1" hangingPunct="1">
              <a:defRPr/>
            </a:pPr>
            <a:r>
              <a:rPr lang="en-US" smtClean="0"/>
              <a:t>Protection strategy  must be evolving to react to new threats and vulnerabilities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3810000"/>
            <a:ext cx="7086600" cy="143192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Questions?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mmer">
  <a:themeElements>
    <a:clrScheme name="Shimmer 8">
      <a:dk1>
        <a:srgbClr val="000000"/>
      </a:dk1>
      <a:lt1>
        <a:srgbClr val="D6DAE4"/>
      </a:lt1>
      <a:dk2>
        <a:srgbClr val="000099"/>
      </a:dk2>
      <a:lt2>
        <a:srgbClr val="FFFFFF"/>
      </a:lt2>
      <a:accent1>
        <a:srgbClr val="BFDEE3"/>
      </a:accent1>
      <a:accent2>
        <a:srgbClr val="C0C0C0"/>
      </a:accent2>
      <a:accent3>
        <a:srgbClr val="E8EAEF"/>
      </a:accent3>
      <a:accent4>
        <a:srgbClr val="000000"/>
      </a:accent4>
      <a:accent5>
        <a:srgbClr val="DCECEF"/>
      </a:accent5>
      <a:accent6>
        <a:srgbClr val="AEAEAE"/>
      </a:accent6>
      <a:hlink>
        <a:srgbClr val="3333CC"/>
      </a:hlink>
      <a:folHlink>
        <a:srgbClr val="5E93C9"/>
      </a:folHlink>
    </a:clrScheme>
    <a:fontScheme name="Shimme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1163</Words>
  <Application>Microsoft Office PowerPoint</Application>
  <PresentationFormat>On-screen Show (4:3)</PresentationFormat>
  <Paragraphs>232</Paragraphs>
  <Slides>35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Shimmer</vt:lpstr>
      <vt:lpstr>Web Based Attacks</vt:lpstr>
      <vt:lpstr>Agenda</vt:lpstr>
      <vt:lpstr>Slide 3</vt:lpstr>
      <vt:lpstr>Anatomy of Web Attacks</vt:lpstr>
      <vt:lpstr>Anatomy of Web Attacks</vt:lpstr>
      <vt:lpstr>How Do Websites Get Infected?</vt:lpstr>
      <vt:lpstr>Chicago Tribune Home Page</vt:lpstr>
      <vt:lpstr>How are legitimate Web sites compromised?</vt:lpstr>
      <vt:lpstr>Slide 9</vt:lpstr>
      <vt:lpstr>GETTING ONTO A USER’S COMPUTER </vt:lpstr>
      <vt:lpstr>Automatic Attack Exposure</vt:lpstr>
      <vt:lpstr>Typical Sequence of Events</vt:lpstr>
      <vt:lpstr>Attack Toolkits</vt:lpstr>
      <vt:lpstr>“Click Jacking”</vt:lpstr>
      <vt:lpstr>Frequency of Attacks</vt:lpstr>
      <vt:lpstr>GETTING ONTO A USER’S COMPUTER (WITH A LITTLE HELP FROM THE USER) </vt:lpstr>
      <vt:lpstr>Social Engineering</vt:lpstr>
      <vt:lpstr>Types of Social Engineering Attacks</vt:lpstr>
      <vt:lpstr>Fake Codec</vt:lpstr>
      <vt:lpstr>Malicious Peer-to-Peer (P2P) Files</vt:lpstr>
      <vt:lpstr>Malicious Advertisements</vt:lpstr>
      <vt:lpstr>Fake Scanner Web Page</vt:lpstr>
      <vt:lpstr>Blog Spam</vt:lpstr>
      <vt:lpstr>Other Attack Vectors</vt:lpstr>
      <vt:lpstr>WHAT HAPPENS TO YOUR COMPUTER?</vt:lpstr>
      <vt:lpstr>What happens to your computer? </vt:lpstr>
      <vt:lpstr>Top 10 Misleading Software</vt:lpstr>
      <vt:lpstr>Misleading Software Example</vt:lpstr>
      <vt:lpstr>Other Malware Activities</vt:lpstr>
      <vt:lpstr>WHAT CAN YOU DO TO PROTECT YOURSELF? </vt:lpstr>
      <vt:lpstr>Software Protection</vt:lpstr>
      <vt:lpstr>Behavioral Protection</vt:lpstr>
      <vt:lpstr>FINAL THOUGHTS</vt:lpstr>
      <vt:lpstr>Conclusion</vt:lpstr>
      <vt:lpstr>Questions? </vt:lpstr>
    </vt:vector>
  </TitlesOfParts>
  <Company>Allstate Insurance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Based Attacks</dc:title>
  <dc:creator>Allstate</dc:creator>
  <cp:lastModifiedBy>mlombard</cp:lastModifiedBy>
  <cp:revision>29</cp:revision>
  <dcterms:created xsi:type="dcterms:W3CDTF">2010-02-07T18:29:21Z</dcterms:created>
  <dcterms:modified xsi:type="dcterms:W3CDTF">2010-02-10T20:13:24Z</dcterms:modified>
</cp:coreProperties>
</file>