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63" r:id="rId4"/>
    <p:sldId id="264" r:id="rId5"/>
    <p:sldId id="258" r:id="rId6"/>
    <p:sldId id="266" r:id="rId7"/>
    <p:sldId id="268" r:id="rId8"/>
    <p:sldId id="275" r:id="rId9"/>
    <p:sldId id="269" r:id="rId10"/>
    <p:sldId id="276" r:id="rId11"/>
    <p:sldId id="279" r:id="rId12"/>
    <p:sldId id="259" r:id="rId13"/>
    <p:sldId id="293" r:id="rId14"/>
    <p:sldId id="294" r:id="rId15"/>
    <p:sldId id="265" r:id="rId16"/>
    <p:sldId id="267" r:id="rId17"/>
    <p:sldId id="260" r:id="rId18"/>
    <p:sldId id="297" r:id="rId19"/>
    <p:sldId id="280" r:id="rId20"/>
    <p:sldId id="298" r:id="rId21"/>
    <p:sldId id="282" r:id="rId22"/>
    <p:sldId id="261" r:id="rId23"/>
    <p:sldId id="295" r:id="rId24"/>
    <p:sldId id="277" r:id="rId25"/>
    <p:sldId id="278" r:id="rId26"/>
    <p:sldId id="292" r:id="rId27"/>
    <p:sldId id="284" r:id="rId28"/>
    <p:sldId id="285" r:id="rId29"/>
    <p:sldId id="291" r:id="rId30"/>
    <p:sldId id="288" r:id="rId31"/>
    <p:sldId id="29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88104" autoAdjust="0"/>
  </p:normalViewPr>
  <p:slideViewPr>
    <p:cSldViewPr>
      <p:cViewPr varScale="1">
        <p:scale>
          <a:sx n="88" d="100"/>
          <a:sy n="88" d="100"/>
        </p:scale>
        <p:origin x="-384" y="-102"/>
      </p:cViewPr>
      <p:guideLst>
        <p:guide orient="horz" pos="2160"/>
        <p:guide pos="2880"/>
      </p:guideLst>
    </p:cSldViewPr>
  </p:slideViewPr>
  <p:notesTextViewPr>
    <p:cViewPr>
      <p:scale>
        <a:sx n="100" d="100"/>
        <a:sy n="100" d="100"/>
      </p:scale>
      <p:origin x="0" y="324"/>
    </p:cViewPr>
  </p:notesTextViewPr>
  <p:sorterViewPr>
    <p:cViewPr>
      <p:scale>
        <a:sx n="66" d="100"/>
        <a:sy n="66" d="100"/>
      </p:scale>
      <p:origin x="0" y="0"/>
    </p:cViewPr>
  </p:sorterViewPr>
  <p:notesViewPr>
    <p:cSldViewPr>
      <p:cViewPr>
        <p:scale>
          <a:sx n="100" d="100"/>
          <a:sy n="100" d="100"/>
        </p:scale>
        <p:origin x="-1992" y="36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Mike\My%20Documents\Downloads\KEScheduledUpdat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Data\febPatchesRebootPending.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Data\febPatchesRebootPending.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oleObject" Target="file:///C:\Data\febPatchesRebootPend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Scheduled</a:t>
            </a:r>
            <a:r>
              <a:rPr lang="en-US" baseline="0"/>
              <a:t> Distribution - First 30 Seconds</a:t>
            </a:r>
            <a:endParaRPr lang="en-US"/>
          </a:p>
        </c:rich>
      </c:tx>
    </c:title>
    <c:plotArea>
      <c:layout/>
      <c:barChart>
        <c:barDir val="col"/>
        <c:grouping val="clustered"/>
        <c:ser>
          <c:idx val="0"/>
          <c:order val="0"/>
          <c:tx>
            <c:strRef>
              <c:f>Histogram!$B$1</c:f>
              <c:strCache>
                <c:ptCount val="1"/>
                <c:pt idx="0">
                  <c:v>Executions</c:v>
                </c:pt>
              </c:strCache>
            </c:strRef>
          </c:tx>
          <c:cat>
            <c:numRef>
              <c:f>Histogram!$A$2:$A$30</c:f>
              <c:numCache>
                <c:formatCode>h:mm:ss</c:formatCode>
                <c:ptCount val="29"/>
                <c:pt idx="0">
                  <c:v>1.1574074074074145E-5</c:v>
                </c:pt>
                <c:pt idx="1">
                  <c:v>2.3148148148148208E-5</c:v>
                </c:pt>
                <c:pt idx="2">
                  <c:v>3.4722222222222446E-5</c:v>
                </c:pt>
                <c:pt idx="3">
                  <c:v>4.6296296296296748E-5</c:v>
                </c:pt>
                <c:pt idx="4">
                  <c:v>5.787037037037061E-5</c:v>
                </c:pt>
                <c:pt idx="5">
                  <c:v>6.9444444444445041E-5</c:v>
                </c:pt>
                <c:pt idx="6">
                  <c:v>8.101851851851853E-5</c:v>
                </c:pt>
                <c:pt idx="7">
                  <c:v>9.2592592592593686E-5</c:v>
                </c:pt>
                <c:pt idx="8">
                  <c:v>1.0416666666666701E-4</c:v>
                </c:pt>
                <c:pt idx="9">
                  <c:v>1.1574074074074123E-4</c:v>
                </c:pt>
                <c:pt idx="10">
                  <c:v>1.2731481481481543E-4</c:v>
                </c:pt>
                <c:pt idx="11">
                  <c:v>1.3888888888889016E-4</c:v>
                </c:pt>
                <c:pt idx="12">
                  <c:v>1.5046296296296343E-4</c:v>
                </c:pt>
                <c:pt idx="13">
                  <c:v>1.6203703703703804E-4</c:v>
                </c:pt>
                <c:pt idx="14">
                  <c:v>1.7361111111111258E-4</c:v>
                </c:pt>
                <c:pt idx="15">
                  <c:v>1.851851851851865E-4</c:v>
                </c:pt>
                <c:pt idx="16">
                  <c:v>1.9675925925925991E-4</c:v>
                </c:pt>
                <c:pt idx="17">
                  <c:v>2.0833333333333495E-4</c:v>
                </c:pt>
                <c:pt idx="18">
                  <c:v>2.1990740740740816E-4</c:v>
                </c:pt>
                <c:pt idx="19">
                  <c:v>2.3148148148148146E-4</c:v>
                </c:pt>
                <c:pt idx="20">
                  <c:v>2.4305555555555669E-4</c:v>
                </c:pt>
                <c:pt idx="21">
                  <c:v>2.5462962962963172E-4</c:v>
                </c:pt>
                <c:pt idx="22">
                  <c:v>2.662037037037061E-4</c:v>
                </c:pt>
                <c:pt idx="23">
                  <c:v>2.7777777777778103E-4</c:v>
                </c:pt>
                <c:pt idx="24">
                  <c:v>2.8935185185185352E-4</c:v>
                </c:pt>
                <c:pt idx="25">
                  <c:v>3.0092592592592611E-4</c:v>
                </c:pt>
                <c:pt idx="26">
                  <c:v>3.1250000000000207E-4</c:v>
                </c:pt>
                <c:pt idx="27">
                  <c:v>3.2407407407407699E-4</c:v>
                </c:pt>
                <c:pt idx="28">
                  <c:v>3.4722222222222375E-4</c:v>
                </c:pt>
              </c:numCache>
            </c:numRef>
          </c:cat>
          <c:val>
            <c:numRef>
              <c:f>Histogram!$B$2:$B$30</c:f>
              <c:numCache>
                <c:formatCode>General</c:formatCode>
                <c:ptCount val="29"/>
                <c:pt idx="0">
                  <c:v>426</c:v>
                </c:pt>
                <c:pt idx="1">
                  <c:v>523</c:v>
                </c:pt>
                <c:pt idx="2">
                  <c:v>38</c:v>
                </c:pt>
                <c:pt idx="3">
                  <c:v>39</c:v>
                </c:pt>
                <c:pt idx="4">
                  <c:v>294</c:v>
                </c:pt>
                <c:pt idx="5">
                  <c:v>524</c:v>
                </c:pt>
                <c:pt idx="6">
                  <c:v>183</c:v>
                </c:pt>
                <c:pt idx="7">
                  <c:v>80</c:v>
                </c:pt>
                <c:pt idx="8">
                  <c:v>49</c:v>
                </c:pt>
                <c:pt idx="9">
                  <c:v>52</c:v>
                </c:pt>
                <c:pt idx="10">
                  <c:v>55</c:v>
                </c:pt>
                <c:pt idx="11">
                  <c:v>73</c:v>
                </c:pt>
                <c:pt idx="12">
                  <c:v>40</c:v>
                </c:pt>
                <c:pt idx="13">
                  <c:v>36</c:v>
                </c:pt>
                <c:pt idx="14">
                  <c:v>31</c:v>
                </c:pt>
                <c:pt idx="15">
                  <c:v>27</c:v>
                </c:pt>
                <c:pt idx="16">
                  <c:v>18</c:v>
                </c:pt>
                <c:pt idx="17">
                  <c:v>9</c:v>
                </c:pt>
                <c:pt idx="18">
                  <c:v>7</c:v>
                </c:pt>
                <c:pt idx="19">
                  <c:v>9</c:v>
                </c:pt>
                <c:pt idx="20">
                  <c:v>4</c:v>
                </c:pt>
                <c:pt idx="21">
                  <c:v>8</c:v>
                </c:pt>
                <c:pt idx="22">
                  <c:v>2</c:v>
                </c:pt>
                <c:pt idx="23">
                  <c:v>3</c:v>
                </c:pt>
                <c:pt idx="24">
                  <c:v>5</c:v>
                </c:pt>
                <c:pt idx="25">
                  <c:v>4</c:v>
                </c:pt>
                <c:pt idx="26">
                  <c:v>3</c:v>
                </c:pt>
                <c:pt idx="27">
                  <c:v>3</c:v>
                </c:pt>
                <c:pt idx="28">
                  <c:v>1</c:v>
                </c:pt>
              </c:numCache>
            </c:numRef>
          </c:val>
        </c:ser>
        <c:axId val="34620160"/>
        <c:axId val="34622080"/>
      </c:barChart>
      <c:lineChart>
        <c:grouping val="standard"/>
        <c:ser>
          <c:idx val="1"/>
          <c:order val="1"/>
          <c:tx>
            <c:strRef>
              <c:f>Histogram!$C$1</c:f>
              <c:strCache>
                <c:ptCount val="1"/>
                <c:pt idx="0">
                  <c:v>Cumulative % Executed</c:v>
                </c:pt>
              </c:strCache>
            </c:strRef>
          </c:tx>
          <c:marker>
            <c:symbol val="none"/>
          </c:marker>
          <c:dLbls>
            <c:dLbl>
              <c:idx val="28"/>
              <c:showVal val="1"/>
            </c:dLbl>
            <c:delete val="1"/>
          </c:dLbls>
          <c:cat>
            <c:numRef>
              <c:f>Histogram!$A$2:$A$30</c:f>
              <c:numCache>
                <c:formatCode>h:mm:ss</c:formatCode>
                <c:ptCount val="29"/>
                <c:pt idx="0">
                  <c:v>1.1574074074074145E-5</c:v>
                </c:pt>
                <c:pt idx="1">
                  <c:v>2.3148148148148208E-5</c:v>
                </c:pt>
                <c:pt idx="2">
                  <c:v>3.4722222222222446E-5</c:v>
                </c:pt>
                <c:pt idx="3">
                  <c:v>4.6296296296296748E-5</c:v>
                </c:pt>
                <c:pt idx="4">
                  <c:v>5.787037037037061E-5</c:v>
                </c:pt>
                <c:pt idx="5">
                  <c:v>6.9444444444445041E-5</c:v>
                </c:pt>
                <c:pt idx="6">
                  <c:v>8.101851851851853E-5</c:v>
                </c:pt>
                <c:pt idx="7">
                  <c:v>9.2592592592593686E-5</c:v>
                </c:pt>
                <c:pt idx="8">
                  <c:v>1.0416666666666701E-4</c:v>
                </c:pt>
                <c:pt idx="9">
                  <c:v>1.1574074074074123E-4</c:v>
                </c:pt>
                <c:pt idx="10">
                  <c:v>1.2731481481481543E-4</c:v>
                </c:pt>
                <c:pt idx="11">
                  <c:v>1.3888888888889016E-4</c:v>
                </c:pt>
                <c:pt idx="12">
                  <c:v>1.5046296296296343E-4</c:v>
                </c:pt>
                <c:pt idx="13">
                  <c:v>1.6203703703703804E-4</c:v>
                </c:pt>
                <c:pt idx="14">
                  <c:v>1.7361111111111258E-4</c:v>
                </c:pt>
                <c:pt idx="15">
                  <c:v>1.851851851851865E-4</c:v>
                </c:pt>
                <c:pt idx="16">
                  <c:v>1.9675925925925991E-4</c:v>
                </c:pt>
                <c:pt idx="17">
                  <c:v>2.0833333333333495E-4</c:v>
                </c:pt>
                <c:pt idx="18">
                  <c:v>2.1990740740740816E-4</c:v>
                </c:pt>
                <c:pt idx="19">
                  <c:v>2.3148148148148146E-4</c:v>
                </c:pt>
                <c:pt idx="20">
                  <c:v>2.4305555555555669E-4</c:v>
                </c:pt>
                <c:pt idx="21">
                  <c:v>2.5462962962963172E-4</c:v>
                </c:pt>
                <c:pt idx="22">
                  <c:v>2.662037037037061E-4</c:v>
                </c:pt>
                <c:pt idx="23">
                  <c:v>2.7777777777778103E-4</c:v>
                </c:pt>
                <c:pt idx="24">
                  <c:v>2.8935185185185352E-4</c:v>
                </c:pt>
                <c:pt idx="25">
                  <c:v>3.0092592592592611E-4</c:v>
                </c:pt>
                <c:pt idx="26">
                  <c:v>3.1250000000000207E-4</c:v>
                </c:pt>
                <c:pt idx="27">
                  <c:v>3.2407407407407699E-4</c:v>
                </c:pt>
                <c:pt idx="28">
                  <c:v>3.4722222222222375E-4</c:v>
                </c:pt>
              </c:numCache>
            </c:numRef>
          </c:cat>
          <c:val>
            <c:numRef>
              <c:f>Histogram!$C$2:$C$30</c:f>
              <c:numCache>
                <c:formatCode>0.0%</c:formatCode>
                <c:ptCount val="29"/>
                <c:pt idx="0">
                  <c:v>0.15877748788669535</c:v>
                </c:pt>
                <c:pt idx="1">
                  <c:v>0.35370853522176682</c:v>
                </c:pt>
                <c:pt idx="2">
                  <c:v>0.36787178531494952</c:v>
                </c:pt>
                <c:pt idx="3">
                  <c:v>0.38240775251584203</c:v>
                </c:pt>
                <c:pt idx="4">
                  <c:v>0.49198658218412439</c:v>
                </c:pt>
                <c:pt idx="5">
                  <c:v>0.68729034662691213</c:v>
                </c:pt>
                <c:pt idx="6">
                  <c:v>0.75549757733880318</c:v>
                </c:pt>
                <c:pt idx="7">
                  <c:v>0.78531494595601636</c:v>
                </c:pt>
                <c:pt idx="8">
                  <c:v>0.8035780842340664</c:v>
                </c:pt>
                <c:pt idx="9">
                  <c:v>0.82295937383525908</c:v>
                </c:pt>
                <c:pt idx="10">
                  <c:v>0.84345881475960005</c:v>
                </c:pt>
                <c:pt idx="11">
                  <c:v>0.8706671636228106</c:v>
                </c:pt>
                <c:pt idx="12">
                  <c:v>0.88557584793142052</c:v>
                </c:pt>
                <c:pt idx="13">
                  <c:v>0.89899366380917178</c:v>
                </c:pt>
                <c:pt idx="14">
                  <c:v>0.9105478941483417</c:v>
                </c:pt>
                <c:pt idx="15">
                  <c:v>0.92061125605665362</c:v>
                </c:pt>
                <c:pt idx="16">
                  <c:v>0.92732016399552741</c:v>
                </c:pt>
                <c:pt idx="17">
                  <c:v>0.93067461796496465</c:v>
                </c:pt>
                <c:pt idx="18">
                  <c:v>0.9332836377189716</c:v>
                </c:pt>
                <c:pt idx="19">
                  <c:v>0.93663809168841172</c:v>
                </c:pt>
                <c:pt idx="20">
                  <c:v>0.93812896011926949</c:v>
                </c:pt>
                <c:pt idx="21">
                  <c:v>0.9411106969809917</c:v>
                </c:pt>
                <c:pt idx="22">
                  <c:v>0.94185613119642209</c:v>
                </c:pt>
                <c:pt idx="23">
                  <c:v>0.94297428251957083</c:v>
                </c:pt>
                <c:pt idx="24">
                  <c:v>0.94483786805814463</c:v>
                </c:pt>
                <c:pt idx="25">
                  <c:v>0.94632873648900828</c:v>
                </c:pt>
                <c:pt idx="26">
                  <c:v>0.94744688781215058</c:v>
                </c:pt>
                <c:pt idx="27">
                  <c:v>0.94856503913529655</c:v>
                </c:pt>
                <c:pt idx="28">
                  <c:v>0.94893775624301413</c:v>
                </c:pt>
              </c:numCache>
            </c:numRef>
          </c:val>
        </c:ser>
        <c:marker val="1"/>
        <c:axId val="34629888"/>
        <c:axId val="34628352"/>
      </c:lineChart>
      <c:catAx>
        <c:axId val="34620160"/>
        <c:scaling>
          <c:orientation val="minMax"/>
        </c:scaling>
        <c:axPos val="b"/>
        <c:title>
          <c:tx>
            <c:rich>
              <a:bodyPr/>
              <a:lstStyle/>
              <a:p>
                <a:pPr>
                  <a:defRPr/>
                </a:pPr>
                <a:r>
                  <a:rPr lang="en-US" dirty="0"/>
                  <a:t>Time </a:t>
                </a:r>
                <a:r>
                  <a:rPr lang="en-US" dirty="0" smtClean="0"/>
                  <a:t>Lapsed (Seconds)</a:t>
                </a:r>
                <a:endParaRPr lang="en-US" dirty="0"/>
              </a:p>
            </c:rich>
          </c:tx>
        </c:title>
        <c:numFmt formatCode="h:mm:ss" sourceLinked="1"/>
        <c:tickLblPos val="nextTo"/>
        <c:crossAx val="34622080"/>
        <c:crosses val="autoZero"/>
        <c:auto val="1"/>
        <c:lblAlgn val="ctr"/>
        <c:lblOffset val="100"/>
      </c:catAx>
      <c:valAx>
        <c:axId val="34622080"/>
        <c:scaling>
          <c:orientation val="minMax"/>
        </c:scaling>
        <c:axPos val="l"/>
        <c:majorGridlines/>
        <c:title>
          <c:tx>
            <c:rich>
              <a:bodyPr rot="-5400000" vert="horz"/>
              <a:lstStyle/>
              <a:p>
                <a:pPr>
                  <a:defRPr/>
                </a:pPr>
                <a:r>
                  <a:rPr lang="en-US"/>
                  <a:t>Number of Executions</a:t>
                </a:r>
              </a:p>
            </c:rich>
          </c:tx>
        </c:title>
        <c:numFmt formatCode="General" sourceLinked="1"/>
        <c:tickLblPos val="nextTo"/>
        <c:crossAx val="34620160"/>
        <c:crosses val="autoZero"/>
        <c:crossBetween val="between"/>
      </c:valAx>
      <c:valAx>
        <c:axId val="34628352"/>
        <c:scaling>
          <c:orientation val="minMax"/>
        </c:scaling>
        <c:axPos val="r"/>
        <c:numFmt formatCode="0.0%" sourceLinked="1"/>
        <c:tickLblPos val="nextTo"/>
        <c:crossAx val="34629888"/>
        <c:crosses val="max"/>
        <c:crossBetween val="between"/>
      </c:valAx>
      <c:catAx>
        <c:axId val="34629888"/>
        <c:scaling>
          <c:orientation val="minMax"/>
        </c:scaling>
        <c:delete val="1"/>
        <c:axPos val="b"/>
        <c:numFmt formatCode="h:mm:ss" sourceLinked="1"/>
        <c:tickLblPos val="none"/>
        <c:crossAx val="34628352"/>
        <c:crosses val="autoZero"/>
        <c:auto val="1"/>
        <c:lblAlgn val="ctr"/>
        <c:lblOffset val="100"/>
      </c:catAx>
    </c:plotArea>
    <c:legend>
      <c:legendPos val="r"/>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pivotSource>
    <c:name>[febPatchesRebootPending.xlsx]ChartView!PivotTable3</c:name>
    <c:fmtId val="21"/>
  </c:pivotSource>
  <c:chart>
    <c:title>
      <c:tx>
        <c:rich>
          <a:bodyPr/>
          <a:lstStyle/>
          <a:p>
            <a:pPr>
              <a:defRPr/>
            </a:pPr>
            <a:r>
              <a:rPr lang="en-US" dirty="0" smtClean="0"/>
              <a:t>Number</a:t>
            </a:r>
            <a:r>
              <a:rPr lang="en-US" baseline="0" dirty="0" smtClean="0"/>
              <a:t> of Patch Executions by Update</a:t>
            </a:r>
            <a:endParaRPr lang="en-US" dirty="0"/>
          </a:p>
        </c:rich>
      </c:tx>
    </c:title>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spPr>
          <a:solidFill>
            <a:schemeClr val="accent3"/>
          </a:solidFill>
        </c:spPr>
        <c:marker>
          <c:symbol val="none"/>
        </c:marker>
        <c:dLbl>
          <c:idx val="0"/>
          <c:spPr/>
          <c:txPr>
            <a:bodyPr/>
            <a:lstStyle/>
            <a:p>
              <a:pPr>
                <a:defRPr/>
              </a:pPr>
              <a:endParaRPr lang="en-US"/>
            </a:p>
          </c:txPr>
          <c:showVal val="1"/>
        </c:dLbl>
      </c:pivotFmt>
      <c:pivotFmt>
        <c:idx val="24"/>
        <c:marker>
          <c:symbol val="none"/>
        </c:marker>
      </c:pivotFmt>
      <c:pivotFmt>
        <c:idx val="25"/>
        <c:marker>
          <c:symbol val="none"/>
        </c:marker>
      </c:pivotFmt>
      <c:pivotFmt>
        <c:idx val="26"/>
        <c:marker>
          <c:symbol val="none"/>
        </c:marker>
      </c:pivotFmt>
      <c:pivotFmt>
        <c:idx val="27"/>
        <c:marker>
          <c:symbol val="none"/>
        </c:marker>
      </c:pivotFmt>
      <c:pivotFmt>
        <c:idx val="28"/>
        <c:marker>
          <c:symbol val="none"/>
        </c:marker>
      </c:pivotFmt>
      <c:pivotFmt>
        <c:idx val="29"/>
        <c:marker>
          <c:symbol val="none"/>
        </c:marker>
      </c:pivotFmt>
      <c:pivotFmt>
        <c:idx val="30"/>
        <c:marker>
          <c:symbol val="none"/>
        </c:marker>
      </c:pivotFmt>
      <c:pivotFmt>
        <c:idx val="31"/>
        <c:marker>
          <c:symbol val="none"/>
        </c:marker>
        <c:dLbl>
          <c:idx val="0"/>
          <c:spPr/>
          <c:txPr>
            <a:bodyPr/>
            <a:lstStyle/>
            <a:p>
              <a:pPr>
                <a:defRPr/>
              </a:pPr>
              <a:endParaRPr lang="en-US"/>
            </a:p>
          </c:txPr>
          <c:showVal val="1"/>
        </c:dLbl>
      </c:pivotFmt>
      <c:pivotFmt>
        <c:idx val="32"/>
        <c:marker>
          <c:symbol val="none"/>
        </c:marker>
        <c:dLbl>
          <c:idx val="0"/>
          <c:spPr/>
          <c:txPr>
            <a:bodyPr/>
            <a:lstStyle/>
            <a:p>
              <a:pPr>
                <a:defRPr/>
              </a:pPr>
              <a:endParaRPr lang="en-US"/>
            </a:p>
          </c:txPr>
          <c:showVal val="1"/>
        </c:dLbl>
      </c:pivotFmt>
      <c:pivotFmt>
        <c:idx val="33"/>
        <c:marker>
          <c:symbol val="none"/>
        </c:marker>
        <c:dLbl>
          <c:idx val="0"/>
          <c:spPr/>
          <c:txPr>
            <a:bodyPr/>
            <a:lstStyle/>
            <a:p>
              <a:pPr>
                <a:defRPr/>
              </a:pPr>
              <a:endParaRPr lang="en-US"/>
            </a:p>
          </c:txPr>
          <c:showVal val="1"/>
        </c:dLbl>
      </c:pivotFmt>
    </c:pivotFmts>
    <c:plotArea>
      <c:layout/>
      <c:barChart>
        <c:barDir val="col"/>
        <c:grouping val="clustered"/>
        <c:ser>
          <c:idx val="0"/>
          <c:order val="0"/>
          <c:tx>
            <c:strRef>
              <c:f>ChartView!$B$3</c:f>
              <c:strCache>
                <c:ptCount val="1"/>
                <c:pt idx="0">
                  <c:v>Total</c:v>
                </c:pt>
              </c:strCache>
            </c:strRef>
          </c:tx>
          <c:dLbls>
            <c:txPr>
              <a:bodyPr/>
              <a:lstStyle/>
              <a:p>
                <a:pPr>
                  <a:defRPr/>
                </a:pPr>
                <a:endParaRPr lang="en-US"/>
              </a:p>
            </c:txPr>
            <c:showVal val="1"/>
          </c:dLbls>
          <c:cat>
            <c:strRef>
              <c:f>ChartView!$A$4:$A$9</c:f>
              <c:strCache>
                <c:ptCount val="5"/>
                <c:pt idx="0">
                  <c:v>MS10-006</c:v>
                </c:pt>
                <c:pt idx="1">
                  <c:v>MS10-007</c:v>
                </c:pt>
                <c:pt idx="2">
                  <c:v>MS10-011</c:v>
                </c:pt>
                <c:pt idx="3">
                  <c:v>MS10-012</c:v>
                </c:pt>
                <c:pt idx="4">
                  <c:v>MS10-015</c:v>
                </c:pt>
              </c:strCache>
            </c:strRef>
          </c:cat>
          <c:val>
            <c:numRef>
              <c:f>ChartView!$B$4:$B$9</c:f>
              <c:numCache>
                <c:formatCode>General</c:formatCode>
                <c:ptCount val="5"/>
                <c:pt idx="0">
                  <c:v>3337</c:v>
                </c:pt>
                <c:pt idx="1">
                  <c:v>3341</c:v>
                </c:pt>
                <c:pt idx="2">
                  <c:v>3340</c:v>
                </c:pt>
                <c:pt idx="3">
                  <c:v>3344</c:v>
                </c:pt>
                <c:pt idx="4">
                  <c:v>3341</c:v>
                </c:pt>
              </c:numCache>
            </c:numRef>
          </c:val>
        </c:ser>
        <c:axId val="34792960"/>
        <c:axId val="34794880"/>
      </c:barChart>
      <c:catAx>
        <c:axId val="34792960"/>
        <c:scaling>
          <c:orientation val="minMax"/>
        </c:scaling>
        <c:axPos val="b"/>
        <c:title>
          <c:tx>
            <c:rich>
              <a:bodyPr/>
              <a:lstStyle/>
              <a:p>
                <a:pPr>
                  <a:defRPr/>
                </a:pPr>
                <a:r>
                  <a:rPr lang="en-US" dirty="0" smtClean="0"/>
                  <a:t>Patches</a:t>
                </a:r>
                <a:endParaRPr lang="en-US" dirty="0"/>
              </a:p>
            </c:rich>
          </c:tx>
        </c:title>
        <c:tickLblPos val="nextTo"/>
        <c:crossAx val="34794880"/>
        <c:crosses val="autoZero"/>
        <c:auto val="1"/>
        <c:lblAlgn val="ctr"/>
        <c:lblOffset val="100"/>
      </c:catAx>
      <c:valAx>
        <c:axId val="34794880"/>
        <c:scaling>
          <c:orientation val="minMax"/>
          <c:max val="4000"/>
          <c:min val="0"/>
        </c:scaling>
        <c:axPos val="l"/>
        <c:majorGridlines/>
        <c:title>
          <c:tx>
            <c:rich>
              <a:bodyPr rot="-5400000" vert="horz"/>
              <a:lstStyle/>
              <a:p>
                <a:pPr>
                  <a:defRPr/>
                </a:pPr>
                <a:r>
                  <a:rPr lang="en-US"/>
                  <a:t>Count of Machines</a:t>
                </a:r>
              </a:p>
            </c:rich>
          </c:tx>
        </c:title>
        <c:numFmt formatCode="General" sourceLinked="1"/>
        <c:tickLblPos val="nextTo"/>
        <c:crossAx val="34792960"/>
        <c:crosses val="autoZero"/>
        <c:crossBetween val="between"/>
      </c:valAx>
    </c:plotArea>
    <c:legend>
      <c:legendPos val="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pivotSource>
    <c:name>[febPatchesRebootPending.xlsx]ChartView!PivotTable3</c:name>
    <c:fmtId val="19"/>
  </c:pivotSource>
  <c:chart>
    <c:title>
      <c:tx>
        <c:rich>
          <a:bodyPr/>
          <a:lstStyle/>
          <a:p>
            <a:pPr>
              <a:defRPr/>
            </a:pPr>
            <a:r>
              <a:rPr lang="en-US"/>
              <a:t>Installed Patches In</a:t>
            </a:r>
            <a:r>
              <a:rPr lang="en-US" baseline="0"/>
              <a:t> Reboot Pending Status</a:t>
            </a:r>
            <a:endParaRPr lang="en-US"/>
          </a:p>
        </c:rich>
      </c:tx>
    </c:title>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spPr>
          <a:solidFill>
            <a:schemeClr val="accent3"/>
          </a:solidFill>
        </c:spPr>
        <c:marker>
          <c:symbol val="none"/>
        </c:marker>
        <c:dLbl>
          <c:idx val="0"/>
          <c:spPr/>
          <c:txPr>
            <a:bodyPr/>
            <a:lstStyle/>
            <a:p>
              <a:pPr>
                <a:defRPr/>
              </a:pPr>
              <a:endParaRPr lang="en-US"/>
            </a:p>
          </c:txPr>
          <c:showVal val="1"/>
        </c:dLbl>
      </c:pivotFmt>
      <c:pivotFmt>
        <c:idx val="24"/>
        <c:marker>
          <c:symbol val="none"/>
        </c:marker>
      </c:pivotFmt>
      <c:pivotFmt>
        <c:idx val="25"/>
        <c:marker>
          <c:symbol val="none"/>
        </c:marker>
      </c:pivotFmt>
      <c:pivotFmt>
        <c:idx val="26"/>
        <c:marker>
          <c:symbol val="none"/>
        </c:marker>
      </c:pivotFmt>
      <c:pivotFmt>
        <c:idx val="27"/>
        <c:marker>
          <c:symbol val="none"/>
        </c:marker>
      </c:pivotFmt>
      <c:pivotFmt>
        <c:idx val="28"/>
        <c:marker>
          <c:symbol val="none"/>
        </c:marker>
      </c:pivotFmt>
      <c:pivotFmt>
        <c:idx val="29"/>
        <c:marker>
          <c:symbol val="none"/>
        </c:marker>
      </c:pivotFmt>
      <c:pivotFmt>
        <c:idx val="30"/>
        <c:marker>
          <c:symbol val="none"/>
        </c:marker>
      </c:pivotFmt>
      <c:pivotFmt>
        <c:idx val="31"/>
        <c:marker>
          <c:symbol val="none"/>
        </c:marker>
        <c:dLbl>
          <c:idx val="0"/>
          <c:spPr/>
          <c:txPr>
            <a:bodyPr/>
            <a:lstStyle/>
            <a:p>
              <a:pPr>
                <a:defRPr/>
              </a:pPr>
              <a:endParaRPr lang="en-US"/>
            </a:p>
          </c:txPr>
          <c:showVal val="1"/>
        </c:dLbl>
      </c:pivotFmt>
      <c:pivotFmt>
        <c:idx val="32"/>
        <c:marker>
          <c:symbol val="none"/>
        </c:marker>
        <c:dLbl>
          <c:idx val="0"/>
          <c:spPr/>
          <c:txPr>
            <a:bodyPr/>
            <a:lstStyle/>
            <a:p>
              <a:pPr>
                <a:defRPr/>
              </a:pPr>
              <a:endParaRPr lang="en-US"/>
            </a:p>
          </c:txPr>
          <c:showVal val="1"/>
        </c:dLbl>
      </c:pivotFmt>
      <c:pivotFmt>
        <c:idx val="33"/>
        <c:marker>
          <c:symbol val="none"/>
        </c:marker>
        <c:dLbl>
          <c:idx val="0"/>
          <c:spPr/>
          <c:txPr>
            <a:bodyPr/>
            <a:lstStyle/>
            <a:p>
              <a:pPr>
                <a:defRPr/>
              </a:pPr>
              <a:endParaRPr lang="en-US"/>
            </a:p>
          </c:txPr>
          <c:showVal val="1"/>
        </c:dLbl>
      </c:pivotFmt>
      <c:pivotFmt>
        <c:idx val="34"/>
        <c:spPr>
          <a:solidFill>
            <a:schemeClr val="accent3"/>
          </a:solidFill>
        </c:spPr>
        <c:marker>
          <c:symbol val="none"/>
        </c:marker>
        <c:dLbl>
          <c:idx val="0"/>
          <c:spPr/>
          <c:txPr>
            <a:bodyPr/>
            <a:lstStyle/>
            <a:p>
              <a:pPr>
                <a:defRPr/>
              </a:pPr>
              <a:endParaRPr lang="en-US"/>
            </a:p>
          </c:txPr>
          <c:showVal val="1"/>
        </c:dLbl>
      </c:pivotFmt>
    </c:pivotFmts>
    <c:plotArea>
      <c:layout/>
      <c:barChart>
        <c:barDir val="col"/>
        <c:grouping val="clustered"/>
        <c:ser>
          <c:idx val="0"/>
          <c:order val="0"/>
          <c:tx>
            <c:strRef>
              <c:f>ChartView!$B$3:$B$4</c:f>
              <c:strCache>
                <c:ptCount val="1"/>
                <c:pt idx="0">
                  <c:v>Aggregate Executions</c:v>
                </c:pt>
              </c:strCache>
            </c:strRef>
          </c:tx>
          <c:dLbls>
            <c:txPr>
              <a:bodyPr/>
              <a:lstStyle/>
              <a:p>
                <a:pPr>
                  <a:defRPr/>
                </a:pPr>
                <a:endParaRPr lang="en-US"/>
              </a:p>
            </c:txPr>
            <c:showVal val="1"/>
          </c:dLbls>
          <c:cat>
            <c:strRef>
              <c:f>ChartView!$A$5:$A$10</c:f>
              <c:strCache>
                <c:ptCount val="5"/>
                <c:pt idx="0">
                  <c:v>MS10-006</c:v>
                </c:pt>
                <c:pt idx="1">
                  <c:v>MS10-007</c:v>
                </c:pt>
                <c:pt idx="2">
                  <c:v>MS10-011</c:v>
                </c:pt>
                <c:pt idx="3">
                  <c:v>MS10-012</c:v>
                </c:pt>
                <c:pt idx="4">
                  <c:v>MS10-015</c:v>
                </c:pt>
              </c:strCache>
            </c:strRef>
          </c:cat>
          <c:val>
            <c:numRef>
              <c:f>ChartView!$B$5:$B$10</c:f>
              <c:numCache>
                <c:formatCode>General</c:formatCode>
                <c:ptCount val="5"/>
                <c:pt idx="0">
                  <c:v>3337</c:v>
                </c:pt>
                <c:pt idx="1">
                  <c:v>3341</c:v>
                </c:pt>
                <c:pt idx="2">
                  <c:v>3340</c:v>
                </c:pt>
                <c:pt idx="3">
                  <c:v>3344</c:v>
                </c:pt>
                <c:pt idx="4">
                  <c:v>3341</c:v>
                </c:pt>
              </c:numCache>
            </c:numRef>
          </c:val>
        </c:ser>
        <c:ser>
          <c:idx val="1"/>
          <c:order val="1"/>
          <c:tx>
            <c:strRef>
              <c:f>ChartView!$C$3:$C$4</c:f>
              <c:strCache>
                <c:ptCount val="1"/>
                <c:pt idx="0">
                  <c:v>Reboot Pending 3/2/2010</c:v>
                </c:pt>
              </c:strCache>
            </c:strRef>
          </c:tx>
          <c:spPr>
            <a:solidFill>
              <a:schemeClr val="accent3"/>
            </a:solidFill>
          </c:spPr>
          <c:dLbls>
            <c:txPr>
              <a:bodyPr/>
              <a:lstStyle/>
              <a:p>
                <a:pPr>
                  <a:defRPr/>
                </a:pPr>
                <a:endParaRPr lang="en-US"/>
              </a:p>
            </c:txPr>
            <c:showVal val="1"/>
          </c:dLbls>
          <c:cat>
            <c:strRef>
              <c:f>ChartView!$A$5:$A$10</c:f>
              <c:strCache>
                <c:ptCount val="5"/>
                <c:pt idx="0">
                  <c:v>MS10-006</c:v>
                </c:pt>
                <c:pt idx="1">
                  <c:v>MS10-007</c:v>
                </c:pt>
                <c:pt idx="2">
                  <c:v>MS10-011</c:v>
                </c:pt>
                <c:pt idx="3">
                  <c:v>MS10-012</c:v>
                </c:pt>
                <c:pt idx="4">
                  <c:v>MS10-015</c:v>
                </c:pt>
              </c:strCache>
            </c:strRef>
          </c:cat>
          <c:val>
            <c:numRef>
              <c:f>ChartView!$C$5:$C$10</c:f>
              <c:numCache>
                <c:formatCode>General</c:formatCode>
                <c:ptCount val="5"/>
                <c:pt idx="0">
                  <c:v>1454</c:v>
                </c:pt>
                <c:pt idx="1">
                  <c:v>1398</c:v>
                </c:pt>
                <c:pt idx="2">
                  <c:v>1453</c:v>
                </c:pt>
                <c:pt idx="3">
                  <c:v>1454</c:v>
                </c:pt>
                <c:pt idx="4">
                  <c:v>1459</c:v>
                </c:pt>
              </c:numCache>
            </c:numRef>
          </c:val>
        </c:ser>
        <c:axId val="35184640"/>
        <c:axId val="35186560"/>
      </c:barChart>
      <c:catAx>
        <c:axId val="35184640"/>
        <c:scaling>
          <c:orientation val="minMax"/>
        </c:scaling>
        <c:axPos val="b"/>
        <c:title>
          <c:tx>
            <c:rich>
              <a:bodyPr/>
              <a:lstStyle/>
              <a:p>
                <a:pPr>
                  <a:defRPr/>
                </a:pPr>
                <a:r>
                  <a:rPr lang="en-US"/>
                  <a:t>Reboots Pending by Update by Day</a:t>
                </a:r>
              </a:p>
            </c:rich>
          </c:tx>
        </c:title>
        <c:tickLblPos val="nextTo"/>
        <c:crossAx val="35186560"/>
        <c:crosses val="autoZero"/>
        <c:auto val="1"/>
        <c:lblAlgn val="ctr"/>
        <c:lblOffset val="100"/>
      </c:catAx>
      <c:valAx>
        <c:axId val="35186560"/>
        <c:scaling>
          <c:orientation val="minMax"/>
        </c:scaling>
        <c:axPos val="l"/>
        <c:majorGridlines/>
        <c:title>
          <c:tx>
            <c:rich>
              <a:bodyPr rot="-5400000" vert="horz"/>
              <a:lstStyle/>
              <a:p>
                <a:pPr>
                  <a:defRPr/>
                </a:pPr>
                <a:r>
                  <a:rPr lang="en-US"/>
                  <a:t>Count of Machines</a:t>
                </a:r>
              </a:p>
            </c:rich>
          </c:tx>
        </c:title>
        <c:numFmt formatCode="General" sourceLinked="1"/>
        <c:tickLblPos val="nextTo"/>
        <c:crossAx val="35184640"/>
        <c:crosses val="autoZero"/>
        <c:crossBetween val="between"/>
      </c:valAx>
    </c:plotArea>
    <c:legend>
      <c:legendPos val="r"/>
    </c:legend>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pivotSource>
    <c:name>[febPatchesRebootPending.xlsx]ChartView!PivotTable3</c:name>
    <c:fmtId val="15"/>
  </c:pivotSource>
  <c:chart>
    <c:title>
      <c:tx>
        <c:rich>
          <a:bodyPr/>
          <a:lstStyle/>
          <a:p>
            <a:pPr>
              <a:defRPr/>
            </a:pPr>
            <a:r>
              <a:rPr lang="en-US"/>
              <a:t>Installed Patches In</a:t>
            </a:r>
            <a:r>
              <a:rPr lang="en-US" baseline="0"/>
              <a:t> Reboot Pending Status</a:t>
            </a:r>
            <a:endParaRPr lang="en-US"/>
          </a:p>
        </c:rich>
      </c:tx>
    </c:title>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spPr>
          <a:solidFill>
            <a:schemeClr val="accent3"/>
          </a:solidFill>
        </c:spPr>
        <c:marker>
          <c:symbol val="none"/>
        </c:marker>
        <c:dLbl>
          <c:idx val="0"/>
          <c:spPr/>
          <c:txPr>
            <a:bodyPr/>
            <a:lstStyle/>
            <a:p>
              <a:pPr>
                <a:defRPr/>
              </a:pPr>
              <a:endParaRPr lang="en-US"/>
            </a:p>
          </c:txPr>
          <c:showVal val="1"/>
        </c:dLbl>
      </c:pivotFmt>
      <c:pivotFmt>
        <c:idx val="24"/>
        <c:marker>
          <c:symbol val="none"/>
        </c:marker>
      </c:pivotFmt>
      <c:pivotFmt>
        <c:idx val="25"/>
        <c:spPr>
          <a:solidFill>
            <a:schemeClr val="accent2"/>
          </a:solidFill>
        </c:spPr>
        <c:marker>
          <c:symbol val="none"/>
        </c:marker>
      </c:pivotFmt>
      <c:pivotFmt>
        <c:idx val="26"/>
        <c:marker>
          <c:symbol val="none"/>
        </c:marker>
      </c:pivotFmt>
      <c:pivotFmt>
        <c:idx val="27"/>
        <c:marker>
          <c:symbol val="none"/>
        </c:marker>
      </c:pivotFmt>
      <c:pivotFmt>
        <c:idx val="28"/>
        <c:marker>
          <c:symbol val="none"/>
        </c:marker>
      </c:pivotFmt>
      <c:pivotFmt>
        <c:idx val="29"/>
        <c:marker>
          <c:symbol val="none"/>
        </c:marker>
      </c:pivotFmt>
      <c:pivotFmt>
        <c:idx val="30"/>
        <c:marker>
          <c:symbol val="none"/>
        </c:marker>
      </c:pivotFmt>
      <c:pivotFmt>
        <c:idx val="31"/>
        <c:marker>
          <c:symbol val="none"/>
        </c:marker>
      </c:pivotFmt>
      <c:pivotFmt>
        <c:idx val="32"/>
        <c:marker>
          <c:symbol val="none"/>
        </c:marker>
        <c:dLbl>
          <c:idx val="0"/>
          <c:spPr/>
          <c:txPr>
            <a:bodyPr/>
            <a:lstStyle/>
            <a:p>
              <a:pPr>
                <a:defRPr/>
              </a:pPr>
              <a:endParaRPr lang="en-US"/>
            </a:p>
          </c:txPr>
          <c:showVal val="1"/>
        </c:dLbl>
      </c:pivotFmt>
      <c:pivotFmt>
        <c:idx val="33"/>
        <c:marker>
          <c:symbol val="none"/>
        </c:marker>
      </c:pivotFmt>
      <c:pivotFmt>
        <c:idx val="34"/>
        <c:marker>
          <c:symbol val="none"/>
        </c:marker>
      </c:pivotFmt>
      <c:pivotFmt>
        <c:idx val="35"/>
        <c:marker>
          <c:symbol val="none"/>
        </c:marker>
      </c:pivotFmt>
      <c:pivotFmt>
        <c:idx val="36"/>
        <c:marker>
          <c:symbol val="none"/>
        </c:marker>
      </c:pivotFmt>
      <c:pivotFmt>
        <c:idx val="37"/>
        <c:marker>
          <c:symbol val="none"/>
        </c:marker>
        <c:dLbl>
          <c:idx val="0"/>
          <c:spPr/>
          <c:txPr>
            <a:bodyPr/>
            <a:lstStyle/>
            <a:p>
              <a:pPr>
                <a:defRPr/>
              </a:pPr>
              <a:endParaRPr lang="en-US"/>
            </a:p>
          </c:txPr>
          <c:showVal val="1"/>
        </c:dLbl>
      </c:pivotFmt>
      <c:pivotFmt>
        <c:idx val="38"/>
        <c:marker>
          <c:symbol val="none"/>
        </c:marker>
      </c:pivotFmt>
      <c:pivotFmt>
        <c:idx val="39"/>
        <c:marker>
          <c:symbol val="none"/>
        </c:marker>
      </c:pivotFmt>
      <c:pivotFmt>
        <c:idx val="40"/>
        <c:spPr>
          <a:solidFill>
            <a:schemeClr val="accent3"/>
          </a:solidFill>
        </c:spPr>
        <c:marker>
          <c:symbol val="none"/>
        </c:marker>
        <c:dLbl>
          <c:idx val="0"/>
          <c:spPr/>
          <c:txPr>
            <a:bodyPr/>
            <a:lstStyle/>
            <a:p>
              <a:pPr>
                <a:defRPr/>
              </a:pPr>
              <a:endParaRPr lang="en-US"/>
            </a:p>
          </c:txPr>
          <c:showVal val="1"/>
        </c:dLbl>
      </c:pivotFmt>
      <c:pivotFmt>
        <c:idx val="41"/>
        <c:spPr>
          <a:solidFill>
            <a:schemeClr val="accent2"/>
          </a:solidFill>
        </c:spPr>
        <c:marker>
          <c:symbol val="none"/>
        </c:marker>
      </c:pivotFmt>
      <c:pivotFmt>
        <c:idx val="42"/>
        <c:marker>
          <c:symbol val="none"/>
        </c:marker>
      </c:pivotFmt>
      <c:pivotFmt>
        <c:idx val="43"/>
        <c:marker>
          <c:symbol val="none"/>
        </c:marker>
      </c:pivotFmt>
      <c:pivotFmt>
        <c:idx val="44"/>
        <c:marker>
          <c:symbol val="none"/>
        </c:marker>
      </c:pivotFmt>
      <c:pivotFmt>
        <c:idx val="45"/>
        <c:marker>
          <c:symbol val="none"/>
        </c:marker>
      </c:pivotFmt>
      <c:pivotFmt>
        <c:idx val="46"/>
        <c:marker>
          <c:symbol val="none"/>
        </c:marker>
        <c:dLbl>
          <c:idx val="0"/>
          <c:spPr/>
          <c:txPr>
            <a:bodyPr/>
            <a:lstStyle/>
            <a:p>
              <a:pPr>
                <a:defRPr/>
              </a:pPr>
              <a:endParaRPr lang="en-US"/>
            </a:p>
          </c:txPr>
          <c:showVal val="1"/>
        </c:dLbl>
      </c:pivotFmt>
    </c:pivotFmts>
    <c:plotArea>
      <c:layout/>
      <c:barChart>
        <c:barDir val="col"/>
        <c:grouping val="clustered"/>
        <c:ser>
          <c:idx val="0"/>
          <c:order val="0"/>
          <c:tx>
            <c:strRef>
              <c:f>ChartView!$B$3:$B$4</c:f>
              <c:strCache>
                <c:ptCount val="1"/>
                <c:pt idx="0">
                  <c:v>Aggregate Executions</c:v>
                </c:pt>
              </c:strCache>
            </c:strRef>
          </c:tx>
          <c:cat>
            <c:strRef>
              <c:f>ChartView!$A$5:$A$10</c:f>
              <c:strCache>
                <c:ptCount val="5"/>
                <c:pt idx="0">
                  <c:v>MS10-006</c:v>
                </c:pt>
                <c:pt idx="1">
                  <c:v>MS10-007</c:v>
                </c:pt>
                <c:pt idx="2">
                  <c:v>MS10-011</c:v>
                </c:pt>
                <c:pt idx="3">
                  <c:v>MS10-012</c:v>
                </c:pt>
                <c:pt idx="4">
                  <c:v>MS10-015</c:v>
                </c:pt>
              </c:strCache>
            </c:strRef>
          </c:cat>
          <c:val>
            <c:numRef>
              <c:f>ChartView!$B$5:$B$10</c:f>
              <c:numCache>
                <c:formatCode>General</c:formatCode>
                <c:ptCount val="5"/>
                <c:pt idx="0">
                  <c:v>3454</c:v>
                </c:pt>
                <c:pt idx="1">
                  <c:v>3462</c:v>
                </c:pt>
                <c:pt idx="2">
                  <c:v>3456</c:v>
                </c:pt>
                <c:pt idx="3">
                  <c:v>3460</c:v>
                </c:pt>
                <c:pt idx="4">
                  <c:v>3456</c:v>
                </c:pt>
              </c:numCache>
            </c:numRef>
          </c:val>
        </c:ser>
        <c:ser>
          <c:idx val="1"/>
          <c:order val="1"/>
          <c:tx>
            <c:strRef>
              <c:f>ChartView!$C$3:$C$4</c:f>
              <c:strCache>
                <c:ptCount val="1"/>
                <c:pt idx="0">
                  <c:v>Reboot Pending 3/2/2010</c:v>
                </c:pt>
              </c:strCache>
            </c:strRef>
          </c:tx>
          <c:spPr>
            <a:solidFill>
              <a:schemeClr val="accent3"/>
            </a:solidFill>
          </c:spPr>
          <c:dLbls>
            <c:txPr>
              <a:bodyPr/>
              <a:lstStyle/>
              <a:p>
                <a:pPr>
                  <a:defRPr/>
                </a:pPr>
                <a:endParaRPr lang="en-US"/>
              </a:p>
            </c:txPr>
            <c:showVal val="1"/>
          </c:dLbls>
          <c:cat>
            <c:strRef>
              <c:f>ChartView!$A$5:$A$10</c:f>
              <c:strCache>
                <c:ptCount val="5"/>
                <c:pt idx="0">
                  <c:v>MS10-006</c:v>
                </c:pt>
                <c:pt idx="1">
                  <c:v>MS10-007</c:v>
                </c:pt>
                <c:pt idx="2">
                  <c:v>MS10-011</c:v>
                </c:pt>
                <c:pt idx="3">
                  <c:v>MS10-012</c:v>
                </c:pt>
                <c:pt idx="4">
                  <c:v>MS10-015</c:v>
                </c:pt>
              </c:strCache>
            </c:strRef>
          </c:cat>
          <c:val>
            <c:numRef>
              <c:f>ChartView!$C$5:$C$10</c:f>
              <c:numCache>
                <c:formatCode>General</c:formatCode>
                <c:ptCount val="5"/>
                <c:pt idx="0">
                  <c:v>1454</c:v>
                </c:pt>
                <c:pt idx="1">
                  <c:v>1398</c:v>
                </c:pt>
                <c:pt idx="2">
                  <c:v>1453</c:v>
                </c:pt>
                <c:pt idx="3">
                  <c:v>1454</c:v>
                </c:pt>
                <c:pt idx="4">
                  <c:v>1459</c:v>
                </c:pt>
              </c:numCache>
            </c:numRef>
          </c:val>
        </c:ser>
        <c:ser>
          <c:idx val="2"/>
          <c:order val="2"/>
          <c:tx>
            <c:strRef>
              <c:f>ChartView!$D$3:$D$4</c:f>
              <c:strCache>
                <c:ptCount val="1"/>
                <c:pt idx="0">
                  <c:v>Reboot Pending 3/3/2010</c:v>
                </c:pt>
              </c:strCache>
            </c:strRef>
          </c:tx>
          <c:spPr>
            <a:solidFill>
              <a:schemeClr val="accent2"/>
            </a:solidFill>
          </c:spPr>
          <c:cat>
            <c:strRef>
              <c:f>ChartView!$A$5:$A$10</c:f>
              <c:strCache>
                <c:ptCount val="5"/>
                <c:pt idx="0">
                  <c:v>MS10-006</c:v>
                </c:pt>
                <c:pt idx="1">
                  <c:v>MS10-007</c:v>
                </c:pt>
                <c:pt idx="2">
                  <c:v>MS10-011</c:v>
                </c:pt>
                <c:pt idx="3">
                  <c:v>MS10-012</c:v>
                </c:pt>
                <c:pt idx="4">
                  <c:v>MS10-015</c:v>
                </c:pt>
              </c:strCache>
            </c:strRef>
          </c:cat>
          <c:val>
            <c:numRef>
              <c:f>ChartView!$D$5:$D$10</c:f>
              <c:numCache>
                <c:formatCode>General</c:formatCode>
                <c:ptCount val="5"/>
                <c:pt idx="0">
                  <c:v>1210</c:v>
                </c:pt>
                <c:pt idx="1">
                  <c:v>1158</c:v>
                </c:pt>
                <c:pt idx="2">
                  <c:v>1209</c:v>
                </c:pt>
                <c:pt idx="3">
                  <c:v>1212</c:v>
                </c:pt>
                <c:pt idx="4">
                  <c:v>1214</c:v>
                </c:pt>
              </c:numCache>
            </c:numRef>
          </c:val>
        </c:ser>
        <c:ser>
          <c:idx val="3"/>
          <c:order val="3"/>
          <c:tx>
            <c:strRef>
              <c:f>ChartView!$E$3:$E$4</c:f>
              <c:strCache>
                <c:ptCount val="1"/>
                <c:pt idx="0">
                  <c:v>Reboot Pending 3/4/2010</c:v>
                </c:pt>
              </c:strCache>
            </c:strRef>
          </c:tx>
          <c:cat>
            <c:strRef>
              <c:f>ChartView!$A$5:$A$10</c:f>
              <c:strCache>
                <c:ptCount val="5"/>
                <c:pt idx="0">
                  <c:v>MS10-006</c:v>
                </c:pt>
                <c:pt idx="1">
                  <c:v>MS10-007</c:v>
                </c:pt>
                <c:pt idx="2">
                  <c:v>MS10-011</c:v>
                </c:pt>
                <c:pt idx="3">
                  <c:v>MS10-012</c:v>
                </c:pt>
                <c:pt idx="4">
                  <c:v>MS10-015</c:v>
                </c:pt>
              </c:strCache>
            </c:strRef>
          </c:cat>
          <c:val>
            <c:numRef>
              <c:f>ChartView!$E$5:$E$10</c:f>
              <c:numCache>
                <c:formatCode>General</c:formatCode>
                <c:ptCount val="5"/>
                <c:pt idx="0">
                  <c:v>1114</c:v>
                </c:pt>
                <c:pt idx="1">
                  <c:v>1061</c:v>
                </c:pt>
                <c:pt idx="2">
                  <c:v>1113</c:v>
                </c:pt>
                <c:pt idx="3">
                  <c:v>1115</c:v>
                </c:pt>
                <c:pt idx="4">
                  <c:v>1114</c:v>
                </c:pt>
              </c:numCache>
            </c:numRef>
          </c:val>
        </c:ser>
        <c:ser>
          <c:idx val="4"/>
          <c:order val="4"/>
          <c:tx>
            <c:strRef>
              <c:f>ChartView!$F$3:$F$4</c:f>
              <c:strCache>
                <c:ptCount val="1"/>
                <c:pt idx="0">
                  <c:v>Reboot Pending 3/5/2010</c:v>
                </c:pt>
              </c:strCache>
            </c:strRef>
          </c:tx>
          <c:cat>
            <c:strRef>
              <c:f>ChartView!$A$5:$A$10</c:f>
              <c:strCache>
                <c:ptCount val="5"/>
                <c:pt idx="0">
                  <c:v>MS10-006</c:v>
                </c:pt>
                <c:pt idx="1">
                  <c:v>MS10-007</c:v>
                </c:pt>
                <c:pt idx="2">
                  <c:v>MS10-011</c:v>
                </c:pt>
                <c:pt idx="3">
                  <c:v>MS10-012</c:v>
                </c:pt>
                <c:pt idx="4">
                  <c:v>MS10-015</c:v>
                </c:pt>
              </c:strCache>
            </c:strRef>
          </c:cat>
          <c:val>
            <c:numRef>
              <c:f>ChartView!$F$5:$F$10</c:f>
              <c:numCache>
                <c:formatCode>General</c:formatCode>
                <c:ptCount val="5"/>
                <c:pt idx="0">
                  <c:v>1022</c:v>
                </c:pt>
                <c:pt idx="1">
                  <c:v>975</c:v>
                </c:pt>
                <c:pt idx="2">
                  <c:v>1022</c:v>
                </c:pt>
                <c:pt idx="3">
                  <c:v>1023</c:v>
                </c:pt>
                <c:pt idx="4">
                  <c:v>1023</c:v>
                </c:pt>
              </c:numCache>
            </c:numRef>
          </c:val>
        </c:ser>
        <c:ser>
          <c:idx val="5"/>
          <c:order val="5"/>
          <c:tx>
            <c:strRef>
              <c:f>ChartView!$G$3:$G$4</c:f>
              <c:strCache>
                <c:ptCount val="1"/>
                <c:pt idx="0">
                  <c:v>Reboot Pending 3/8/2010</c:v>
                </c:pt>
              </c:strCache>
            </c:strRef>
          </c:tx>
          <c:cat>
            <c:strRef>
              <c:f>ChartView!$A$5:$A$10</c:f>
              <c:strCache>
                <c:ptCount val="5"/>
                <c:pt idx="0">
                  <c:v>MS10-006</c:v>
                </c:pt>
                <c:pt idx="1">
                  <c:v>MS10-007</c:v>
                </c:pt>
                <c:pt idx="2">
                  <c:v>MS10-011</c:v>
                </c:pt>
                <c:pt idx="3">
                  <c:v>MS10-012</c:v>
                </c:pt>
                <c:pt idx="4">
                  <c:v>MS10-015</c:v>
                </c:pt>
              </c:strCache>
            </c:strRef>
          </c:cat>
          <c:val>
            <c:numRef>
              <c:f>ChartView!$G$5:$G$10</c:f>
              <c:numCache>
                <c:formatCode>General</c:formatCode>
                <c:ptCount val="5"/>
                <c:pt idx="0">
                  <c:v>776</c:v>
                </c:pt>
                <c:pt idx="1">
                  <c:v>734</c:v>
                </c:pt>
                <c:pt idx="2">
                  <c:v>777</c:v>
                </c:pt>
                <c:pt idx="3">
                  <c:v>776</c:v>
                </c:pt>
                <c:pt idx="4">
                  <c:v>778</c:v>
                </c:pt>
              </c:numCache>
            </c:numRef>
          </c:val>
        </c:ser>
        <c:ser>
          <c:idx val="6"/>
          <c:order val="6"/>
          <c:tx>
            <c:strRef>
              <c:f>ChartView!$H$3:$H$4</c:f>
              <c:strCache>
                <c:ptCount val="1"/>
                <c:pt idx="0">
                  <c:v>Reboot Pending 3/9/2010</c:v>
                </c:pt>
              </c:strCache>
            </c:strRef>
          </c:tx>
          <c:cat>
            <c:strRef>
              <c:f>ChartView!$A$5:$A$10</c:f>
              <c:strCache>
                <c:ptCount val="5"/>
                <c:pt idx="0">
                  <c:v>MS10-006</c:v>
                </c:pt>
                <c:pt idx="1">
                  <c:v>MS10-007</c:v>
                </c:pt>
                <c:pt idx="2">
                  <c:v>MS10-011</c:v>
                </c:pt>
                <c:pt idx="3">
                  <c:v>MS10-012</c:v>
                </c:pt>
                <c:pt idx="4">
                  <c:v>MS10-015</c:v>
                </c:pt>
              </c:strCache>
            </c:strRef>
          </c:cat>
          <c:val>
            <c:numRef>
              <c:f>ChartView!$H$5:$H$10</c:f>
              <c:numCache>
                <c:formatCode>General</c:formatCode>
                <c:ptCount val="5"/>
                <c:pt idx="0">
                  <c:v>731</c:v>
                </c:pt>
                <c:pt idx="1">
                  <c:v>689</c:v>
                </c:pt>
                <c:pt idx="2">
                  <c:v>731</c:v>
                </c:pt>
                <c:pt idx="3">
                  <c:v>731</c:v>
                </c:pt>
                <c:pt idx="4">
                  <c:v>731</c:v>
                </c:pt>
              </c:numCache>
            </c:numRef>
          </c:val>
        </c:ser>
        <c:ser>
          <c:idx val="7"/>
          <c:order val="7"/>
          <c:tx>
            <c:strRef>
              <c:f>ChartView!$I$3:$I$4</c:f>
              <c:strCache>
                <c:ptCount val="1"/>
                <c:pt idx="0">
                  <c:v>Reboot Pending 3/11/2010</c:v>
                </c:pt>
              </c:strCache>
            </c:strRef>
          </c:tx>
          <c:dLbls>
            <c:txPr>
              <a:bodyPr/>
              <a:lstStyle/>
              <a:p>
                <a:pPr>
                  <a:defRPr/>
                </a:pPr>
                <a:endParaRPr lang="en-US"/>
              </a:p>
            </c:txPr>
            <c:showVal val="1"/>
          </c:dLbls>
          <c:cat>
            <c:strRef>
              <c:f>ChartView!$A$5:$A$10</c:f>
              <c:strCache>
                <c:ptCount val="5"/>
                <c:pt idx="0">
                  <c:v>MS10-006</c:v>
                </c:pt>
                <c:pt idx="1">
                  <c:v>MS10-007</c:v>
                </c:pt>
                <c:pt idx="2">
                  <c:v>MS10-011</c:v>
                </c:pt>
                <c:pt idx="3">
                  <c:v>MS10-012</c:v>
                </c:pt>
                <c:pt idx="4">
                  <c:v>MS10-015</c:v>
                </c:pt>
              </c:strCache>
            </c:strRef>
          </c:cat>
          <c:val>
            <c:numRef>
              <c:f>ChartView!$I$5:$I$10</c:f>
              <c:numCache>
                <c:formatCode>General</c:formatCode>
                <c:ptCount val="5"/>
                <c:pt idx="0">
                  <c:v>658</c:v>
                </c:pt>
                <c:pt idx="1">
                  <c:v>621</c:v>
                </c:pt>
                <c:pt idx="2">
                  <c:v>657</c:v>
                </c:pt>
                <c:pt idx="3">
                  <c:v>658</c:v>
                </c:pt>
                <c:pt idx="4">
                  <c:v>658</c:v>
                </c:pt>
              </c:numCache>
            </c:numRef>
          </c:val>
        </c:ser>
        <c:axId val="38580224"/>
        <c:axId val="38582144"/>
      </c:barChart>
      <c:catAx>
        <c:axId val="38580224"/>
        <c:scaling>
          <c:orientation val="minMax"/>
        </c:scaling>
        <c:axPos val="b"/>
        <c:title>
          <c:tx>
            <c:rich>
              <a:bodyPr/>
              <a:lstStyle/>
              <a:p>
                <a:pPr>
                  <a:defRPr/>
                </a:pPr>
                <a:r>
                  <a:rPr lang="en-US"/>
                  <a:t>Reboots Pending by Update by Day</a:t>
                </a:r>
              </a:p>
            </c:rich>
          </c:tx>
        </c:title>
        <c:tickLblPos val="nextTo"/>
        <c:crossAx val="38582144"/>
        <c:crosses val="autoZero"/>
        <c:auto val="1"/>
        <c:lblAlgn val="ctr"/>
        <c:lblOffset val="100"/>
      </c:catAx>
      <c:valAx>
        <c:axId val="38582144"/>
        <c:scaling>
          <c:orientation val="minMax"/>
        </c:scaling>
        <c:axPos val="l"/>
        <c:majorGridlines/>
        <c:title>
          <c:tx>
            <c:rich>
              <a:bodyPr rot="-5400000" vert="horz"/>
              <a:lstStyle/>
              <a:p>
                <a:pPr>
                  <a:defRPr/>
                </a:pPr>
                <a:r>
                  <a:rPr lang="en-US"/>
                  <a:t>Count of Machines</a:t>
                </a:r>
              </a:p>
            </c:rich>
          </c:tx>
        </c:title>
        <c:numFmt formatCode="General" sourceLinked="1"/>
        <c:tickLblPos val="nextTo"/>
        <c:crossAx val="38580224"/>
        <c:crosses val="autoZero"/>
        <c:crossBetween val="between"/>
      </c:valAx>
    </c:plotArea>
    <c:legend>
      <c:legendPos val="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391EFAB-94A9-49EA-A184-DCAB8D7812F4}" type="datetimeFigureOut">
              <a:rPr lang="en-US"/>
              <a:pPr>
                <a:defRPr/>
              </a:pPr>
              <a:t>3/12/2010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A168AC0-9666-45F2-909E-A974A6FAE6B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111F9D-7842-4F9A-A678-EA40B9EF027E}"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 One day after patch Tuesday, patch committee releases patches to be pushed for the month</a:t>
            </a:r>
          </a:p>
          <a:p>
            <a:pPr>
              <a:spcBef>
                <a:spcPct val="0"/>
              </a:spcBef>
              <a:buFontTx/>
              <a:buChar char="-"/>
            </a:pPr>
            <a:r>
              <a:rPr lang="en-US" smtClean="0"/>
              <a:t>K&amp;E currently pushes monthly OS patches out to a IT workstations starting 2 weeks after committee announcement. No testing is performed between announcement and push to IT machines.</a:t>
            </a:r>
            <a:br>
              <a:rPr lang="en-US" smtClean="0"/>
            </a:br>
            <a:r>
              <a:rPr lang="en-US" smtClean="0"/>
              <a:t>- Within one week, OS patches are pushed to the remainder of the firm.</a:t>
            </a:r>
          </a:p>
          <a:p>
            <a:pPr>
              <a:spcBef>
                <a:spcPct val="0"/>
              </a:spcBef>
              <a:buFontTx/>
              <a:buChar char="-"/>
            </a:pPr>
            <a:endParaRPr lang="en-US" smtClean="0"/>
          </a:p>
          <a:p>
            <a:pPr>
              <a:spcBef>
                <a:spcPct val="0"/>
              </a:spcBef>
              <a:buFontTx/>
              <a:buChar char="-"/>
            </a:pPr>
            <a:r>
              <a:rPr lang="en-US" smtClean="0"/>
              <a:t>In February 2010, IT/test patch deployment occurred at 4PM on Thursday, the 25</a:t>
            </a:r>
            <a:r>
              <a:rPr lang="en-US" baseline="30000" smtClean="0"/>
              <a:t>th</a:t>
            </a:r>
            <a:r>
              <a:rPr lang="en-US" smtClean="0"/>
              <a:t>. If users rebooted their machines, they had 3 days to test: Friday, Saturday, and Sunday.  </a:t>
            </a:r>
          </a:p>
          <a:p>
            <a:pPr lvl="1">
              <a:spcBef>
                <a:spcPct val="0"/>
              </a:spcBef>
              <a:buFontTx/>
              <a:buChar char="-"/>
            </a:pPr>
            <a:r>
              <a:rPr lang="en-US" smtClean="0"/>
              <a:t>Users were likely in the office on Friday only</a:t>
            </a:r>
          </a:p>
          <a:p>
            <a:pPr lvl="1">
              <a:spcBef>
                <a:spcPct val="0"/>
              </a:spcBef>
              <a:buFontTx/>
              <a:buChar char="-"/>
            </a:pPr>
            <a:r>
              <a:rPr lang="en-US" smtClean="0"/>
              <a:t>Many users likely did not reboot</a:t>
            </a:r>
          </a:p>
          <a:p>
            <a:pPr lvl="1">
              <a:spcBef>
                <a:spcPct val="0"/>
              </a:spcBef>
              <a:buFontTx/>
              <a:buChar char="-"/>
            </a:pPr>
            <a:r>
              <a:rPr lang="en-US" smtClean="0"/>
              <a:t>How much testing was actually performed?</a:t>
            </a:r>
          </a:p>
          <a:p>
            <a:pPr lvl="1">
              <a:spcBef>
                <a:spcPct val="0"/>
              </a:spcBef>
              <a:buFontTx/>
              <a:buChar char="-"/>
            </a:pPr>
            <a:r>
              <a:rPr lang="en-US" smtClean="0"/>
              <a:t>IF we’re not really testing anything, why did we delay the production push for 19 days?</a:t>
            </a:r>
            <a:br>
              <a:rPr lang="en-US" smtClean="0"/>
            </a:br>
            <a:endParaRPr lang="en-US"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9071F9-DF1B-424F-A49A-993752457583}" type="slidenum">
              <a:rPr lang="en-US"/>
              <a:pPr fontAlgn="base">
                <a:spcBef>
                  <a:spcPct val="0"/>
                </a:spcBef>
                <a:spcAft>
                  <a:spcPct val="0"/>
                </a:spcAft>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-Reboots are not enforced owing to corporate culture.</a:t>
            </a:r>
          </a:p>
          <a:p>
            <a:pPr>
              <a:spcBef>
                <a:spcPct val="0"/>
              </a:spcBef>
            </a:pPr>
            <a:r>
              <a:rPr lang="en-US" smtClean="0"/>
              <a:t>- Compliance statistics are observed but are only addressed when more than 10% of machines remain vulnerable after a significant and undefined time period.</a:t>
            </a:r>
          </a:p>
          <a:p>
            <a:pPr>
              <a:spcBef>
                <a:spcPct val="0"/>
              </a:spcBef>
            </a:pPr>
            <a:endParaRPr lang="en-US"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69C74C-27E3-4C1F-B6BD-411CDAE25DF8}" type="slidenum">
              <a:rPr lang="en-US"/>
              <a:pPr fontAlgn="base">
                <a:spcBef>
                  <a:spcPct val="0"/>
                </a:spcBef>
                <a:spcAft>
                  <a:spcPct val="0"/>
                </a:spcAft>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-Y axis shows the number of workstations that have received patches</a:t>
            </a:r>
          </a:p>
          <a:p>
            <a:pPr>
              <a:spcBef>
                <a:spcPct val="0"/>
              </a:spcBef>
            </a:pPr>
            <a:r>
              <a:rPr lang="en-US" smtClean="0"/>
              <a:t>-X Axis shows time in seconds after scheduled distribution time</a:t>
            </a:r>
          </a:p>
          <a:p>
            <a:pPr>
              <a:spcBef>
                <a:spcPct val="0"/>
              </a:spcBef>
            </a:pPr>
            <a:r>
              <a:rPr lang="en-US" smtClean="0"/>
              <a:t>	-Blue bar shows number of machines that have received patches</a:t>
            </a:r>
          </a:p>
          <a:p>
            <a:pPr>
              <a:spcBef>
                <a:spcPct val="0"/>
              </a:spcBef>
            </a:pPr>
            <a:r>
              <a:rPr lang="en-US" smtClean="0"/>
              <a:t>	-Red line shows aggregate % of machines that have received patches</a:t>
            </a:r>
          </a:p>
          <a:p>
            <a:pPr>
              <a:spcBef>
                <a:spcPct val="0"/>
              </a:spcBef>
            </a:pPr>
            <a:r>
              <a:rPr lang="en-US" smtClean="0"/>
              <a:t>		-Red bar was the initial test group (nearly 3000 machines).</a:t>
            </a:r>
          </a:p>
          <a:p>
            <a:pPr>
              <a:spcBef>
                <a:spcPct val="0"/>
              </a:spcBef>
            </a:pPr>
            <a:r>
              <a:rPr lang="en-US" smtClean="0"/>
              <a:t>-When it comes to patch arrival and execution, exposure times are very fast.</a:t>
            </a:r>
          </a:p>
          <a:p>
            <a:pPr>
              <a:spcBef>
                <a:spcPct val="0"/>
              </a:spcBef>
            </a:pPr>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4C81BE-D22F-44E7-B762-30E38C14D49D}" type="slidenum">
              <a:rPr lang="en-US"/>
              <a:pPr fontAlgn="base">
                <a:spcBef>
                  <a:spcPct val="0"/>
                </a:spcBef>
                <a:spcAft>
                  <a:spcPct val="0"/>
                </a:spcAft>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-Y axis shows the number of workstations that have received a particular patch</a:t>
            </a:r>
          </a:p>
          <a:p>
            <a:pPr>
              <a:spcBef>
                <a:spcPct val="0"/>
              </a:spcBef>
            </a:pPr>
            <a:r>
              <a:rPr lang="en-US" smtClean="0"/>
              <a:t>-X Axis shows Feb 2010 updates that require a reboot</a:t>
            </a:r>
          </a:p>
          <a:p>
            <a:pPr>
              <a:spcBef>
                <a:spcPct val="0"/>
              </a:spcBef>
            </a:pPr>
            <a:r>
              <a:rPr lang="en-US" smtClean="0"/>
              <a:t>	-Blue bar shows number of machines that have received and executed the updates</a:t>
            </a:r>
          </a:p>
          <a:p>
            <a:pPr>
              <a:spcBef>
                <a:spcPct val="0"/>
              </a:spcBef>
            </a:pPr>
            <a:r>
              <a:rPr lang="en-US" smtClean="0"/>
              <a:t>	</a:t>
            </a:r>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CB24E3-EA2D-4506-A900-E83302061305}" type="slidenum">
              <a:rPr lang="en-US"/>
              <a:pPr fontAlgn="base">
                <a:spcBef>
                  <a:spcPct val="0"/>
                </a:spcBef>
                <a:spcAft>
                  <a:spcPct val="0"/>
                </a:spcAft>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-Y axis shows the number of workstations that have received a particular patch</a:t>
            </a:r>
          </a:p>
          <a:p>
            <a:pPr>
              <a:spcBef>
                <a:spcPct val="0"/>
              </a:spcBef>
            </a:pPr>
            <a:r>
              <a:rPr lang="en-US" smtClean="0"/>
              <a:t>-X Axis shows Feb 2010 updates and machines that have executed the update but require a reboot for full installation</a:t>
            </a:r>
          </a:p>
          <a:p>
            <a:pPr>
              <a:spcBef>
                <a:spcPct val="0"/>
              </a:spcBef>
            </a:pPr>
            <a:r>
              <a:rPr lang="en-US" smtClean="0"/>
              <a:t>	-Blue bar shows number of machines that have received the updates</a:t>
            </a:r>
          </a:p>
          <a:p>
            <a:pPr>
              <a:spcBef>
                <a:spcPct val="0"/>
              </a:spcBef>
            </a:pPr>
            <a:r>
              <a:rPr lang="en-US" smtClean="0"/>
              <a:t>	-Green Bar represents the number of machines pending a reboot as of 3/2/2010</a:t>
            </a:r>
          </a:p>
          <a:p>
            <a:pPr>
              <a:spcBef>
                <a:spcPct val="0"/>
              </a:spcBef>
            </a:pPr>
            <a:r>
              <a:rPr lang="en-US" smtClean="0"/>
              <a:t>		</a:t>
            </a:r>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316EE8-9DA4-4D3A-ADBD-11EC3B31FA6E}" type="slidenum">
              <a:rPr lang="en-US"/>
              <a:pPr fontAlgn="base">
                <a:spcBef>
                  <a:spcPct val="0"/>
                </a:spcBef>
                <a:spcAft>
                  <a:spcPct val="0"/>
                </a:spcAft>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-Y axis shows the number of workstations that have received a particular patch</a:t>
            </a:r>
          </a:p>
          <a:p>
            <a:pPr>
              <a:spcBef>
                <a:spcPct val="0"/>
              </a:spcBef>
            </a:pPr>
            <a:r>
              <a:rPr lang="en-US" smtClean="0"/>
              <a:t>-X Axis shows bundles of information about Feb 2010 updates that require a reboot</a:t>
            </a:r>
          </a:p>
          <a:p>
            <a:pPr>
              <a:spcBef>
                <a:spcPct val="0"/>
              </a:spcBef>
            </a:pPr>
            <a:r>
              <a:rPr lang="en-US" smtClean="0"/>
              <a:t>	-Blue bar shows number of machines that have received the updates</a:t>
            </a:r>
          </a:p>
          <a:p>
            <a:pPr>
              <a:spcBef>
                <a:spcPct val="0"/>
              </a:spcBef>
            </a:pPr>
            <a:r>
              <a:rPr lang="en-US" smtClean="0"/>
              <a:t>	-Each bar after that represents the number of machines pending a reboot for each day that follows the patch distribution</a:t>
            </a:r>
          </a:p>
          <a:p>
            <a:pPr>
              <a:spcBef>
                <a:spcPct val="0"/>
              </a:spcBef>
            </a:pPr>
            <a:r>
              <a:rPr lang="en-US" smtClean="0"/>
              <a:t>		-Red bar was the initial test group</a:t>
            </a:r>
          </a:p>
          <a:p>
            <a:pPr>
              <a:spcBef>
                <a:spcPct val="0"/>
              </a:spcBef>
            </a:pPr>
            <a:r>
              <a:rPr lang="en-US" smtClean="0"/>
              <a:t>		-Green bar shows initial test group + production rollout (nearly 3000 machines).</a:t>
            </a:r>
          </a:p>
          <a:p>
            <a:pPr>
              <a:spcBef>
                <a:spcPct val="0"/>
              </a:spcBef>
            </a:pPr>
            <a:r>
              <a:rPr lang="en-US" smtClean="0"/>
              <a:t>-Since the patches were distributed, over 3300 machines have executed them (blue bar)</a:t>
            </a:r>
          </a:p>
          <a:p>
            <a:pPr>
              <a:spcBef>
                <a:spcPct val="0"/>
              </a:spcBef>
            </a:pPr>
            <a:r>
              <a:rPr lang="en-US" smtClean="0"/>
              <a:t>-After one day in production, about 40% of machines had installed the patches but had not rebooted</a:t>
            </a:r>
          </a:p>
          <a:p>
            <a:pPr>
              <a:spcBef>
                <a:spcPct val="0"/>
              </a:spcBef>
            </a:pPr>
            <a:r>
              <a:rPr lang="en-US" smtClean="0"/>
              <a:t>	-These machines are still vulnerable because that haven’t rebooted!</a:t>
            </a:r>
          </a:p>
          <a:p>
            <a:pPr>
              <a:spcBef>
                <a:spcPct val="0"/>
              </a:spcBef>
            </a:pPr>
            <a:r>
              <a:rPr lang="en-US" smtClean="0"/>
              <a:t>	-The good news is that 60% of users did reboot after one day</a:t>
            </a:r>
          </a:p>
          <a:p>
            <a:pPr>
              <a:spcBef>
                <a:spcPct val="0"/>
              </a:spcBef>
            </a:pPr>
            <a:r>
              <a:rPr lang="en-US" smtClean="0"/>
              <a:t>-On the second day, only about 200 machines were rebooted, leaving nearly 1250 machines vulnerable owing to lack of reboot</a:t>
            </a:r>
          </a:p>
          <a:p>
            <a:pPr>
              <a:spcBef>
                <a:spcPct val="0"/>
              </a:spcBef>
            </a:pPr>
            <a:r>
              <a:rPr lang="en-US" smtClean="0"/>
              <a:t>-This pattern (200 reboots per day) continues over the course of a week.</a:t>
            </a:r>
          </a:p>
          <a:p>
            <a:pPr>
              <a:spcBef>
                <a:spcPct val="0"/>
              </a:spcBef>
            </a:pPr>
            <a:r>
              <a:rPr lang="en-US" smtClean="0"/>
              <a:t>-Without action, this distribution is likely to have  a very long tail</a:t>
            </a:r>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974D36-3842-45D9-990F-10BB1940CB39}" type="slidenum">
              <a:rPr lang="en-US"/>
              <a:pPr fontAlgn="base">
                <a:spcBef>
                  <a:spcPct val="0"/>
                </a:spcBef>
                <a:spcAft>
                  <a:spcPct val="0"/>
                </a:spcAft>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9BB2C8-DAF9-4610-BCF2-73B09D3A0204}" type="slidenum">
              <a:rPr lang="en-US"/>
              <a:pPr fontAlgn="base">
                <a:spcBef>
                  <a:spcPct val="0"/>
                </a:spcBef>
                <a:spcAft>
                  <a:spcPct val="0"/>
                </a:spcAft>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 One day after patch Tuesday, patch committee releases patches to be pushed for the month</a:t>
            </a:r>
          </a:p>
          <a:p>
            <a:pPr>
              <a:spcBef>
                <a:spcPct val="0"/>
              </a:spcBef>
              <a:buFontTx/>
              <a:buChar char="-"/>
            </a:pPr>
            <a:r>
              <a:rPr lang="en-US" smtClean="0"/>
              <a:t>One day after that, push patches out to deliberately chosen (and notified) application owners</a:t>
            </a:r>
          </a:p>
          <a:p>
            <a:pPr>
              <a:spcBef>
                <a:spcPct val="0"/>
              </a:spcBef>
              <a:buFontTx/>
              <a:buChar char="-"/>
            </a:pPr>
            <a:r>
              <a:rPr lang="en-US" smtClean="0"/>
              <a:t>Barring problems, OS patches are pushed to the remainder of the firm one week later.</a:t>
            </a:r>
          </a:p>
          <a:p>
            <a:pPr lvl="1">
              <a:spcBef>
                <a:spcPct val="0"/>
              </a:spcBef>
              <a:buFontTx/>
              <a:buChar char="-"/>
            </a:pPr>
            <a:r>
              <a:rPr lang="en-US" smtClean="0"/>
              <a:t>Patch data is monitored for inconsistencies and failures</a:t>
            </a:r>
          </a:p>
          <a:p>
            <a:pPr>
              <a:spcBef>
                <a:spcPct val="0"/>
              </a:spcBef>
              <a:buFontTx/>
              <a:buChar char="-"/>
            </a:pPr>
            <a:r>
              <a:rPr lang="en-US" smtClean="0"/>
              <a:t>The next day, force a firm-wide workstation reboot. </a:t>
            </a:r>
          </a:p>
          <a:p>
            <a:pPr>
              <a:spcBef>
                <a:spcPct val="0"/>
              </a:spcBef>
              <a:buFontTx/>
              <a:buChar char="-"/>
            </a:pPr>
            <a:r>
              <a:rPr lang="en-US" smtClean="0"/>
              <a:t>Evaluate data against metrics 2 weeks after patch Tuesday</a:t>
            </a:r>
          </a:p>
          <a:p>
            <a:pPr>
              <a:spcBef>
                <a:spcPct val="0"/>
              </a:spcBef>
              <a:buFontTx/>
              <a:buChar char="-"/>
            </a:pPr>
            <a:r>
              <a:rPr lang="en-US" smtClean="0"/>
              <a:t>Begin remediation efforts after analysis is complete. Users were likely in the office on Friday only</a:t>
            </a:r>
          </a:p>
          <a:p>
            <a:pPr lvl="1">
              <a:spcBef>
                <a:spcPct val="0"/>
              </a:spcBef>
              <a:buFontTx/>
              <a:buChar char="-"/>
            </a:pPr>
            <a:r>
              <a:rPr lang="en-US" smtClean="0"/>
              <a:t>Reduced non-reboot concerns</a:t>
            </a:r>
          </a:p>
          <a:p>
            <a:pPr lvl="1">
              <a:spcBef>
                <a:spcPct val="0"/>
              </a:spcBef>
              <a:buFontTx/>
              <a:buChar char="-"/>
            </a:pPr>
            <a:r>
              <a:rPr lang="en-US" smtClean="0"/>
              <a:t>Ensured effective, targeted testing</a:t>
            </a:r>
          </a:p>
          <a:p>
            <a:pPr lvl="1">
              <a:spcBef>
                <a:spcPct val="0"/>
              </a:spcBef>
              <a:buFontTx/>
              <a:buChar char="-"/>
            </a:pPr>
            <a:r>
              <a:rPr lang="en-US" smtClean="0"/>
              <a:t>Reduce patch arrival time to workstations by at least 10 days</a:t>
            </a:r>
            <a:br>
              <a:rPr lang="en-US" smtClean="0"/>
            </a:br>
            <a:endParaRPr lang="en-US"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B3C98B-3DCC-4CF3-BF8E-A4DBECAD2DA6}" type="slidenum">
              <a:rPr lang="en-US"/>
              <a:pPr fontAlgn="base">
                <a:spcBef>
                  <a:spcPct val="0"/>
                </a:spcBef>
                <a:spcAft>
                  <a:spcPct val="0"/>
                </a:spcAft>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1ADC51-0D53-4DF0-A3DD-3CB97457960B}" type="slidenum">
              <a:rPr lang="en-US"/>
              <a:pPr fontAlgn="base">
                <a:spcBef>
                  <a:spcPct val="0"/>
                </a:spcBef>
                <a:spcAft>
                  <a:spcPct val="0"/>
                </a:spcAft>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A4F8C2-E13E-4629-B4DE-D483B3221F80}" type="slidenum">
              <a:rPr lang="en-US"/>
              <a:pPr fontAlgn="base">
                <a:spcBef>
                  <a:spcPct val="0"/>
                </a:spcBef>
                <a:spcAft>
                  <a:spcPct val="0"/>
                </a:spcAft>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 No set metrics for successful/unsuccessful distribution of monthly Windows Operating System workstation patches</a:t>
            </a:r>
          </a:p>
          <a:p>
            <a:pPr>
              <a:spcBef>
                <a:spcPct val="0"/>
              </a:spcBef>
              <a:buFontTx/>
              <a:buChar char="-"/>
            </a:pPr>
            <a:r>
              <a:rPr lang="en-US" smtClean="0"/>
              <a:t> No knowledge of how long it takes for patches to reach all endpoints. </a:t>
            </a:r>
          </a:p>
          <a:p>
            <a:pPr lvl="1">
              <a:spcBef>
                <a:spcPct val="0"/>
              </a:spcBef>
              <a:buFontTx/>
              <a:buChar char="-"/>
            </a:pPr>
            <a:r>
              <a:rPr lang="en-US" smtClean="0"/>
              <a:t>No benchmark for patch saturation levels due to machine turnover (90%? 95%? 100%?</a:t>
            </a:r>
          </a:p>
          <a:p>
            <a:pPr lvl="1">
              <a:spcBef>
                <a:spcPct val="0"/>
              </a:spcBef>
              <a:buFontTx/>
              <a:buChar char="-"/>
            </a:pPr>
            <a:r>
              <a:rPr lang="en-US" smtClean="0"/>
              <a:t>What should the target be</a:t>
            </a:r>
          </a:p>
          <a:p>
            <a:pPr>
              <a:spcBef>
                <a:spcPct val="0"/>
              </a:spcBef>
              <a:buFontTx/>
              <a:buChar char="-"/>
            </a:pPr>
            <a:r>
              <a:rPr lang="en-US" smtClean="0"/>
              <a:t>No knowledge of how users utilize their machines</a:t>
            </a:r>
          </a:p>
          <a:p>
            <a:pPr lvl="1">
              <a:spcBef>
                <a:spcPct val="0"/>
              </a:spcBef>
              <a:buFontTx/>
              <a:buChar char="-"/>
            </a:pPr>
            <a:r>
              <a:rPr lang="en-US" smtClean="0"/>
              <a:t>Reboot frequency?</a:t>
            </a:r>
          </a:p>
          <a:p>
            <a:pPr lvl="1">
              <a:spcBef>
                <a:spcPct val="0"/>
              </a:spcBef>
              <a:buFontTx/>
              <a:buChar char="-"/>
            </a:pPr>
            <a:r>
              <a:rPr lang="en-US" smtClean="0"/>
              <a:t>Laptops leaving the office?</a:t>
            </a:r>
          </a:p>
          <a:p>
            <a:pPr lvl="2">
              <a:spcBef>
                <a:spcPct val="0"/>
              </a:spcBef>
              <a:buFontTx/>
              <a:buChar char="-"/>
            </a:pPr>
            <a:r>
              <a:rPr lang="en-US" smtClean="0"/>
              <a:t>Home Networks?</a:t>
            </a:r>
          </a:p>
          <a:p>
            <a:pPr lvl="2">
              <a:spcBef>
                <a:spcPct val="0"/>
              </a:spcBef>
              <a:buFontTx/>
              <a:buChar char="-"/>
            </a:pPr>
            <a:r>
              <a:rPr lang="en-US" smtClean="0"/>
              <a:t>Public WiFi?</a:t>
            </a:r>
          </a:p>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7AF7B5-8263-4950-880F-DC5732941B5C}" type="slidenum">
              <a:rPr lang="en-US"/>
              <a:pPr fontAlgn="base">
                <a:spcBef>
                  <a:spcPct val="0"/>
                </a:spcBef>
                <a:spcAft>
                  <a:spcPct val="0"/>
                </a:spcAft>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amount of money allocated to the information technology departments varies from industry to industry. However, the aggregate amount of money spent is substantial. The reason for this large expenditure is based on a number of reasons such as new computers, security measures, firewall protection, and an increase in IT staff to address updates and breaches.  Another driving force behind the increase in IT expenditures is to limit liability by showing that you took adequate preventative measures.  </a:t>
            </a:r>
          </a:p>
          <a:p>
            <a:pPr>
              <a:spcBef>
                <a:spcPct val="0"/>
              </a:spcBef>
            </a:pPr>
            <a:endParaRPr lang="en-US" smtClean="0"/>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F42786-4B84-4346-AC6F-F800360969E8}" type="slidenum">
              <a:rPr lang="en-US"/>
              <a:pPr fontAlgn="base">
                <a:spcBef>
                  <a:spcPct val="0"/>
                </a:spcBef>
                <a:spcAft>
                  <a:spcPct val="0"/>
                </a:spcAft>
              </a:pPr>
              <a:t>27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As society becomes more advanced so must the business world.  The amount of money that each area of business spends on its IT department varies.  This slide shows that approximately $8,996 dollars is spent per lawyer including the persons lap top, blackberry, and the security measure involved to protect the data on each.  This slide is interesting because you can see how the number varies from industry to industry and how retail spend the least amount on its employees.  It is also interesting to see that financial services has the highest number most likely because it deals with secure information such as bank account numbers and other confidential financial data.</a:t>
            </a:r>
          </a:p>
          <a:p>
            <a:pPr>
              <a:spcBef>
                <a:spcPct val="0"/>
              </a:spcBef>
            </a:pPr>
            <a:endParaRPr lang="en-US"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E772F-FE07-47FD-85F8-7D060D442A01}" type="slidenum">
              <a:rPr lang="en-US"/>
              <a:pPr fontAlgn="base">
                <a:spcBef>
                  <a:spcPct val="0"/>
                </a:spcBef>
                <a:spcAft>
                  <a:spcPct val="0"/>
                </a:spcAft>
              </a:pPr>
              <a:t>28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number of law suits for data breaches continues to increase but the success rate for these law suits is relatively low.  Data breaches include website security flaws that exposed customer data, hacking into poorly secured computer networks and databases, loss or theft of electronic records, employee theft of information and other areas as well. The primary way that litigants are establishing liability is through negligence.  The law suits allege that the their was a duty by the entity to maintain the confidential information, the duty was breached when the data was exposed, and the exposure of the data caused some type of financial damages.  Negligence is a state law cause of action and will vary from state to state. You can have a negligence cause of action filed in Federal court if the Federal court requirements are met but the Federal court will apply the most relevant state law.  The primary areas of the data breach law suit that are problematic are the standard of care and proof of damages. </a:t>
            </a:r>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6C8DC9-E045-428B-B0E8-6C69EAA90395}" type="slidenum">
              <a:rPr lang="en-US"/>
              <a:pPr fontAlgn="base">
                <a:spcBef>
                  <a:spcPct val="0"/>
                </a:spcBef>
                <a:spcAft>
                  <a:spcPct val="0"/>
                </a:spcAft>
              </a:pPr>
              <a:t>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other major problem with data breach cases is that you need to show damages.  Damages in this area are very difficult to show unless the data can be linked to specific financial numbers.  The fact that data has been taken with no act to linked to money is viewed by the courts as speculative and has not been treated favorably.  Also the courts have not reacted well to allegations of mental anguish to people that have had their data breached.  However, out of pocket expenses as a result of the data breach will be awarded and if the breaching party acted recklessly then the breaching party may have to pay punitive damages which can be double or triple the some awarded by the jury.  </a:t>
            </a:r>
          </a:p>
          <a:p>
            <a:pPr>
              <a:spcBef>
                <a:spcPct val="0"/>
              </a:spcBef>
            </a:pPr>
            <a:endParaRPr lang="en-US" smtClean="0"/>
          </a:p>
        </p:txBody>
      </p:sp>
      <p:sp>
        <p:nvSpPr>
          <p:cNvPr id="675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360A69-7772-485B-9BEF-8B862EE84B36}" type="slidenum">
              <a:rPr lang="en-US"/>
              <a:pPr fontAlgn="base">
                <a:spcBef>
                  <a:spcPct val="0"/>
                </a:spcBef>
                <a:spcAft>
                  <a:spcPct val="0"/>
                </a:spcAft>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-Agent based</a:t>
            </a:r>
          </a:p>
          <a:p>
            <a:pPr>
              <a:spcBef>
                <a:spcPct val="0"/>
              </a:spcBef>
            </a:pPr>
            <a:r>
              <a:rPr lang="en-US" smtClean="0"/>
              <a:t>	-Each workstation has a software agent installed on it</a:t>
            </a:r>
          </a:p>
          <a:p>
            <a:pPr>
              <a:spcBef>
                <a:spcPct val="0"/>
              </a:spcBef>
            </a:pPr>
            <a:r>
              <a:rPr lang="en-US" smtClean="0"/>
              <a:t>	-Agents report into the Notification Server every two hours</a:t>
            </a:r>
          </a:p>
          <a:p>
            <a:pPr>
              <a:spcBef>
                <a:spcPct val="0"/>
              </a:spcBef>
            </a:pPr>
            <a:r>
              <a:rPr lang="en-US" smtClean="0"/>
              <a:t>	-If the agent has work to do (job execution, patch execution), it will perform it after check in</a:t>
            </a:r>
          </a:p>
          <a:p>
            <a:pPr>
              <a:spcBef>
                <a:spcPct val="0"/>
              </a:spcBef>
            </a:pPr>
            <a:r>
              <a:rPr lang="en-US" smtClean="0"/>
              <a:t>-Microsoft patches are automatically downloaded to the Notification Server on patch Tuesday</a:t>
            </a:r>
          </a:p>
          <a:p>
            <a:pPr>
              <a:spcBef>
                <a:spcPct val="0"/>
              </a:spcBef>
            </a:pPr>
            <a:r>
              <a:rPr lang="en-US" smtClean="0"/>
              <a:t>	-Patches must be staged for deployment</a:t>
            </a:r>
          </a:p>
          <a:p>
            <a:pPr>
              <a:spcBef>
                <a:spcPct val="0"/>
              </a:spcBef>
            </a:pPr>
            <a:r>
              <a:rPr lang="en-US" smtClean="0"/>
              <a:t>	-After patches have been staged, they must be assigned to the desired endpoints</a:t>
            </a:r>
          </a:p>
          <a:p>
            <a:pPr>
              <a:spcBef>
                <a:spcPct val="0"/>
              </a:spcBef>
            </a:pPr>
            <a:r>
              <a:rPr lang="en-US" smtClean="0"/>
              <a:t>	-Patches will be executed as scheduled by the staging policy</a:t>
            </a:r>
          </a:p>
          <a:p>
            <a:pPr>
              <a:spcBef>
                <a:spcPct val="0"/>
              </a:spcBef>
            </a:pPr>
            <a:r>
              <a:rPr lang="en-US" smtClean="0"/>
              <a:t>	-Required reboots are not enforced</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C1A35D-9529-4986-AF2D-D04BE9860CD4}" type="slidenum">
              <a:rPr lang="en-US"/>
              <a:pPr fontAlgn="base">
                <a:spcBef>
                  <a:spcPct val="0"/>
                </a:spcBef>
                <a:spcAft>
                  <a:spcPct val="0"/>
                </a:spcAft>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-Altiris reports on several aspects of patch distributions</a:t>
            </a:r>
          </a:p>
          <a:p>
            <a:pPr>
              <a:spcBef>
                <a:spcPct val="0"/>
              </a:spcBef>
            </a:pPr>
            <a:r>
              <a:rPr lang="en-US" smtClean="0"/>
              <a:t>	-These are snapshots of two of those reports</a:t>
            </a:r>
          </a:p>
          <a:p>
            <a:pPr>
              <a:spcBef>
                <a:spcPct val="0"/>
              </a:spcBef>
            </a:pPr>
            <a:r>
              <a:rPr lang="en-US" smtClean="0"/>
              <a:t>	-Reboot Status report shows machines that have received patches but have not updated. </a:t>
            </a:r>
          </a:p>
          <a:p>
            <a:pPr>
              <a:spcBef>
                <a:spcPct val="0"/>
              </a:spcBef>
            </a:pPr>
            <a:r>
              <a:rPr lang="en-US" smtClean="0"/>
              <a:t>		-We will call these machines “Reboot Pending” machines</a:t>
            </a:r>
          </a:p>
          <a:p>
            <a:pPr>
              <a:spcBef>
                <a:spcPct val="0"/>
              </a:spcBef>
            </a:pPr>
            <a:r>
              <a:rPr lang="en-US" smtClean="0"/>
              <a:t>	-Compliance and Vulnerability repot shows the compliance statistics for individual patches by applicable machines, installed machines, and 	  vulnerabilities</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64A30F-F55B-4374-B734-3AF876420B10}" type="slidenum">
              <a:rPr lang="en-US"/>
              <a:pPr fontAlgn="base">
                <a:spcBef>
                  <a:spcPct val="0"/>
                </a:spcBef>
                <a:spcAft>
                  <a:spcPct val="0"/>
                </a:spcAft>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Windows Software Update Services</a:t>
            </a:r>
          </a:p>
          <a:p>
            <a:pPr>
              <a:spcBef>
                <a:spcPct val="0"/>
              </a:spcBef>
              <a:buFontTx/>
              <a:buChar char="-"/>
            </a:pPr>
            <a:r>
              <a:rPr lang="en-US" smtClean="0"/>
              <a:t>WSUS Server is configured through the SUS management console</a:t>
            </a:r>
          </a:p>
          <a:p>
            <a:pPr>
              <a:spcBef>
                <a:spcPct val="0"/>
              </a:spcBef>
              <a:buFontTx/>
              <a:buChar char="-"/>
            </a:pPr>
            <a:r>
              <a:rPr lang="en-US" smtClean="0"/>
              <a:t>Synchronization with Windows Update is run on a scheduled basis</a:t>
            </a:r>
          </a:p>
          <a:p>
            <a:pPr>
              <a:spcBef>
                <a:spcPct val="0"/>
              </a:spcBef>
              <a:buFontTx/>
              <a:buChar char="-"/>
            </a:pPr>
            <a:r>
              <a:rPr lang="en-US" smtClean="0"/>
              <a:t>Updates are approved by the Administrator.  SUS can be configured for automatic approval of critical security updates.</a:t>
            </a:r>
          </a:p>
          <a:p>
            <a:pPr>
              <a:spcBef>
                <a:spcPct val="0"/>
              </a:spcBef>
              <a:buFontTx/>
              <a:buChar char="-"/>
            </a:pPr>
            <a:r>
              <a:rPr lang="en-US" smtClean="0"/>
              <a:t>Client machines communicate with the internal SUS server and download/install approved updates</a:t>
            </a:r>
          </a:p>
          <a:p>
            <a:pPr>
              <a:spcBef>
                <a:spcPct val="0"/>
              </a:spcBef>
              <a:buFontTx/>
              <a:buChar char="-"/>
            </a:pPr>
            <a:endParaRPr lang="en-US" smtClean="0"/>
          </a:p>
          <a:p>
            <a:pPr>
              <a:spcBef>
                <a:spcPct val="0"/>
              </a:spcBef>
            </a:pPr>
            <a:r>
              <a:rPr lang="en-US" smtClean="0"/>
              <a:t>Shavlik is another alternative, not limited to Microsoft products.  Protects legacy Microsoft products, Adobe products, Firefox, Thunderbird, Java, VMWare, Apple products, and the list goes on.</a:t>
            </a:r>
          </a:p>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91B364-06F3-41EE-B055-67E51D2E758E}" type="slidenum">
              <a:rPr lang="en-US"/>
              <a:pPr fontAlgn="base">
                <a:spcBef>
                  <a:spcPct val="0"/>
                </a:spcBef>
                <a:spcAft>
                  <a:spcPct val="0"/>
                </a:spcAft>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is a sample report run on the deployment status of Windows XP SP3.  The reporting functionality can report on individual updates or individual clients.  The pie chart shows how many computers have installed the update and how many still need the update.</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D5B7F5-EDA6-40CC-8170-11AFC00334B2}" type="slidenum">
              <a:rPr lang="en-US"/>
              <a:pPr fontAlgn="base">
                <a:spcBef>
                  <a:spcPct val="0"/>
                </a:spcBef>
                <a:spcAft>
                  <a:spcPct val="0"/>
                </a:spcAft>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dirty="0" err="1" smtClean="0"/>
              <a:t>Altiris</a:t>
            </a:r>
            <a:r>
              <a:rPr lang="en-US" dirty="0" smtClean="0"/>
              <a:t> Pros:</a:t>
            </a:r>
          </a:p>
          <a:p>
            <a:pPr fontAlgn="auto">
              <a:spcBef>
                <a:spcPts val="0"/>
              </a:spcBef>
              <a:spcAft>
                <a:spcPts val="0"/>
              </a:spcAft>
              <a:defRPr/>
            </a:pPr>
            <a:r>
              <a:rPr lang="en-US" dirty="0" smtClean="0"/>
              <a:t>-</a:t>
            </a:r>
            <a:r>
              <a:rPr lang="en-US" dirty="0" err="1" smtClean="0"/>
              <a:t>Altiris</a:t>
            </a:r>
            <a:r>
              <a:rPr lang="en-US" dirty="0" smtClean="0"/>
              <a:t> is the in-place solution. Is cheaper.</a:t>
            </a:r>
          </a:p>
          <a:p>
            <a:pPr fontAlgn="auto">
              <a:spcBef>
                <a:spcPts val="0"/>
              </a:spcBef>
              <a:spcAft>
                <a:spcPts val="0"/>
              </a:spcAft>
              <a:defRPr/>
            </a:pPr>
            <a:r>
              <a:rPr lang="en-US" dirty="0" smtClean="0"/>
              <a:t>-In-house expertise</a:t>
            </a:r>
          </a:p>
          <a:p>
            <a:pPr fontAlgn="auto">
              <a:spcBef>
                <a:spcPts val="0"/>
              </a:spcBef>
              <a:spcAft>
                <a:spcPts val="0"/>
              </a:spcAft>
              <a:defRPr/>
            </a:pPr>
            <a:r>
              <a:rPr lang="en-US" dirty="0" smtClean="0"/>
              <a:t>-Open access to SQL reporting DB for custom reports</a:t>
            </a:r>
          </a:p>
          <a:p>
            <a:pPr fontAlgn="auto">
              <a:spcBef>
                <a:spcPts val="0"/>
              </a:spcBef>
              <a:spcAft>
                <a:spcPts val="0"/>
              </a:spcAft>
              <a:defRPr/>
            </a:pPr>
            <a:r>
              <a:rPr lang="en-US" dirty="0" smtClean="0"/>
              <a:t>-Provides adequate feedback</a:t>
            </a:r>
          </a:p>
          <a:p>
            <a:pPr fontAlgn="auto">
              <a:spcBef>
                <a:spcPts val="0"/>
              </a:spcBef>
              <a:spcAft>
                <a:spcPts val="0"/>
              </a:spcAft>
              <a:defRPr/>
            </a:pPr>
            <a:r>
              <a:rPr lang="en-US" dirty="0" smtClean="0"/>
              <a:t>-Agent interaction with hosts</a:t>
            </a:r>
          </a:p>
          <a:p>
            <a:pPr fontAlgn="auto">
              <a:spcBef>
                <a:spcPts val="0"/>
              </a:spcBef>
              <a:spcAft>
                <a:spcPts val="0"/>
              </a:spcAft>
              <a:defRPr/>
            </a:pPr>
            <a:r>
              <a:rPr lang="en-US" dirty="0" smtClean="0"/>
              <a:t>-Holistic solution</a:t>
            </a:r>
          </a:p>
          <a:p>
            <a:pPr fontAlgn="auto">
              <a:spcBef>
                <a:spcPts val="0"/>
              </a:spcBef>
              <a:spcAft>
                <a:spcPts val="0"/>
              </a:spcAft>
              <a:defRPr/>
            </a:pPr>
            <a:r>
              <a:rPr lang="en-US" dirty="0" err="1" smtClean="0"/>
              <a:t>Altiris</a:t>
            </a:r>
            <a:r>
              <a:rPr lang="en-US" dirty="0" smtClean="0"/>
              <a:t> Cons:</a:t>
            </a:r>
          </a:p>
          <a:p>
            <a:pPr fontAlgn="auto">
              <a:spcBef>
                <a:spcPts val="0"/>
              </a:spcBef>
              <a:spcAft>
                <a:spcPts val="0"/>
              </a:spcAft>
              <a:defRPr/>
            </a:pPr>
            <a:r>
              <a:rPr lang="en-US" dirty="0" smtClean="0"/>
              <a:t>-Delayed reporting</a:t>
            </a:r>
          </a:p>
          <a:p>
            <a:pPr fontAlgn="auto">
              <a:spcBef>
                <a:spcPts val="0"/>
              </a:spcBef>
              <a:spcAft>
                <a:spcPts val="0"/>
              </a:spcAft>
              <a:defRPr/>
            </a:pPr>
            <a:r>
              <a:rPr lang="en-US" dirty="0" smtClean="0"/>
              <a:t>-Reports can be ambiguous</a:t>
            </a:r>
          </a:p>
          <a:p>
            <a:pPr fontAlgn="auto">
              <a:spcBef>
                <a:spcPts val="0"/>
              </a:spcBef>
              <a:spcAft>
                <a:spcPts val="0"/>
              </a:spcAft>
              <a:defRPr/>
            </a:pPr>
            <a:r>
              <a:rPr lang="en-US" dirty="0" smtClean="0"/>
              <a:t>-Remediation tools leave a lot to be desires</a:t>
            </a:r>
          </a:p>
          <a:p>
            <a:pPr fontAlgn="auto">
              <a:spcBef>
                <a:spcPts val="0"/>
              </a:spcBef>
              <a:spcAft>
                <a:spcPts val="0"/>
              </a:spcAft>
              <a:defRPr/>
            </a:pPr>
            <a:endParaRPr lang="en-US" dirty="0" smtClean="0"/>
          </a:p>
          <a:p>
            <a:pPr fontAlgn="auto">
              <a:spcBef>
                <a:spcPts val="0"/>
              </a:spcBef>
              <a:spcAft>
                <a:spcPts val="0"/>
              </a:spcAft>
              <a:defRPr/>
            </a:pPr>
            <a:r>
              <a:rPr lang="en-US" b="1" dirty="0" smtClean="0"/>
              <a:t>Microsoft Windows Server Update Services</a:t>
            </a:r>
            <a:endParaRPr lang="en-US" sz="1000" dirty="0" smtClean="0"/>
          </a:p>
          <a:p>
            <a:pPr fontAlgn="auto">
              <a:spcBef>
                <a:spcPts val="0"/>
              </a:spcBef>
              <a:spcAft>
                <a:spcPts val="0"/>
              </a:spcAft>
              <a:defRPr/>
            </a:pPr>
            <a:r>
              <a:rPr lang="en-US" b="1" dirty="0" smtClean="0"/>
              <a:t> </a:t>
            </a:r>
            <a:endParaRPr lang="en-US" sz="1100" dirty="0" smtClean="0"/>
          </a:p>
          <a:p>
            <a:pPr fontAlgn="auto">
              <a:spcBef>
                <a:spcPts val="0"/>
              </a:spcBef>
              <a:spcAft>
                <a:spcPts val="0"/>
              </a:spcAft>
              <a:defRPr/>
            </a:pPr>
            <a:r>
              <a:rPr lang="en-US" b="1" dirty="0" smtClean="0"/>
              <a:t>Pros</a:t>
            </a:r>
            <a:endParaRPr lang="en-US" sz="1050" dirty="0" smtClean="0"/>
          </a:p>
          <a:p>
            <a:pPr fontAlgn="auto">
              <a:spcBef>
                <a:spcPts val="0"/>
              </a:spcBef>
              <a:spcAft>
                <a:spcPts val="0"/>
              </a:spcAft>
              <a:defRPr/>
            </a:pPr>
            <a:r>
              <a:rPr lang="en-US" b="1" dirty="0" smtClean="0"/>
              <a:t>Price </a:t>
            </a:r>
            <a:r>
              <a:rPr lang="en-US" dirty="0" smtClean="0"/>
              <a:t>– Free</a:t>
            </a:r>
            <a:endParaRPr lang="en-US" sz="1100" dirty="0" smtClean="0"/>
          </a:p>
          <a:p>
            <a:pPr fontAlgn="auto">
              <a:spcBef>
                <a:spcPts val="0"/>
              </a:spcBef>
              <a:spcAft>
                <a:spcPts val="0"/>
              </a:spcAft>
              <a:defRPr/>
            </a:pPr>
            <a:r>
              <a:rPr lang="en-US" b="1" dirty="0" smtClean="0"/>
              <a:t>Supported Operating Systems</a:t>
            </a:r>
            <a:endParaRPr lang="en-US" sz="1100" dirty="0" smtClean="0"/>
          </a:p>
          <a:p>
            <a:pPr lvl="1" fontAlgn="auto">
              <a:spcBef>
                <a:spcPts val="0"/>
              </a:spcBef>
              <a:spcAft>
                <a:spcPts val="0"/>
              </a:spcAft>
              <a:defRPr/>
            </a:pPr>
            <a:r>
              <a:rPr lang="en-US" dirty="0" smtClean="0"/>
              <a:t>Service Pack 3 and later versions of Windows 2000 Server (all editions) and Windows</a:t>
            </a:r>
            <a:endParaRPr lang="en-US" sz="1100" dirty="0" smtClean="0"/>
          </a:p>
          <a:p>
            <a:pPr lvl="1" fontAlgn="auto">
              <a:spcBef>
                <a:spcPts val="0"/>
              </a:spcBef>
              <a:spcAft>
                <a:spcPts val="0"/>
              </a:spcAft>
              <a:defRPr/>
            </a:pPr>
            <a:r>
              <a:rPr lang="en-US" dirty="0" smtClean="0"/>
              <a:t>2000 Professional (Must have IE6)</a:t>
            </a:r>
            <a:endParaRPr lang="en-US" sz="1100" dirty="0" smtClean="0"/>
          </a:p>
          <a:p>
            <a:pPr lvl="1" fontAlgn="auto">
              <a:spcBef>
                <a:spcPts val="0"/>
              </a:spcBef>
              <a:spcAft>
                <a:spcPts val="0"/>
              </a:spcAft>
              <a:defRPr/>
            </a:pPr>
            <a:r>
              <a:rPr lang="en-US" dirty="0" smtClean="0"/>
              <a:t>Windows XP Professional and later versions</a:t>
            </a:r>
            <a:endParaRPr lang="en-US" sz="1100" dirty="0" smtClean="0"/>
          </a:p>
          <a:p>
            <a:pPr lvl="1" fontAlgn="auto">
              <a:spcBef>
                <a:spcPts val="0"/>
              </a:spcBef>
              <a:spcAft>
                <a:spcPts val="0"/>
              </a:spcAft>
              <a:defRPr/>
            </a:pPr>
            <a:r>
              <a:rPr lang="en-US" dirty="0" smtClean="0"/>
              <a:t>Windows Server 2003 family and Datacenter Edition</a:t>
            </a:r>
            <a:endParaRPr lang="en-US" sz="1100" dirty="0" smtClean="0"/>
          </a:p>
          <a:p>
            <a:pPr lvl="1" fontAlgn="auto">
              <a:spcBef>
                <a:spcPts val="0"/>
              </a:spcBef>
              <a:spcAft>
                <a:spcPts val="0"/>
              </a:spcAft>
              <a:defRPr/>
            </a:pPr>
            <a:r>
              <a:rPr lang="en-US" dirty="0" smtClean="0"/>
              <a:t>Windows XP family and XP 64-Bit Edition Version 2003</a:t>
            </a:r>
            <a:endParaRPr lang="en-US" sz="1100" dirty="0" smtClean="0"/>
          </a:p>
          <a:p>
            <a:pPr fontAlgn="auto">
              <a:spcBef>
                <a:spcPts val="0"/>
              </a:spcBef>
              <a:spcAft>
                <a:spcPts val="0"/>
              </a:spcAft>
              <a:defRPr/>
            </a:pPr>
            <a:r>
              <a:rPr lang="en-US" b="1" dirty="0" smtClean="0"/>
              <a:t>Supported Servers and Applications</a:t>
            </a:r>
            <a:endParaRPr lang="en-US" sz="1100" dirty="0" smtClean="0"/>
          </a:p>
          <a:p>
            <a:pPr lvl="1" fontAlgn="auto">
              <a:spcBef>
                <a:spcPts val="0"/>
              </a:spcBef>
              <a:spcAft>
                <a:spcPts val="0"/>
              </a:spcAft>
              <a:defRPr/>
            </a:pPr>
            <a:r>
              <a:rPr lang="en-US" dirty="0" smtClean="0"/>
              <a:t>All editions of Microsoft Office 2003 and Microsoft Office XP Service Pack 2 and above</a:t>
            </a:r>
            <a:endParaRPr lang="en-US" sz="1100" dirty="0" smtClean="0"/>
          </a:p>
          <a:p>
            <a:pPr lvl="1" fontAlgn="auto">
              <a:spcBef>
                <a:spcPts val="0"/>
              </a:spcBef>
              <a:spcAft>
                <a:spcPts val="0"/>
              </a:spcAft>
              <a:defRPr/>
            </a:pPr>
            <a:r>
              <a:rPr lang="en-US" dirty="0" smtClean="0"/>
              <a:t>Microsoft Exchange 2003</a:t>
            </a:r>
            <a:endParaRPr lang="en-US" sz="1100" dirty="0" smtClean="0"/>
          </a:p>
          <a:p>
            <a:pPr lvl="1" fontAlgn="auto">
              <a:spcBef>
                <a:spcPts val="0"/>
              </a:spcBef>
              <a:spcAft>
                <a:spcPts val="0"/>
              </a:spcAft>
              <a:defRPr/>
            </a:pPr>
            <a:r>
              <a:rPr lang="en-US" dirty="0" smtClean="0"/>
              <a:t>Microsoft Exchange 2000</a:t>
            </a:r>
            <a:endParaRPr lang="en-US" sz="1100" dirty="0" smtClean="0"/>
          </a:p>
          <a:p>
            <a:pPr fontAlgn="auto">
              <a:spcBef>
                <a:spcPts val="0"/>
              </a:spcBef>
              <a:spcAft>
                <a:spcPts val="0"/>
              </a:spcAft>
              <a:defRPr/>
            </a:pPr>
            <a:r>
              <a:rPr lang="en-US" b="1" dirty="0" smtClean="0"/>
              <a:t>Downloading Updates from Microsoft</a:t>
            </a:r>
            <a:endParaRPr lang="en-US" sz="1100" dirty="0" smtClean="0"/>
          </a:p>
          <a:p>
            <a:pPr lvl="1" fontAlgn="auto">
              <a:spcBef>
                <a:spcPts val="0"/>
              </a:spcBef>
              <a:spcAft>
                <a:spcPts val="0"/>
              </a:spcAft>
              <a:defRPr/>
            </a:pPr>
            <a:r>
              <a:rPr lang="en-US" dirty="0" smtClean="0"/>
              <a:t>Allows for either automatic or manual downloads of new updates from Microsoft</a:t>
            </a:r>
            <a:endParaRPr lang="en-US" sz="1100" dirty="0" smtClean="0"/>
          </a:p>
          <a:p>
            <a:pPr lvl="1" fontAlgn="auto">
              <a:spcBef>
                <a:spcPts val="0"/>
              </a:spcBef>
              <a:spcAft>
                <a:spcPts val="0"/>
              </a:spcAft>
              <a:defRPr/>
            </a:pPr>
            <a:r>
              <a:rPr lang="en-US" dirty="0" smtClean="0"/>
              <a:t>Can specify frequency (daily or weekly) for checking for and downloading new updates</a:t>
            </a:r>
            <a:endParaRPr lang="en-US" sz="1100" dirty="0" smtClean="0"/>
          </a:p>
          <a:p>
            <a:pPr lvl="1" fontAlgn="auto">
              <a:spcBef>
                <a:spcPts val="0"/>
              </a:spcBef>
              <a:spcAft>
                <a:spcPts val="0"/>
              </a:spcAft>
              <a:defRPr/>
            </a:pPr>
            <a:r>
              <a:rPr lang="en-US" dirty="0" smtClean="0"/>
              <a:t>Can specify the products and content types for which new updates should be downloaded</a:t>
            </a:r>
            <a:endParaRPr lang="en-US" sz="1100" dirty="0" smtClean="0"/>
          </a:p>
          <a:p>
            <a:pPr fontAlgn="auto">
              <a:spcBef>
                <a:spcPts val="0"/>
              </a:spcBef>
              <a:spcAft>
                <a:spcPts val="0"/>
              </a:spcAft>
              <a:defRPr/>
            </a:pPr>
            <a:r>
              <a:rPr lang="en-US" b="1" dirty="0" smtClean="0"/>
              <a:t>Current Patch Type Support</a:t>
            </a:r>
            <a:endParaRPr lang="en-US" sz="1100" dirty="0" smtClean="0"/>
          </a:p>
          <a:p>
            <a:pPr lvl="1" fontAlgn="auto">
              <a:spcBef>
                <a:spcPts val="0"/>
              </a:spcBef>
              <a:spcAft>
                <a:spcPts val="0"/>
              </a:spcAft>
              <a:defRPr/>
            </a:pPr>
            <a:r>
              <a:rPr lang="en-US" dirty="0" smtClean="0"/>
              <a:t>Security updates</a:t>
            </a:r>
            <a:endParaRPr lang="en-US" sz="1100" dirty="0" smtClean="0"/>
          </a:p>
          <a:p>
            <a:pPr lvl="1" fontAlgn="auto">
              <a:spcBef>
                <a:spcPts val="0"/>
              </a:spcBef>
              <a:spcAft>
                <a:spcPts val="0"/>
              </a:spcAft>
              <a:defRPr/>
            </a:pPr>
            <a:r>
              <a:rPr lang="en-US" dirty="0" smtClean="0"/>
              <a:t>Non-security updates (critical and non-critical) and update rollups</a:t>
            </a:r>
            <a:endParaRPr lang="en-US" sz="1100" dirty="0" smtClean="0"/>
          </a:p>
          <a:p>
            <a:pPr lvl="1" fontAlgn="auto">
              <a:spcBef>
                <a:spcPts val="0"/>
              </a:spcBef>
              <a:spcAft>
                <a:spcPts val="0"/>
              </a:spcAft>
              <a:defRPr/>
            </a:pPr>
            <a:r>
              <a:rPr lang="en-US" dirty="0" smtClean="0"/>
              <a:t>Service packs</a:t>
            </a:r>
            <a:endParaRPr lang="en-US" sz="1100" dirty="0" smtClean="0"/>
          </a:p>
          <a:p>
            <a:pPr lvl="1" fontAlgn="auto">
              <a:spcBef>
                <a:spcPts val="0"/>
              </a:spcBef>
              <a:spcAft>
                <a:spcPts val="0"/>
              </a:spcAft>
              <a:defRPr/>
            </a:pPr>
            <a:r>
              <a:rPr lang="en-US" dirty="0" smtClean="0"/>
              <a:t>Feature packs</a:t>
            </a:r>
            <a:endParaRPr lang="en-US" sz="1100" dirty="0" smtClean="0"/>
          </a:p>
          <a:p>
            <a:pPr lvl="1" fontAlgn="auto">
              <a:spcBef>
                <a:spcPts val="0"/>
              </a:spcBef>
              <a:spcAft>
                <a:spcPts val="0"/>
              </a:spcAft>
              <a:defRPr/>
            </a:pPr>
            <a:r>
              <a:rPr lang="en-US" dirty="0" smtClean="0"/>
              <a:t>Critical driver updates</a:t>
            </a:r>
            <a:endParaRPr lang="en-US" sz="1100" dirty="0" smtClean="0"/>
          </a:p>
          <a:p>
            <a:pPr lvl="1" fontAlgn="auto">
              <a:spcBef>
                <a:spcPts val="0"/>
              </a:spcBef>
              <a:spcAft>
                <a:spcPts val="0"/>
              </a:spcAft>
              <a:defRPr/>
            </a:pPr>
            <a:r>
              <a:rPr lang="en-US" dirty="0" smtClean="0"/>
              <a:t>Tools</a:t>
            </a:r>
            <a:endParaRPr lang="en-US" sz="1100" dirty="0" smtClean="0"/>
          </a:p>
          <a:p>
            <a:pPr lvl="1" fontAlgn="auto">
              <a:spcBef>
                <a:spcPts val="0"/>
              </a:spcBef>
              <a:spcAft>
                <a:spcPts val="0"/>
              </a:spcAft>
              <a:defRPr/>
            </a:pPr>
            <a:r>
              <a:rPr lang="en-US" dirty="0" smtClean="0"/>
              <a:t>Guidance</a:t>
            </a:r>
            <a:endParaRPr lang="en-US" sz="1100" dirty="0" smtClean="0"/>
          </a:p>
          <a:p>
            <a:pPr lvl="1" fontAlgn="auto">
              <a:spcBef>
                <a:spcPts val="0"/>
              </a:spcBef>
              <a:spcAft>
                <a:spcPts val="0"/>
              </a:spcAft>
              <a:defRPr/>
            </a:pPr>
            <a:r>
              <a:rPr lang="en-US" dirty="0" smtClean="0"/>
              <a:t>Development Kits</a:t>
            </a:r>
            <a:endParaRPr lang="en-US" sz="1100" dirty="0" smtClean="0"/>
          </a:p>
          <a:p>
            <a:pPr lvl="1" fontAlgn="auto">
              <a:spcBef>
                <a:spcPts val="0"/>
              </a:spcBef>
              <a:spcAft>
                <a:spcPts val="0"/>
              </a:spcAft>
              <a:defRPr/>
            </a:pPr>
            <a:r>
              <a:rPr lang="en-US" dirty="0" smtClean="0"/>
              <a:t>Drivers</a:t>
            </a:r>
            <a:endParaRPr lang="en-US" sz="1100" dirty="0" smtClean="0"/>
          </a:p>
          <a:p>
            <a:pPr lvl="1" fontAlgn="auto">
              <a:spcBef>
                <a:spcPts val="0"/>
              </a:spcBef>
              <a:spcAft>
                <a:spcPts val="0"/>
              </a:spcAft>
              <a:defRPr/>
            </a:pPr>
            <a:r>
              <a:rPr lang="en-US" dirty="0" smtClean="0"/>
              <a:t>Connectors</a:t>
            </a:r>
            <a:endParaRPr lang="en-US" sz="1100" dirty="0" smtClean="0"/>
          </a:p>
          <a:p>
            <a:pPr fontAlgn="auto">
              <a:spcBef>
                <a:spcPts val="0"/>
              </a:spcBef>
              <a:spcAft>
                <a:spcPts val="0"/>
              </a:spcAft>
              <a:defRPr/>
            </a:pPr>
            <a:r>
              <a:rPr lang="en-US" b="1" dirty="0" smtClean="0"/>
              <a:t>Reporting</a:t>
            </a:r>
            <a:endParaRPr lang="en-US" sz="1100" dirty="0" smtClean="0"/>
          </a:p>
          <a:p>
            <a:pPr lvl="1" fontAlgn="auto">
              <a:spcBef>
                <a:spcPts val="0"/>
              </a:spcBef>
              <a:spcAft>
                <a:spcPts val="0"/>
              </a:spcAft>
              <a:defRPr/>
            </a:pPr>
            <a:r>
              <a:rPr lang="en-US" dirty="0" smtClean="0"/>
              <a:t>You can generate reports on status of updates, synchronization results, and settings summary.</a:t>
            </a:r>
            <a:endParaRPr lang="en-US" sz="1100" dirty="0" smtClean="0"/>
          </a:p>
          <a:p>
            <a:pPr lvl="1" fontAlgn="auto">
              <a:spcBef>
                <a:spcPts val="0"/>
              </a:spcBef>
              <a:spcAft>
                <a:spcPts val="0"/>
              </a:spcAft>
              <a:defRPr/>
            </a:pPr>
            <a:r>
              <a:rPr lang="en-US" dirty="0" smtClean="0"/>
              <a:t>Within the groups you can specify the Computer Group you want the report on.</a:t>
            </a:r>
            <a:endParaRPr lang="en-US" sz="1100" dirty="0" smtClean="0"/>
          </a:p>
          <a:p>
            <a:pPr fontAlgn="auto">
              <a:spcBef>
                <a:spcPts val="0"/>
              </a:spcBef>
              <a:spcAft>
                <a:spcPts val="0"/>
              </a:spcAft>
              <a:defRPr/>
            </a:pPr>
            <a:r>
              <a:rPr lang="en-US" b="1" dirty="0" smtClean="0"/>
              <a:t/>
            </a:r>
            <a:br>
              <a:rPr lang="en-US" b="1" dirty="0" smtClean="0"/>
            </a:br>
            <a:r>
              <a:rPr lang="en-US" b="1" dirty="0" smtClean="0"/>
              <a:t> </a:t>
            </a:r>
            <a:endParaRPr lang="en-US" sz="1100" dirty="0" smtClean="0"/>
          </a:p>
          <a:p>
            <a:pPr fontAlgn="auto">
              <a:spcBef>
                <a:spcPts val="0"/>
              </a:spcBef>
              <a:spcAft>
                <a:spcPts val="0"/>
              </a:spcAft>
              <a:defRPr/>
            </a:pPr>
            <a:r>
              <a:rPr lang="en-US" b="1" dirty="0" smtClean="0"/>
              <a:t>Cons:</a:t>
            </a:r>
            <a:endParaRPr lang="en-US" sz="1050" dirty="0" smtClean="0"/>
          </a:p>
          <a:p>
            <a:pPr fontAlgn="auto">
              <a:spcBef>
                <a:spcPts val="0"/>
              </a:spcBef>
              <a:spcAft>
                <a:spcPts val="0"/>
              </a:spcAft>
              <a:defRPr/>
            </a:pPr>
            <a:r>
              <a:rPr lang="en-US" b="1" dirty="0" smtClean="0"/>
              <a:t>Setup / Configuration</a:t>
            </a:r>
            <a:endParaRPr lang="en-US" sz="1100" dirty="0" smtClean="0"/>
          </a:p>
          <a:p>
            <a:pPr lvl="1" fontAlgn="auto">
              <a:spcBef>
                <a:spcPts val="0"/>
              </a:spcBef>
              <a:spcAft>
                <a:spcPts val="0"/>
              </a:spcAft>
              <a:defRPr/>
            </a:pPr>
            <a:r>
              <a:rPr lang="en-US" dirty="0" smtClean="0"/>
              <a:t>WSUS requires at least 8 GB free hard drive space to install. Recommendation is 30 gigs for storing patches.</a:t>
            </a:r>
            <a:endParaRPr lang="en-US" sz="1100" dirty="0" smtClean="0"/>
          </a:p>
          <a:p>
            <a:pPr lvl="1" fontAlgn="auto">
              <a:spcBef>
                <a:spcPts val="0"/>
              </a:spcBef>
              <a:spcAft>
                <a:spcPts val="0"/>
              </a:spcAft>
              <a:defRPr/>
            </a:pPr>
            <a:r>
              <a:rPr lang="en-US" dirty="0" smtClean="0"/>
              <a:t>WSUS requires Internet Explorer 6.0 or later to run the Admin console on target machines.</a:t>
            </a:r>
            <a:endParaRPr lang="en-US" sz="1100" dirty="0" smtClean="0"/>
          </a:p>
          <a:p>
            <a:pPr lvl="1" fontAlgn="auto">
              <a:spcBef>
                <a:spcPts val="0"/>
              </a:spcBef>
              <a:spcAft>
                <a:spcPts val="0"/>
              </a:spcAft>
              <a:defRPr/>
            </a:pPr>
            <a:r>
              <a:rPr lang="en-US" dirty="0" smtClean="0"/>
              <a:t>It’s not easy for new users to troubleshoot issues - poor logging.</a:t>
            </a:r>
            <a:endParaRPr lang="en-US" sz="1100" dirty="0" smtClean="0"/>
          </a:p>
          <a:p>
            <a:pPr lvl="1" fontAlgn="auto">
              <a:spcBef>
                <a:spcPts val="0"/>
              </a:spcBef>
              <a:spcAft>
                <a:spcPts val="0"/>
              </a:spcAft>
              <a:defRPr/>
            </a:pPr>
            <a:r>
              <a:rPr lang="en-US" dirty="0" smtClean="0"/>
              <a:t>WSUS is agent based, and must trace and maintain which agents are installed. There is currently no ability to push a given patch instantly. You must wait for all the agents to check in, which could be days depending on environment.</a:t>
            </a:r>
            <a:endParaRPr lang="en-US" sz="1100" dirty="0" smtClean="0"/>
          </a:p>
          <a:p>
            <a:pPr fontAlgn="auto">
              <a:spcBef>
                <a:spcPts val="0"/>
              </a:spcBef>
              <a:spcAft>
                <a:spcPts val="0"/>
              </a:spcAft>
              <a:defRPr/>
            </a:pPr>
            <a:r>
              <a:rPr lang="en-US" b="1" dirty="0" smtClean="0"/>
              <a:t>Patch Support</a:t>
            </a:r>
            <a:endParaRPr lang="en-US" sz="1100" dirty="0" smtClean="0"/>
          </a:p>
          <a:p>
            <a:pPr lvl="1" fontAlgn="auto">
              <a:spcBef>
                <a:spcPts val="0"/>
              </a:spcBef>
              <a:spcAft>
                <a:spcPts val="0"/>
              </a:spcAft>
              <a:defRPr/>
            </a:pPr>
            <a:r>
              <a:rPr lang="en-US" dirty="0" smtClean="0"/>
              <a:t>Does not support NT 4.0 SP4 and older, Office 2000, SQL Server, SQL Server Desktop</a:t>
            </a:r>
            <a:endParaRPr lang="en-US" sz="1100" dirty="0" smtClean="0"/>
          </a:p>
          <a:p>
            <a:pPr lvl="1" fontAlgn="auto">
              <a:spcBef>
                <a:spcPts val="0"/>
              </a:spcBef>
              <a:spcAft>
                <a:spcPts val="0"/>
              </a:spcAft>
              <a:defRPr/>
            </a:pPr>
            <a:r>
              <a:rPr lang="en-US" dirty="0" smtClean="0"/>
              <a:t>Engine (MSDE), Commerce Server 2000 &amp; 2003, ISA Server, BizTalk Server, Content</a:t>
            </a:r>
            <a:endParaRPr lang="en-US" sz="1100" dirty="0" smtClean="0"/>
          </a:p>
          <a:p>
            <a:pPr lvl="1" fontAlgn="auto">
              <a:spcBef>
                <a:spcPts val="0"/>
              </a:spcBef>
              <a:spcAft>
                <a:spcPts val="0"/>
              </a:spcAft>
              <a:defRPr/>
            </a:pPr>
            <a:r>
              <a:rPr lang="en-US" dirty="0" smtClean="0"/>
              <a:t>Management Server, Host Integrations Server, Internet Explorer (IE), Internet Information Services (IIS), Microsoft Data Access Components (MDAC), Microsoft XML Services, Microsoft Java Virtual Machine.</a:t>
            </a:r>
            <a:endParaRPr lang="en-US" sz="1100" dirty="0" smtClean="0"/>
          </a:p>
          <a:p>
            <a:pPr fontAlgn="auto">
              <a:spcBef>
                <a:spcPts val="0"/>
              </a:spcBef>
              <a:spcAft>
                <a:spcPts val="0"/>
              </a:spcAft>
              <a:defRPr/>
            </a:pPr>
            <a:r>
              <a:rPr lang="en-US" b="1" dirty="0" smtClean="0"/>
              <a:t>Reporting</a:t>
            </a:r>
            <a:endParaRPr lang="en-US" sz="1100" dirty="0" smtClean="0"/>
          </a:p>
          <a:p>
            <a:pPr lvl="1" fontAlgn="auto">
              <a:spcBef>
                <a:spcPts val="0"/>
              </a:spcBef>
              <a:spcAft>
                <a:spcPts val="0"/>
              </a:spcAft>
              <a:defRPr/>
            </a:pPr>
            <a:r>
              <a:rPr lang="en-US" dirty="0" smtClean="0"/>
              <a:t>Currently, WSUS offers no exportation of reports to different file formats.</a:t>
            </a:r>
            <a:endParaRPr lang="en-US" sz="1100" dirty="0" smtClean="0"/>
          </a:p>
          <a:p>
            <a:pPr lvl="1" fontAlgn="auto">
              <a:spcBef>
                <a:spcPts val="0"/>
              </a:spcBef>
              <a:spcAft>
                <a:spcPts val="0"/>
              </a:spcAft>
              <a:defRPr/>
            </a:pPr>
            <a:r>
              <a:rPr lang="en-US" dirty="0" smtClean="0"/>
              <a:t>Reports are print only from the screen – no graphics!</a:t>
            </a:r>
            <a:endParaRPr lang="en-US" sz="1100" dirty="0" smtClean="0"/>
          </a:p>
          <a:p>
            <a:pPr fontAlgn="auto">
              <a:spcBef>
                <a:spcPts val="0"/>
              </a:spcBef>
              <a:spcAft>
                <a:spcPts val="0"/>
              </a:spcAft>
              <a:defRPr/>
            </a:pPr>
            <a:r>
              <a:rPr lang="en-US" b="1" dirty="0" smtClean="0"/>
              <a:t>Patch Process</a:t>
            </a:r>
            <a:endParaRPr lang="en-US" sz="1100" dirty="0" smtClean="0"/>
          </a:p>
          <a:p>
            <a:pPr lvl="1" fontAlgn="auto">
              <a:spcBef>
                <a:spcPts val="0"/>
              </a:spcBef>
              <a:spcAft>
                <a:spcPts val="0"/>
              </a:spcAft>
              <a:defRPr/>
            </a:pPr>
            <a:r>
              <a:rPr lang="en-US" dirty="0" smtClean="0"/>
              <a:t>WSUS needs to have:</a:t>
            </a:r>
            <a:endParaRPr lang="en-US" sz="1100" dirty="0" smtClean="0"/>
          </a:p>
          <a:p>
            <a:pPr lvl="2" fontAlgn="auto">
              <a:spcBef>
                <a:spcPts val="0"/>
              </a:spcBef>
              <a:spcAft>
                <a:spcPts val="0"/>
              </a:spcAft>
              <a:defRPr/>
            </a:pPr>
            <a:r>
              <a:rPr lang="en-US" dirty="0" smtClean="0"/>
              <a:t>The Patch downloaded to the </a:t>
            </a:r>
            <a:r>
              <a:rPr lang="en-US" dirty="0" err="1" smtClean="0"/>
              <a:t>WSUSAdmin</a:t>
            </a:r>
            <a:r>
              <a:rPr lang="en-US" dirty="0" smtClean="0"/>
              <a:t> Console</a:t>
            </a:r>
            <a:endParaRPr lang="en-US" sz="1100" dirty="0" smtClean="0"/>
          </a:p>
          <a:p>
            <a:pPr lvl="2" fontAlgn="auto">
              <a:spcBef>
                <a:spcPts val="0"/>
              </a:spcBef>
              <a:spcAft>
                <a:spcPts val="0"/>
              </a:spcAft>
              <a:defRPr/>
            </a:pPr>
            <a:r>
              <a:rPr lang="en-US" dirty="0" smtClean="0"/>
              <a:t>Then the patch then needs to be approved for target machines to scan for it</a:t>
            </a:r>
            <a:endParaRPr lang="en-US" sz="1100" dirty="0" smtClean="0"/>
          </a:p>
          <a:p>
            <a:pPr lvl="2" fontAlgn="auto">
              <a:spcBef>
                <a:spcPts val="0"/>
              </a:spcBef>
              <a:spcAft>
                <a:spcPts val="0"/>
              </a:spcAft>
              <a:defRPr/>
            </a:pPr>
            <a:r>
              <a:rPr lang="en-US" dirty="0" smtClean="0"/>
              <a:t>Then the target machine needs to scan and request the patch</a:t>
            </a:r>
            <a:endParaRPr lang="en-US" sz="1100" dirty="0" smtClean="0"/>
          </a:p>
          <a:p>
            <a:pPr lvl="2" fontAlgn="auto">
              <a:spcBef>
                <a:spcPts val="0"/>
              </a:spcBef>
              <a:spcAft>
                <a:spcPts val="0"/>
              </a:spcAft>
              <a:defRPr/>
            </a:pPr>
            <a:r>
              <a:rPr lang="en-US" dirty="0" smtClean="0"/>
              <a:t>The patch needs to be approved to be downloaded by the target machine.</a:t>
            </a:r>
            <a:endParaRPr lang="en-US" sz="1100" dirty="0" smtClean="0"/>
          </a:p>
          <a:p>
            <a:pPr fontAlgn="auto">
              <a:spcBef>
                <a:spcPts val="0"/>
              </a:spcBef>
              <a:spcAft>
                <a:spcPts val="0"/>
              </a:spcAft>
              <a:defRPr/>
            </a:pPr>
            <a:r>
              <a:rPr lang="en-US" b="1" dirty="0" smtClean="0"/>
              <a:t>Other</a:t>
            </a:r>
            <a:endParaRPr lang="en-US" sz="1100" dirty="0" smtClean="0"/>
          </a:p>
          <a:p>
            <a:pPr lvl="1" fontAlgn="auto">
              <a:spcBef>
                <a:spcPts val="0"/>
              </a:spcBef>
              <a:spcAft>
                <a:spcPts val="0"/>
              </a:spcAft>
              <a:defRPr/>
            </a:pPr>
            <a:r>
              <a:rPr lang="en-US" dirty="0" smtClean="0"/>
              <a:t>No Reboot function.</a:t>
            </a:r>
            <a:endParaRPr lang="en-US" sz="1100" dirty="0" smtClean="0"/>
          </a:p>
          <a:p>
            <a:pPr fontAlgn="auto">
              <a:spcBef>
                <a:spcPts val="0"/>
              </a:spcBef>
              <a:spcAft>
                <a:spcPts val="0"/>
              </a:spcAft>
              <a:defRPr/>
            </a:pPr>
            <a:endParaRPr lang="en-US" dirty="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012845-CB60-479A-BEA1-54EF5B72362B}" type="slidenum">
              <a:rPr lang="en-US"/>
              <a:pPr fontAlgn="base">
                <a:spcBef>
                  <a:spcPct val="0"/>
                </a:spcBef>
                <a:spcAft>
                  <a:spcPct val="0"/>
                </a:spcAft>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B0A9B7-C47B-4FA5-82EC-0297E76CAC65}" type="slidenum">
              <a:rPr lang="en-US"/>
              <a:pPr fontAlgn="base">
                <a:spcBef>
                  <a:spcPct val="0"/>
                </a:spcBef>
                <a:spcAft>
                  <a:spcPct val="0"/>
                </a:spcAft>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EF892D-35A1-4147-B006-FCBEA3E01951}" type="slidenum">
              <a:rPr lang="en-US"/>
              <a:pPr fontAlgn="base">
                <a:spcBef>
                  <a:spcPct val="0"/>
                </a:spcBef>
                <a:spcAft>
                  <a:spcPct val="0"/>
                </a:spcAft>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F7F3EE8-8185-4F39-B4FA-1673A716820A}" type="datetimeFigureOut">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9A7CD6-0753-4075-B2C2-C4D0B8F18A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331C05-AA65-41F4-B11E-E67E9E6671D6}" type="datetimeFigureOut">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E8228D-21CC-4C92-8B52-1F46DD67DD1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B8CB08-5E45-4550-80CA-AFD224384F83}" type="datetimeFigureOut">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CFF327-A11A-4D01-B6B4-9244DAAF05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ABDBA7-D572-48B7-AC8E-8BA91C0C022A}" type="datetimeFigureOut">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D9AEBF-5D8E-4665-8101-AF7FF4F27BE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86B2747-E6BE-4D3F-BDE8-D8840B4A33F5}" type="datetimeFigureOut">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F4F83E-7484-4395-945C-DA5D3DC3A8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F444640-5EC8-4819-95F6-849D97DD490B}" type="datetimeFigureOut">
              <a:rPr lang="en-US"/>
              <a:pPr>
                <a:defRPr/>
              </a:pPr>
              <a:t>3/12/2010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331C24-886D-4210-8C5A-662C6E56D81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5DE8219-1DCA-429E-8426-7EF76F552134}" type="datetimeFigureOut">
              <a:rPr lang="en-US"/>
              <a:pPr>
                <a:defRPr/>
              </a:pPr>
              <a:t>3/12/2010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230318C-073B-4C41-81B8-7D17CE30BA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4D3D12A-1829-4F90-8E1D-EE70C5B893D9}" type="datetimeFigureOut">
              <a:rPr lang="en-US"/>
              <a:pPr>
                <a:defRPr/>
              </a:pPr>
              <a:t>3/12/2010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571F80-BC9C-4B0C-93E2-5EC4C53737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74B005-E18C-47DC-912B-F9E149702DB4}" type="datetimeFigureOut">
              <a:rPr lang="en-US"/>
              <a:pPr>
                <a:defRPr/>
              </a:pPr>
              <a:t>3/12/2010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7659C77-80B7-4EDC-9CB1-8D8A8EECE48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43C39A-0203-4E0E-8AA4-EF46894C2110}" type="datetimeFigureOut">
              <a:rPr lang="en-US"/>
              <a:pPr>
                <a:defRPr/>
              </a:pPr>
              <a:t>3/12/2010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3A88C9-8042-444B-BE99-79B365B4BF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998BCD-A605-4738-AFD8-AD5339E49F30}" type="datetimeFigureOut">
              <a:rPr lang="en-US"/>
              <a:pPr>
                <a:defRPr/>
              </a:pPr>
              <a:t>3/12/2010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F6FB03-D121-4F36-A1A1-28761B6332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C67FB93-B8AF-4CF4-8F22-E85F9FEB3A09}" type="datetimeFigureOut">
              <a:rPr lang="en-US"/>
              <a:pPr>
                <a:defRPr/>
              </a:pPr>
              <a:t>3/12/2010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A0104DE-65C9-4DEF-B179-EA456FC80A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US" smtClean="0"/>
              <a:t>Effectively Managing System Configuration</a:t>
            </a:r>
          </a:p>
        </p:txBody>
      </p:sp>
      <p:sp>
        <p:nvSpPr>
          <p:cNvPr id="4" name="Subtitle 3"/>
          <p:cNvSpPr txBox="1">
            <a:spLocks noGrp="1"/>
          </p:cNvSpPr>
          <p:nvPr>
            <p:ph type="subTitle" idx="1"/>
          </p:nvPr>
        </p:nvSpPr>
        <p:spPr/>
        <p:txBody>
          <a:bodyPr rtlCol="0">
            <a:spAutoFit/>
          </a:bodyPr>
          <a:lstStyle/>
          <a:p>
            <a:pPr algn="r" fontAlgn="auto">
              <a:spcAft>
                <a:spcPts val="0"/>
              </a:spcAft>
              <a:buFont typeface="Arial" pitchFamily="34" charset="0"/>
              <a:buNone/>
              <a:defRPr/>
            </a:pPr>
            <a:r>
              <a:rPr lang="en-US" sz="2000" dirty="0" smtClean="0"/>
              <a:t>Fantastic Four</a:t>
            </a:r>
          </a:p>
          <a:p>
            <a:pPr algn="r" fontAlgn="auto">
              <a:spcAft>
                <a:spcPts val="0"/>
              </a:spcAft>
              <a:buFont typeface="Arial" pitchFamily="34" charset="0"/>
              <a:buNone/>
              <a:defRPr/>
            </a:pPr>
            <a:r>
              <a:rPr lang="en-US" sz="2000" dirty="0" smtClean="0"/>
              <a:t>Casey Ford</a:t>
            </a:r>
          </a:p>
          <a:p>
            <a:pPr algn="r" fontAlgn="auto">
              <a:spcAft>
                <a:spcPts val="0"/>
              </a:spcAft>
              <a:buFont typeface="Arial" pitchFamily="34" charset="0"/>
              <a:buNone/>
              <a:defRPr/>
            </a:pPr>
            <a:r>
              <a:rPr lang="en-US" sz="2000" dirty="0" smtClean="0"/>
              <a:t>Mike Lombardo</a:t>
            </a:r>
          </a:p>
          <a:p>
            <a:pPr algn="r" fontAlgn="auto">
              <a:spcAft>
                <a:spcPts val="0"/>
              </a:spcAft>
              <a:buFont typeface="Arial" pitchFamily="34" charset="0"/>
              <a:buNone/>
              <a:defRPr/>
            </a:pPr>
            <a:r>
              <a:rPr lang="en-US" sz="2000" dirty="0" err="1" smtClean="0"/>
              <a:t>Ragnar</a:t>
            </a:r>
            <a:r>
              <a:rPr lang="en-US" sz="2000" dirty="0" smtClean="0"/>
              <a:t> Olson</a:t>
            </a:r>
          </a:p>
          <a:p>
            <a:pPr algn="r" fontAlgn="auto">
              <a:spcAft>
                <a:spcPts val="0"/>
              </a:spcAft>
              <a:buFont typeface="Arial" pitchFamily="34" charset="0"/>
              <a:buNone/>
              <a:defRPr/>
            </a:pPr>
            <a:r>
              <a:rPr lang="en-US" sz="2000" dirty="0" err="1" smtClean="0"/>
              <a:t>Maninder</a:t>
            </a:r>
            <a:r>
              <a:rPr lang="en-US" sz="2000" dirty="0" smtClean="0"/>
              <a:t> Singh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rtl="1"/>
            <a:r>
              <a:rPr lang="en-US" sz="3600" smtClean="0"/>
              <a:t>SUS Reporting</a:t>
            </a:r>
          </a:p>
        </p:txBody>
      </p:sp>
      <p:pic>
        <p:nvPicPr>
          <p:cNvPr id="28674" name="Content Placeholder 4" descr="WSUSRpt.gif"/>
          <p:cNvPicPr>
            <a:picLocks noGrp="1" noChangeAspect="1"/>
          </p:cNvPicPr>
          <p:nvPr>
            <p:ph idx="1"/>
          </p:nvPr>
        </p:nvPicPr>
        <p:blipFill>
          <a:blip r:embed="rId3"/>
          <a:srcRect/>
          <a:stretch>
            <a:fillRect/>
          </a:stretch>
        </p:blipFill>
        <p:spPr>
          <a:xfrm>
            <a:off x="2057400" y="1219200"/>
            <a:ext cx="5453063" cy="5468938"/>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rtl="1"/>
            <a:r>
              <a:rPr lang="en-US" sz="3600" smtClean="0"/>
              <a:t>Altiris/SUS Pros and Cons</a:t>
            </a:r>
          </a:p>
        </p:txBody>
      </p:sp>
      <p:sp>
        <p:nvSpPr>
          <p:cNvPr id="30722" name="Content Placeholder 2"/>
          <p:cNvSpPr>
            <a:spLocks noGrp="1"/>
          </p:cNvSpPr>
          <p:nvPr>
            <p:ph idx="1"/>
          </p:nvPr>
        </p:nvSpPr>
        <p:spPr/>
        <p:txBody>
          <a:bodyPr/>
          <a:lstStyle/>
          <a:p>
            <a:pPr>
              <a:buFont typeface="Arial" charset="0"/>
              <a:buNone/>
            </a:pPr>
            <a:endParaRPr lang="en-US" smtClean="0"/>
          </a:p>
        </p:txBody>
      </p:sp>
      <p:graphicFrame>
        <p:nvGraphicFramePr>
          <p:cNvPr id="4" name="Content Placeholder 4"/>
          <p:cNvGraphicFramePr>
            <a:graphicFrameLocks/>
          </p:cNvGraphicFramePr>
          <p:nvPr/>
        </p:nvGraphicFramePr>
        <p:xfrm>
          <a:off x="381000" y="1295400"/>
          <a:ext cx="8382000" cy="5368925"/>
        </p:xfrm>
        <a:graphic>
          <a:graphicData uri="http://schemas.openxmlformats.org/drawingml/2006/table">
            <a:tbl>
              <a:tblPr firstRow="1" bandRow="1">
                <a:tableStyleId>{5C22544A-7EE6-4342-B048-85BDC9FD1C3A}</a:tableStyleId>
              </a:tblPr>
              <a:tblGrid>
                <a:gridCol w="972911"/>
                <a:gridCol w="3528533"/>
                <a:gridCol w="3880557"/>
              </a:tblGrid>
              <a:tr h="309756">
                <a:tc>
                  <a:txBody>
                    <a:bodyPr/>
                    <a:lstStyle/>
                    <a:p>
                      <a:endParaRPr lang="en-US" sz="1400" dirty="0"/>
                    </a:p>
                  </a:txBody>
                  <a:tcPr/>
                </a:tc>
                <a:tc>
                  <a:txBody>
                    <a:bodyPr/>
                    <a:lstStyle/>
                    <a:p>
                      <a:r>
                        <a:rPr lang="en-US" sz="1400" b="1" dirty="0" smtClean="0"/>
                        <a:t>Pros</a:t>
                      </a:r>
                      <a:endParaRPr lang="en-US" sz="1400" b="1" dirty="0"/>
                    </a:p>
                  </a:txBody>
                  <a:tcPr/>
                </a:tc>
                <a:tc>
                  <a:txBody>
                    <a:bodyPr/>
                    <a:lstStyle/>
                    <a:p>
                      <a:r>
                        <a:rPr lang="en-US" sz="1400" b="1" dirty="0" smtClean="0"/>
                        <a:t>Cons</a:t>
                      </a:r>
                      <a:endParaRPr lang="en-US" sz="1400" b="1" dirty="0"/>
                    </a:p>
                  </a:txBody>
                  <a:tcPr/>
                </a:tc>
              </a:tr>
              <a:tr h="1426539">
                <a:tc>
                  <a:txBody>
                    <a:bodyPr/>
                    <a:lstStyle/>
                    <a:p>
                      <a:r>
                        <a:rPr lang="en-US" sz="1400" b="1" dirty="0" err="1" smtClean="0"/>
                        <a:t>Altiris</a:t>
                      </a:r>
                      <a:endParaRPr lang="en-US" sz="1400" b="1" dirty="0"/>
                    </a:p>
                  </a:txBody>
                  <a:tcPr/>
                </a:tc>
                <a:tc>
                  <a:txBody>
                    <a:bodyPr/>
                    <a:lstStyle/>
                    <a:p>
                      <a:pPr>
                        <a:buFont typeface="Arial" pitchFamily="34" charset="0"/>
                        <a:buChar char="•"/>
                      </a:pPr>
                      <a:r>
                        <a:rPr lang="en-US" sz="1600" dirty="0" smtClean="0"/>
                        <a:t>In-place solution</a:t>
                      </a:r>
                    </a:p>
                    <a:p>
                      <a:pPr>
                        <a:buFont typeface="Arial" pitchFamily="34" charset="0"/>
                        <a:buChar char="•"/>
                      </a:pPr>
                      <a:r>
                        <a:rPr lang="en-US" sz="1600" dirty="0" smtClean="0"/>
                        <a:t>In-house expertise</a:t>
                      </a:r>
                    </a:p>
                    <a:p>
                      <a:pPr>
                        <a:buFont typeface="Arial" pitchFamily="34" charset="0"/>
                        <a:buChar char="•"/>
                      </a:pPr>
                      <a:r>
                        <a:rPr lang="en-US" sz="1600" dirty="0" smtClean="0"/>
                        <a:t>Open DB access with SQL</a:t>
                      </a:r>
                    </a:p>
                    <a:p>
                      <a:pPr>
                        <a:buFont typeface="Arial" pitchFamily="34" charset="0"/>
                        <a:buChar char="•"/>
                      </a:pPr>
                      <a:r>
                        <a:rPr lang="en-US" sz="1600" dirty="0" smtClean="0"/>
                        <a:t>Adequate feedback</a:t>
                      </a:r>
                    </a:p>
                    <a:p>
                      <a:pPr>
                        <a:buFont typeface="Arial" pitchFamily="34" charset="0"/>
                        <a:buChar char="•"/>
                      </a:pPr>
                      <a:r>
                        <a:rPr lang="en-US" sz="1600" dirty="0" smtClean="0"/>
                        <a:t>Holistic Solution</a:t>
                      </a:r>
                    </a:p>
                    <a:p>
                      <a:pPr>
                        <a:buFont typeface="Arial" pitchFamily="34" charset="0"/>
                        <a:buChar char="•"/>
                      </a:pPr>
                      <a:r>
                        <a:rPr lang="en-US" sz="1600" dirty="0" smtClean="0"/>
                        <a:t>No cost for adoption</a:t>
                      </a:r>
                      <a:endParaRPr lang="en-US" sz="1600" dirty="0"/>
                    </a:p>
                  </a:txBody>
                  <a:tcPr/>
                </a:tc>
                <a:tc>
                  <a:txBody>
                    <a:bodyPr/>
                    <a:lstStyle/>
                    <a:p>
                      <a:pPr>
                        <a:buFont typeface="Arial" pitchFamily="34" charset="0"/>
                        <a:buChar char="•"/>
                      </a:pPr>
                      <a:r>
                        <a:rPr lang="en-US" sz="1600" dirty="0" smtClean="0"/>
                        <a:t>Delayed reporting</a:t>
                      </a:r>
                    </a:p>
                    <a:p>
                      <a:pPr>
                        <a:buFont typeface="Arial" pitchFamily="34" charset="0"/>
                        <a:buChar char="•"/>
                      </a:pPr>
                      <a:r>
                        <a:rPr lang="en-US" sz="1600" dirty="0" smtClean="0"/>
                        <a:t>Potential ambiguity with results</a:t>
                      </a:r>
                    </a:p>
                    <a:p>
                      <a:pPr>
                        <a:buFont typeface="Arial" pitchFamily="34" charset="0"/>
                        <a:buChar char="•"/>
                      </a:pPr>
                      <a:r>
                        <a:rPr lang="en-US" sz="1600" dirty="0" smtClean="0"/>
                        <a:t>Limited remediation tools</a:t>
                      </a:r>
                    </a:p>
                    <a:p>
                      <a:endParaRPr lang="en-US" sz="1600" dirty="0"/>
                    </a:p>
                  </a:txBody>
                  <a:tcPr/>
                </a:tc>
              </a:tr>
              <a:tr h="3216705">
                <a:tc>
                  <a:txBody>
                    <a:bodyPr/>
                    <a:lstStyle/>
                    <a:p>
                      <a:r>
                        <a:rPr lang="en-US" sz="1400" b="1" dirty="0" smtClean="0"/>
                        <a:t>MS Server Update Service</a:t>
                      </a:r>
                      <a:endParaRPr lang="en-US" sz="1400" b="1" dirty="0"/>
                    </a:p>
                  </a:txBody>
                  <a:tcPr/>
                </a:tc>
                <a:tc>
                  <a:txBody>
                    <a:bodyPr/>
                    <a:lstStyle/>
                    <a:p>
                      <a:pPr>
                        <a:buFont typeface="Arial" pitchFamily="34" charset="0"/>
                        <a:buChar char="•"/>
                      </a:pPr>
                      <a:r>
                        <a:rPr lang="en-US" sz="1600" dirty="0" smtClean="0"/>
                        <a:t>Free with server license</a:t>
                      </a:r>
                    </a:p>
                    <a:p>
                      <a:pPr>
                        <a:buFont typeface="Arial" pitchFamily="34" charset="0"/>
                        <a:buChar char="•"/>
                      </a:pPr>
                      <a:r>
                        <a:rPr lang="en-US" sz="1600" dirty="0" smtClean="0"/>
                        <a:t>"Supported OS: Win2k, 2k </a:t>
                      </a:r>
                      <a:r>
                        <a:rPr lang="en-US" sz="1600" dirty="0" err="1" smtClean="0"/>
                        <a:t>pro,XP</a:t>
                      </a:r>
                      <a:r>
                        <a:rPr lang="en-US" sz="1600" dirty="0" smtClean="0"/>
                        <a:t> pro, Win 2003, XP-64 Bit"</a:t>
                      </a:r>
                    </a:p>
                    <a:p>
                      <a:pPr>
                        <a:buFont typeface="Arial" pitchFamily="34" charset="0"/>
                        <a:buChar char="•"/>
                      </a:pPr>
                      <a:r>
                        <a:rPr lang="en-US" sz="1600" dirty="0" smtClean="0"/>
                        <a:t>Supported Apps: MS Office'03, Exchange '03, Exchange '00</a:t>
                      </a:r>
                    </a:p>
                    <a:p>
                      <a:pPr>
                        <a:buFont typeface="Arial" pitchFamily="34" charset="0"/>
                        <a:buChar char="•"/>
                      </a:pPr>
                      <a:r>
                        <a:rPr lang="en-US" sz="1600" dirty="0" smtClean="0"/>
                        <a:t>Downloading automatic or manual, with frequency, and product content specs</a:t>
                      </a:r>
                    </a:p>
                    <a:p>
                      <a:pPr>
                        <a:buFont typeface="Arial" pitchFamily="34" charset="0"/>
                        <a:buChar char="•"/>
                      </a:pPr>
                      <a:r>
                        <a:rPr lang="en-US" sz="1600" dirty="0" smtClean="0"/>
                        <a:t>Patch type: Security, non-security updates, service packs, feature packs, driver updates, tools, guidance, dev kits, connectors</a:t>
                      </a:r>
                    </a:p>
                    <a:p>
                      <a:pPr>
                        <a:buFont typeface="Arial" pitchFamily="34" charset="0"/>
                        <a:buChar char="•"/>
                      </a:pPr>
                      <a:r>
                        <a:rPr lang="en-US" sz="1600" dirty="0" smtClean="0"/>
                        <a:t>Robust reporting</a:t>
                      </a:r>
                    </a:p>
                    <a:p>
                      <a:endParaRPr lang="en-US" sz="1600" dirty="0"/>
                    </a:p>
                  </a:txBody>
                  <a:tcPr/>
                </a:tc>
                <a:tc>
                  <a:txBody>
                    <a:bodyPr/>
                    <a:lstStyle/>
                    <a:p>
                      <a:pPr>
                        <a:buFont typeface="Arial" pitchFamily="34" charset="0"/>
                        <a:buChar char="•"/>
                      </a:pPr>
                      <a:r>
                        <a:rPr lang="en-US" sz="1600" dirty="0" smtClean="0"/>
                        <a:t>Requires 8GB free space</a:t>
                      </a:r>
                    </a:p>
                    <a:p>
                      <a:pPr>
                        <a:buFont typeface="Arial" pitchFamily="34" charset="0"/>
                        <a:buChar char="•"/>
                      </a:pPr>
                      <a:r>
                        <a:rPr lang="en-US" sz="1600" dirty="0" smtClean="0"/>
                        <a:t>IE 6.0 required for running admin console, Poor logging</a:t>
                      </a:r>
                    </a:p>
                    <a:p>
                      <a:pPr>
                        <a:buFont typeface="Arial" pitchFamily="34" charset="0"/>
                        <a:buChar char="•"/>
                      </a:pPr>
                      <a:r>
                        <a:rPr lang="en-US" sz="1600" dirty="0" smtClean="0"/>
                        <a:t>Agent based, cannot push patch instantly, must wait for check in</a:t>
                      </a:r>
                    </a:p>
                    <a:p>
                      <a:pPr>
                        <a:buFont typeface="Arial" pitchFamily="34" charset="0"/>
                        <a:buChar char="•"/>
                      </a:pPr>
                      <a:r>
                        <a:rPr lang="en-US" sz="1600" dirty="0" smtClean="0"/>
                        <a:t>Does not support NT 4.0 SP4 and older, Office 2k, SQL Server, MSDE, Commerce Server 2k/2003, ISA Server, </a:t>
                      </a:r>
                      <a:r>
                        <a:rPr lang="en-US" sz="1600" dirty="0" err="1" smtClean="0"/>
                        <a:t>Biztalk</a:t>
                      </a:r>
                      <a:r>
                        <a:rPr lang="en-US" sz="1600" dirty="0" smtClean="0"/>
                        <a:t>, CMSHIS, IE, IIS, MDAC, XML, Java VM</a:t>
                      </a:r>
                    </a:p>
                    <a:p>
                      <a:pPr>
                        <a:buFont typeface="Arial" pitchFamily="34" charset="0"/>
                        <a:buChar char="•"/>
                      </a:pPr>
                      <a:r>
                        <a:rPr lang="en-US" sz="1600" dirty="0" smtClean="0"/>
                        <a:t>No exporting to different formats of reporting</a:t>
                      </a:r>
                    </a:p>
                    <a:p>
                      <a:pPr>
                        <a:buFont typeface="Arial" pitchFamily="34" charset="0"/>
                        <a:buChar char="•"/>
                      </a:pPr>
                      <a:r>
                        <a:rPr lang="en-US" sz="1600" dirty="0" smtClean="0"/>
                        <a:t>Complicated Patch Process, No reboot</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Logistics</a:t>
            </a:r>
            <a:endParaRPr lang="en-US" dirty="0"/>
          </a:p>
        </p:txBody>
      </p:sp>
      <p:sp>
        <p:nvSpPr>
          <p:cNvPr id="3" name="Text Placeholder 2"/>
          <p:cNvSpPr>
            <a:spLocks noGrp="1"/>
          </p:cNvSpPr>
          <p:nvPr>
            <p:ph type="body" idx="1"/>
          </p:nvPr>
        </p:nvSpPr>
        <p:spPr/>
        <p:txBody>
          <a:bodyPr rtlCol="0">
            <a:normAutofit/>
          </a:bodyPr>
          <a:lstStyle/>
          <a:p>
            <a:pPr fontAlgn="auto">
              <a:spcAft>
                <a:spcPts val="0"/>
              </a:spcAft>
              <a:buFont typeface="Arial" pitchFamily="34" charset="0"/>
              <a:buNone/>
              <a:defRPr/>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Glossary</a:t>
            </a:r>
          </a:p>
        </p:txBody>
      </p:sp>
      <p:sp>
        <p:nvSpPr>
          <p:cNvPr id="33794" name="Content Placeholder 3"/>
          <p:cNvSpPr>
            <a:spLocks noGrp="1"/>
          </p:cNvSpPr>
          <p:nvPr>
            <p:ph idx="1"/>
          </p:nvPr>
        </p:nvSpPr>
        <p:spPr>
          <a:xfrm>
            <a:off x="457200" y="1600200"/>
            <a:ext cx="8229600" cy="4572000"/>
          </a:xfrm>
        </p:spPr>
        <p:txBody>
          <a:bodyPr/>
          <a:lstStyle/>
          <a:p>
            <a:r>
              <a:rPr lang="en-US" u="sng" smtClean="0"/>
              <a:t>Compliant</a:t>
            </a:r>
            <a:r>
              <a:rPr lang="en-US" smtClean="0"/>
              <a:t> – Machine has received monthly update(s)</a:t>
            </a:r>
          </a:p>
          <a:p>
            <a:r>
              <a:rPr lang="en-US" u="sng" smtClean="0"/>
              <a:t>Vulnerable</a:t>
            </a:r>
            <a:r>
              <a:rPr lang="en-US" smtClean="0"/>
              <a:t> – Machine has not received monthly update(s)</a:t>
            </a:r>
          </a:p>
          <a:p>
            <a:r>
              <a:rPr lang="en-US" u="sng" smtClean="0"/>
              <a:t>Bulletin</a:t>
            </a:r>
            <a:r>
              <a:rPr lang="en-US" smtClean="0"/>
              <a:t> – A collection of related OS updates that have been bundled together by Microsoft</a:t>
            </a:r>
          </a:p>
          <a:p>
            <a:endParaRPr lang="en-US" smtClean="0"/>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Schedule</a:t>
            </a:r>
          </a:p>
        </p:txBody>
      </p:sp>
      <p:sp>
        <p:nvSpPr>
          <p:cNvPr id="4" name="Content Placeholder 3"/>
          <p:cNvSpPr>
            <a:spLocks noGrp="1"/>
          </p:cNvSpPr>
          <p:nvPr>
            <p:ph idx="1"/>
          </p:nvPr>
        </p:nvSpPr>
        <p:spPr>
          <a:xfrm>
            <a:off x="457200" y="1600200"/>
            <a:ext cx="8229600" cy="4572000"/>
          </a:xfrm>
        </p:spPr>
        <p:txBody>
          <a:bodyPr rtlCol="0">
            <a:normAutofit fontScale="92500" lnSpcReduction="20000"/>
          </a:bodyPr>
          <a:lstStyle/>
          <a:p>
            <a:pPr fontAlgn="auto">
              <a:spcAft>
                <a:spcPts val="0"/>
              </a:spcAft>
              <a:buFont typeface="Arial" pitchFamily="34" charset="0"/>
              <a:buChar char="•"/>
              <a:defRPr/>
            </a:pPr>
            <a:r>
              <a:rPr lang="en-US" dirty="0" smtClean="0"/>
              <a:t>Vulnerability analyses are conducted on each workstation every four hours</a:t>
            </a:r>
          </a:p>
          <a:p>
            <a:pPr lvl="1" fontAlgn="auto">
              <a:spcAft>
                <a:spcPts val="0"/>
              </a:spcAft>
              <a:buFont typeface="Arial" pitchFamily="34" charset="0"/>
              <a:buChar char="–"/>
              <a:defRPr/>
            </a:pPr>
            <a:r>
              <a:rPr lang="en-US" dirty="0" smtClean="0"/>
              <a:t>Results are reported into the </a:t>
            </a:r>
            <a:r>
              <a:rPr lang="en-US" dirty="0" err="1" smtClean="0"/>
              <a:t>Altiris</a:t>
            </a:r>
            <a:r>
              <a:rPr lang="en-US" dirty="0" smtClean="0"/>
              <a:t> server</a:t>
            </a:r>
          </a:p>
          <a:p>
            <a:pPr fontAlgn="auto">
              <a:spcAft>
                <a:spcPts val="0"/>
              </a:spcAft>
              <a:buFont typeface="Arial" pitchFamily="34" charset="0"/>
              <a:buChar char="•"/>
              <a:defRPr/>
            </a:pPr>
            <a:r>
              <a:rPr lang="en-US" dirty="0" smtClean="0"/>
              <a:t>Patches are immediately delivered to machines with vulnerabilities</a:t>
            </a:r>
          </a:p>
          <a:p>
            <a:pPr fontAlgn="auto">
              <a:spcAft>
                <a:spcPts val="0"/>
              </a:spcAft>
              <a:buFont typeface="Arial" pitchFamily="34" charset="0"/>
              <a:buChar char="•"/>
              <a:defRPr/>
            </a:pPr>
            <a:r>
              <a:rPr lang="en-US" dirty="0" smtClean="0"/>
              <a:t>Delivered patches are executed at 4PM local time each day</a:t>
            </a:r>
          </a:p>
          <a:p>
            <a:pPr lvl="1" fontAlgn="auto">
              <a:spcAft>
                <a:spcPts val="0"/>
              </a:spcAft>
              <a:buFont typeface="Arial" pitchFamily="34" charset="0"/>
              <a:buChar char="–"/>
              <a:defRPr/>
            </a:pPr>
            <a:r>
              <a:rPr lang="en-US" dirty="0" smtClean="0"/>
              <a:t>Execution schedule is flexible</a:t>
            </a:r>
          </a:p>
          <a:p>
            <a:pPr fontAlgn="auto">
              <a:spcAft>
                <a:spcPts val="0"/>
              </a:spcAft>
              <a:buFont typeface="Arial" pitchFamily="34" charset="0"/>
              <a:buChar char="•"/>
              <a:defRPr/>
            </a:pPr>
            <a:r>
              <a:rPr lang="en-US" dirty="0" smtClean="0"/>
              <a:t>To avoid user interruption, we do not force a reboot after patches have been applied, regardless of whether or not it is required.</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February Deployment</a:t>
            </a:r>
          </a:p>
        </p:txBody>
      </p:sp>
      <p:pic>
        <p:nvPicPr>
          <p:cNvPr id="37890" name="Picture 2"/>
          <p:cNvPicPr>
            <a:picLocks noGrp="1" noChangeAspect="1" noChangeArrowheads="1"/>
          </p:cNvPicPr>
          <p:nvPr>
            <p:ph idx="1"/>
          </p:nvPr>
        </p:nvPicPr>
        <p:blipFill>
          <a:blip r:embed="rId3"/>
          <a:srcRect/>
          <a:stretch>
            <a:fillRect/>
          </a:stretch>
        </p:blipFill>
        <p:spPr>
          <a:xfrm>
            <a:off x="838200" y="1676400"/>
            <a:ext cx="7356475" cy="4525963"/>
          </a:xfrm>
        </p:spPr>
      </p:pic>
      <p:sp>
        <p:nvSpPr>
          <p:cNvPr id="4" name="Right Arrow 3"/>
          <p:cNvSpPr/>
          <p:nvPr/>
        </p:nvSpPr>
        <p:spPr>
          <a:xfrm>
            <a:off x="5257800" y="3200400"/>
            <a:ext cx="2895600" cy="1524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ight Arrow 4"/>
          <p:cNvSpPr/>
          <p:nvPr/>
        </p:nvSpPr>
        <p:spPr>
          <a:xfrm>
            <a:off x="1143000" y="4038600"/>
            <a:ext cx="7010400" cy="1524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Arrow 5"/>
          <p:cNvSpPr/>
          <p:nvPr/>
        </p:nvSpPr>
        <p:spPr>
          <a:xfrm>
            <a:off x="1143000" y="4876800"/>
            <a:ext cx="3124200" cy="1524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a:spLocks noChangeArrowheads="1"/>
          </p:cNvSpPr>
          <p:nvPr/>
        </p:nvSpPr>
        <p:spPr bwMode="auto">
          <a:xfrm>
            <a:off x="4191000" y="4800600"/>
            <a:ext cx="914400" cy="307975"/>
          </a:xfrm>
          <a:prstGeom prst="rect">
            <a:avLst/>
          </a:prstGeom>
          <a:noFill/>
          <a:ln w="9525">
            <a:noFill/>
            <a:miter lim="800000"/>
            <a:headEnd/>
            <a:tailEnd/>
          </a:ln>
        </p:spPr>
        <p:txBody>
          <a:bodyPr>
            <a:spAutoFit/>
          </a:bodyPr>
          <a:lstStyle/>
          <a:p>
            <a:r>
              <a:rPr lang="en-US" sz="1400">
                <a:latin typeface="Calibri" pitchFamily="34" charset="0"/>
              </a:rPr>
              <a:t>Inactivity!</a:t>
            </a:r>
          </a:p>
        </p:txBody>
      </p:sp>
      <p:sp>
        <p:nvSpPr>
          <p:cNvPr id="8" name="TextBox 7"/>
          <p:cNvSpPr txBox="1">
            <a:spLocks noChangeArrowheads="1"/>
          </p:cNvSpPr>
          <p:nvPr/>
        </p:nvSpPr>
        <p:spPr bwMode="auto">
          <a:xfrm>
            <a:off x="3124200" y="2971800"/>
            <a:ext cx="914400" cy="461963"/>
          </a:xfrm>
          <a:prstGeom prst="rect">
            <a:avLst/>
          </a:prstGeom>
          <a:noFill/>
          <a:ln w="9525">
            <a:noFill/>
            <a:miter lim="800000"/>
            <a:headEnd/>
            <a:tailEnd/>
          </a:ln>
        </p:spPr>
        <p:txBody>
          <a:bodyPr>
            <a:spAutoFit/>
          </a:bodyPr>
          <a:lstStyle/>
          <a:p>
            <a:r>
              <a:rPr lang="en-US" sz="1200">
                <a:latin typeface="Calibri" pitchFamily="34" charset="0"/>
              </a:rPr>
              <a:t>Patches Released</a:t>
            </a:r>
          </a:p>
        </p:txBody>
      </p:sp>
      <p:sp>
        <p:nvSpPr>
          <p:cNvPr id="9" name="TextBox 8"/>
          <p:cNvSpPr txBox="1">
            <a:spLocks noChangeArrowheads="1"/>
          </p:cNvSpPr>
          <p:nvPr/>
        </p:nvSpPr>
        <p:spPr bwMode="auto">
          <a:xfrm>
            <a:off x="4114800" y="2971800"/>
            <a:ext cx="914400" cy="461963"/>
          </a:xfrm>
          <a:prstGeom prst="rect">
            <a:avLst/>
          </a:prstGeom>
          <a:noFill/>
          <a:ln w="9525">
            <a:noFill/>
            <a:miter lim="800000"/>
            <a:headEnd/>
            <a:tailEnd/>
          </a:ln>
        </p:spPr>
        <p:txBody>
          <a:bodyPr>
            <a:spAutoFit/>
          </a:bodyPr>
          <a:lstStyle/>
          <a:p>
            <a:r>
              <a:rPr lang="en-US" sz="1200">
                <a:latin typeface="Calibri" pitchFamily="34" charset="0"/>
              </a:rPr>
              <a:t>Committee Decision</a:t>
            </a:r>
          </a:p>
        </p:txBody>
      </p:sp>
      <p:sp>
        <p:nvSpPr>
          <p:cNvPr id="10" name="TextBox 9"/>
          <p:cNvSpPr txBox="1">
            <a:spLocks noChangeArrowheads="1"/>
          </p:cNvSpPr>
          <p:nvPr/>
        </p:nvSpPr>
        <p:spPr bwMode="auto">
          <a:xfrm>
            <a:off x="5181600" y="4724400"/>
            <a:ext cx="914400" cy="430213"/>
          </a:xfrm>
          <a:prstGeom prst="rect">
            <a:avLst/>
          </a:prstGeom>
          <a:noFill/>
          <a:ln w="9525">
            <a:noFill/>
            <a:miter lim="800000"/>
            <a:headEnd/>
            <a:tailEnd/>
          </a:ln>
        </p:spPr>
        <p:txBody>
          <a:bodyPr>
            <a:spAutoFit/>
          </a:bodyPr>
          <a:lstStyle/>
          <a:p>
            <a:r>
              <a:rPr lang="en-US" sz="1100">
                <a:latin typeface="Calibri" pitchFamily="34" charset="0"/>
              </a:rPr>
              <a:t>4PM Deployment</a:t>
            </a:r>
          </a:p>
        </p:txBody>
      </p:sp>
      <p:sp>
        <p:nvSpPr>
          <p:cNvPr id="11" name="Right Arrow 10"/>
          <p:cNvSpPr/>
          <p:nvPr/>
        </p:nvSpPr>
        <p:spPr>
          <a:xfrm>
            <a:off x="6248400" y="4876800"/>
            <a:ext cx="1905000" cy="1524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ight Arrow 11"/>
          <p:cNvSpPr/>
          <p:nvPr/>
        </p:nvSpPr>
        <p:spPr>
          <a:xfrm>
            <a:off x="990600" y="5638800"/>
            <a:ext cx="152400" cy="1524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TextBox 12"/>
          <p:cNvSpPr txBox="1">
            <a:spLocks noChangeArrowheads="1"/>
          </p:cNvSpPr>
          <p:nvPr/>
        </p:nvSpPr>
        <p:spPr bwMode="auto">
          <a:xfrm>
            <a:off x="1143000" y="5486400"/>
            <a:ext cx="762000" cy="523875"/>
          </a:xfrm>
          <a:prstGeom prst="rect">
            <a:avLst/>
          </a:prstGeom>
          <a:noFill/>
          <a:ln w="9525">
            <a:noFill/>
            <a:miter lim="800000"/>
            <a:headEnd/>
            <a:tailEnd/>
          </a:ln>
        </p:spPr>
        <p:txBody>
          <a:bodyPr>
            <a:spAutoFit/>
          </a:bodyPr>
          <a:lstStyle/>
          <a:p>
            <a:r>
              <a:rPr lang="en-US" sz="1400">
                <a:latin typeface="Calibri" pitchFamily="34" charset="0"/>
              </a:rPr>
              <a:t>Deploy &amp; Test</a:t>
            </a:r>
            <a:endParaRPr lang="en-US">
              <a:latin typeface="Calibri" pitchFamily="34" charset="0"/>
            </a:endParaRPr>
          </a:p>
        </p:txBody>
      </p:sp>
      <p:sp>
        <p:nvSpPr>
          <p:cNvPr id="14" name="TextBox 13"/>
          <p:cNvSpPr txBox="1">
            <a:spLocks noChangeArrowheads="1"/>
          </p:cNvSpPr>
          <p:nvPr/>
        </p:nvSpPr>
        <p:spPr bwMode="auto">
          <a:xfrm>
            <a:off x="2057400" y="5562600"/>
            <a:ext cx="914400" cy="430213"/>
          </a:xfrm>
          <a:prstGeom prst="rect">
            <a:avLst/>
          </a:prstGeom>
          <a:noFill/>
          <a:ln w="9525">
            <a:noFill/>
            <a:miter lim="800000"/>
            <a:headEnd/>
            <a:tailEnd/>
          </a:ln>
        </p:spPr>
        <p:txBody>
          <a:bodyPr>
            <a:spAutoFit/>
          </a:bodyPr>
          <a:lstStyle/>
          <a:p>
            <a:r>
              <a:rPr lang="en-US" sz="1100">
                <a:latin typeface="Calibri" pitchFamily="34" charset="0"/>
              </a:rPr>
              <a:t>4PM Deployment</a:t>
            </a:r>
          </a:p>
        </p:txBody>
      </p:sp>
      <p:sp>
        <p:nvSpPr>
          <p:cNvPr id="15" name="Right Arrow 14"/>
          <p:cNvSpPr/>
          <p:nvPr/>
        </p:nvSpPr>
        <p:spPr>
          <a:xfrm>
            <a:off x="3048000" y="5715000"/>
            <a:ext cx="5105400" cy="15240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lide(fromLeft)">
                                      <p:cBhvr>
                                        <p:cTn id="17" dur="500"/>
                                        <p:tgtEl>
                                          <p:spTgt spid="4"/>
                                        </p:tgtEl>
                                      </p:cBhvr>
                                    </p:animEffect>
                                  </p:childTnLst>
                                </p:cTn>
                              </p:par>
                            </p:childTnLst>
                          </p:cTn>
                        </p:par>
                        <p:par>
                          <p:cTn id="18" fill="hold">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slide(fromLeft)">
                                      <p:cBhvr>
                                        <p:cTn id="21" dur="500"/>
                                        <p:tgtEl>
                                          <p:spTgt spid="5"/>
                                        </p:tgtEl>
                                      </p:cBhvr>
                                    </p:animEffect>
                                  </p:childTnLst>
                                </p:cTn>
                              </p:par>
                            </p:childTnLst>
                          </p:cTn>
                        </p:par>
                        <p:par>
                          <p:cTn id="22" fill="hold">
                            <p:stCondLst>
                              <p:cond delay="1000"/>
                            </p:stCondLst>
                            <p:childTnLst>
                              <p:par>
                                <p:cTn id="23" presetID="12" presetClass="entr" presetSubtype="8"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slide(fromLeft)">
                                      <p:cBhvr>
                                        <p:cTn id="25" dur="500"/>
                                        <p:tgtEl>
                                          <p:spTgt spid="6"/>
                                        </p:tgtEl>
                                      </p:cBhvr>
                                    </p:animEffect>
                                  </p:childTnLst>
                                </p:cTn>
                              </p:par>
                            </p:childTnLst>
                          </p:cTn>
                        </p:par>
                        <p:par>
                          <p:cTn id="26" fill="hold">
                            <p:stCondLst>
                              <p:cond delay="1500"/>
                            </p:stCondLst>
                            <p:childTnLst>
                              <p:par>
                                <p:cTn id="27" presetID="12"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slide(fromLeft)">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lide(fromBottom)">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8"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slide(fromLeft)">
                                      <p:cBhvr>
                                        <p:cTn id="39" dur="500"/>
                                        <p:tgtEl>
                                          <p:spTgt spid="11"/>
                                        </p:tgtEl>
                                      </p:cBhvr>
                                    </p:animEffect>
                                  </p:childTnLst>
                                </p:cTn>
                              </p:par>
                            </p:childTnLst>
                          </p:cTn>
                        </p:par>
                        <p:par>
                          <p:cTn id="40" fill="hold">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slide(fromLeft)">
                                      <p:cBhvr>
                                        <p:cTn id="43" dur="500"/>
                                        <p:tgtEl>
                                          <p:spTgt spid="12"/>
                                        </p:tgtEl>
                                      </p:cBhvr>
                                    </p:animEffect>
                                  </p:childTnLst>
                                </p:cTn>
                              </p:par>
                            </p:childTnLst>
                          </p:cTn>
                        </p:par>
                        <p:par>
                          <p:cTn id="44" fill="hold">
                            <p:stCondLst>
                              <p:cond delay="1000"/>
                            </p:stCondLst>
                            <p:childTnLst>
                              <p:par>
                                <p:cTn id="45" presetID="12" presetClass="entr" presetSubtype="8"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slide(fromLeft)">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slide(fromBottom)">
                                      <p:cBhvr>
                                        <p:cTn id="52" dur="500"/>
                                        <p:tgtEl>
                                          <p:spTgt spid="14"/>
                                        </p:tgtEl>
                                      </p:cBhvr>
                                    </p:animEffect>
                                  </p:childTnLst>
                                </p:cTn>
                              </p:par>
                            </p:childTnLst>
                          </p:cTn>
                        </p:par>
                        <p:par>
                          <p:cTn id="53" fill="hold">
                            <p:stCondLst>
                              <p:cond delay="500"/>
                            </p:stCondLst>
                            <p:childTnLst>
                              <p:par>
                                <p:cTn id="54" presetID="12" presetClass="entr" presetSubtype="8"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slide(fromLeft)">
                                      <p:cBhvr>
                                        <p:cTn id="5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0" grpId="0"/>
      <p:bldP spid="11" grpId="0" animBg="1"/>
      <p:bldP spid="12" grpId="0" animBg="1"/>
      <p:bldP spid="13" grpId="0"/>
      <p:bldP spid="14" grpId="0"/>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Current Analysis Methods</a:t>
            </a:r>
          </a:p>
        </p:txBody>
      </p:sp>
      <p:sp>
        <p:nvSpPr>
          <p:cNvPr id="39938" name="Content Placeholder 3"/>
          <p:cNvSpPr>
            <a:spLocks noGrp="1"/>
          </p:cNvSpPr>
          <p:nvPr>
            <p:ph idx="1"/>
          </p:nvPr>
        </p:nvSpPr>
        <p:spPr>
          <a:xfrm>
            <a:off x="457200" y="1600200"/>
            <a:ext cx="8229600" cy="4572000"/>
          </a:xfrm>
        </p:spPr>
        <p:txBody>
          <a:bodyPr/>
          <a:lstStyle/>
          <a:p>
            <a:r>
              <a:rPr lang="en-US" smtClean="0"/>
              <a:t>Compliance statistics are observed but there are no established metrics against which to measure them.</a:t>
            </a:r>
          </a:p>
          <a:p>
            <a:pPr lvl="1"/>
            <a:r>
              <a:rPr lang="en-US" smtClean="0"/>
              <a:t>No measures for successful or unsuccessful patch distributions</a:t>
            </a:r>
          </a:p>
          <a:p>
            <a:r>
              <a:rPr lang="en-US" smtClean="0"/>
              <a:t>There are no clearly-defined remediation policies.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analysis</a:t>
            </a:r>
            <a:endParaRPr lang="en-US" dirty="0"/>
          </a:p>
        </p:txBody>
      </p:sp>
      <p:sp>
        <p:nvSpPr>
          <p:cNvPr id="3" name="Text Placeholder 2"/>
          <p:cNvSpPr>
            <a:spLocks noGrp="1"/>
          </p:cNvSpPr>
          <p:nvPr>
            <p:ph type="body" idx="1"/>
          </p:nvPr>
        </p:nvSpPr>
        <p:spPr/>
        <p:txBody>
          <a:bodyPr rtlCol="0">
            <a:normAutofit/>
          </a:bodyPr>
          <a:lstStyle/>
          <a:p>
            <a:pPr fontAlgn="auto">
              <a:spcAft>
                <a:spcPts val="0"/>
              </a:spcAft>
              <a:buFont typeface="Arial" pitchFamily="34" charset="0"/>
              <a:buNone/>
              <a:defRPr/>
            </a:pPr>
            <a:r>
              <a:rPr lang="en-US" dirty="0" smtClean="0"/>
              <a:t>Why are there large numbers of vulnerable machines weeks after patches have been applied?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5"/>
          <p:cNvSpPr>
            <a:spLocks noGrp="1"/>
          </p:cNvSpPr>
          <p:nvPr>
            <p:ph type="title"/>
          </p:nvPr>
        </p:nvSpPr>
        <p:spPr/>
        <p:txBody>
          <a:bodyPr/>
          <a:lstStyle/>
          <a:p>
            <a:r>
              <a:rPr lang="en-US" sz="2800" smtClean="0"/>
              <a:t>How long does it take for Altiris to notify a machine that it has work to do?</a:t>
            </a:r>
          </a:p>
        </p:txBody>
      </p:sp>
      <p:graphicFrame>
        <p:nvGraphicFramePr>
          <p:cNvPr id="8" name="Content Placeholder 7"/>
          <p:cNvGraphicFramePr>
            <a:graphicFrameLocks noGrp="1"/>
          </p:cNvGraphicFramePr>
          <p:nvPr>
            <p:ph idx="1"/>
          </p:nvPr>
        </p:nvGraphicFramePr>
        <p:xfrm>
          <a:off x="304800" y="1371600"/>
          <a:ext cx="81534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a:spLocks noChangeArrowheads="1"/>
          </p:cNvSpPr>
          <p:nvPr/>
        </p:nvSpPr>
        <p:spPr bwMode="auto">
          <a:xfrm>
            <a:off x="1524000" y="6019800"/>
            <a:ext cx="6019800" cy="369888"/>
          </a:xfrm>
          <a:prstGeom prst="rect">
            <a:avLst/>
          </a:prstGeom>
          <a:noFill/>
          <a:ln w="9525">
            <a:noFill/>
            <a:miter lim="800000"/>
            <a:headEnd/>
            <a:tailEnd/>
          </a:ln>
        </p:spPr>
        <p:txBody>
          <a:bodyPr>
            <a:spAutoFit/>
          </a:bodyPr>
          <a:lstStyle/>
          <a:p>
            <a:r>
              <a:rPr lang="en-US">
                <a:latin typeface="Calibri" pitchFamily="34" charset="0"/>
              </a:rPr>
              <a:t>Arrival times are very fast! Are the patches actually executing?</a:t>
            </a:r>
          </a:p>
        </p:txBody>
      </p:sp>
      <p:sp>
        <p:nvSpPr>
          <p:cNvPr id="5" name="TextBox 4"/>
          <p:cNvSpPr txBox="1">
            <a:spLocks noChangeArrowheads="1"/>
          </p:cNvSpPr>
          <p:nvPr/>
        </p:nvSpPr>
        <p:spPr bwMode="auto">
          <a:xfrm>
            <a:off x="838200" y="1295400"/>
            <a:ext cx="7467600" cy="369888"/>
          </a:xfrm>
          <a:prstGeom prst="rect">
            <a:avLst/>
          </a:prstGeom>
          <a:noFill/>
          <a:ln w="9525">
            <a:noFill/>
            <a:miter lim="800000"/>
            <a:headEnd/>
            <a:tailEnd/>
          </a:ln>
        </p:spPr>
        <p:txBody>
          <a:bodyPr>
            <a:spAutoFit/>
          </a:bodyPr>
          <a:lstStyle/>
          <a:p>
            <a:r>
              <a:rPr lang="en-US">
                <a:latin typeface="Calibri" pitchFamily="34" charset="0"/>
              </a:rPr>
              <a:t>If a task is scheduled to execute at 4pm, at what time does it actually execute?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5"/>
          <p:cNvSpPr>
            <a:spLocks noGrp="1"/>
          </p:cNvSpPr>
          <p:nvPr>
            <p:ph type="title"/>
          </p:nvPr>
        </p:nvSpPr>
        <p:spPr/>
        <p:txBody>
          <a:bodyPr/>
          <a:lstStyle/>
          <a:p>
            <a:r>
              <a:rPr lang="en-US" sz="3600" smtClean="0"/>
              <a:t>Are patches actually executing?</a:t>
            </a:r>
          </a:p>
        </p:txBody>
      </p:sp>
      <p:graphicFrame>
        <p:nvGraphicFramePr>
          <p:cNvPr id="4" name="Chart 3"/>
          <p:cNvGraphicFramePr/>
          <p:nvPr/>
        </p:nvGraphicFramePr>
        <p:xfrm>
          <a:off x="1143000" y="1295401"/>
          <a:ext cx="6843713" cy="457199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a:spLocks noChangeArrowheads="1"/>
          </p:cNvSpPr>
          <p:nvPr/>
        </p:nvSpPr>
        <p:spPr bwMode="auto">
          <a:xfrm>
            <a:off x="1447800" y="5791200"/>
            <a:ext cx="6629400" cy="369888"/>
          </a:xfrm>
          <a:prstGeom prst="rect">
            <a:avLst/>
          </a:prstGeom>
          <a:noFill/>
          <a:ln w="9525">
            <a:noFill/>
            <a:miter lim="800000"/>
            <a:headEnd/>
            <a:tailEnd/>
          </a:ln>
        </p:spPr>
        <p:txBody>
          <a:bodyPr>
            <a:spAutoFit/>
          </a:bodyPr>
          <a:lstStyle/>
          <a:p>
            <a:r>
              <a:rPr lang="en-US">
                <a:latin typeface="Calibri" pitchFamily="34" charset="0"/>
              </a:rPr>
              <a:t>Patches arrive quickly and have a nearly 95% rate of execution.</a:t>
            </a:r>
          </a:p>
        </p:txBody>
      </p:sp>
      <p:sp>
        <p:nvSpPr>
          <p:cNvPr id="7" name="TextBox 6"/>
          <p:cNvSpPr txBox="1">
            <a:spLocks noChangeArrowheads="1"/>
          </p:cNvSpPr>
          <p:nvPr/>
        </p:nvSpPr>
        <p:spPr bwMode="auto">
          <a:xfrm>
            <a:off x="1447800" y="6172200"/>
            <a:ext cx="6781800" cy="369888"/>
          </a:xfrm>
          <a:prstGeom prst="rect">
            <a:avLst/>
          </a:prstGeom>
          <a:noFill/>
          <a:ln w="9525">
            <a:noFill/>
            <a:miter lim="800000"/>
            <a:headEnd/>
            <a:tailEnd/>
          </a:ln>
        </p:spPr>
        <p:txBody>
          <a:bodyPr>
            <a:spAutoFit/>
          </a:bodyPr>
          <a:lstStyle/>
          <a:p>
            <a:r>
              <a:rPr lang="en-US">
                <a:latin typeface="Calibri" pitchFamily="34" charset="0"/>
              </a:rPr>
              <a:t>If 95% of machines have executed patches, why haven’t they applied?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Agenda</a:t>
            </a:r>
          </a:p>
        </p:txBody>
      </p:sp>
      <p:sp>
        <p:nvSpPr>
          <p:cNvPr id="16386" name="Content Placeholder 2"/>
          <p:cNvSpPr>
            <a:spLocks noGrp="1"/>
          </p:cNvSpPr>
          <p:nvPr>
            <p:ph idx="1"/>
          </p:nvPr>
        </p:nvSpPr>
        <p:spPr/>
        <p:txBody>
          <a:bodyPr/>
          <a:lstStyle/>
          <a:p>
            <a:r>
              <a:rPr lang="en-US" smtClean="0"/>
              <a:t>Introduction</a:t>
            </a:r>
          </a:p>
          <a:p>
            <a:r>
              <a:rPr lang="en-US" smtClean="0"/>
              <a:t>Infrastructure Overview</a:t>
            </a:r>
          </a:p>
          <a:p>
            <a:r>
              <a:rPr lang="en-US" smtClean="0"/>
              <a:t>Logistics</a:t>
            </a:r>
          </a:p>
          <a:p>
            <a:r>
              <a:rPr lang="en-US" smtClean="0"/>
              <a:t>Analysis</a:t>
            </a:r>
          </a:p>
          <a:p>
            <a:r>
              <a:rPr lang="en-US" smtClean="0"/>
              <a:t>Problems/Solutions</a:t>
            </a:r>
          </a:p>
          <a:p>
            <a:r>
              <a:rPr lang="en-US" smtClean="0"/>
              <a:t>Motivation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5"/>
          <p:cNvSpPr>
            <a:spLocks noGrp="1"/>
          </p:cNvSpPr>
          <p:nvPr>
            <p:ph type="title"/>
          </p:nvPr>
        </p:nvSpPr>
        <p:spPr/>
        <p:txBody>
          <a:bodyPr/>
          <a:lstStyle/>
          <a:p>
            <a:r>
              <a:rPr lang="en-US" sz="3200" smtClean="0"/>
              <a:t>What happens after patches have executed?</a:t>
            </a:r>
          </a:p>
        </p:txBody>
      </p:sp>
      <p:graphicFrame>
        <p:nvGraphicFramePr>
          <p:cNvPr id="5" name="Chart 4"/>
          <p:cNvGraphicFramePr/>
          <p:nvPr/>
        </p:nvGraphicFramePr>
        <p:xfrm>
          <a:off x="1219200" y="1295400"/>
          <a:ext cx="73914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a:spLocks noChangeArrowheads="1"/>
          </p:cNvSpPr>
          <p:nvPr/>
        </p:nvSpPr>
        <p:spPr bwMode="auto">
          <a:xfrm>
            <a:off x="1828800" y="6019800"/>
            <a:ext cx="5715000" cy="369888"/>
          </a:xfrm>
          <a:prstGeom prst="rect">
            <a:avLst/>
          </a:prstGeom>
          <a:noFill/>
          <a:ln w="9525">
            <a:noFill/>
            <a:miter lim="800000"/>
            <a:headEnd/>
            <a:tailEnd/>
          </a:ln>
        </p:spPr>
        <p:txBody>
          <a:bodyPr>
            <a:spAutoFit/>
          </a:bodyPr>
          <a:lstStyle/>
          <a:p>
            <a:r>
              <a:rPr lang="en-US">
                <a:latin typeface="Calibri" pitchFamily="34" charset="0"/>
              </a:rPr>
              <a:t>Will this naturally resolve as machines reboot over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5"/>
          <p:cNvSpPr>
            <a:spLocks noGrp="1"/>
          </p:cNvSpPr>
          <p:nvPr>
            <p:ph type="title"/>
          </p:nvPr>
        </p:nvSpPr>
        <p:spPr/>
        <p:txBody>
          <a:bodyPr/>
          <a:lstStyle/>
          <a:p>
            <a:r>
              <a:rPr lang="en-US" sz="3600" smtClean="0"/>
              <a:t>What happens after patches are applied?</a:t>
            </a:r>
          </a:p>
        </p:txBody>
      </p:sp>
      <p:sp>
        <p:nvSpPr>
          <p:cNvPr id="4" name="TextBox 3"/>
          <p:cNvSpPr txBox="1">
            <a:spLocks noChangeArrowheads="1"/>
          </p:cNvSpPr>
          <p:nvPr/>
        </p:nvSpPr>
        <p:spPr bwMode="auto">
          <a:xfrm>
            <a:off x="685800" y="5791200"/>
            <a:ext cx="7239000" cy="381000"/>
          </a:xfrm>
          <a:prstGeom prst="rect">
            <a:avLst/>
          </a:prstGeom>
          <a:noFill/>
          <a:ln w="9525">
            <a:noFill/>
            <a:miter lim="800000"/>
            <a:headEnd/>
            <a:tailEnd/>
          </a:ln>
        </p:spPr>
        <p:txBody>
          <a:bodyPr>
            <a:spAutoFit/>
          </a:bodyPr>
          <a:lstStyle/>
          <a:p>
            <a:r>
              <a:rPr lang="en-US">
                <a:latin typeface="Calibri" pitchFamily="34" charset="0"/>
              </a:rPr>
              <a:t>After day 1, the number of reboots decreases dramatically.</a:t>
            </a:r>
          </a:p>
        </p:txBody>
      </p:sp>
      <p:sp>
        <p:nvSpPr>
          <p:cNvPr id="5" name="TextBox 4"/>
          <p:cNvSpPr txBox="1">
            <a:spLocks noChangeArrowheads="1"/>
          </p:cNvSpPr>
          <p:nvPr/>
        </p:nvSpPr>
        <p:spPr bwMode="auto">
          <a:xfrm>
            <a:off x="685800" y="6096000"/>
            <a:ext cx="8305800" cy="369888"/>
          </a:xfrm>
          <a:prstGeom prst="rect">
            <a:avLst/>
          </a:prstGeom>
          <a:noFill/>
          <a:ln w="9525">
            <a:noFill/>
            <a:miter lim="800000"/>
            <a:headEnd/>
            <a:tailEnd/>
          </a:ln>
        </p:spPr>
        <p:txBody>
          <a:bodyPr>
            <a:spAutoFit/>
          </a:bodyPr>
          <a:lstStyle/>
          <a:p>
            <a:r>
              <a:rPr lang="en-US">
                <a:latin typeface="Calibri" pitchFamily="34" charset="0"/>
              </a:rPr>
              <a:t>Without intervention, it will take over a month for all machines to reach compliance.</a:t>
            </a:r>
          </a:p>
        </p:txBody>
      </p:sp>
      <p:graphicFrame>
        <p:nvGraphicFramePr>
          <p:cNvPr id="7" name="Chart 6"/>
          <p:cNvGraphicFramePr/>
          <p:nvPr/>
        </p:nvGraphicFramePr>
        <p:xfrm>
          <a:off x="609600" y="1143000"/>
          <a:ext cx="8000999"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Summary and Solutions</a:t>
            </a:r>
            <a:endParaRPr lang="en-US" dirty="0"/>
          </a:p>
        </p:txBody>
      </p:sp>
      <p:sp>
        <p:nvSpPr>
          <p:cNvPr id="3" name="Text Placeholder 2"/>
          <p:cNvSpPr>
            <a:spLocks noGrp="1"/>
          </p:cNvSpPr>
          <p:nvPr>
            <p:ph type="body" idx="1"/>
          </p:nvPr>
        </p:nvSpPr>
        <p:spPr/>
        <p:txBody>
          <a:bodyPr rtlCol="0">
            <a:normAutofit/>
          </a:bodyPr>
          <a:lstStyle/>
          <a:p>
            <a:pPr fontAlgn="auto">
              <a:spcAft>
                <a:spcPts val="0"/>
              </a:spcAft>
              <a:buFont typeface="Arial" pitchFamily="34" charset="0"/>
              <a:buNone/>
              <a:defRPr/>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3"/>
          <p:cNvSpPr>
            <a:spLocks noGrp="1"/>
          </p:cNvSpPr>
          <p:nvPr>
            <p:ph type="title"/>
          </p:nvPr>
        </p:nvSpPr>
        <p:spPr/>
        <p:txBody>
          <a:bodyPr/>
          <a:lstStyle/>
          <a:p>
            <a:r>
              <a:rPr lang="en-US" smtClean="0"/>
              <a:t>Problems</a:t>
            </a:r>
          </a:p>
        </p:txBody>
      </p:sp>
      <p:sp>
        <p:nvSpPr>
          <p:cNvPr id="52226" name="Content Placeholder 4"/>
          <p:cNvSpPr>
            <a:spLocks noGrp="1"/>
          </p:cNvSpPr>
          <p:nvPr>
            <p:ph idx="1"/>
          </p:nvPr>
        </p:nvSpPr>
        <p:spPr/>
        <p:txBody>
          <a:bodyPr/>
          <a:lstStyle/>
          <a:p>
            <a:r>
              <a:rPr lang="en-US" smtClean="0"/>
              <a:t>Patches reach production too slowly</a:t>
            </a:r>
          </a:p>
          <a:p>
            <a:pPr lvl="1"/>
            <a:r>
              <a:rPr lang="en-US" smtClean="0"/>
              <a:t>Eliminate two week idle period</a:t>
            </a:r>
          </a:p>
          <a:p>
            <a:r>
              <a:rPr lang="en-US" smtClean="0"/>
              <a:t>Too many machines in ‘Reboot Pending’ status</a:t>
            </a:r>
          </a:p>
          <a:p>
            <a:pPr lvl="1"/>
            <a:r>
              <a:rPr lang="en-US" smtClean="0"/>
              <a:t>Reducing the number of reboot pending machines will reduce exposure to malicious exploits</a:t>
            </a:r>
          </a:p>
          <a:p>
            <a:r>
              <a:rPr lang="en-US" smtClean="0"/>
              <a:t>Metrics have not been defined</a:t>
            </a:r>
          </a:p>
          <a:p>
            <a:pPr lvl="1"/>
            <a:r>
              <a:rPr lang="en-US" smtClean="0"/>
              <a:t>Continue effort to determine benchmark levels</a:t>
            </a:r>
          </a:p>
          <a:p>
            <a:endParaRPr lang="en-US" smtClean="0"/>
          </a:p>
          <a:p>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3"/>
          <p:cNvPicPr>
            <a:picLocks noChangeAspect="1" noChangeArrowheads="1"/>
          </p:cNvPicPr>
          <p:nvPr/>
        </p:nvPicPr>
        <p:blipFill>
          <a:blip r:embed="rId3"/>
          <a:srcRect/>
          <a:stretch>
            <a:fillRect/>
          </a:stretch>
        </p:blipFill>
        <p:spPr bwMode="auto">
          <a:xfrm>
            <a:off x="457200" y="1600200"/>
            <a:ext cx="8153400" cy="4724400"/>
          </a:xfrm>
          <a:prstGeom prst="rect">
            <a:avLst/>
          </a:prstGeom>
          <a:noFill/>
          <a:ln w="9525">
            <a:noFill/>
            <a:miter lim="800000"/>
            <a:headEnd/>
            <a:tailEnd/>
          </a:ln>
        </p:spPr>
      </p:pic>
      <p:sp>
        <p:nvSpPr>
          <p:cNvPr id="54274" name="Title 1"/>
          <p:cNvSpPr>
            <a:spLocks noGrp="1"/>
          </p:cNvSpPr>
          <p:nvPr>
            <p:ph type="title"/>
          </p:nvPr>
        </p:nvSpPr>
        <p:spPr>
          <a:xfrm>
            <a:off x="533400" y="228600"/>
            <a:ext cx="8229600" cy="1143000"/>
          </a:xfrm>
        </p:spPr>
        <p:txBody>
          <a:bodyPr/>
          <a:lstStyle/>
          <a:p>
            <a:r>
              <a:rPr lang="en-US" smtClean="0"/>
              <a:t>Proposed Future Deployments</a:t>
            </a:r>
          </a:p>
        </p:txBody>
      </p:sp>
      <p:sp>
        <p:nvSpPr>
          <p:cNvPr id="4" name="Right Arrow 3"/>
          <p:cNvSpPr/>
          <p:nvPr/>
        </p:nvSpPr>
        <p:spPr>
          <a:xfrm>
            <a:off x="7086600" y="3048000"/>
            <a:ext cx="1371600" cy="1524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ight Arrow 4"/>
          <p:cNvSpPr/>
          <p:nvPr/>
        </p:nvSpPr>
        <p:spPr>
          <a:xfrm>
            <a:off x="685800" y="4038600"/>
            <a:ext cx="4343400" cy="1524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277" name="TextBox 7"/>
          <p:cNvSpPr txBox="1">
            <a:spLocks noChangeArrowheads="1"/>
          </p:cNvSpPr>
          <p:nvPr/>
        </p:nvSpPr>
        <p:spPr bwMode="auto">
          <a:xfrm>
            <a:off x="2819400" y="2971800"/>
            <a:ext cx="914400" cy="461963"/>
          </a:xfrm>
          <a:prstGeom prst="rect">
            <a:avLst/>
          </a:prstGeom>
          <a:noFill/>
          <a:ln w="9525">
            <a:noFill/>
            <a:miter lim="800000"/>
            <a:headEnd/>
            <a:tailEnd/>
          </a:ln>
        </p:spPr>
        <p:txBody>
          <a:bodyPr>
            <a:spAutoFit/>
          </a:bodyPr>
          <a:lstStyle/>
          <a:p>
            <a:r>
              <a:rPr lang="en-US" sz="1200">
                <a:latin typeface="Calibri" pitchFamily="34" charset="0"/>
              </a:rPr>
              <a:t>Patches Released</a:t>
            </a:r>
          </a:p>
        </p:txBody>
      </p:sp>
      <p:sp>
        <p:nvSpPr>
          <p:cNvPr id="54278" name="TextBox 8"/>
          <p:cNvSpPr txBox="1">
            <a:spLocks noChangeArrowheads="1"/>
          </p:cNvSpPr>
          <p:nvPr/>
        </p:nvSpPr>
        <p:spPr bwMode="auto">
          <a:xfrm>
            <a:off x="3962400" y="2971800"/>
            <a:ext cx="914400" cy="461963"/>
          </a:xfrm>
          <a:prstGeom prst="rect">
            <a:avLst/>
          </a:prstGeom>
          <a:noFill/>
          <a:ln w="9525">
            <a:noFill/>
            <a:miter lim="800000"/>
            <a:headEnd/>
            <a:tailEnd/>
          </a:ln>
        </p:spPr>
        <p:txBody>
          <a:bodyPr>
            <a:spAutoFit/>
          </a:bodyPr>
          <a:lstStyle/>
          <a:p>
            <a:r>
              <a:rPr lang="en-US" sz="1200">
                <a:latin typeface="Calibri" pitchFamily="34" charset="0"/>
              </a:rPr>
              <a:t>Committee Decision</a:t>
            </a:r>
          </a:p>
        </p:txBody>
      </p:sp>
      <p:sp>
        <p:nvSpPr>
          <p:cNvPr id="54279" name="TextBox 9"/>
          <p:cNvSpPr txBox="1">
            <a:spLocks noChangeArrowheads="1"/>
          </p:cNvSpPr>
          <p:nvPr/>
        </p:nvSpPr>
        <p:spPr bwMode="auto">
          <a:xfrm>
            <a:off x="5105400" y="3886200"/>
            <a:ext cx="914400" cy="430213"/>
          </a:xfrm>
          <a:prstGeom prst="rect">
            <a:avLst/>
          </a:prstGeom>
          <a:noFill/>
          <a:ln w="9525">
            <a:noFill/>
            <a:miter lim="800000"/>
            <a:headEnd/>
            <a:tailEnd/>
          </a:ln>
        </p:spPr>
        <p:txBody>
          <a:bodyPr>
            <a:spAutoFit/>
          </a:bodyPr>
          <a:lstStyle/>
          <a:p>
            <a:r>
              <a:rPr lang="en-US" sz="1100">
                <a:latin typeface="Calibri" pitchFamily="34" charset="0"/>
              </a:rPr>
              <a:t>4PM Deployment</a:t>
            </a:r>
          </a:p>
        </p:txBody>
      </p:sp>
      <p:sp>
        <p:nvSpPr>
          <p:cNvPr id="54280" name="TextBox 12"/>
          <p:cNvSpPr txBox="1">
            <a:spLocks noChangeArrowheads="1"/>
          </p:cNvSpPr>
          <p:nvPr/>
        </p:nvSpPr>
        <p:spPr bwMode="auto">
          <a:xfrm>
            <a:off x="6629400" y="2971800"/>
            <a:ext cx="762000" cy="276225"/>
          </a:xfrm>
          <a:prstGeom prst="rect">
            <a:avLst/>
          </a:prstGeom>
          <a:noFill/>
          <a:ln w="9525">
            <a:noFill/>
            <a:miter lim="800000"/>
            <a:headEnd/>
            <a:tailEnd/>
          </a:ln>
        </p:spPr>
        <p:txBody>
          <a:bodyPr>
            <a:spAutoFit/>
          </a:bodyPr>
          <a:lstStyle/>
          <a:p>
            <a:r>
              <a:rPr lang="en-US" sz="1200">
                <a:latin typeface="Calibri" pitchFamily="34" charset="0"/>
              </a:rPr>
              <a:t>Test</a:t>
            </a:r>
          </a:p>
        </p:txBody>
      </p:sp>
      <p:sp>
        <p:nvSpPr>
          <p:cNvPr id="15" name="Right Arrow 14"/>
          <p:cNvSpPr/>
          <p:nvPr/>
        </p:nvSpPr>
        <p:spPr>
          <a:xfrm>
            <a:off x="685800" y="5105400"/>
            <a:ext cx="7772400" cy="15240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282" name="TextBox 15"/>
          <p:cNvSpPr txBox="1">
            <a:spLocks noChangeArrowheads="1"/>
          </p:cNvSpPr>
          <p:nvPr/>
        </p:nvSpPr>
        <p:spPr bwMode="auto">
          <a:xfrm>
            <a:off x="5105400" y="2971800"/>
            <a:ext cx="914400" cy="430213"/>
          </a:xfrm>
          <a:prstGeom prst="rect">
            <a:avLst/>
          </a:prstGeom>
          <a:noFill/>
          <a:ln w="9525">
            <a:noFill/>
            <a:miter lim="800000"/>
            <a:headEnd/>
            <a:tailEnd/>
          </a:ln>
        </p:spPr>
        <p:txBody>
          <a:bodyPr>
            <a:spAutoFit/>
          </a:bodyPr>
          <a:lstStyle/>
          <a:p>
            <a:r>
              <a:rPr lang="en-US" sz="1100">
                <a:latin typeface="Calibri" pitchFamily="34" charset="0"/>
              </a:rPr>
              <a:t>4PM Deployment</a:t>
            </a:r>
          </a:p>
        </p:txBody>
      </p:sp>
      <p:sp>
        <p:nvSpPr>
          <p:cNvPr id="19" name="Right Arrow 18"/>
          <p:cNvSpPr/>
          <p:nvPr/>
        </p:nvSpPr>
        <p:spPr>
          <a:xfrm>
            <a:off x="5943600" y="4038600"/>
            <a:ext cx="2514600" cy="15240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284" name="TextBox 13"/>
          <p:cNvSpPr txBox="1">
            <a:spLocks noChangeArrowheads="1"/>
          </p:cNvSpPr>
          <p:nvPr/>
        </p:nvSpPr>
        <p:spPr bwMode="auto">
          <a:xfrm>
            <a:off x="3962400" y="4800600"/>
            <a:ext cx="914400" cy="261938"/>
          </a:xfrm>
          <a:prstGeom prst="rect">
            <a:avLst/>
          </a:prstGeom>
          <a:noFill/>
          <a:ln w="9525">
            <a:noFill/>
            <a:miter lim="800000"/>
            <a:headEnd/>
            <a:tailEnd/>
          </a:ln>
        </p:spPr>
        <p:txBody>
          <a:bodyPr>
            <a:spAutoFit/>
          </a:bodyPr>
          <a:lstStyle/>
          <a:p>
            <a:r>
              <a:rPr lang="en-US" sz="1100">
                <a:latin typeface="Calibri" pitchFamily="34" charset="0"/>
              </a:rPr>
              <a:t>Remediation</a:t>
            </a:r>
          </a:p>
        </p:txBody>
      </p:sp>
      <p:sp>
        <p:nvSpPr>
          <p:cNvPr id="54285" name="TextBox 19"/>
          <p:cNvSpPr txBox="1">
            <a:spLocks noChangeArrowheads="1"/>
          </p:cNvSpPr>
          <p:nvPr/>
        </p:nvSpPr>
        <p:spPr bwMode="auto">
          <a:xfrm>
            <a:off x="2819400" y="4724400"/>
            <a:ext cx="914400" cy="430213"/>
          </a:xfrm>
          <a:prstGeom prst="rect">
            <a:avLst/>
          </a:prstGeom>
          <a:noFill/>
          <a:ln w="9525">
            <a:noFill/>
            <a:miter lim="800000"/>
            <a:headEnd/>
            <a:tailEnd/>
          </a:ln>
        </p:spPr>
        <p:txBody>
          <a:bodyPr>
            <a:spAutoFit/>
          </a:bodyPr>
          <a:lstStyle/>
          <a:p>
            <a:r>
              <a:rPr lang="en-US" sz="1100">
                <a:latin typeface="Calibri" pitchFamily="34" charset="0"/>
              </a:rPr>
              <a:t>Firm-wide Reboot</a:t>
            </a:r>
          </a:p>
        </p:txBody>
      </p:sp>
      <p:sp>
        <p:nvSpPr>
          <p:cNvPr id="21" name="Right Arrow 20"/>
          <p:cNvSpPr/>
          <p:nvPr/>
        </p:nvSpPr>
        <p:spPr>
          <a:xfrm>
            <a:off x="5181600" y="4876800"/>
            <a:ext cx="3276600" cy="152400"/>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3"/>
          <p:cNvSpPr>
            <a:spLocks noGrp="1"/>
          </p:cNvSpPr>
          <p:nvPr>
            <p:ph type="title"/>
          </p:nvPr>
        </p:nvSpPr>
        <p:spPr/>
        <p:txBody>
          <a:bodyPr/>
          <a:lstStyle/>
          <a:p>
            <a:r>
              <a:rPr lang="en-US" smtClean="0"/>
              <a:t>Implementation Obstacles</a:t>
            </a:r>
          </a:p>
        </p:txBody>
      </p:sp>
      <p:sp>
        <p:nvSpPr>
          <p:cNvPr id="56322" name="Content Placeholder 4"/>
          <p:cNvSpPr>
            <a:spLocks noGrp="1"/>
          </p:cNvSpPr>
          <p:nvPr>
            <p:ph idx="1"/>
          </p:nvPr>
        </p:nvSpPr>
        <p:spPr/>
        <p:txBody>
          <a:bodyPr/>
          <a:lstStyle/>
          <a:p>
            <a:r>
              <a:rPr lang="en-US" smtClean="0"/>
              <a:t>Current culture seeks to limit technology impact on user productivity</a:t>
            </a:r>
          </a:p>
          <a:p>
            <a:pPr lvl="1"/>
            <a:r>
              <a:rPr lang="en-US" smtClean="0"/>
              <a:t>IT changes should occur without user interruption</a:t>
            </a:r>
          </a:p>
          <a:p>
            <a:r>
              <a:rPr lang="en-US" smtClean="0"/>
              <a:t>Effectiveness of firmwide communications not easily measurable</a:t>
            </a:r>
          </a:p>
          <a:p>
            <a:pPr lvl="1"/>
            <a:r>
              <a:rPr lang="en-US" smtClean="0"/>
              <a:t>Are users reading communication emails?</a:t>
            </a:r>
          </a:p>
          <a:p>
            <a:pPr lvl="1"/>
            <a:r>
              <a:rPr lang="en-US" smtClean="0"/>
              <a:t>Limited precedent for user involvement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fontAlgn="auto">
              <a:spcAft>
                <a:spcPts val="0"/>
              </a:spcAft>
              <a:defRPr/>
            </a:pPr>
            <a:r>
              <a:rPr lang="en-US" dirty="0" smtClean="0"/>
              <a:t>Motivation</a:t>
            </a:r>
            <a:endParaRPr lang="en-US" dirty="0"/>
          </a:p>
        </p:txBody>
      </p:sp>
      <p:sp>
        <p:nvSpPr>
          <p:cNvPr id="5" name="Text Placeholder 4"/>
          <p:cNvSpPr>
            <a:spLocks noGrp="1"/>
          </p:cNvSpPr>
          <p:nvPr>
            <p:ph type="body" idx="1"/>
          </p:nvPr>
        </p:nvSpPr>
        <p:spPr/>
        <p:txBody>
          <a:bodyPr rtlCol="0">
            <a:normAutofit/>
          </a:bodyPr>
          <a:lstStyle/>
          <a:p>
            <a:pPr fontAlgn="auto">
              <a:spcAft>
                <a:spcPts val="0"/>
              </a:spcAft>
              <a:buFont typeface="Arial" pitchFamily="34" charset="0"/>
              <a:buNone/>
              <a:defRPr/>
            </a:pP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3"/>
          <p:cNvSpPr>
            <a:spLocks noGrp="1"/>
          </p:cNvSpPr>
          <p:nvPr>
            <p:ph type="title"/>
          </p:nvPr>
        </p:nvSpPr>
        <p:spPr/>
        <p:txBody>
          <a:bodyPr/>
          <a:lstStyle/>
          <a:p>
            <a:r>
              <a:rPr lang="en-US" smtClean="0"/>
              <a:t>IT Costs</a:t>
            </a:r>
          </a:p>
        </p:txBody>
      </p:sp>
      <p:sp>
        <p:nvSpPr>
          <p:cNvPr id="60418" name="Content Placeholder 4"/>
          <p:cNvSpPr>
            <a:spLocks noGrp="1"/>
          </p:cNvSpPr>
          <p:nvPr>
            <p:ph idx="1"/>
          </p:nvPr>
        </p:nvSpPr>
        <p:spPr/>
        <p:txBody>
          <a:bodyPr/>
          <a:lstStyle/>
          <a:p>
            <a:r>
              <a:rPr lang="en-US" smtClean="0"/>
              <a:t>In 2002 = 300 Billion dollars</a:t>
            </a:r>
          </a:p>
          <a:p>
            <a:r>
              <a:rPr lang="en-US" smtClean="0"/>
              <a:t>In 2010 = 500 Billion dollars</a:t>
            </a:r>
          </a:p>
          <a:p>
            <a:r>
              <a:rPr lang="en-US" smtClean="0"/>
              <a:t>Varies by industry</a:t>
            </a:r>
          </a:p>
          <a:p>
            <a:pPr lvl="1"/>
            <a:r>
              <a:rPr lang="en-US" smtClean="0"/>
              <a:t>Primary reason for this investment</a:t>
            </a:r>
          </a:p>
          <a:p>
            <a:pPr lvl="2"/>
            <a:r>
              <a:rPr lang="en-US" smtClean="0"/>
              <a:t>ROI = Return on Investment</a:t>
            </a:r>
          </a:p>
          <a:p>
            <a:pPr lvl="2"/>
            <a:r>
              <a:rPr lang="en-US" smtClean="0"/>
              <a:t>Protect Confidential Information</a:t>
            </a:r>
          </a:p>
          <a:p>
            <a:pPr lvl="2"/>
            <a:r>
              <a:rPr lang="en-US" smtClean="0"/>
              <a:t>Reduce Liability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p:txBody>
          <a:bodyPr/>
          <a:lstStyle/>
          <a:p>
            <a:r>
              <a:rPr lang="en-US" smtClean="0"/>
              <a:t>Cost Per Employee</a:t>
            </a:r>
          </a:p>
        </p:txBody>
      </p:sp>
      <p:sp>
        <p:nvSpPr>
          <p:cNvPr id="62466" name="Content Placeholder 4"/>
          <p:cNvSpPr>
            <a:spLocks noGrp="1"/>
          </p:cNvSpPr>
          <p:nvPr>
            <p:ph idx="1"/>
          </p:nvPr>
        </p:nvSpPr>
        <p:spPr/>
        <p:txBody>
          <a:bodyPr/>
          <a:lstStyle/>
          <a:p>
            <a:r>
              <a:rPr lang="en-US" smtClean="0"/>
              <a:t>Professional Services = $8,996 (K&amp;E)</a:t>
            </a:r>
          </a:p>
          <a:p>
            <a:r>
              <a:rPr lang="en-US" smtClean="0"/>
              <a:t>Public Services = $2,512</a:t>
            </a:r>
          </a:p>
          <a:p>
            <a:r>
              <a:rPr lang="en-US" smtClean="0"/>
              <a:t>Government = $12,498</a:t>
            </a:r>
          </a:p>
          <a:p>
            <a:r>
              <a:rPr lang="en-US" smtClean="0"/>
              <a:t>Financial Services = $29,498</a:t>
            </a:r>
          </a:p>
          <a:p>
            <a:r>
              <a:rPr lang="en-US" smtClean="0"/>
              <a:t>Telecommunications = $18,469</a:t>
            </a:r>
          </a:p>
          <a:p>
            <a:r>
              <a:rPr lang="en-US" smtClean="0"/>
              <a:t>Retail = $1,439</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3"/>
          <p:cNvSpPr>
            <a:spLocks noGrp="1"/>
          </p:cNvSpPr>
          <p:nvPr>
            <p:ph type="title"/>
          </p:nvPr>
        </p:nvSpPr>
        <p:spPr/>
        <p:txBody>
          <a:bodyPr/>
          <a:lstStyle/>
          <a:p>
            <a:r>
              <a:rPr lang="en-US" smtClean="0"/>
              <a:t>Legal Costs/Liability</a:t>
            </a:r>
          </a:p>
        </p:txBody>
      </p:sp>
      <p:sp>
        <p:nvSpPr>
          <p:cNvPr id="64514" name="Content Placeholder 4"/>
          <p:cNvSpPr>
            <a:spLocks noGrp="1"/>
          </p:cNvSpPr>
          <p:nvPr>
            <p:ph idx="1"/>
          </p:nvPr>
        </p:nvSpPr>
        <p:spPr/>
        <p:txBody>
          <a:bodyPr/>
          <a:lstStyle/>
          <a:p>
            <a:r>
              <a:rPr lang="en-US" smtClean="0"/>
              <a:t>Negligence </a:t>
            </a:r>
          </a:p>
          <a:p>
            <a:pPr lvl="1"/>
            <a:r>
              <a:rPr lang="en-US" smtClean="0"/>
              <a:t>Duty</a:t>
            </a:r>
          </a:p>
          <a:p>
            <a:pPr lvl="1"/>
            <a:r>
              <a:rPr lang="en-US" smtClean="0"/>
              <a:t>Breach </a:t>
            </a:r>
          </a:p>
          <a:p>
            <a:pPr lvl="1"/>
            <a:r>
              <a:rPr lang="en-US" smtClean="0"/>
              <a:t>Causation </a:t>
            </a:r>
          </a:p>
          <a:p>
            <a:pPr lvl="1"/>
            <a:r>
              <a:rPr lang="en-US" smtClean="0"/>
              <a:t>Damages</a:t>
            </a:r>
          </a:p>
          <a:p>
            <a:r>
              <a:rPr lang="en-US" smtClean="0"/>
              <a:t>State/Federal Court</a:t>
            </a:r>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What is wrong?</a:t>
            </a:r>
          </a:p>
        </p:txBody>
      </p:sp>
      <p:sp>
        <p:nvSpPr>
          <p:cNvPr id="17410" name="Content Placeholder 2"/>
          <p:cNvSpPr>
            <a:spLocks noGrp="1"/>
          </p:cNvSpPr>
          <p:nvPr>
            <p:ph idx="1"/>
          </p:nvPr>
        </p:nvSpPr>
        <p:spPr/>
        <p:txBody>
          <a:bodyPr/>
          <a:lstStyle/>
          <a:p>
            <a:r>
              <a:rPr lang="en-US" smtClean="0"/>
              <a:t>Monthly Windows Operating System workstation patching policies are not clearly defined</a:t>
            </a:r>
          </a:p>
          <a:p>
            <a:r>
              <a:rPr lang="en-US" smtClean="0"/>
              <a:t>Significant numbers of machines have not been patched over a month after patches have been released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3"/>
          <p:cNvSpPr>
            <a:spLocks noGrp="1"/>
          </p:cNvSpPr>
          <p:nvPr>
            <p:ph type="title"/>
          </p:nvPr>
        </p:nvSpPr>
        <p:spPr/>
        <p:txBody>
          <a:bodyPr/>
          <a:lstStyle/>
          <a:p>
            <a:r>
              <a:rPr lang="en-US" smtClean="0"/>
              <a:t>$$ Damages $$</a:t>
            </a:r>
          </a:p>
        </p:txBody>
      </p:sp>
      <p:sp>
        <p:nvSpPr>
          <p:cNvPr id="5" name="Content Placeholder 4"/>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Data Breach Damages</a:t>
            </a:r>
          </a:p>
          <a:p>
            <a:pPr lvl="1" fontAlgn="auto">
              <a:spcAft>
                <a:spcPts val="0"/>
              </a:spcAft>
              <a:buFont typeface="Arial" pitchFamily="34" charset="0"/>
              <a:buChar char="–"/>
              <a:defRPr/>
            </a:pPr>
            <a:r>
              <a:rPr lang="en-US" dirty="0" smtClean="0"/>
              <a:t>Difficult to show</a:t>
            </a:r>
          </a:p>
          <a:p>
            <a:pPr lvl="1" fontAlgn="auto">
              <a:spcAft>
                <a:spcPts val="0"/>
              </a:spcAft>
              <a:buFont typeface="Arial" pitchFamily="34" charset="0"/>
              <a:buChar char="–"/>
              <a:defRPr/>
            </a:pPr>
            <a:r>
              <a:rPr lang="en-US" dirty="0" smtClean="0"/>
              <a:t>Speculative</a:t>
            </a:r>
          </a:p>
          <a:p>
            <a:pPr fontAlgn="auto">
              <a:spcAft>
                <a:spcPts val="0"/>
              </a:spcAft>
              <a:buFont typeface="Arial" pitchFamily="34" charset="0"/>
              <a:buChar char="•"/>
              <a:defRPr/>
            </a:pPr>
            <a:r>
              <a:rPr lang="en-US" dirty="0" smtClean="0"/>
              <a:t>Potentially Very Large Awards</a:t>
            </a:r>
          </a:p>
          <a:p>
            <a:pPr lvl="1" fontAlgn="auto">
              <a:spcAft>
                <a:spcPts val="0"/>
              </a:spcAft>
              <a:buFont typeface="Arial" pitchFamily="34" charset="0"/>
              <a:buChar char="–"/>
              <a:defRPr/>
            </a:pPr>
            <a:r>
              <a:rPr lang="en-US" dirty="0" smtClean="0"/>
              <a:t>Compensatory </a:t>
            </a:r>
          </a:p>
          <a:p>
            <a:pPr lvl="2" fontAlgn="auto">
              <a:spcAft>
                <a:spcPts val="0"/>
              </a:spcAft>
              <a:buFont typeface="Arial" pitchFamily="34" charset="0"/>
              <a:buChar char="•"/>
              <a:defRPr/>
            </a:pPr>
            <a:r>
              <a:rPr lang="en-US" dirty="0" smtClean="0"/>
              <a:t>Out of pocket expenses</a:t>
            </a:r>
          </a:p>
          <a:p>
            <a:pPr lvl="2" fontAlgn="auto">
              <a:spcAft>
                <a:spcPts val="0"/>
              </a:spcAft>
              <a:buFont typeface="Arial" pitchFamily="34" charset="0"/>
              <a:buChar char="•"/>
              <a:defRPr/>
            </a:pPr>
            <a:r>
              <a:rPr lang="en-US" dirty="0" smtClean="0"/>
              <a:t>Unlikely = Pain an suffering/mental anguish</a:t>
            </a:r>
          </a:p>
          <a:p>
            <a:pPr lvl="1" fontAlgn="auto">
              <a:spcAft>
                <a:spcPts val="0"/>
              </a:spcAft>
              <a:buFont typeface="Arial" pitchFamily="34" charset="0"/>
              <a:buChar char="–"/>
              <a:defRPr/>
            </a:pPr>
            <a:r>
              <a:rPr lang="en-US" dirty="0" smtClean="0"/>
              <a:t>Punitive </a:t>
            </a:r>
          </a:p>
          <a:p>
            <a:pPr lvl="2" fontAlgn="auto">
              <a:spcAft>
                <a:spcPts val="0"/>
              </a:spcAft>
              <a:buFont typeface="Arial" pitchFamily="34" charset="0"/>
              <a:buChar char="•"/>
              <a:defRPr/>
            </a:pPr>
            <a:r>
              <a:rPr lang="en-US" dirty="0" smtClean="0"/>
              <a:t>Punish for reckless behavior in storing data</a:t>
            </a:r>
          </a:p>
          <a:p>
            <a:pPr lvl="2" fontAlgn="auto">
              <a:spcAft>
                <a:spcPts val="0"/>
              </a:spcAft>
              <a:buFont typeface="Arial" pitchFamily="34" charset="0"/>
              <a:buChar char="•"/>
              <a:defRPr/>
            </a:pPr>
            <a:r>
              <a:rPr lang="en-US" dirty="0" smtClean="0"/>
              <a:t>2x or 3x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fontAlgn="auto">
              <a:spcAft>
                <a:spcPts val="0"/>
              </a:spcAft>
              <a:defRPr/>
            </a:pPr>
            <a:r>
              <a:rPr lang="en-US" dirty="0" smtClean="0"/>
              <a:t>Questions?</a:t>
            </a:r>
            <a:endParaRPr lang="en-US" dirty="0"/>
          </a:p>
        </p:txBody>
      </p:sp>
      <p:sp>
        <p:nvSpPr>
          <p:cNvPr id="5" name="Text Placeholder 4"/>
          <p:cNvSpPr>
            <a:spLocks noGrp="1"/>
          </p:cNvSpPr>
          <p:nvPr>
            <p:ph type="body" idx="1"/>
          </p:nvPr>
        </p:nvSpPr>
        <p:spPr/>
        <p:txBody>
          <a:bodyPr rtlCol="0">
            <a:normAutofit/>
          </a:bodyPr>
          <a:lstStyle/>
          <a:p>
            <a:pPr fontAlgn="auto">
              <a:spcAft>
                <a:spcPts val="0"/>
              </a:spcAft>
              <a:buFont typeface="Arial" pitchFamily="34" charset="0"/>
              <a:buNone/>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Why are these items problematic?</a:t>
            </a:r>
          </a:p>
        </p:txBody>
      </p:sp>
      <p:sp>
        <p:nvSpPr>
          <p:cNvPr id="19458" name="Content Placeholder 2"/>
          <p:cNvSpPr>
            <a:spLocks noGrp="1"/>
          </p:cNvSpPr>
          <p:nvPr>
            <p:ph idx="1"/>
          </p:nvPr>
        </p:nvSpPr>
        <p:spPr/>
        <p:txBody>
          <a:bodyPr/>
          <a:lstStyle/>
          <a:p>
            <a:r>
              <a:rPr lang="en-US" smtClean="0"/>
              <a:t>Once Microsoft addresses specific vulnerabilities with monthly operating system updates, hackers can immediately begin work to exploit those vulnerabilities with malicious code.</a:t>
            </a:r>
          </a:p>
          <a:p>
            <a:r>
              <a:rPr lang="en-US" smtClean="0"/>
              <a:t>Slow or ineffective patch distribution leaves endpoints vulnerable to attack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fontAlgn="auto">
              <a:spcAft>
                <a:spcPts val="0"/>
              </a:spcAft>
              <a:defRPr/>
            </a:pPr>
            <a:r>
              <a:rPr lang="en-US" dirty="0" smtClean="0"/>
              <a:t>Infrastructure Overview</a:t>
            </a:r>
            <a:endParaRPr lang="en-US" dirty="0"/>
          </a:p>
        </p:txBody>
      </p:sp>
      <p:sp>
        <p:nvSpPr>
          <p:cNvPr id="5" name="Text Placeholder 4"/>
          <p:cNvSpPr>
            <a:spLocks noGrp="1"/>
          </p:cNvSpPr>
          <p:nvPr>
            <p:ph type="body" idx="1"/>
          </p:nvPr>
        </p:nvSpPr>
        <p:spPr/>
        <p:txBody>
          <a:bodyPr rtlCol="0">
            <a:normAutofit/>
          </a:bodyPr>
          <a:lstStyle/>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Workstation statistics</a:t>
            </a:r>
          </a:p>
        </p:txBody>
      </p:sp>
      <p:sp>
        <p:nvSpPr>
          <p:cNvPr id="21506" name="Content Placeholder 2"/>
          <p:cNvSpPr>
            <a:spLocks noGrp="1"/>
          </p:cNvSpPr>
          <p:nvPr>
            <p:ph idx="1"/>
          </p:nvPr>
        </p:nvSpPr>
        <p:spPr/>
        <p:txBody>
          <a:bodyPr/>
          <a:lstStyle/>
          <a:p>
            <a:r>
              <a:rPr lang="en-US" smtClean="0"/>
              <a:t>K&amp;E has around 1,800 laptop computers that have potential to leave the confines of the corporate network and risk infection</a:t>
            </a:r>
          </a:p>
          <a:p>
            <a:r>
              <a:rPr lang="en-US" smtClean="0"/>
              <a:t>K&amp;E has around 1,600 desktop computers that are also at risk even though they are less mobile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rtl="1"/>
            <a:r>
              <a:rPr lang="en-US" smtClean="0"/>
              <a:t>Deployment Mechanism - Altiris</a:t>
            </a:r>
          </a:p>
        </p:txBody>
      </p:sp>
      <p:pic>
        <p:nvPicPr>
          <p:cNvPr id="22530" name="Picture 2"/>
          <p:cNvPicPr>
            <a:picLocks noGrp="1" noChangeAspect="1" noChangeArrowheads="1"/>
          </p:cNvPicPr>
          <p:nvPr>
            <p:ph idx="1"/>
          </p:nvPr>
        </p:nvPicPr>
        <p:blipFill>
          <a:blip r:embed="rId3"/>
          <a:srcRect/>
          <a:stretch>
            <a:fillRect/>
          </a:stretch>
        </p:blipFill>
        <p:spPr>
          <a:xfrm>
            <a:off x="1524000" y="1447800"/>
            <a:ext cx="5908675" cy="4525963"/>
          </a:xfrm>
        </p:spPr>
      </p:pic>
      <p:sp>
        <p:nvSpPr>
          <p:cNvPr id="22531" name="TextBox 4"/>
          <p:cNvSpPr txBox="1">
            <a:spLocks noChangeArrowheads="1"/>
          </p:cNvSpPr>
          <p:nvPr/>
        </p:nvSpPr>
        <p:spPr bwMode="auto">
          <a:xfrm>
            <a:off x="533400" y="6019800"/>
            <a:ext cx="8153400" cy="261938"/>
          </a:xfrm>
          <a:prstGeom prst="rect">
            <a:avLst/>
          </a:prstGeom>
          <a:noFill/>
          <a:ln w="9525">
            <a:noFill/>
            <a:miter lim="800000"/>
            <a:headEnd/>
            <a:tailEnd/>
          </a:ln>
        </p:spPr>
        <p:txBody>
          <a:bodyPr>
            <a:spAutoFit/>
          </a:bodyPr>
          <a:lstStyle/>
          <a:p>
            <a:r>
              <a:rPr lang="en-US" sz="1100">
                <a:latin typeface="Calibri" pitchFamily="34" charset="0"/>
              </a:rPr>
              <a:t>Source: Altiris Patch Management 6.0 Solution Guide , https://kb.altiris.com/display/1n/kb/article.asp?aid=18720&amp;n=60&amp;s=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Altiris Reporting</a:t>
            </a:r>
          </a:p>
        </p:txBody>
      </p:sp>
      <p:pic>
        <p:nvPicPr>
          <p:cNvPr id="24578" name="Picture 2"/>
          <p:cNvPicPr>
            <a:picLocks noGrp="1" noChangeAspect="1" noChangeArrowheads="1"/>
          </p:cNvPicPr>
          <p:nvPr>
            <p:ph idx="1"/>
          </p:nvPr>
        </p:nvPicPr>
        <p:blipFill>
          <a:blip r:embed="rId3"/>
          <a:srcRect/>
          <a:stretch>
            <a:fillRect/>
          </a:stretch>
        </p:blipFill>
        <p:spPr>
          <a:xfrm>
            <a:off x="914400" y="1295400"/>
            <a:ext cx="6858000" cy="2584450"/>
          </a:xfrm>
        </p:spPr>
      </p:pic>
      <p:pic>
        <p:nvPicPr>
          <p:cNvPr id="24579" name="Picture 3"/>
          <p:cNvPicPr>
            <a:picLocks noChangeAspect="1" noChangeArrowheads="1"/>
          </p:cNvPicPr>
          <p:nvPr/>
        </p:nvPicPr>
        <p:blipFill>
          <a:blip r:embed="rId4"/>
          <a:srcRect/>
          <a:stretch>
            <a:fillRect/>
          </a:stretch>
        </p:blipFill>
        <p:spPr bwMode="auto">
          <a:xfrm>
            <a:off x="914400" y="3962400"/>
            <a:ext cx="6858000" cy="1931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rtl="1"/>
            <a:r>
              <a:rPr lang="en-US" sz="3600" smtClean="0"/>
              <a:t>Alternative Deployment Mechanism - SUS</a:t>
            </a:r>
          </a:p>
        </p:txBody>
      </p:sp>
      <p:pic>
        <p:nvPicPr>
          <p:cNvPr id="26626" name="Picture 4" descr="WSUS2.gif"/>
          <p:cNvPicPr>
            <a:picLocks noChangeAspect="1"/>
          </p:cNvPicPr>
          <p:nvPr/>
        </p:nvPicPr>
        <p:blipFill>
          <a:blip r:embed="rId3"/>
          <a:srcRect/>
          <a:stretch>
            <a:fillRect/>
          </a:stretch>
        </p:blipFill>
        <p:spPr bwMode="auto">
          <a:xfrm>
            <a:off x="3048000" y="1295400"/>
            <a:ext cx="295275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TotalTime>
  <Words>2603</Words>
  <Application>Microsoft Office PowerPoint</Application>
  <PresentationFormat>On-screen Show (4:3)</PresentationFormat>
  <Paragraphs>320</Paragraphs>
  <Slides>31</Slides>
  <Notes>23</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31</vt:i4>
      </vt:variant>
    </vt:vector>
  </HeadingPairs>
  <TitlesOfParts>
    <vt:vector size="34" baseType="lpstr">
      <vt:lpstr>Calibri</vt:lpstr>
      <vt:lpstr>Arial</vt:lpstr>
      <vt:lpstr>Office Theme</vt:lpstr>
      <vt:lpstr>Effectively Managing System Configuration</vt:lpstr>
      <vt:lpstr>Agenda</vt:lpstr>
      <vt:lpstr>What is wrong?</vt:lpstr>
      <vt:lpstr>Why are these items problematic?</vt:lpstr>
      <vt:lpstr>INFRASTRUCTURE OVERVIEW</vt:lpstr>
      <vt:lpstr>Workstation statistics</vt:lpstr>
      <vt:lpstr>Deployment Mechanism - Altiris</vt:lpstr>
      <vt:lpstr>Altiris Reporting</vt:lpstr>
      <vt:lpstr>Alternative Deployment Mechanism - SUS</vt:lpstr>
      <vt:lpstr>SUS Reporting</vt:lpstr>
      <vt:lpstr>Altiris/SUS Pros and Cons</vt:lpstr>
      <vt:lpstr>LOGISTICS</vt:lpstr>
      <vt:lpstr>Glossary</vt:lpstr>
      <vt:lpstr>Schedule</vt:lpstr>
      <vt:lpstr>February Deployment</vt:lpstr>
      <vt:lpstr>Current Analysis Methods</vt:lpstr>
      <vt:lpstr>ANALYSIS</vt:lpstr>
      <vt:lpstr>How long does it take for Altiris to notify a machine that it has work to do?</vt:lpstr>
      <vt:lpstr>Are patches actually executing?</vt:lpstr>
      <vt:lpstr>What happens after patches have executed?</vt:lpstr>
      <vt:lpstr>What happens after patches are applied?</vt:lpstr>
      <vt:lpstr>SUMMARY AND SOLUTIONS</vt:lpstr>
      <vt:lpstr>Problems</vt:lpstr>
      <vt:lpstr>Proposed Future Deployments</vt:lpstr>
      <vt:lpstr>Implementation Obstacles</vt:lpstr>
      <vt:lpstr>MOTIVATION</vt:lpstr>
      <vt:lpstr>IT Costs</vt:lpstr>
      <vt:lpstr>Cost Per Employee</vt:lpstr>
      <vt:lpstr>Legal Costs/Liability</vt:lpstr>
      <vt:lpstr>$$ Damages $$</vt:lpstr>
      <vt:lpstr>QUESTIONS?</vt:lpstr>
    </vt:vector>
  </TitlesOfParts>
  <Company>Kirkland &amp; Ellis,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Doing Casey’s Mom</dc:title>
  <dc:creator>mlombard</dc:creator>
  <cp:lastModifiedBy>None</cp:lastModifiedBy>
  <cp:revision>143</cp:revision>
  <dcterms:created xsi:type="dcterms:W3CDTF">2010-03-02T18:16:38Z</dcterms:created>
  <dcterms:modified xsi:type="dcterms:W3CDTF">2010-03-12T17:49:17Z</dcterms:modified>
</cp:coreProperties>
</file>